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4" r:id="rId4"/>
    <p:sldId id="258" r:id="rId5"/>
    <p:sldId id="265" r:id="rId6"/>
    <p:sldId id="267" r:id="rId7"/>
    <p:sldId id="268" r:id="rId8"/>
    <p:sldId id="269" r:id="rId9"/>
    <p:sldId id="270" r:id="rId10"/>
    <p:sldId id="271" r:id="rId11"/>
    <p:sldId id="266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FCDB-89F1-4588-AC33-80CB53D8507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711C-14E3-4441-967A-28263E9E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FED875-7CA7-4683-B586-34E1A4A09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3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37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08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19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70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7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8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85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88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97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DED48E-9CA2-4DA9-8D3C-6E9E9842D4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28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4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1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5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7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2750A-033E-4F53-B3F8-BB6C563671E6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2E14-13D4-4910-9618-1D80F2E8E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5404713"/>
            <a:ext cx="9144000" cy="165576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Version 2 - 07/2024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54330" y="408260"/>
            <a:ext cx="9213669" cy="183855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TÀI LIỆU HƯỚNG DẪN</a:t>
            </a: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sz="4800" b="1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mtClean="0">
                <a:latin typeface="Arial" panose="020B0604020202020204" pitchFamily="34" charset="0"/>
                <a:cs typeface="Arial" panose="020B0604020202020204" pitchFamily="34" charset="0"/>
              </a:rPr>
              <a:t>CÔNG CỤ TRÍCH XUẤT DL – KTNB NCB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7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Data Control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657" y="1434379"/>
            <a:ext cx="10862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Page Danh sách XML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Theo dõi danh sách lưu trữ XML từ </a:t>
            </a:r>
            <a:r>
              <a:rPr lang="en-US" b="1" u="sng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Chức năng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</a:p>
          <a:p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 Click Page 2: </a:t>
            </a:r>
            <a:endParaRPr lang="en-US" b="0" cap="none" spc="0" smtClean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u="sng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84329" y="3062693"/>
            <a:ext cx="1323269" cy="322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WATCH11: Quan sát toàn bộ dữ liệu XML (view, search)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562" y="1804044"/>
            <a:ext cx="1234547" cy="21337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507888" y="2373277"/>
            <a:ext cx="5948313" cy="4213167"/>
            <a:chOff x="1140600" y="2217530"/>
            <a:chExt cx="6179270" cy="497086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0600" y="2217530"/>
              <a:ext cx="6179270" cy="325705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0600" y="5469205"/>
              <a:ext cx="6179270" cy="1719193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678808" y="2851310"/>
            <a:ext cx="4718431" cy="745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75713" y="3723640"/>
            <a:ext cx="4721526" cy="12598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5713" y="5110480"/>
            <a:ext cx="4721526" cy="4216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5713" y="5659119"/>
            <a:ext cx="4721526" cy="8570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684330" y="4191156"/>
            <a:ext cx="1323269" cy="322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WATCH12: Quan sát metrics cơ bản về cơ sở dữ liệu XML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684329" y="5180616"/>
            <a:ext cx="1323269" cy="322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WATCH13: Quan sát  danh sách cảnh báo trong cơ sở dữ liệu XML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84329" y="5926349"/>
            <a:ext cx="1323269" cy="3225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WATCH14: Quan sát lịch sử phiên cập nhập dữ liệu XML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39" idx="3"/>
            <a:endCxn id="52" idx="1"/>
          </p:cNvCxnSpPr>
          <p:nvPr/>
        </p:nvCxnSpPr>
        <p:spPr>
          <a:xfrm>
            <a:off x="8397239" y="3223975"/>
            <a:ext cx="28709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1" idx="3"/>
            <a:endCxn id="46" idx="1"/>
          </p:cNvCxnSpPr>
          <p:nvPr/>
        </p:nvCxnSpPr>
        <p:spPr>
          <a:xfrm flipV="1">
            <a:off x="8397239" y="4352438"/>
            <a:ext cx="287091" cy="11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397239" y="5332430"/>
            <a:ext cx="287091" cy="11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4" idx="3"/>
            <a:endCxn id="49" idx="1"/>
          </p:cNvCxnSpPr>
          <p:nvPr/>
        </p:nvCxnSpPr>
        <p:spPr>
          <a:xfrm flipV="1">
            <a:off x="8397239" y="6087631"/>
            <a:ext cx="287090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6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Tài liệu mô tả sử dụng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966" y="1969722"/>
            <a:ext cx="9353006" cy="39157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4196" y="1353944"/>
            <a:ext cx="108627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mô tả công cụ theo User Journey: </a:t>
            </a: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 tại đang cập nhập theo chức năng V1</a:t>
            </a:r>
            <a:endParaRPr lang="en-US" b="0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841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APPENDIX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4456526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Comment về chức năng V2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3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3509" y="1320751"/>
            <a:ext cx="1219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tính năng note lại: (đánh giá và cải thiện?)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i="1" smtClean="0">
                <a:latin typeface="Arial" panose="020B0604020202020204" pitchFamily="34" charset="0"/>
              </a:rPr>
              <a:t>1. </a:t>
            </a:r>
            <a:r>
              <a:rPr kumimoji="0" lang="en-US" altLang="en-US" sz="1800" b="0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 năng Lưu trữ vào </a:t>
            </a:r>
            <a:r>
              <a:rPr kumimoji="0" lang="en-US" altLang="en-US" sz="1800" b="1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Sharepoint</a:t>
            </a:r>
            <a:r>
              <a:rPr kumimoji="0" lang="en-US" altLang="en-US" sz="1800" b="0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đang bị vấn đề liên quan đến phân quyền cho tài khoản Microsoft cần quyền của Account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baseline="0" smtClean="0">
                <a:latin typeface="Arial" panose="020B0604020202020204" pitchFamily="34" charset="0"/>
              </a:rPr>
              <a:t>2. Tối</a:t>
            </a:r>
            <a:r>
              <a:rPr lang="en-US" altLang="en-US" i="1" smtClean="0">
                <a:latin typeface="Arial" panose="020B0604020202020204" pitchFamily="34" charset="0"/>
              </a:rPr>
              <a:t> ưu lại environment (packages) để giảm tải bộ nhớ cho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US" altLang="en-US" sz="1800" b="0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comment về UX/UI ? Một số điểm còn chưa thuận tiện: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i="1" smtClean="0">
                <a:latin typeface="Arial" panose="020B0604020202020204" pitchFamily="34" charset="0"/>
              </a:rPr>
              <a:t>User cần thực hiện </a:t>
            </a:r>
            <a:br>
              <a:rPr lang="en-US" altLang="en-US" i="1" smtClean="0">
                <a:latin typeface="Arial" panose="020B0604020202020204" pitchFamily="34" charset="0"/>
              </a:rPr>
            </a:br>
            <a:r>
              <a:rPr lang="en-US" altLang="en-US" i="1" smtClean="0">
                <a:latin typeface="Arial" panose="020B0604020202020204" pitchFamily="34" charset="0"/>
              </a:rPr>
              <a:t>+ 5 STEPS mandatory</a:t>
            </a:r>
            <a:br>
              <a:rPr lang="en-US" altLang="en-US" i="1" smtClean="0">
                <a:latin typeface="Arial" panose="020B0604020202020204" pitchFamily="34" charset="0"/>
              </a:rPr>
            </a:br>
            <a:r>
              <a:rPr lang="en-US" altLang="en-US" i="1" smtClean="0">
                <a:latin typeface="Arial" panose="020B0604020202020204" pitchFamily="34" charset="0"/>
              </a:rPr>
              <a:t>+ 6 STEP option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 để Watch: có cần tối ưu lại vị trí, bố cục hay không?</a:t>
            </a:r>
            <a:endParaRPr kumimoji="0" lang="en-US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34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46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5623" y="783770"/>
            <a:ext cx="8917577" cy="7663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b="1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003978F-5BEE-16EE-A182-DB083777FA67}"/>
              </a:ext>
            </a:extLst>
          </p:cNvPr>
          <p:cNvSpPr txBox="1">
            <a:spLocks/>
          </p:cNvSpPr>
          <p:nvPr/>
        </p:nvSpPr>
        <p:spPr>
          <a:xfrm>
            <a:off x="2159726" y="2140016"/>
            <a:ext cx="83515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defTabSz="685800">
              <a:defRPr b="1" spc="0">
                <a:solidFill>
                  <a:srgbClr val="004C9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indent="-228600" defTabSz="914377">
              <a:buAutoNum type="arabicPeriod"/>
            </a:pPr>
            <a:r>
              <a:rPr lang="en-US" smtClean="0"/>
              <a:t>GIỚI THIỆU CÔNG CỤ</a:t>
            </a:r>
          </a:p>
          <a:p>
            <a:pPr marL="228600" indent="-228600" defTabSz="914377">
              <a:buAutoNum type="arabicPeriod"/>
            </a:pPr>
            <a:endParaRPr lang="en-US"/>
          </a:p>
          <a:p>
            <a:pPr marL="228600" indent="-228600" defTabSz="914377">
              <a:buAutoNum type="arabicPeriod"/>
            </a:pPr>
            <a:endParaRPr lang="en-US" smtClean="0"/>
          </a:p>
          <a:p>
            <a:pPr marL="228600" indent="-228600" defTabSz="914377">
              <a:buAutoNum type="arabicPeriod"/>
            </a:pPr>
            <a:r>
              <a:rPr lang="en-US" smtClean="0"/>
              <a:t>CHỨC NĂNG</a:t>
            </a:r>
          </a:p>
          <a:p>
            <a:pPr defTabSz="914377"/>
            <a:r>
              <a:rPr lang="en-US" smtClean="0"/>
              <a:t>     Authentication         – Chức năng đăng nhập</a:t>
            </a:r>
          </a:p>
          <a:p>
            <a:pPr defTabSz="914377"/>
            <a:r>
              <a:rPr lang="en-US" smtClean="0"/>
              <a:t>     Parsing XML Data   – Chức năng trích xuất dữ liệu</a:t>
            </a:r>
          </a:p>
          <a:p>
            <a:pPr defTabSz="914377"/>
            <a:r>
              <a:rPr lang="en-US" smtClean="0"/>
              <a:t>     Data Control            – Chức năng quản lý dữ liệu</a:t>
            </a:r>
          </a:p>
          <a:p>
            <a:pPr defTabSz="914377"/>
            <a:r>
              <a:rPr lang="en-US" smtClean="0"/>
              <a:t>     Statistic &amp; Insights  – Chức năng thống kê mô tả dữ liệu</a:t>
            </a:r>
          </a:p>
          <a:p>
            <a:pPr defTabSz="914377"/>
            <a:endParaRPr lang="en-US"/>
          </a:p>
          <a:p>
            <a:pPr defTabSz="914377"/>
            <a:r>
              <a:rPr lang="en-US" smtClean="0"/>
              <a:t>3. PHÁT TRIỂN</a:t>
            </a:r>
          </a:p>
          <a:p>
            <a:pPr defTabSz="914377"/>
            <a:r>
              <a:rPr lang="en-US"/>
              <a:t> </a:t>
            </a:r>
            <a:r>
              <a:rPr lang="en-US" smtClean="0"/>
              <a:t>   CI/CD – Đã có tự động intergration &amp; deploy code lên apps</a:t>
            </a:r>
          </a:p>
          <a:p>
            <a:pPr defTabSz="914377"/>
            <a:r>
              <a:rPr lang="en-US"/>
              <a:t> </a:t>
            </a:r>
            <a:r>
              <a:rPr lang="en-US"/>
              <a:t>   FRAMEWORK – Sử </a:t>
            </a:r>
            <a:r>
              <a:rPr lang="en-US"/>
              <a:t>dụng </a:t>
            </a:r>
            <a:r>
              <a:rPr lang="en-US" smtClean="0"/>
              <a:t>nativefier để build apps-base</a:t>
            </a:r>
          </a:p>
          <a:p>
            <a:pPr defTabSz="914377"/>
            <a:r>
              <a:rPr lang="en-US"/>
              <a:t> </a:t>
            </a:r>
            <a:r>
              <a:rPr lang="en-US" smtClean="0"/>
              <a:t>   SECURITY – Đảm bảo có các chức năng không lộ data</a:t>
            </a:r>
            <a:endParaRPr lang="en-US"/>
          </a:p>
          <a:p>
            <a:pPr defTabSz="914377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835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GIỚI THIỆU CÔNG CỤ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Tính năng tổng quan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1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5121" y="1438275"/>
            <a:ext cx="108627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cụ (python app-based) được xây dựng với chức năng chính: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 động </a:t>
            </a: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 xuất các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cần thiết </a:t>
            </a: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 hóa đơn điện tử hồ </a:t>
            </a:r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sơ nộp thuế. </a:t>
            </a:r>
          </a:p>
          <a:p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Từ đó, tối ưu quy trình lấy dữ liệu cho phòng Kế toán nội bộ NCB </a:t>
            </a: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giảm thiếu thao tác thủ công</a:t>
            </a:r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và có cơ chế </a:t>
            </a: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quản lý dữ liệu</a:t>
            </a:r>
            <a:r>
              <a:rPr lang="en-US">
                <a:ln w="0"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b="0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39931" y="2969623"/>
            <a:ext cx="9936480" cy="2952206"/>
            <a:chOff x="539931" y="2969623"/>
            <a:chExt cx="9936480" cy="2952206"/>
          </a:xfrm>
        </p:grpSpPr>
        <p:sp>
          <p:nvSpPr>
            <p:cNvPr id="9" name="Rectangle 8"/>
            <p:cNvSpPr/>
            <p:nvPr/>
          </p:nvSpPr>
          <p:spPr>
            <a:xfrm>
              <a:off x="539931" y="2969623"/>
              <a:ext cx="9936480" cy="2952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9063" y="3575280"/>
              <a:ext cx="1811649" cy="1833089"/>
            </a:xfrm>
            <a:prstGeom prst="rect">
              <a:avLst/>
            </a:prstGeom>
          </p:spPr>
        </p:pic>
        <p:sp>
          <p:nvSpPr>
            <p:cNvPr id="14" name="Right Arrow 13"/>
            <p:cNvSpPr/>
            <p:nvPr/>
          </p:nvSpPr>
          <p:spPr>
            <a:xfrm>
              <a:off x="6425846" y="4352118"/>
              <a:ext cx="712775" cy="2794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54331" y="3575280"/>
              <a:ext cx="7670110" cy="1835210"/>
              <a:chOff x="1454331" y="3575280"/>
              <a:chExt cx="7670110" cy="183521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3904" y="3576289"/>
                <a:ext cx="1981500" cy="183107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4331" y="3576289"/>
                <a:ext cx="1942627" cy="1834201"/>
              </a:xfrm>
              <a:prstGeom prst="rect">
                <a:avLst/>
              </a:prstGeom>
            </p:spPr>
          </p:pic>
          <p:sp>
            <p:nvSpPr>
              <p:cNvPr id="7" name="Right Arrow 6"/>
              <p:cNvSpPr/>
              <p:nvPr/>
            </p:nvSpPr>
            <p:spPr>
              <a:xfrm>
                <a:off x="3484043" y="4352118"/>
                <a:ext cx="712775" cy="27941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2792" y="3575280"/>
                <a:ext cx="1811649" cy="1833089"/>
              </a:xfrm>
              <a:prstGeom prst="rect">
                <a:avLst/>
              </a:prstGeom>
            </p:spPr>
          </p:pic>
          <p:sp>
            <p:nvSpPr>
              <p:cNvPr id="16" name="Right Arrow 15"/>
              <p:cNvSpPr/>
              <p:nvPr/>
            </p:nvSpPr>
            <p:spPr>
              <a:xfrm>
                <a:off x="6439575" y="4352118"/>
                <a:ext cx="712775" cy="27941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6683385" y="3018161"/>
              <a:ext cx="3793026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i="1" smtClean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Công cụ (A</a:t>
              </a:r>
              <a:r>
                <a:rPr lang="en-US" sz="1200" b="0" i="1" cap="none" spc="0" smtClean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pp-based deployment Streamlit &amp; Python)</a:t>
              </a:r>
              <a:endParaRPr lang="en-US" sz="1200" b="0" i="1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6219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Tổng quan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336447" y="1312495"/>
            <a:ext cx="1086277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Các thành phần chức năng trên giao diện</a:t>
            </a:r>
            <a:endParaRPr lang="en-US" b="1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28512" y="2137016"/>
            <a:ext cx="12196134" cy="3894299"/>
            <a:chOff x="28512" y="2137016"/>
            <a:chExt cx="12196134" cy="3894299"/>
          </a:xfrm>
        </p:grpSpPr>
        <p:grpSp>
          <p:nvGrpSpPr>
            <p:cNvPr id="33" name="Group 32"/>
            <p:cNvGrpSpPr/>
            <p:nvPr/>
          </p:nvGrpSpPr>
          <p:grpSpPr>
            <a:xfrm>
              <a:off x="2119739" y="2137016"/>
              <a:ext cx="8176553" cy="3894299"/>
              <a:chOff x="256105" y="2067347"/>
              <a:chExt cx="8176553" cy="389429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018" y="2067347"/>
                <a:ext cx="8168640" cy="3894299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1654629" y="3081618"/>
                <a:ext cx="3161211" cy="115074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271447" y="3081618"/>
                <a:ext cx="3080073" cy="115074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54629" y="4305173"/>
                <a:ext cx="6696891" cy="154698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64018" y="2792304"/>
                <a:ext cx="1148363" cy="88585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6105" y="2185851"/>
                <a:ext cx="1156276" cy="5465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54628" y="2301183"/>
                <a:ext cx="6696891" cy="5465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4027837" y="2967335"/>
              <a:ext cx="413632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Your text here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28512" y="2174876"/>
              <a:ext cx="2091227" cy="707886"/>
              <a:chOff x="28512" y="2174876"/>
              <a:chExt cx="2091227" cy="707886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flipH="1">
                <a:off x="1663337" y="2528819"/>
                <a:ext cx="45640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28512" y="2174876"/>
                <a:ext cx="18790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Thanh dọc chọn các pages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Công cụ chính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Lược đồ hướng dẫn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Truy cập dữ liệu XML &amp; TIN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8381" y="3339997"/>
              <a:ext cx="2048358" cy="400110"/>
              <a:chOff x="71381" y="2363586"/>
              <a:chExt cx="2048358" cy="400110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flipH="1">
                <a:off x="1663337" y="2528819"/>
                <a:ext cx="45640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71381" y="2363586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Thanh hiển thị thông tin </a:t>
                </a:r>
              </a:p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hướng dẫn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10768" y="4729937"/>
              <a:ext cx="2989959" cy="861774"/>
              <a:chOff x="-767840" y="1751664"/>
              <a:chExt cx="2989959" cy="861774"/>
            </a:xfrm>
          </p:grpSpPr>
          <p:cxnSp>
            <p:nvCxnSpPr>
              <p:cNvPr id="76" name="Straight Arrow Connector 75"/>
              <p:cNvCxnSpPr>
                <a:endCxn id="77" idx="3"/>
              </p:cNvCxnSpPr>
              <p:nvPr/>
            </p:nvCxnSpPr>
            <p:spPr>
              <a:xfrm flipH="1" flipV="1">
                <a:off x="330538" y="2182551"/>
                <a:ext cx="1891581" cy="23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-767840" y="1751664"/>
                <a:ext cx="1098378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u="sng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Chức năng 3:</a:t>
                </a:r>
                <a:r>
                  <a:rPr lang="en-US" sz="1000" u="sng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Preview </a:t>
                </a:r>
                <a:b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Download 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Xác nhận lưu </a:t>
                </a:r>
                <a:b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Dữ liệu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215153" y="3393881"/>
              <a:ext cx="1651005" cy="553998"/>
              <a:chOff x="10183081" y="2290208"/>
              <a:chExt cx="1651005" cy="553998"/>
            </a:xfrm>
          </p:grpSpPr>
          <p:sp>
            <p:nvSpPr>
              <p:cNvPr id="83" name="TextBox 82"/>
              <p:cNvSpPr txBox="1"/>
              <p:nvPr/>
            </p:nvSpPr>
            <p:spPr>
              <a:xfrm flipH="1">
                <a:off x="10538539" y="2290208"/>
                <a:ext cx="129554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u="sng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Chức năng 2: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Tùy chỉnh cấu hình 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chọn DL trích xuất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5" name="Straight Arrow Connector 84"/>
              <p:cNvCxnSpPr>
                <a:endCxn id="83" idx="3"/>
              </p:cNvCxnSpPr>
              <p:nvPr/>
            </p:nvCxnSpPr>
            <p:spPr>
              <a:xfrm>
                <a:off x="10183081" y="2567207"/>
                <a:ext cx="35545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0230610" y="2448176"/>
              <a:ext cx="1994036" cy="707886"/>
              <a:chOff x="10078210" y="2295776"/>
              <a:chExt cx="1994036" cy="707886"/>
            </a:xfrm>
          </p:grpSpPr>
          <p:sp>
            <p:nvSpPr>
              <p:cNvPr id="89" name="TextBox 88"/>
              <p:cNvSpPr txBox="1"/>
              <p:nvPr/>
            </p:nvSpPr>
            <p:spPr>
              <a:xfrm flipH="1">
                <a:off x="10401596" y="2295776"/>
                <a:ext cx="16706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Thanh ngang Head page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Hiển thị đầu mục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Logo</a:t>
                </a:r>
              </a:p>
              <a:p>
                <a:r>
                  <a:rPr lang="en-US" sz="100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 Log in/Log out</a:t>
                </a:r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Straight Arrow Connector 89"/>
              <p:cNvCxnSpPr>
                <a:endCxn id="89" idx="3"/>
              </p:cNvCxnSpPr>
              <p:nvPr/>
            </p:nvCxnSpPr>
            <p:spPr>
              <a:xfrm flipV="1">
                <a:off x="10078210" y="2649719"/>
                <a:ext cx="323386" cy="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534478" y="3876239"/>
              <a:ext cx="2966249" cy="400110"/>
              <a:chOff x="-768020" y="2120286"/>
              <a:chExt cx="2966249" cy="400110"/>
            </a:xfrm>
          </p:grpSpPr>
          <p:cxnSp>
            <p:nvCxnSpPr>
              <p:cNvPr id="98" name="Straight Arrow Connector 97"/>
              <p:cNvCxnSpPr>
                <a:endCxn id="99" idx="3"/>
              </p:cNvCxnSpPr>
              <p:nvPr/>
            </p:nvCxnSpPr>
            <p:spPr>
              <a:xfrm flipH="1" flipV="1">
                <a:off x="277459" y="2320341"/>
                <a:ext cx="1920770" cy="87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-768020" y="2120286"/>
                <a:ext cx="10454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u="sng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Chức năng 1:</a:t>
                </a:r>
                <a:r>
                  <a:rPr lang="en-US" sz="1000" u="sng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100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Upload Dữ liệu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5943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Authentication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258069" y="3170214"/>
            <a:ext cx="1143754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mở app cần đăng nhập </a:t>
            </a: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truy cập được các chức năng của công cụ </a:t>
            </a:r>
            <a:r>
              <a:rPr lang="en-US" b="0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(yêu cầu lần đầu tiên)</a:t>
            </a:r>
          </a:p>
          <a:p>
            <a:pPr lvl="1"/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 Thông tin đăng nhập Username/Password sẽ được thông báo nội bộ</a:t>
            </a:r>
            <a:endParaRPr lang="en-US" b="0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6447" y="1312495"/>
            <a:ext cx="108627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 application theo hệ điều hành:</a:t>
            </a:r>
          </a:p>
          <a:p>
            <a:r>
              <a:rPr lang="en-US" i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(Phiên bản v2.0 đã tối ưu để giảm tải dung lượng)</a:t>
            </a:r>
          </a:p>
          <a:p>
            <a:r>
              <a:rPr lang="en-US" i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    - App trên Windows</a:t>
            </a:r>
          </a:p>
          <a:p>
            <a:r>
              <a:rPr lang="en-US" b="0" i="1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App hiển thị (“Ctrl” + “-”) tối ưu ở mức: 75% (Laptop) và 100% (PC)</a:t>
            </a:r>
            <a:endParaRPr lang="en-US" b="0" i="1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012" y="1912659"/>
            <a:ext cx="1379024" cy="30771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706879" y="3927184"/>
            <a:ext cx="7985760" cy="2631146"/>
            <a:chOff x="1706879" y="3927184"/>
            <a:chExt cx="7985760" cy="263114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6879" y="3927184"/>
              <a:ext cx="7985760" cy="2631146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134991" y="5008831"/>
              <a:ext cx="1945078" cy="120037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147712" y="4827678"/>
              <a:ext cx="860076" cy="18115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007788" y="4757166"/>
              <a:ext cx="1665949" cy="14102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STEP0: Nhập thông tin và click Logic</a:t>
              </a:r>
              <a:endParaRPr lang="en-US" sz="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680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Parsing XML Data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657" y="1434379"/>
            <a:ext cx="108627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1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Tải dữ liệu lên và thực hiện Parsing dữ liệu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u="sng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81137" y="2591283"/>
            <a:ext cx="11753431" cy="2233266"/>
            <a:chOff x="150657" y="1859763"/>
            <a:chExt cx="11753431" cy="2233266"/>
          </a:xfrm>
        </p:grpSpPr>
        <p:grpSp>
          <p:nvGrpSpPr>
            <p:cNvPr id="10" name="Group 9"/>
            <p:cNvGrpSpPr/>
            <p:nvPr/>
          </p:nvGrpSpPr>
          <p:grpSpPr>
            <a:xfrm>
              <a:off x="150657" y="1859763"/>
              <a:ext cx="5300909" cy="2233266"/>
              <a:chOff x="727165" y="2136380"/>
              <a:chExt cx="6583966" cy="294645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165" y="2136380"/>
                <a:ext cx="6583966" cy="2946454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504803" y="4278540"/>
                <a:ext cx="4806327" cy="804294"/>
                <a:chOff x="3638659" y="3488707"/>
                <a:chExt cx="4806327" cy="804294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3638659" y="3488707"/>
                  <a:ext cx="1866029" cy="804294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" name="Straight Arrow Connector 3"/>
                <p:cNvCxnSpPr/>
                <p:nvPr/>
              </p:nvCxnSpPr>
              <p:spPr>
                <a:xfrm flipV="1">
                  <a:off x="5504688" y="3690651"/>
                  <a:ext cx="400958" cy="223422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Rectangle 4"/>
                <p:cNvSpPr/>
                <p:nvPr/>
              </p:nvSpPr>
              <p:spPr>
                <a:xfrm>
                  <a:off x="5905646" y="3580999"/>
                  <a:ext cx="2539340" cy="21362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STEP2: Lựa chọn các file XML tử thư mục cá nhân</a:t>
                  </a:r>
                  <a:endParaRPr lang="en-US" sz="6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3785979" y="3271520"/>
                <a:ext cx="2562487" cy="623012"/>
                <a:chOff x="3633579" y="3119120"/>
                <a:chExt cx="2562487" cy="623012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3633579" y="3375119"/>
                  <a:ext cx="786021" cy="367013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4419600" y="3296920"/>
                  <a:ext cx="152400" cy="172720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/>
                <p:cNvSpPr/>
                <p:nvPr/>
              </p:nvSpPr>
              <p:spPr>
                <a:xfrm>
                  <a:off x="4571999" y="3119120"/>
                  <a:ext cx="1624067" cy="17780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STEP1: Click button tải file</a:t>
                  </a:r>
                  <a:endParaRPr lang="en-US" sz="6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774555" y="2622740"/>
                <a:ext cx="2877374" cy="949516"/>
                <a:chOff x="3633579" y="2864072"/>
                <a:chExt cx="2877374" cy="949516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3633579" y="3375119"/>
                  <a:ext cx="877461" cy="43846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 flipV="1">
                  <a:off x="4218432" y="2952972"/>
                  <a:ext cx="353568" cy="409484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/>
                <p:cNvSpPr/>
                <p:nvPr/>
              </p:nvSpPr>
              <p:spPr>
                <a:xfrm>
                  <a:off x="4571999" y="2864072"/>
                  <a:ext cx="1938954" cy="148379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b="1" smtClean="0">
                      <a:solidFill>
                        <a:schemeClr val="accent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WATCH1: Theo dõi thanh trạng thái</a:t>
                  </a:r>
                  <a:endParaRPr lang="en-US" sz="600" b="1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6" name="Right Arrow 55"/>
            <p:cNvSpPr/>
            <p:nvPr/>
          </p:nvSpPr>
          <p:spPr>
            <a:xfrm>
              <a:off x="5557878" y="2854907"/>
              <a:ext cx="712775" cy="2794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376965" y="2114198"/>
              <a:ext cx="5527123" cy="1743243"/>
              <a:chOff x="6376965" y="2114198"/>
              <a:chExt cx="5527123" cy="174324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6965" y="2114198"/>
                <a:ext cx="5478355" cy="1743243"/>
              </a:xfrm>
              <a:prstGeom prst="rect">
                <a:avLst/>
              </a:prstGeom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10948416" y="2465988"/>
                <a:ext cx="955672" cy="29952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116142" y="2409756"/>
                <a:ext cx="1561098" cy="11246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WATCH2: Hiển thị Pop-up thành công</a:t>
                </a:r>
                <a:endParaRPr lang="en-US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H="1" flipV="1">
                <a:off x="10677240" y="2450966"/>
                <a:ext cx="271177" cy="155186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5432832" y="3103377"/>
              <a:ext cx="90601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" b="1" smtClean="0">
                  <a:ln w="0"/>
                </a:rPr>
                <a:t>Processing time*</a:t>
              </a:r>
            </a:p>
            <a:p>
              <a:pPr algn="ctr"/>
              <a:r>
                <a:rPr lang="en-US" sz="800" b="1" smtClean="0">
                  <a:ln w="0"/>
                </a:rPr>
                <a:t>(&lt; 20s)</a:t>
              </a:r>
              <a:endParaRPr lang="en-US" sz="800" b="1" cap="none" spc="0">
                <a:ln w="0"/>
                <a:solidFill>
                  <a:schemeClr val="tx1"/>
                </a:solidFill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1755386" y="6217367"/>
            <a:ext cx="37719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" i="1" smtClean="0">
                <a:ln w="0"/>
              </a:rPr>
              <a:t>Processing time*: Phụ thuộc vào số lượng DL tải lên, đã test trên sever cá nhân: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smtClean="0">
                <a:ln w="0"/>
              </a:rPr>
              <a:t> Tối đa ~ 1000 files, thời gian processing = 20s,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smtClean="0">
                <a:ln w="0"/>
              </a:rPr>
              <a:t>Recommend ~ 5-200 files, thời gian processing: 0-5s)  </a:t>
            </a:r>
          </a:p>
        </p:txBody>
      </p:sp>
    </p:spTree>
    <p:extLst>
      <p:ext uri="{BB962C8B-B14F-4D97-AF65-F5344CB8AC3E}">
        <p14:creationId xmlns:p14="http://schemas.microsoft.com/office/powerpoint/2010/main" val="1991590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Parsing XML Data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657" y="1434379"/>
            <a:ext cx="108627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2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:Tùy chỉnh cấu hình dữ liệu trích xuất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u="sng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43690" y="2080710"/>
            <a:ext cx="11521888" cy="4123314"/>
            <a:chOff x="643690" y="2080710"/>
            <a:chExt cx="11521888" cy="41233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830" y="2462277"/>
              <a:ext cx="5725748" cy="1161397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643690" y="2080710"/>
              <a:ext cx="6242677" cy="4123314"/>
              <a:chOff x="643690" y="2080710"/>
              <a:chExt cx="6242677" cy="412331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690" y="2080710"/>
                <a:ext cx="4915326" cy="204233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690" y="4275997"/>
                <a:ext cx="3939881" cy="1928027"/>
              </a:xfrm>
              <a:prstGeom prst="rect">
                <a:avLst/>
              </a:prstGeom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756134" y="2403195"/>
                <a:ext cx="3764716" cy="164138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321688" y="2158024"/>
                <a:ext cx="1808762" cy="9222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WATCH3: Trường DL cố định trích xuất</a:t>
                </a:r>
                <a:endParaRPr lang="en-US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V="1">
                <a:off x="2857513" y="2214256"/>
                <a:ext cx="421760" cy="18893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/>
              <p:cNvSpPr/>
              <p:nvPr/>
            </p:nvSpPr>
            <p:spPr>
              <a:xfrm>
                <a:off x="4654634" y="4679156"/>
                <a:ext cx="1991107" cy="8823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OPTION1: Tùy chọn lựa chọn thêm trường DL</a:t>
                </a:r>
                <a:endParaRPr lang="en-US" sz="600" b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31272" y="4871896"/>
                <a:ext cx="3789578" cy="34834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Arrow Connector 38"/>
              <p:cNvCxnSpPr>
                <a:endCxn id="36" idx="1"/>
              </p:cNvCxnSpPr>
              <p:nvPr/>
            </p:nvCxnSpPr>
            <p:spPr>
              <a:xfrm flipV="1">
                <a:off x="4232874" y="4723275"/>
                <a:ext cx="421760" cy="13858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4473500" y="5645194"/>
                <a:ext cx="421760" cy="18893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718841" y="5816138"/>
                <a:ext cx="3789578" cy="348343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895260" y="5601075"/>
                <a:ext cx="1991107" cy="8823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smtClean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WATCH4 : Hiển thị số lượng Danh sách TIN</a:t>
                </a:r>
                <a:endParaRPr lang="en-US" sz="600" b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94040" y="2382069"/>
                <a:ext cx="899056" cy="53910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5043568" y="2949849"/>
                <a:ext cx="0" cy="284314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/>
              <p:cNvSpPr/>
              <p:nvPr/>
            </p:nvSpPr>
            <p:spPr>
              <a:xfrm>
                <a:off x="4595520" y="3244595"/>
                <a:ext cx="897576" cy="18684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 3: Click xác nhận cấu hình</a:t>
                </a:r>
                <a:endParaRPr lang="en-US" sz="6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ight Arrow 67"/>
              <p:cNvSpPr/>
              <p:nvPr/>
            </p:nvSpPr>
            <p:spPr>
              <a:xfrm>
                <a:off x="5671460" y="2921176"/>
                <a:ext cx="712775" cy="279413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72062" y="3169646"/>
                <a:ext cx="854722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" b="1" smtClean="0">
                    <a:ln w="0"/>
                  </a:rPr>
                  <a:t>Processing time</a:t>
                </a:r>
              </a:p>
              <a:p>
                <a:pPr algn="ctr"/>
                <a:r>
                  <a:rPr lang="en-US" sz="800" b="1" smtClean="0">
                    <a:ln w="0"/>
                  </a:rPr>
                  <a:t>(&lt; 2s)</a:t>
                </a:r>
                <a:endParaRPr lang="en-US" sz="800" b="1" cap="none" spc="0">
                  <a:ln w="0"/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11094719" y="2616048"/>
              <a:ext cx="1070859" cy="30512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099165" y="2234481"/>
              <a:ext cx="1991107" cy="8823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WATCH5 : Hiển thị Pop-up xác nhận thành công</a:t>
              </a:r>
              <a:endParaRPr lang="en-US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2" name="Straight Arrow Connector 71"/>
          <p:cNvCxnSpPr>
            <a:endCxn id="71" idx="2"/>
          </p:cNvCxnSpPr>
          <p:nvPr/>
        </p:nvCxnSpPr>
        <p:spPr>
          <a:xfrm flipH="1" flipV="1">
            <a:off x="11094719" y="2322719"/>
            <a:ext cx="535429" cy="2780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01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" y="2185213"/>
            <a:ext cx="7919103" cy="3530652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Parsing XML Data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657" y="1434379"/>
            <a:ext cx="108627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 năng 3 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Preview &amp; Download &amp; Inspect Dữ liệu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u="sng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73028" y="3148279"/>
            <a:ext cx="2103726" cy="1174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WATCH6: Quan sát logs cụ thể khi trích xuất dữ liệu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697923" y="3199886"/>
            <a:ext cx="3553345" cy="1855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5" idx="3"/>
          </p:cNvCxnSpPr>
          <p:nvPr/>
        </p:nvCxnSpPr>
        <p:spPr>
          <a:xfrm flipV="1">
            <a:off x="5251268" y="3199887"/>
            <a:ext cx="421760" cy="927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697922" y="3489906"/>
            <a:ext cx="3553346" cy="1415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 flipV="1">
            <a:off x="5251268" y="3435897"/>
            <a:ext cx="421760" cy="1247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673028" y="3388834"/>
            <a:ext cx="2103726" cy="1174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WATCH7: Quan sát các insight về dữ liệu đã nhập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97922" y="3748566"/>
            <a:ext cx="5838258" cy="12730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10528" y="4472940"/>
            <a:ext cx="1343803" cy="190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WATCH8: Bảng DL trích xuất</a:t>
            </a:r>
          </a:p>
        </p:txBody>
      </p:sp>
      <p:cxnSp>
        <p:nvCxnSpPr>
          <p:cNvPr id="48" name="Straight Arrow Connector 47"/>
          <p:cNvCxnSpPr>
            <a:stCxn id="44" idx="1"/>
          </p:cNvCxnSpPr>
          <p:nvPr/>
        </p:nvCxnSpPr>
        <p:spPr>
          <a:xfrm flipH="1">
            <a:off x="1454331" y="4385073"/>
            <a:ext cx="243591" cy="1831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703154" y="5090574"/>
            <a:ext cx="5827793" cy="1733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901867" y="5413505"/>
            <a:ext cx="864598" cy="237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OPTION2</a:t>
            </a:r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Click xác nhận Lưu DL</a:t>
            </a:r>
            <a:endParaRPr lang="en-US" sz="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Straight Arrow Connector 56"/>
          <p:cNvCxnSpPr>
            <a:stCxn id="74" idx="1"/>
            <a:endCxn id="56" idx="3"/>
          </p:cNvCxnSpPr>
          <p:nvPr/>
        </p:nvCxnSpPr>
        <p:spPr>
          <a:xfrm flipH="1" flipV="1">
            <a:off x="6766465" y="5532431"/>
            <a:ext cx="175355" cy="112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10527" y="5081975"/>
            <a:ext cx="1343803" cy="190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WATCH9: Cảnh báo về DL</a:t>
            </a:r>
          </a:p>
        </p:txBody>
      </p:sp>
      <p:cxnSp>
        <p:nvCxnSpPr>
          <p:cNvPr id="62" name="Straight Arrow Connector 61"/>
          <p:cNvCxnSpPr>
            <a:stCxn id="49" idx="1"/>
            <a:endCxn id="60" idx="3"/>
          </p:cNvCxnSpPr>
          <p:nvPr/>
        </p:nvCxnSpPr>
        <p:spPr>
          <a:xfrm flipH="1">
            <a:off x="1454330" y="5177225"/>
            <a:ext cx="2488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41820" y="5409401"/>
            <a:ext cx="713166" cy="2685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922" y="2348440"/>
            <a:ext cx="1646680" cy="116920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3922" y="3631474"/>
            <a:ext cx="4018078" cy="120087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7922" y="5715865"/>
            <a:ext cx="6271838" cy="497131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89732" y="5833908"/>
            <a:ext cx="864598" cy="2378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OPTION3: Tải DL về theo định dạng</a:t>
            </a:r>
            <a:endParaRPr lang="en-US" sz="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809927" y="5715864"/>
            <a:ext cx="864598" cy="4519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83" idx="1"/>
          </p:cNvCxnSpPr>
          <p:nvPr/>
        </p:nvCxnSpPr>
        <p:spPr>
          <a:xfrm flipH="1">
            <a:off x="1454330" y="5941859"/>
            <a:ext cx="355597" cy="109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1606730" y="5329625"/>
            <a:ext cx="24882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927164" y="2655440"/>
            <a:ext cx="1707487" cy="3607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WATCH6*: Click vào đầu mục mở rộng xem log chi tiết từng file dữ liệu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9927164" y="4934685"/>
            <a:ext cx="2090665" cy="3607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WATCH7*: Click vào đầu mục mở rộng xem một số insight về tình trạng Null các trường, số lượng trốn thuế, phân bố lượng tiền nộp thuế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079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8657"/>
            <a:ext cx="8855015" cy="1006518"/>
            <a:chOff x="0" y="8657"/>
            <a:chExt cx="8855015" cy="100651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787D2741-6C6F-44EC-923C-97DA95EC4706}"/>
                </a:ext>
              </a:extLst>
            </p:cNvPr>
            <p:cNvSpPr/>
            <p:nvPr/>
          </p:nvSpPr>
          <p:spPr bwMode="auto">
            <a:xfrm>
              <a:off x="925829" y="8657"/>
              <a:ext cx="7929186" cy="100465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3499"/>
                </a:lnSpc>
              </a:pPr>
              <a:r>
                <a:rPr lang="en-US" sz="2800" b="1" smtClean="0">
                  <a:solidFill>
                    <a:schemeClr val="bg1"/>
                  </a:solidFill>
                  <a:cs typeface="Calibri" panose="020F0502020204030204" pitchFamily="34" charset="0"/>
                </a:rPr>
                <a:t>CHỨC NĂNG</a:t>
              </a:r>
              <a:endParaRPr lang="en-US" sz="2800" b="1"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47291" y="538121"/>
              <a:ext cx="3629211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500" cap="none" spc="0" smtClean="0">
                  <a:ln w="0"/>
                  <a:solidFill>
                    <a:schemeClr val="bg1"/>
                  </a:solidFill>
                  <a:cs typeface="Calibri" panose="020F0502020204030204" pitchFamily="34" charset="0"/>
                </a:rPr>
                <a:t>Data Control</a:t>
              </a:r>
              <a:endParaRPr lang="en-US" sz="2500" cap="none" spc="0">
                <a:ln w="0"/>
                <a:solidFill>
                  <a:schemeClr val="bg1"/>
                </a:solidFill>
                <a:cs typeface="Calibri" panose="020F050202020403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F16FA1DA-7180-448F-A46D-EA766BB530AF}"/>
                </a:ext>
              </a:extLst>
            </p:cNvPr>
            <p:cNvSpPr/>
            <p:nvPr/>
          </p:nvSpPr>
          <p:spPr bwMode="auto">
            <a:xfrm>
              <a:off x="0" y="8657"/>
              <a:ext cx="925829" cy="100048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2</a:t>
              </a:r>
              <a:endParaRPr lang="vi-VN" sz="3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7166"/>
            <a:ext cx="1454331" cy="510834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50657" y="1434379"/>
            <a:ext cx="108627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Page Danh sách TIN</a:t>
            </a:r>
            <a:r>
              <a:rPr lang="en-US" b="1" cap="none" spc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Nhập lưu trữ danh sách MST</a:t>
            </a:r>
          </a:p>
          <a:p>
            <a:r>
              <a:rPr lang="en-US" smtClean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 Click Page 1: </a:t>
            </a:r>
            <a:endParaRPr lang="en-US" b="0" cap="none" spc="0" smtClean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u="sng" cap="none" spc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422" y="2178153"/>
            <a:ext cx="7445829" cy="3913494"/>
            <a:chOff x="1602377" y="2435400"/>
            <a:chExt cx="8194766" cy="42876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2377" y="2435400"/>
              <a:ext cx="8194766" cy="428761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386286" y="3244334"/>
              <a:ext cx="14194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Data Control 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307800" y="3396343"/>
              <a:ext cx="2701113" cy="102625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46943" y="3396343"/>
              <a:ext cx="3149606" cy="42356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25945" y="4707070"/>
              <a:ext cx="6070604" cy="1780816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446512" y="3472334"/>
            <a:ext cx="1333286" cy="188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446512" y="3660579"/>
            <a:ext cx="1333286" cy="188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8787" y="3472334"/>
            <a:ext cx="1250920" cy="258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4: Nhập thông tin Sharepoint  (account service)</a:t>
            </a:r>
            <a:endParaRPr lang="en-US" sz="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stCxn id="34" idx="1"/>
            <a:endCxn id="45" idx="3"/>
          </p:cNvCxnSpPr>
          <p:nvPr/>
        </p:nvCxnSpPr>
        <p:spPr>
          <a:xfrm flipH="1">
            <a:off x="1559707" y="3523605"/>
            <a:ext cx="216276" cy="779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71690" y="3862751"/>
            <a:ext cx="1039323" cy="258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6: Click cập nhập danh sách TIN </a:t>
            </a:r>
            <a:endParaRPr lang="en-US" sz="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50"/>
          <p:cNvCxnSpPr>
            <a:stCxn id="40" idx="3"/>
            <a:endCxn id="50" idx="1"/>
          </p:cNvCxnSpPr>
          <p:nvPr/>
        </p:nvCxnSpPr>
        <p:spPr>
          <a:xfrm>
            <a:off x="5779798" y="3754702"/>
            <a:ext cx="191892" cy="2372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996074" y="3492094"/>
            <a:ext cx="1039323" cy="2584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5: Click cập nhập định dạng dữ liệu TIN</a:t>
            </a:r>
            <a:endParaRPr lang="en-US" sz="600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39" idx="3"/>
            <a:endCxn id="52" idx="1"/>
          </p:cNvCxnSpPr>
          <p:nvPr/>
        </p:nvCxnSpPr>
        <p:spPr>
          <a:xfrm>
            <a:off x="5779798" y="3566457"/>
            <a:ext cx="216276" cy="5484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817205" y="4850236"/>
            <a:ext cx="1140458" cy="4281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 10: Quan sát thông tin danh sách TIN được lưu trữ và lịch sử cập nhập</a:t>
            </a:r>
            <a:endParaRPr lang="en-US" sz="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>
            <a:stCxn id="37" idx="3"/>
            <a:endCxn id="64" idx="1"/>
          </p:cNvCxnSpPr>
          <p:nvPr/>
        </p:nvCxnSpPr>
        <p:spPr>
          <a:xfrm>
            <a:off x="7308268" y="5064323"/>
            <a:ext cx="5089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19" y="3329931"/>
            <a:ext cx="1165961" cy="19813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935" y="1811575"/>
            <a:ext cx="1165961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761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854</Words>
  <Application>Microsoft Office PowerPoint</Application>
  <PresentationFormat>Widescreen</PresentationFormat>
  <Paragraphs>134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think-cell Slide</vt:lpstr>
      <vt:lpstr>TÀI LIỆU HƯỚNG DẪN - CÔNG CỤ TRÍCH XUẤT DL – KTNB NCB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TÀI LIỆU HƯỚNG DẪN - CÔNG CỤ TRÍCH XUẤT DL - NCB</dc:title>
  <dc:creator>user</dc:creator>
  <cp:lastModifiedBy>user</cp:lastModifiedBy>
  <cp:revision>188</cp:revision>
  <dcterms:created xsi:type="dcterms:W3CDTF">2024-07-15T04:32:13Z</dcterms:created>
  <dcterms:modified xsi:type="dcterms:W3CDTF">2024-07-15T10:52:20Z</dcterms:modified>
</cp:coreProperties>
</file>