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c5db3b07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c5db3b07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5db3b0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5db3b0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c5db3b0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c5db3b0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5db3b07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c5db3b07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c5db3b0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c5db3b0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c6fbbda6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c6fbbda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c6fbbda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c6fbbda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5db3b0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c5db3b0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5db3b0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5db3b0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5db3b0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5db3b0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c5db3b07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c5db3b07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c5db3b0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c5db3b0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c5db3b0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c5db3b0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c5db3b07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c5db3b07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5426775" y="1152475"/>
            <a:ext cx="3539326" cy="3416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9" name="Google Shape;49;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drive.google.com/drive/folders/1-v9HBkLlBuf1fYvtlB2g1AKmvp90zqDc?usp=drive_link" TargetMode="External"/><Relationship Id="rId4" Type="http://schemas.openxmlformats.org/officeDocument/2006/relationships/hyperlink" Target="https://public.tableau.com/app/profile/dhruv.parikh7989/viz/Makerble/Dashboard2" TargetMode="External"/><Relationship Id="rId5" Type="http://schemas.openxmlformats.org/officeDocument/2006/relationships/hyperlink" Target="https://github.com/KaiHaVertzz29/Maker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Satisfaction &amp; Engagement Analysis</a:t>
            </a:r>
            <a:endParaRPr/>
          </a:p>
        </p:txBody>
      </p:sp>
      <p:sp>
        <p:nvSpPr>
          <p:cNvPr id="61" name="Google Shape;61;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Trends, Statistical Findings, and Recommendations for Improvement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65500" y="117500"/>
            <a:ext cx="40452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RESULT</a:t>
            </a:r>
            <a:endParaRPr sz="2000"/>
          </a:p>
        </p:txBody>
      </p:sp>
      <p:sp>
        <p:nvSpPr>
          <p:cNvPr id="133" name="Google Shape;133;p22"/>
          <p:cNvSpPr txBox="1"/>
          <p:nvPr>
            <p:ph idx="1" type="subTitle"/>
          </p:nvPr>
        </p:nvSpPr>
        <p:spPr>
          <a:xfrm>
            <a:off x="265500" y="825325"/>
            <a:ext cx="4115100" cy="32955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lang="en" sz="1300">
                <a:solidFill>
                  <a:schemeClr val="accent3"/>
                </a:solidFill>
              </a:rPr>
              <a:t>The p-value of 1.0 indicates that there is no statistically significant difference in Job Satisfaction between the Sales and Product Management departments. Since the p-value is well above the common significance threshold of 0.05, we fail to reject the null hypothesis, meaning the data does not provide enough evidence to suggest a meaningful difference in satisfaction levels between these two departments.</a:t>
            </a:r>
            <a:endParaRPr sz="1300">
              <a:solidFill>
                <a:schemeClr val="accent3"/>
              </a:solidFill>
            </a:endParaRPr>
          </a:p>
          <a:p>
            <a:pPr indent="0" lvl="0" marL="0" rtl="0" algn="ctr">
              <a:spcBef>
                <a:spcPts val="1200"/>
              </a:spcBef>
              <a:spcAft>
                <a:spcPts val="0"/>
              </a:spcAft>
              <a:buNone/>
            </a:pPr>
            <a:r>
              <a:rPr lang="en" sz="1500">
                <a:solidFill>
                  <a:srgbClr val="E6B8AF"/>
                </a:solidFill>
              </a:rPr>
              <a:t>U statistic - 6.0</a:t>
            </a:r>
            <a:endParaRPr sz="1500">
              <a:solidFill>
                <a:srgbClr val="E6B8AF"/>
              </a:solidFill>
            </a:endParaRPr>
          </a:p>
          <a:p>
            <a:pPr indent="0" lvl="0" marL="0" rtl="0" algn="ctr">
              <a:spcBef>
                <a:spcPts val="0"/>
              </a:spcBef>
              <a:spcAft>
                <a:spcPts val="0"/>
              </a:spcAft>
              <a:buNone/>
            </a:pPr>
            <a:r>
              <a:rPr lang="en" sz="1500">
                <a:solidFill>
                  <a:srgbClr val="E6B8AF"/>
                </a:solidFill>
              </a:rPr>
              <a:t>P- Value - 1.0</a:t>
            </a:r>
            <a:endParaRPr sz="1500">
              <a:solidFill>
                <a:srgbClr val="E6B8AF"/>
              </a:solidFill>
            </a:endParaRPr>
          </a:p>
          <a:p>
            <a:pPr indent="0" lvl="0" marL="0" rtl="0" algn="l">
              <a:spcBef>
                <a:spcPts val="0"/>
              </a:spcBef>
              <a:spcAft>
                <a:spcPts val="0"/>
              </a:spcAft>
              <a:buNone/>
            </a:pPr>
            <a:r>
              <a:t/>
            </a:r>
            <a:endParaRPr>
              <a:solidFill>
                <a:schemeClr val="accent3"/>
              </a:solidFill>
            </a:endParaRPr>
          </a:p>
        </p:txBody>
      </p:sp>
      <p:sp>
        <p:nvSpPr>
          <p:cNvPr id="134" name="Google Shape;134;p22"/>
          <p:cNvSpPr txBox="1"/>
          <p:nvPr>
            <p:ph idx="2" type="body"/>
          </p:nvPr>
        </p:nvSpPr>
        <p:spPr>
          <a:xfrm>
            <a:off x="4926375" y="770750"/>
            <a:ext cx="3837000" cy="26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rPr>
              <a:t>Based on the Mann-Whitney U test, we conclude that job satisfaction levels are similar between employees in the Sales and Product Development departments. This suggests that, despite possible differences in roles or departmental responsibilities, both groups of employees perceive their job satisfaction in a similar way.</a:t>
            </a:r>
            <a:endParaRPr sz="1300">
              <a:solidFill>
                <a:schemeClr val="accent1"/>
              </a:solidFill>
            </a:endParaRPr>
          </a:p>
          <a:p>
            <a:pPr indent="0" lvl="0" marL="0" rtl="0" algn="ctr">
              <a:spcBef>
                <a:spcPts val="0"/>
              </a:spcBef>
              <a:spcAft>
                <a:spcPts val="1600"/>
              </a:spcAft>
              <a:buNone/>
            </a:pPr>
            <a:r>
              <a:t/>
            </a:r>
            <a:endParaRPr sz="1300">
              <a:solidFill>
                <a:schemeClr val="accent1"/>
              </a:solidFill>
            </a:endParaRPr>
          </a:p>
        </p:txBody>
      </p:sp>
      <p:sp>
        <p:nvSpPr>
          <p:cNvPr id="135" name="Google Shape;135;p22"/>
          <p:cNvSpPr txBox="1"/>
          <p:nvPr/>
        </p:nvSpPr>
        <p:spPr>
          <a:xfrm>
            <a:off x="4926375" y="144500"/>
            <a:ext cx="38370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Average"/>
                <a:ea typeface="Average"/>
                <a:cs typeface="Average"/>
                <a:sym typeface="Average"/>
              </a:rPr>
              <a:t>CONCLUSION</a:t>
            </a:r>
            <a:endParaRPr sz="2000">
              <a:solidFill>
                <a:schemeClr val="accent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Pearson </a:t>
            </a:r>
            <a:r>
              <a:rPr lang="en" sz="2000"/>
              <a:t>Correlation analysis between Work-Life Balance </a:t>
            </a:r>
            <a:r>
              <a:rPr lang="en" sz="2000"/>
              <a:t>and</a:t>
            </a:r>
            <a:r>
              <a:rPr lang="en" sz="2000"/>
              <a:t> Overall Engagement</a:t>
            </a:r>
            <a:endParaRPr sz="2000"/>
          </a:p>
        </p:txBody>
      </p:sp>
      <p:sp>
        <p:nvSpPr>
          <p:cNvPr id="141" name="Google Shape;141;p23"/>
          <p:cNvSpPr txBox="1"/>
          <p:nvPr/>
        </p:nvSpPr>
        <p:spPr>
          <a:xfrm>
            <a:off x="477200" y="1109250"/>
            <a:ext cx="8355000" cy="380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accent3"/>
                </a:solidFill>
                <a:latin typeface="Average"/>
                <a:ea typeface="Average"/>
                <a:cs typeface="Average"/>
                <a:sym typeface="Average"/>
              </a:rPr>
              <a:t>In our analysis, we examined the relationship between </a:t>
            </a:r>
            <a:r>
              <a:rPr b="1" lang="en" sz="1300">
                <a:solidFill>
                  <a:schemeClr val="accent3"/>
                </a:solidFill>
                <a:latin typeface="Average"/>
                <a:ea typeface="Average"/>
                <a:cs typeface="Average"/>
                <a:sym typeface="Average"/>
              </a:rPr>
              <a:t>Work-Life Balance</a:t>
            </a:r>
            <a:r>
              <a:rPr lang="en" sz="1300">
                <a:solidFill>
                  <a:schemeClr val="accent3"/>
                </a:solidFill>
                <a:latin typeface="Average"/>
                <a:ea typeface="Average"/>
                <a:cs typeface="Average"/>
                <a:sym typeface="Average"/>
              </a:rPr>
              <a:t> and </a:t>
            </a:r>
            <a:r>
              <a:rPr b="1" lang="en" sz="1300">
                <a:solidFill>
                  <a:schemeClr val="accent3"/>
                </a:solidFill>
                <a:latin typeface="Average"/>
                <a:ea typeface="Average"/>
                <a:cs typeface="Average"/>
                <a:sym typeface="Average"/>
              </a:rPr>
              <a:t>Overall Engagement</a:t>
            </a:r>
            <a:r>
              <a:rPr lang="en" sz="1300">
                <a:solidFill>
                  <a:schemeClr val="accent3"/>
                </a:solidFill>
                <a:latin typeface="Average"/>
                <a:ea typeface="Average"/>
                <a:cs typeface="Average"/>
                <a:sym typeface="Average"/>
              </a:rPr>
              <a:t> using correlation analysis. The resulting Pearson correlation coefficient is </a:t>
            </a:r>
            <a:r>
              <a:rPr b="1" lang="en" sz="1300">
                <a:solidFill>
                  <a:srgbClr val="E6B8AF"/>
                </a:solidFill>
                <a:latin typeface="Average"/>
                <a:ea typeface="Average"/>
                <a:cs typeface="Average"/>
                <a:sym typeface="Average"/>
              </a:rPr>
              <a:t>-0.361</a:t>
            </a:r>
            <a:r>
              <a:rPr lang="en" sz="1300">
                <a:solidFill>
                  <a:schemeClr val="accent3"/>
                </a:solidFill>
                <a:latin typeface="Average"/>
                <a:ea typeface="Average"/>
                <a:cs typeface="Average"/>
                <a:sym typeface="Average"/>
              </a:rPr>
              <a:t>, which offers several insights:</a:t>
            </a:r>
            <a:endParaRPr sz="1300">
              <a:solidFill>
                <a:schemeClr val="accent3"/>
              </a:solidFill>
              <a:latin typeface="Average"/>
              <a:ea typeface="Average"/>
              <a:cs typeface="Average"/>
              <a:sym typeface="Average"/>
            </a:endParaRPr>
          </a:p>
          <a:p>
            <a:pPr indent="-311150" lvl="0" marL="457200" rtl="0" algn="l">
              <a:lnSpc>
                <a:spcPct val="150000"/>
              </a:lnSpc>
              <a:spcBef>
                <a:spcPts val="1200"/>
              </a:spcBef>
              <a:spcAft>
                <a:spcPts val="0"/>
              </a:spcAft>
              <a:buClr>
                <a:schemeClr val="accent3"/>
              </a:buClr>
              <a:buSzPts val="1300"/>
              <a:buFont typeface="Average"/>
              <a:buChar char="●"/>
            </a:pPr>
            <a:r>
              <a:rPr lang="en" sz="1300">
                <a:solidFill>
                  <a:schemeClr val="accent3"/>
                </a:solidFill>
                <a:latin typeface="Average"/>
                <a:ea typeface="Average"/>
                <a:cs typeface="Average"/>
                <a:sym typeface="Average"/>
              </a:rPr>
              <a:t>A correlation of -0.361 indicates a moderate negative relationship, meaning as </a:t>
            </a:r>
            <a:r>
              <a:rPr lang="en" sz="1300">
                <a:solidFill>
                  <a:srgbClr val="E6B8AF"/>
                </a:solidFill>
                <a:latin typeface="Average"/>
                <a:ea typeface="Average"/>
                <a:cs typeface="Average"/>
                <a:sym typeface="Average"/>
              </a:rPr>
              <a:t>Work-Life Balance decreases</a:t>
            </a:r>
            <a:r>
              <a:rPr lang="en" sz="1300">
                <a:solidFill>
                  <a:schemeClr val="accent3"/>
                </a:solidFill>
                <a:latin typeface="Average"/>
                <a:ea typeface="Average"/>
                <a:cs typeface="Average"/>
                <a:sym typeface="Average"/>
              </a:rPr>
              <a:t>, </a:t>
            </a:r>
            <a:r>
              <a:rPr lang="en" sz="1300">
                <a:solidFill>
                  <a:srgbClr val="E6B8AF"/>
                </a:solidFill>
                <a:latin typeface="Average"/>
                <a:ea typeface="Average"/>
                <a:cs typeface="Average"/>
                <a:sym typeface="Average"/>
              </a:rPr>
              <a:t>Overall Engagement tends to increase</a:t>
            </a:r>
            <a:r>
              <a:rPr lang="en" sz="1300">
                <a:solidFill>
                  <a:schemeClr val="accent3"/>
                </a:solidFill>
                <a:latin typeface="Average"/>
                <a:ea typeface="Average"/>
                <a:cs typeface="Average"/>
                <a:sym typeface="Average"/>
              </a:rPr>
              <a:t>, though the relationship is not strong.</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lang="en" sz="1300">
                <a:solidFill>
                  <a:schemeClr val="accent3"/>
                </a:solidFill>
                <a:latin typeface="Average"/>
                <a:ea typeface="Average"/>
                <a:cs typeface="Average"/>
                <a:sym typeface="Average"/>
              </a:rPr>
              <a:t>This may suggest that </a:t>
            </a:r>
            <a:r>
              <a:rPr b="1" lang="en" sz="1300">
                <a:solidFill>
                  <a:schemeClr val="accent3"/>
                </a:solidFill>
                <a:latin typeface="Average"/>
                <a:ea typeface="Average"/>
                <a:cs typeface="Average"/>
                <a:sym typeface="Average"/>
              </a:rPr>
              <a:t>highly engaged employees</a:t>
            </a:r>
            <a:r>
              <a:rPr lang="en" sz="1300">
                <a:solidFill>
                  <a:schemeClr val="accent3"/>
                </a:solidFill>
                <a:latin typeface="Average"/>
                <a:ea typeface="Average"/>
                <a:cs typeface="Average"/>
                <a:sym typeface="Average"/>
              </a:rPr>
              <a:t> are more willing to sacrifice work-life balance, or that some employees feel more engaged when they spend more time on work.</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a:solidFill>
                  <a:srgbClr val="E6B8AF"/>
                </a:solidFill>
                <a:latin typeface="Average"/>
                <a:ea typeface="Average"/>
                <a:cs typeface="Average"/>
                <a:sym typeface="Average"/>
              </a:rPr>
              <a:t>Further investigation</a:t>
            </a:r>
            <a:r>
              <a:rPr lang="en">
                <a:solidFill>
                  <a:srgbClr val="E6B8AF"/>
                </a:solidFill>
                <a:latin typeface="Average"/>
                <a:ea typeface="Average"/>
                <a:cs typeface="Average"/>
                <a:sym typeface="Average"/>
              </a:rPr>
              <a:t> </a:t>
            </a:r>
            <a:r>
              <a:rPr lang="en" sz="1300">
                <a:solidFill>
                  <a:schemeClr val="accent3"/>
                </a:solidFill>
                <a:latin typeface="Average"/>
                <a:ea typeface="Average"/>
                <a:cs typeface="Average"/>
                <a:sym typeface="Average"/>
              </a:rPr>
              <a:t>is needed to determine if this trend is consistent across different departments or demographics, as correlation coefficient is really Small.</a:t>
            </a:r>
            <a:endParaRPr sz="1300">
              <a:solidFill>
                <a:schemeClr val="accent3"/>
              </a:solidFill>
              <a:latin typeface="Average"/>
              <a:ea typeface="Average"/>
              <a:cs typeface="Average"/>
              <a:sym typeface="Average"/>
            </a:endParaRPr>
          </a:p>
          <a:p>
            <a:pPr indent="0" lvl="0" marL="457200" rtl="0" algn="l">
              <a:lnSpc>
                <a:spcPct val="150000"/>
              </a:lnSpc>
              <a:spcBef>
                <a:spcPts val="1200"/>
              </a:spcBef>
              <a:spcAft>
                <a:spcPts val="1200"/>
              </a:spcAft>
              <a:buNone/>
            </a:pPr>
            <a:r>
              <a:rPr lang="en" sz="1300">
                <a:solidFill>
                  <a:schemeClr val="accent3"/>
                </a:solidFill>
                <a:latin typeface="Average"/>
                <a:ea typeface="Average"/>
                <a:cs typeface="Average"/>
                <a:sym typeface="Average"/>
              </a:rPr>
              <a:t>                 </a:t>
            </a:r>
            <a:endParaRPr b="1" sz="1000"/>
          </a:p>
        </p:txBody>
      </p:sp>
      <p:sp>
        <p:nvSpPr>
          <p:cNvPr id="142" name="Google Shape;142;p23"/>
          <p:cNvSpPr txBox="1"/>
          <p:nvPr/>
        </p:nvSpPr>
        <p:spPr>
          <a:xfrm>
            <a:off x="1878375" y="4020775"/>
            <a:ext cx="5322600" cy="9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Work-Life Balance        =    Overall-Engagement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And vice-versa</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cxnSp>
        <p:nvCxnSpPr>
          <p:cNvPr id="143" name="Google Shape;143;p23"/>
          <p:cNvCxnSpPr/>
          <p:nvPr/>
        </p:nvCxnSpPr>
        <p:spPr>
          <a:xfrm>
            <a:off x="3816350" y="4139050"/>
            <a:ext cx="200100" cy="3549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3"/>
          <p:cNvCxnSpPr/>
          <p:nvPr/>
        </p:nvCxnSpPr>
        <p:spPr>
          <a:xfrm rot="10800000">
            <a:off x="6637050" y="4084525"/>
            <a:ext cx="154500" cy="36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5"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Supplementary</a:t>
            </a:r>
            <a:r>
              <a:rPr lang="en"/>
              <a:t> Insights</a:t>
            </a:r>
            <a:endParaRPr/>
          </a:p>
        </p:txBody>
      </p:sp>
      <p:sp>
        <p:nvSpPr>
          <p:cNvPr id="150" name="Google Shape;150;p24"/>
          <p:cNvSpPr txBox="1"/>
          <p:nvPr/>
        </p:nvSpPr>
        <p:spPr>
          <a:xfrm>
            <a:off x="1814650" y="1921200"/>
            <a:ext cx="5677500" cy="1301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195150" y="326775"/>
            <a:ext cx="4012500" cy="4610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Lack of career growth opportunities strongly correlates with lower job satisfaction and poor company communication.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Low management support is linked to poor work-life balance, affecting employee well-being.</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Higher engagement is associated with a slight decrease in work-life balance.</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Better team collaboration is positively linked to fairer workload distribution.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Lower compensation satisfaction leads to lower overall job satisfaction.</a:t>
            </a:r>
            <a:endParaRPr>
              <a:solidFill>
                <a:schemeClr val="accent3"/>
              </a:solidFill>
              <a:latin typeface="Average"/>
              <a:ea typeface="Average"/>
              <a:cs typeface="Average"/>
              <a:sym typeface="Average"/>
            </a:endParaRPr>
          </a:p>
          <a:p>
            <a:pPr indent="0" lvl="0" marL="45720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p:txBody>
      </p:sp>
      <p:pic>
        <p:nvPicPr>
          <p:cNvPr id="156" name="Google Shape;156;p25"/>
          <p:cNvPicPr preferRelativeResize="0"/>
          <p:nvPr/>
        </p:nvPicPr>
        <p:blipFill>
          <a:blip r:embed="rId3">
            <a:alphaModFix/>
          </a:blip>
          <a:stretch>
            <a:fillRect/>
          </a:stretch>
        </p:blipFill>
        <p:spPr>
          <a:xfrm>
            <a:off x="4380450" y="326775"/>
            <a:ext cx="4640299" cy="40306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222450" y="163000"/>
            <a:ext cx="5122500" cy="47676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Low Job Satisfaction</a:t>
            </a:r>
            <a:r>
              <a:rPr lang="en" sz="1300">
                <a:solidFill>
                  <a:schemeClr val="accent3"/>
                </a:solidFill>
                <a:latin typeface="Average"/>
                <a:ea typeface="Average"/>
                <a:cs typeface="Average"/>
                <a:sym typeface="Average"/>
              </a:rPr>
              <a:t> (2.0) and </a:t>
            </a:r>
            <a:r>
              <a:rPr b="1" lang="en" sz="1300">
                <a:solidFill>
                  <a:schemeClr val="accent3"/>
                </a:solidFill>
                <a:latin typeface="Average"/>
                <a:ea typeface="Average"/>
                <a:cs typeface="Average"/>
                <a:sym typeface="Average"/>
              </a:rPr>
              <a:t>Management Support</a:t>
            </a:r>
            <a:r>
              <a:rPr lang="en" sz="1300">
                <a:solidFill>
                  <a:schemeClr val="accent3"/>
                </a:solidFill>
                <a:latin typeface="Average"/>
                <a:ea typeface="Average"/>
                <a:cs typeface="Average"/>
                <a:sym typeface="Average"/>
              </a:rPr>
              <a:t> (1.8) suggest dissatisfaction and poor leadership, impacting employee morale.</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Team Collaboration</a:t>
            </a:r>
            <a:r>
              <a:rPr lang="en" sz="1300">
                <a:solidFill>
                  <a:schemeClr val="accent3"/>
                </a:solidFill>
                <a:latin typeface="Average"/>
                <a:ea typeface="Average"/>
                <a:cs typeface="Average"/>
                <a:sym typeface="Average"/>
              </a:rPr>
              <a:t> (1.87) and </a:t>
            </a:r>
            <a:r>
              <a:rPr b="1" lang="en" sz="1300">
                <a:solidFill>
                  <a:schemeClr val="accent3"/>
                </a:solidFill>
                <a:latin typeface="Average"/>
                <a:ea typeface="Average"/>
                <a:cs typeface="Average"/>
                <a:sym typeface="Average"/>
              </a:rPr>
              <a:t>Workload Fairness</a:t>
            </a:r>
            <a:r>
              <a:rPr lang="en" sz="1300">
                <a:solidFill>
                  <a:schemeClr val="accent3"/>
                </a:solidFill>
                <a:latin typeface="Average"/>
                <a:ea typeface="Average"/>
                <a:cs typeface="Average"/>
                <a:sym typeface="Average"/>
              </a:rPr>
              <a:t> (2.27) are perceived as below satisfactory, indicating potential issues with teamwork and equitable workload distribution.</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Career Development Opportunities</a:t>
            </a:r>
            <a:r>
              <a:rPr lang="en" sz="1300">
                <a:solidFill>
                  <a:schemeClr val="accent3"/>
                </a:solidFill>
                <a:latin typeface="Average"/>
                <a:ea typeface="Average"/>
                <a:cs typeface="Average"/>
                <a:sym typeface="Average"/>
              </a:rPr>
              <a:t> (2.07) are limited, which could hinder employee growth and retention.</a:t>
            </a:r>
            <a:endParaRPr sz="1300">
              <a:solidFill>
                <a:schemeClr val="accent3"/>
              </a:solidFill>
              <a:latin typeface="Average"/>
              <a:ea typeface="Average"/>
              <a:cs typeface="Average"/>
              <a:sym typeface="Average"/>
            </a:endParaRPr>
          </a:p>
          <a:p>
            <a:pPr indent="-311150" lvl="0" marL="457200" rtl="0" algn="l">
              <a:lnSpc>
                <a:spcPct val="150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Company Communication</a:t>
            </a:r>
            <a:r>
              <a:rPr lang="en" sz="1300">
                <a:solidFill>
                  <a:schemeClr val="accent3"/>
                </a:solidFill>
                <a:latin typeface="Average"/>
                <a:ea typeface="Average"/>
                <a:cs typeface="Average"/>
                <a:sym typeface="Average"/>
              </a:rPr>
              <a:t> (1.93) is weak, implying a need for better transparency and information flow within the organization.</a:t>
            </a:r>
            <a:endParaRPr sz="1300">
              <a:solidFill>
                <a:schemeClr val="accent3"/>
              </a:solidFill>
              <a:latin typeface="Average"/>
              <a:ea typeface="Average"/>
              <a:cs typeface="Average"/>
              <a:sym typeface="Average"/>
            </a:endParaRPr>
          </a:p>
          <a:p>
            <a:pPr indent="0" lvl="0" marL="457200" rtl="0" algn="l">
              <a:lnSpc>
                <a:spcPct val="150000"/>
              </a:lnSpc>
              <a:spcBef>
                <a:spcPts val="0"/>
              </a:spcBef>
              <a:spcAft>
                <a:spcPts val="0"/>
              </a:spcAft>
              <a:buNone/>
            </a:pPr>
            <a:r>
              <a:t/>
            </a:r>
            <a:endParaRPr sz="2000">
              <a:solidFill>
                <a:schemeClr val="accent3"/>
              </a:solidFill>
              <a:latin typeface="Average"/>
              <a:ea typeface="Average"/>
              <a:cs typeface="Average"/>
              <a:sym typeface="Average"/>
            </a:endParaRPr>
          </a:p>
        </p:txBody>
      </p:sp>
      <p:pic>
        <p:nvPicPr>
          <p:cNvPr id="162" name="Google Shape;162;p26"/>
          <p:cNvPicPr preferRelativeResize="0"/>
          <p:nvPr/>
        </p:nvPicPr>
        <p:blipFill>
          <a:blip r:embed="rId3">
            <a:alphaModFix/>
          </a:blip>
          <a:stretch>
            <a:fillRect/>
          </a:stretch>
        </p:blipFill>
        <p:spPr>
          <a:xfrm>
            <a:off x="5479150" y="743800"/>
            <a:ext cx="3494250" cy="24635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Recommendations for Improving Employee Satisfaction and Engagement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73" name="Google Shape;173;p28"/>
          <p:cNvSpPr txBox="1"/>
          <p:nvPr>
            <p:ph idx="1" type="body"/>
          </p:nvPr>
        </p:nvSpPr>
        <p:spPr>
          <a:xfrm>
            <a:off x="311700" y="1397000"/>
            <a:ext cx="85206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300">
                <a:solidFill>
                  <a:srgbClr val="E6B8AF"/>
                </a:solidFill>
              </a:rPr>
              <a:t>Invest in Career Development Programs</a:t>
            </a:r>
            <a:r>
              <a:rPr lang="en" sz="1300"/>
              <a:t>: Implement mentorship, training, and clear advancement paths to improve career growth opportunities and increase job satisfaction.</a:t>
            </a:r>
            <a:endParaRPr sz="1300"/>
          </a:p>
          <a:p>
            <a:pPr indent="-311150" lvl="0" marL="457200" rtl="0" algn="l">
              <a:lnSpc>
                <a:spcPct val="150000"/>
              </a:lnSpc>
              <a:spcBef>
                <a:spcPts val="1000"/>
              </a:spcBef>
              <a:spcAft>
                <a:spcPts val="0"/>
              </a:spcAft>
              <a:buSzPts val="1300"/>
              <a:buChar char="●"/>
            </a:pPr>
            <a:r>
              <a:rPr lang="en" sz="1300">
                <a:solidFill>
                  <a:srgbClr val="E6B8AF"/>
                </a:solidFill>
              </a:rPr>
              <a:t>Enhance Management Support and Communication</a:t>
            </a:r>
            <a:r>
              <a:rPr lang="en" sz="1300"/>
              <a:t>: Provide leadership training and create regular communication channels to ensure employees feel connected and supported by management.</a:t>
            </a:r>
            <a:endParaRPr sz="1300"/>
          </a:p>
          <a:p>
            <a:pPr indent="-311150" lvl="0" marL="457200" rtl="0" algn="l">
              <a:lnSpc>
                <a:spcPct val="150000"/>
              </a:lnSpc>
              <a:spcBef>
                <a:spcPts val="1000"/>
              </a:spcBef>
              <a:spcAft>
                <a:spcPts val="0"/>
              </a:spcAft>
              <a:buSzPts val="1300"/>
              <a:buChar char="●"/>
            </a:pPr>
            <a:r>
              <a:rPr lang="en" sz="1300">
                <a:solidFill>
                  <a:srgbClr val="E6B8AF"/>
                </a:solidFill>
              </a:rPr>
              <a:t>Improve Work-Life Balance</a:t>
            </a:r>
            <a:r>
              <a:rPr lang="en" sz="1300"/>
              <a:t>: Introduce flexible work arrangements, such as remote working and flexible hours, to reduce employee burnout and improve overall well-being.</a:t>
            </a:r>
            <a:endParaRPr sz="1300"/>
          </a:p>
          <a:p>
            <a:pPr indent="-311150" lvl="0" marL="457200" rtl="0" algn="l">
              <a:lnSpc>
                <a:spcPct val="150000"/>
              </a:lnSpc>
              <a:spcBef>
                <a:spcPts val="1000"/>
              </a:spcBef>
              <a:spcAft>
                <a:spcPts val="1000"/>
              </a:spcAft>
              <a:buSzPts val="1300"/>
              <a:buChar char="●"/>
            </a:pPr>
            <a:r>
              <a:rPr lang="en" sz="1300">
                <a:solidFill>
                  <a:srgbClr val="E6B8AF"/>
                </a:solidFill>
              </a:rPr>
              <a:t>Foster Team Collaboration and Fair Workload Distribution</a:t>
            </a:r>
            <a:r>
              <a:rPr lang="en" sz="1300"/>
              <a:t>: Promote cross-departmental collaboration and conduct regular workload assessments to ensure tasks are distributed fairly and teamwork is improved.</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252675" y="681150"/>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79" name="Google Shape;179;p29"/>
          <p:cNvSpPr txBox="1"/>
          <p:nvPr>
            <p:ph idx="1" type="body"/>
          </p:nvPr>
        </p:nvSpPr>
        <p:spPr>
          <a:xfrm>
            <a:off x="311700" y="2443600"/>
            <a:ext cx="8520600" cy="17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out tableau-workbook and Spreadsheet where I found </a:t>
            </a:r>
            <a:r>
              <a:rPr lang="en"/>
              <a:t>multicollinearity</a:t>
            </a:r>
            <a:r>
              <a:rPr lang="en"/>
              <a:t> between features to eliminate bias.</a:t>
            </a:r>
            <a:endParaRPr/>
          </a:p>
          <a:p>
            <a:pPr indent="0" lvl="0" marL="0" rtl="0" algn="l">
              <a:spcBef>
                <a:spcPts val="1600"/>
              </a:spcBef>
              <a:spcAft>
                <a:spcPts val="0"/>
              </a:spcAft>
              <a:buNone/>
            </a:pPr>
            <a:r>
              <a:rPr lang="en"/>
              <a:t>	G-drive Link - </a:t>
            </a:r>
            <a:r>
              <a:rPr lang="en" sz="1200" u="sng">
                <a:solidFill>
                  <a:schemeClr val="hlink"/>
                </a:solidFill>
                <a:hlinkClick r:id="rId3"/>
              </a:rPr>
              <a:t>https://drive.google.com/drive/folders/1-v9HBkLlBuf1fYvtlB2g1AKmvp90zqDc?usp=drive_link</a:t>
            </a:r>
            <a:endParaRPr sz="1200"/>
          </a:p>
          <a:p>
            <a:pPr indent="0" lvl="0" marL="0" rtl="0" algn="ctr">
              <a:spcBef>
                <a:spcPts val="1600"/>
              </a:spcBef>
              <a:spcAft>
                <a:spcPts val="0"/>
              </a:spcAft>
              <a:buNone/>
            </a:pPr>
            <a:r>
              <a:rPr lang="en"/>
              <a:t>Tableau link - </a:t>
            </a:r>
            <a:r>
              <a:rPr lang="en" sz="1400" u="sng">
                <a:solidFill>
                  <a:schemeClr val="hlink"/>
                </a:solidFill>
                <a:hlinkClick r:id="rId4"/>
              </a:rPr>
              <a:t>https://public.tableau.com/app/profile/dhruv.parikh7989/viz/Makerble/Dashboard2</a:t>
            </a:r>
            <a:endParaRPr sz="1400"/>
          </a:p>
          <a:p>
            <a:pPr indent="0" lvl="0" marL="0" rtl="0" algn="ctr">
              <a:spcBef>
                <a:spcPts val="1600"/>
              </a:spcBef>
              <a:spcAft>
                <a:spcPts val="1600"/>
              </a:spcAft>
              <a:buNone/>
            </a:pPr>
            <a:r>
              <a:rPr lang="en" sz="1400"/>
              <a:t>Git-Hub link - </a:t>
            </a:r>
            <a:r>
              <a:rPr lang="en" sz="1400" u="sng">
                <a:solidFill>
                  <a:schemeClr val="hlink"/>
                </a:solidFill>
                <a:hlinkClick r:id="rId5"/>
              </a:rPr>
              <a:t>https://github.com/KaiHaVertzz29/Makerable</a:t>
            </a:r>
            <a:endParaRPr sz="1400"/>
          </a:p>
        </p:txBody>
      </p:sp>
      <p:sp>
        <p:nvSpPr>
          <p:cNvPr id="180" name="Google Shape;180;p29"/>
          <p:cNvSpPr txBox="1"/>
          <p:nvPr/>
        </p:nvSpPr>
        <p:spPr>
          <a:xfrm>
            <a:off x="5808925" y="2155575"/>
            <a:ext cx="3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analysis is based on survey data collected from employees across various departments within the organization. It measures employee satisfaction, work-life balance, and engagement, along with other important metrics.</a:t>
            </a:r>
            <a:endParaRPr sz="1600"/>
          </a:p>
          <a:p>
            <a:pPr indent="-330200" lvl="0" marL="457200" rtl="0" algn="l">
              <a:lnSpc>
                <a:spcPct val="150000"/>
              </a:lnSpc>
              <a:spcBef>
                <a:spcPts val="1600"/>
              </a:spcBef>
              <a:spcAft>
                <a:spcPts val="0"/>
              </a:spcAft>
              <a:buSzPts val="1600"/>
              <a:buChar char="-"/>
            </a:pPr>
            <a:r>
              <a:rPr lang="en" sz="1600"/>
              <a:t>Survey includes employees from various age groups (18-24, 25-34, 35-44, 45-54), genders, and ethnic backgrounds (e.g., Asian, Indian, Middle Eastern)</a:t>
            </a:r>
            <a:endParaRPr sz="1600"/>
          </a:p>
          <a:p>
            <a:pPr indent="-330200" lvl="0" marL="457200" rtl="0" algn="l">
              <a:lnSpc>
                <a:spcPct val="150000"/>
              </a:lnSpc>
              <a:spcBef>
                <a:spcPts val="0"/>
              </a:spcBef>
              <a:spcAft>
                <a:spcPts val="0"/>
              </a:spcAft>
              <a:buSzPts val="1600"/>
              <a:buChar char="-"/>
            </a:pPr>
            <a:r>
              <a:rPr lang="en" sz="1600"/>
              <a:t>Departments: Data covers multiple departments such as Sales, Product Development, HR, Consulting, and more.</a:t>
            </a:r>
            <a:endParaRPr sz="1600"/>
          </a:p>
          <a:p>
            <a:pPr indent="-330200" lvl="0" marL="457200" rtl="0" algn="l">
              <a:lnSpc>
                <a:spcPct val="150000"/>
              </a:lnSpc>
              <a:spcBef>
                <a:spcPts val="0"/>
              </a:spcBef>
              <a:spcAft>
                <a:spcPts val="0"/>
              </a:spcAft>
              <a:buSzPts val="1600"/>
              <a:buChar char="-"/>
            </a:pPr>
            <a:r>
              <a:rPr lang="en" sz="1600"/>
              <a:t>Also measures management support, team collaboration, career development opportunities, and workload fairness.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Experience: </a:t>
            </a:r>
            <a:endParaRPr/>
          </a:p>
          <a:p>
            <a:pPr indent="0" lvl="0" marL="0" rtl="0" algn="ctr">
              <a:spcBef>
                <a:spcPts val="0"/>
              </a:spcBef>
              <a:spcAft>
                <a:spcPts val="0"/>
              </a:spcAft>
              <a:buNone/>
            </a:pPr>
            <a:r>
              <a:rPr lang="en"/>
              <a:t>Key Satisfaction Insights</a:t>
            </a:r>
            <a:endParaRPr/>
          </a:p>
        </p:txBody>
      </p:sp>
      <p:sp>
        <p:nvSpPr>
          <p:cNvPr id="73" name="Google Shape;73;p1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Employee Engagement, Satisfaction Levels, and </a:t>
            </a:r>
            <a:endParaRPr/>
          </a:p>
          <a:p>
            <a:pPr indent="0" lvl="0" marL="0" rtl="0" algn="ctr">
              <a:spcBef>
                <a:spcPts val="0"/>
              </a:spcBef>
              <a:spcAft>
                <a:spcPts val="0"/>
              </a:spcAft>
              <a:buNone/>
            </a:pPr>
            <a:r>
              <a:rPr lang="en"/>
              <a:t>Key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44900"/>
            <a:ext cx="85206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Engagement and Job Satisfaction</a:t>
            </a:r>
            <a:endParaRPr/>
          </a:p>
        </p:txBody>
      </p:sp>
      <p:sp>
        <p:nvSpPr>
          <p:cNvPr id="79" name="Google Shape;79;p16"/>
          <p:cNvSpPr txBox="1"/>
          <p:nvPr>
            <p:ph idx="1" type="body"/>
          </p:nvPr>
        </p:nvSpPr>
        <p:spPr>
          <a:xfrm>
            <a:off x="311700" y="1100150"/>
            <a:ext cx="4978500" cy="3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analyzed </a:t>
            </a:r>
            <a:r>
              <a:rPr b="1" lang="en">
                <a:solidFill>
                  <a:srgbClr val="F4CCCC"/>
                </a:solidFill>
              </a:rPr>
              <a:t>Overall Engagement</a:t>
            </a:r>
            <a:r>
              <a:rPr lang="en">
                <a:solidFill>
                  <a:schemeClr val="accent1"/>
                </a:solidFill>
              </a:rPr>
              <a:t> </a:t>
            </a:r>
            <a:r>
              <a:rPr lang="en"/>
              <a:t>and </a:t>
            </a:r>
            <a:r>
              <a:rPr b="1" lang="en">
                <a:solidFill>
                  <a:srgbClr val="F4CCCC"/>
                </a:solidFill>
              </a:rPr>
              <a:t>Job Satisfaction</a:t>
            </a:r>
            <a:r>
              <a:rPr lang="en"/>
              <a:t> among employees using basic descriptive statistics to gain insights into how employees feel about their work and workplace environment.</a:t>
            </a:r>
            <a:endParaRPr sz="1500"/>
          </a:p>
          <a:p>
            <a:pPr indent="-317500" lvl="0" marL="457200" rtl="0" algn="l">
              <a:lnSpc>
                <a:spcPct val="150000"/>
              </a:lnSpc>
              <a:spcBef>
                <a:spcPts val="1200"/>
              </a:spcBef>
              <a:spcAft>
                <a:spcPts val="0"/>
              </a:spcAft>
              <a:buSzPts val="1400"/>
              <a:buChar char="-"/>
            </a:pPr>
            <a:r>
              <a:rPr lang="en"/>
              <a:t>Both Overall Engagement and Job Satisfaction have relatively low averages, with wide variations in responses, meaning that while some employees are highly engaged and satisfied, a significant portion may feel disengaged or unsatisfied.</a:t>
            </a:r>
            <a:endParaRPr sz="1500">
              <a:solidFill>
                <a:schemeClr val="dk1"/>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600"/>
              </a:spcBef>
              <a:spcAft>
                <a:spcPts val="1600"/>
              </a:spcAft>
              <a:buNone/>
            </a:pPr>
            <a:r>
              <a:t/>
            </a:r>
            <a:endParaRPr sz="1600"/>
          </a:p>
        </p:txBody>
      </p:sp>
      <p:sp>
        <p:nvSpPr>
          <p:cNvPr id="80" name="Google Shape;80;p16"/>
          <p:cNvSpPr txBox="1"/>
          <p:nvPr>
            <p:ph idx="2" type="body"/>
          </p:nvPr>
        </p:nvSpPr>
        <p:spPr>
          <a:xfrm>
            <a:off x="5417675" y="1152475"/>
            <a:ext cx="3557400" cy="3416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0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rPr b="1" lang="en" sz="1400">
                <a:solidFill>
                  <a:schemeClr val="accent3"/>
                </a:solidFill>
                <a:latin typeface="Average"/>
                <a:ea typeface="Average"/>
                <a:cs typeface="Average"/>
                <a:sym typeface="Average"/>
              </a:rPr>
              <a:t>.</a:t>
            </a:r>
            <a:endParaRPr sz="3200">
              <a:solidFill>
                <a:schemeClr val="accent3"/>
              </a:solidFill>
              <a:latin typeface="Average"/>
              <a:ea typeface="Average"/>
              <a:cs typeface="Average"/>
              <a:sym typeface="Average"/>
            </a:endParaRPr>
          </a:p>
          <a:p>
            <a:pPr indent="0" lvl="0" marL="0" rtl="0" algn="l">
              <a:spcBef>
                <a:spcPts val="200"/>
              </a:spcBef>
              <a:spcAft>
                <a:spcPts val="0"/>
              </a:spcAft>
              <a:buNone/>
            </a:pPr>
            <a:r>
              <a:t/>
            </a:r>
            <a:endParaRPr/>
          </a:p>
        </p:txBody>
      </p:sp>
      <p:sp>
        <p:nvSpPr>
          <p:cNvPr id="86" name="Google Shape;86;p17"/>
          <p:cNvSpPr txBox="1"/>
          <p:nvPr/>
        </p:nvSpPr>
        <p:spPr>
          <a:xfrm>
            <a:off x="240625" y="1109250"/>
            <a:ext cx="4867800" cy="35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verage"/>
                <a:ea typeface="Average"/>
                <a:cs typeface="Average"/>
                <a:sym typeface="Average"/>
              </a:rPr>
              <a:t> </a:t>
            </a:r>
            <a:r>
              <a:rPr lang="en" sz="1900">
                <a:solidFill>
                  <a:schemeClr val="dk1"/>
                </a:solidFill>
                <a:latin typeface="Average"/>
                <a:ea typeface="Average"/>
                <a:cs typeface="Average"/>
                <a:sym typeface="Average"/>
              </a:rPr>
              <a:t>Age Group :</a:t>
            </a:r>
            <a:endParaRPr sz="1900">
              <a:solidFill>
                <a:schemeClr val="dk1"/>
              </a:solidFill>
              <a:latin typeface="Average"/>
              <a:ea typeface="Average"/>
              <a:cs typeface="Average"/>
              <a:sym typeface="Average"/>
            </a:endParaRPr>
          </a:p>
          <a:p>
            <a:pPr indent="-317500" lvl="0" marL="457200" rtl="0" algn="l">
              <a:lnSpc>
                <a:spcPct val="150000"/>
              </a:lnSpc>
              <a:spcBef>
                <a:spcPts val="1200"/>
              </a:spcBef>
              <a:spcAft>
                <a:spcPts val="0"/>
              </a:spcAft>
              <a:buClr>
                <a:schemeClr val="accent3"/>
              </a:buClr>
              <a:buSzPts val="1400"/>
              <a:buChar char="●"/>
            </a:pPr>
            <a:r>
              <a:rPr lang="en">
                <a:solidFill>
                  <a:schemeClr val="accent3"/>
                </a:solidFill>
                <a:latin typeface="Average"/>
                <a:ea typeface="Average"/>
                <a:cs typeface="Average"/>
                <a:sym typeface="Average"/>
              </a:rPr>
              <a:t>18-24: High </a:t>
            </a:r>
            <a:r>
              <a:rPr lang="en">
                <a:solidFill>
                  <a:srgbClr val="F4CCCC"/>
                </a:solidFill>
                <a:latin typeface="Average"/>
                <a:ea typeface="Average"/>
                <a:cs typeface="Average"/>
                <a:sym typeface="Average"/>
              </a:rPr>
              <a:t>Job satisfaction</a:t>
            </a:r>
            <a:r>
              <a:rPr lang="en">
                <a:solidFill>
                  <a:schemeClr val="accent3"/>
                </a:solidFill>
                <a:latin typeface="Average"/>
                <a:ea typeface="Average"/>
                <a:cs typeface="Average"/>
                <a:sym typeface="Average"/>
              </a:rPr>
              <a:t>, but low </a:t>
            </a:r>
            <a:r>
              <a:rPr lang="en">
                <a:solidFill>
                  <a:srgbClr val="F4CCCC"/>
                </a:solidFill>
                <a:latin typeface="Average"/>
                <a:ea typeface="Average"/>
                <a:cs typeface="Average"/>
                <a:sym typeface="Average"/>
              </a:rPr>
              <a:t>Career development opportunities</a:t>
            </a:r>
            <a:r>
              <a:rPr b="1" lang="en">
                <a:solidFill>
                  <a:schemeClr val="accent3"/>
                </a:solidFill>
                <a:latin typeface="Average"/>
                <a:ea typeface="Average"/>
                <a:cs typeface="Average"/>
                <a:sym typeface="Average"/>
              </a:rPr>
              <a:t> </a:t>
            </a:r>
            <a:r>
              <a:rPr lang="en">
                <a:solidFill>
                  <a:schemeClr val="accent3"/>
                </a:solidFill>
                <a:latin typeface="Average"/>
                <a:ea typeface="Average"/>
                <a:cs typeface="Average"/>
                <a:sym typeface="Average"/>
              </a:rPr>
              <a:t>and workplace inclusivity.</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Char char="●"/>
            </a:pPr>
            <a:r>
              <a:rPr lang="en">
                <a:solidFill>
                  <a:schemeClr val="accent3"/>
                </a:solidFill>
                <a:latin typeface="Average"/>
                <a:ea typeface="Average"/>
                <a:cs typeface="Average"/>
                <a:sym typeface="Average"/>
              </a:rPr>
              <a:t>25-34: Low </a:t>
            </a:r>
            <a:r>
              <a:rPr lang="en">
                <a:solidFill>
                  <a:srgbClr val="F4CCCC"/>
                </a:solidFill>
                <a:latin typeface="Average"/>
                <a:ea typeface="Average"/>
                <a:cs typeface="Average"/>
                <a:sym typeface="Average"/>
              </a:rPr>
              <a:t>management support</a:t>
            </a:r>
            <a:r>
              <a:rPr b="1" lang="en">
                <a:solidFill>
                  <a:schemeClr val="accent3"/>
                </a:solidFill>
                <a:latin typeface="Average"/>
                <a:ea typeface="Average"/>
                <a:cs typeface="Average"/>
                <a:sym typeface="Average"/>
              </a:rPr>
              <a:t>,</a:t>
            </a:r>
            <a:r>
              <a:rPr lang="en">
                <a:solidFill>
                  <a:schemeClr val="accent3"/>
                </a:solidFill>
                <a:latin typeface="Average"/>
                <a:ea typeface="Average"/>
                <a:cs typeface="Average"/>
                <a:sym typeface="Average"/>
              </a:rPr>
              <a:t> especially in Finance and IT.</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Char char="●"/>
            </a:pPr>
            <a:r>
              <a:rPr lang="en">
                <a:solidFill>
                  <a:schemeClr val="accent3"/>
                </a:solidFill>
                <a:latin typeface="Average"/>
                <a:ea typeface="Average"/>
                <a:cs typeface="Average"/>
                <a:sym typeface="Average"/>
              </a:rPr>
              <a:t>45-54: High </a:t>
            </a:r>
            <a:r>
              <a:rPr lang="en">
                <a:solidFill>
                  <a:srgbClr val="E6B8AF"/>
                </a:solidFill>
                <a:latin typeface="Average"/>
                <a:ea typeface="Average"/>
                <a:cs typeface="Average"/>
                <a:sym typeface="Average"/>
              </a:rPr>
              <a:t>workload fairness</a:t>
            </a:r>
            <a:r>
              <a:rPr lang="en">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t/>
            </a:r>
            <a:endParaRPr b="1" sz="1900">
              <a:solidFill>
                <a:schemeClr val="accent3"/>
              </a:solidFill>
              <a:latin typeface="Average"/>
              <a:ea typeface="Average"/>
              <a:cs typeface="Average"/>
              <a:sym typeface="Average"/>
            </a:endParaRPr>
          </a:p>
          <a:p>
            <a:pPr indent="0" lvl="0" marL="0" rtl="0" algn="l">
              <a:spcBef>
                <a:spcPts val="200"/>
              </a:spcBef>
              <a:spcAft>
                <a:spcPts val="0"/>
              </a:spcAft>
              <a:buNone/>
            </a:pPr>
            <a:r>
              <a:t/>
            </a:r>
            <a:endParaRPr sz="2300">
              <a:solidFill>
                <a:schemeClr val="accent3"/>
              </a:solidFill>
              <a:latin typeface="Average"/>
              <a:ea typeface="Average"/>
              <a:cs typeface="Average"/>
              <a:sym typeface="Average"/>
            </a:endParaRPr>
          </a:p>
        </p:txBody>
      </p:sp>
      <p:pic>
        <p:nvPicPr>
          <p:cNvPr id="87" name="Google Shape;87;p17"/>
          <p:cNvPicPr preferRelativeResize="0"/>
          <p:nvPr/>
        </p:nvPicPr>
        <p:blipFill>
          <a:blip r:embed="rId3">
            <a:alphaModFix/>
          </a:blip>
          <a:stretch>
            <a:fillRect/>
          </a:stretch>
        </p:blipFill>
        <p:spPr>
          <a:xfrm>
            <a:off x="5315400" y="1120538"/>
            <a:ext cx="3568800" cy="290242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nvSpPr>
        <p:spPr>
          <a:xfrm>
            <a:off x="349825" y="1209325"/>
            <a:ext cx="5231700" cy="3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Department</a:t>
            </a:r>
            <a:r>
              <a:rPr lang="en" sz="1800">
                <a:solidFill>
                  <a:schemeClr val="dk1"/>
                </a:solidFill>
                <a:latin typeface="Average"/>
                <a:ea typeface="Average"/>
                <a:cs typeface="Average"/>
                <a:sym typeface="Average"/>
              </a:rPr>
              <a:t> :</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Sales Department: Low </a:t>
            </a:r>
            <a:r>
              <a:rPr lang="en">
                <a:solidFill>
                  <a:srgbClr val="F4CCCC"/>
                </a:solidFill>
                <a:latin typeface="Average"/>
                <a:ea typeface="Average"/>
                <a:cs typeface="Average"/>
                <a:sym typeface="Average"/>
              </a:rPr>
              <a:t>work-life balance</a:t>
            </a:r>
            <a:r>
              <a:rPr lang="en">
                <a:solidFill>
                  <a:schemeClr val="dk1"/>
                </a:solidFill>
                <a:latin typeface="Average"/>
                <a:ea typeface="Average"/>
                <a:cs typeface="Average"/>
                <a:sym typeface="Average"/>
              </a:rPr>
              <a:t>, but high job security and management support. Sales executives report the lowest job satisfaction.</a:t>
            </a:r>
            <a:endParaRPr>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Product Development: Low </a:t>
            </a:r>
            <a:r>
              <a:rPr lang="en">
                <a:solidFill>
                  <a:srgbClr val="E6B8AF"/>
                </a:solidFill>
                <a:latin typeface="Average"/>
                <a:ea typeface="Average"/>
                <a:cs typeface="Average"/>
                <a:sym typeface="Average"/>
              </a:rPr>
              <a:t>workload fairness</a:t>
            </a:r>
            <a:endParaRPr>
              <a:solidFill>
                <a:srgbClr val="E6B8AF"/>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Customer Support &amp; Finance: Low team collaboration, and Finance reports low </a:t>
            </a:r>
            <a:r>
              <a:rPr lang="en">
                <a:solidFill>
                  <a:srgbClr val="E6B8AF"/>
                </a:solidFill>
                <a:latin typeface="Average"/>
                <a:ea typeface="Average"/>
                <a:cs typeface="Average"/>
                <a:sym typeface="Average"/>
              </a:rPr>
              <a:t>career development </a:t>
            </a:r>
            <a:r>
              <a:rPr lang="en">
                <a:solidFill>
                  <a:srgbClr val="E6B8AF"/>
                </a:solidFill>
                <a:latin typeface="Average"/>
                <a:ea typeface="Average"/>
                <a:cs typeface="Average"/>
                <a:sym typeface="Average"/>
              </a:rPr>
              <a:t>opportunities</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a:p>
            <a:pPr indent="-317500" lvl="0" marL="457200" rtl="0" algn="l">
              <a:lnSpc>
                <a:spcPct val="15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IT &amp; Design: Low </a:t>
            </a:r>
            <a:r>
              <a:rPr lang="en">
                <a:solidFill>
                  <a:srgbClr val="E6B8AF"/>
                </a:solidFill>
                <a:latin typeface="Average"/>
                <a:ea typeface="Average"/>
                <a:cs typeface="Average"/>
                <a:sym typeface="Average"/>
              </a:rPr>
              <a:t>engagement and job satisfaction</a:t>
            </a:r>
            <a:r>
              <a:rPr lang="en">
                <a:solidFill>
                  <a:schemeClr val="dk1"/>
                </a:solidFill>
                <a:latin typeface="Average"/>
                <a:ea typeface="Average"/>
                <a:cs typeface="Average"/>
                <a:sym typeface="Average"/>
              </a:rPr>
              <a:t> in IT, and low career development in Design.</a:t>
            </a:r>
            <a:endParaRPr>
              <a:solidFill>
                <a:schemeClr val="dk1"/>
              </a:solidFill>
              <a:latin typeface="Average"/>
              <a:ea typeface="Average"/>
              <a:cs typeface="Average"/>
              <a:sym typeface="Average"/>
            </a:endParaRPr>
          </a:p>
        </p:txBody>
      </p:sp>
      <p:pic>
        <p:nvPicPr>
          <p:cNvPr id="94" name="Google Shape;94;p18"/>
          <p:cNvPicPr preferRelativeResize="0"/>
          <p:nvPr/>
        </p:nvPicPr>
        <p:blipFill>
          <a:blip r:embed="rId3">
            <a:alphaModFix/>
          </a:blip>
          <a:stretch>
            <a:fillRect/>
          </a:stretch>
        </p:blipFill>
        <p:spPr>
          <a:xfrm>
            <a:off x="5724825" y="1454475"/>
            <a:ext cx="3257673" cy="3121710"/>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9"/>
          <p:cNvSpPr txBox="1"/>
          <p:nvPr/>
        </p:nvSpPr>
        <p:spPr>
          <a:xfrm>
            <a:off x="349825" y="1327600"/>
            <a:ext cx="5040600" cy="3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Job Title :</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Product Managers &amp; UX Designers: High </a:t>
            </a:r>
            <a:r>
              <a:rPr lang="en">
                <a:solidFill>
                  <a:srgbClr val="E6B8AF"/>
                </a:solidFill>
                <a:latin typeface="Average"/>
                <a:ea typeface="Average"/>
                <a:cs typeface="Average"/>
                <a:sym typeface="Average"/>
              </a:rPr>
              <a:t>work-life balance</a:t>
            </a:r>
            <a:r>
              <a:rPr lang="en">
                <a:solidFill>
                  <a:schemeClr val="accent3"/>
                </a:solidFill>
                <a:latin typeface="Average"/>
                <a:ea typeface="Average"/>
                <a:cs typeface="Average"/>
                <a:sym typeface="Average"/>
              </a:rPr>
              <a:t>, but UX Designers report very low company communication.</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Sales Executives: Lowest </a:t>
            </a:r>
            <a:r>
              <a:rPr lang="en">
                <a:solidFill>
                  <a:srgbClr val="E6B8AF"/>
                </a:solidFill>
                <a:latin typeface="Average"/>
                <a:ea typeface="Average"/>
                <a:cs typeface="Average"/>
                <a:sym typeface="Average"/>
              </a:rPr>
              <a:t>job satisfaction</a:t>
            </a:r>
            <a:r>
              <a:rPr lang="en">
                <a:solidFill>
                  <a:schemeClr val="accent3"/>
                </a:solidFill>
                <a:latin typeface="Average"/>
                <a:ea typeface="Average"/>
                <a:cs typeface="Average"/>
                <a:sym typeface="Average"/>
              </a:rPr>
              <a:t> across all roles.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Customer Support: Low </a:t>
            </a:r>
            <a:r>
              <a:rPr lang="en">
                <a:solidFill>
                  <a:srgbClr val="E6B8AF"/>
                </a:solidFill>
                <a:latin typeface="Average"/>
                <a:ea typeface="Average"/>
                <a:cs typeface="Average"/>
                <a:sym typeface="Average"/>
              </a:rPr>
              <a:t>workload fairness.</a:t>
            </a:r>
            <a:endParaRPr sz="1800">
              <a:solidFill>
                <a:srgbClr val="E6B8AF"/>
              </a:solidFill>
              <a:latin typeface="Average"/>
              <a:ea typeface="Average"/>
              <a:cs typeface="Average"/>
              <a:sym typeface="Average"/>
            </a:endParaRPr>
          </a:p>
        </p:txBody>
      </p:sp>
      <p:pic>
        <p:nvPicPr>
          <p:cNvPr id="101" name="Google Shape;101;p19"/>
          <p:cNvPicPr preferRelativeResize="0"/>
          <p:nvPr/>
        </p:nvPicPr>
        <p:blipFill>
          <a:blip r:embed="rId3">
            <a:alphaModFix/>
          </a:blip>
          <a:stretch>
            <a:fillRect/>
          </a:stretch>
        </p:blipFill>
        <p:spPr>
          <a:xfrm>
            <a:off x="5208425" y="1426525"/>
            <a:ext cx="3746774" cy="2530549"/>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671258" y="9635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Testing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rPr lang="en"/>
              <a:t>Correlation Analysis</a:t>
            </a:r>
            <a:endParaRPr/>
          </a:p>
        </p:txBody>
      </p:sp>
      <p:sp>
        <p:nvSpPr>
          <p:cNvPr id="107" name="Google Shape;107;p2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Exploring Departmental Job Satisfaction and Correlation analysis between Work-Life balance and Overall-Engagement</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Hypothesis Test: Comparing Job Satisfaction in Sales and Product Management</a:t>
            </a:r>
            <a:endParaRPr sz="2000"/>
          </a:p>
        </p:txBody>
      </p:sp>
      <p:grpSp>
        <p:nvGrpSpPr>
          <p:cNvPr id="113" name="Google Shape;113;p21"/>
          <p:cNvGrpSpPr/>
          <p:nvPr/>
        </p:nvGrpSpPr>
        <p:grpSpPr>
          <a:xfrm>
            <a:off x="431925" y="1304875"/>
            <a:ext cx="2628925" cy="3416400"/>
            <a:chOff x="431925" y="1304875"/>
            <a:chExt cx="2628925" cy="3416400"/>
          </a:xfrm>
        </p:grpSpPr>
        <p:sp>
          <p:nvSpPr>
            <p:cNvPr id="114" name="Google Shape;114;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Null Hypothesis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7" name="Google Shape;117;p2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t>H₀</a:t>
            </a:r>
            <a:r>
              <a:rPr lang="en" sz="1300"/>
              <a:t>: There is </a:t>
            </a:r>
            <a:r>
              <a:rPr b="1" lang="en" sz="1300"/>
              <a:t>no significant difference</a:t>
            </a:r>
            <a:r>
              <a:rPr lang="en" sz="1300"/>
              <a:t> in Job Satisfaction between employees in the Sales and Product Development departments.</a:t>
            </a:r>
            <a:endParaRPr sz="1300"/>
          </a:p>
          <a:p>
            <a:pPr indent="0" lvl="0" marL="0" rtl="0" algn="l">
              <a:spcBef>
                <a:spcPts val="1200"/>
              </a:spcBef>
              <a:spcAft>
                <a:spcPts val="0"/>
              </a:spcAft>
              <a:buNone/>
            </a:pPr>
            <a:r>
              <a:rPr lang="en" sz="1300"/>
              <a:t>This means we assume both departments have similar job satisfaction levels unless the data provides strong evidence to reject it.</a:t>
            </a:r>
            <a:endParaRPr sz="1300"/>
          </a:p>
          <a:p>
            <a:pPr indent="0" lvl="0" marL="0" rtl="0" algn="l">
              <a:spcBef>
                <a:spcPts val="1200"/>
              </a:spcBef>
              <a:spcAft>
                <a:spcPts val="1600"/>
              </a:spcAft>
              <a:buNone/>
            </a:pPr>
            <a:r>
              <a:t/>
            </a:r>
            <a:endParaRPr sz="1500"/>
          </a:p>
        </p:txBody>
      </p:sp>
      <p:grpSp>
        <p:nvGrpSpPr>
          <p:cNvPr id="118" name="Google Shape;118;p21"/>
          <p:cNvGrpSpPr/>
          <p:nvPr/>
        </p:nvGrpSpPr>
        <p:grpSpPr>
          <a:xfrm>
            <a:off x="3320450" y="1304875"/>
            <a:ext cx="2632500" cy="3416400"/>
            <a:chOff x="3320450" y="1304875"/>
            <a:chExt cx="2632500" cy="3416400"/>
          </a:xfrm>
        </p:grpSpPr>
        <p:sp>
          <p:nvSpPr>
            <p:cNvPr id="119" name="Google Shape;119;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Alternative Hypothesis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2" name="Google Shape;122;p2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b="1" lang="en" sz="1300"/>
              <a:t>H₁</a:t>
            </a:r>
            <a:r>
              <a:rPr lang="en" sz="1300"/>
              <a:t>: There is a </a:t>
            </a:r>
            <a:r>
              <a:rPr b="1" lang="en" sz="1300"/>
              <a:t>significant difference</a:t>
            </a:r>
            <a:r>
              <a:rPr lang="en" sz="1300"/>
              <a:t> in Job Satisfaction between employees in the Sales and Product Development departments.</a:t>
            </a:r>
            <a:endParaRPr sz="1300"/>
          </a:p>
          <a:p>
            <a:pPr indent="0" lvl="0" marL="0" rtl="0" algn="l">
              <a:spcBef>
                <a:spcPts val="0"/>
              </a:spcBef>
              <a:spcAft>
                <a:spcPts val="1600"/>
              </a:spcAft>
              <a:buNone/>
            </a:pPr>
            <a:r>
              <a:t/>
            </a:r>
            <a:endParaRPr/>
          </a:p>
        </p:txBody>
      </p:sp>
      <p:grpSp>
        <p:nvGrpSpPr>
          <p:cNvPr id="123" name="Google Shape;123;p21"/>
          <p:cNvGrpSpPr/>
          <p:nvPr/>
        </p:nvGrpSpPr>
        <p:grpSpPr>
          <a:xfrm>
            <a:off x="6212550" y="1304875"/>
            <a:ext cx="2632500" cy="3416400"/>
            <a:chOff x="6212550" y="1304875"/>
            <a:chExt cx="2632500" cy="3416400"/>
          </a:xfrm>
        </p:grpSpPr>
        <p:sp>
          <p:nvSpPr>
            <p:cNvPr id="124" name="Google Shape;124;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Test Method</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7" name="Google Shape;127;p2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n" sz="1300"/>
              <a:t>We used the </a:t>
            </a:r>
            <a:r>
              <a:rPr b="1" lang="en" sz="1300"/>
              <a:t>Mann-Whitney U test</a:t>
            </a:r>
            <a:r>
              <a:rPr lang="en" sz="1300"/>
              <a:t>, which is a non-parametric test, ideal for small sample sizes and when the data does not follow a normal distribution. The test compares the distribution of job satisfaction scores between the two departments.</a:t>
            </a:r>
            <a:endParaRPr sz="1300"/>
          </a:p>
          <a:p>
            <a:pPr indent="0" lvl="0" marL="0" rtl="0" algn="l">
              <a:spcBef>
                <a:spcPts val="0"/>
              </a:spcBef>
              <a:spcAft>
                <a:spcPts val="160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