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639" r:id="rId3"/>
    <p:sldId id="842" r:id="rId4"/>
    <p:sldId id="857" r:id="rId6"/>
    <p:sldId id="846" r:id="rId7"/>
    <p:sldId id="847" r:id="rId8"/>
    <p:sldId id="850" r:id="rId9"/>
    <p:sldId id="851" r:id="rId10"/>
    <p:sldId id="852" r:id="rId11"/>
    <p:sldId id="85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70AD47"/>
    <a:srgbClr val="01B0F1"/>
    <a:srgbClr val="FF0000"/>
    <a:srgbClr val="BFD5F5"/>
    <a:srgbClr val="DFEAFA"/>
    <a:srgbClr val="FFE3BB"/>
    <a:srgbClr val="F5F5F5"/>
    <a:srgbClr val="EFF4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88638" autoAdjust="0"/>
  </p:normalViewPr>
  <p:slideViewPr>
    <p:cSldViewPr snapToGrid="0">
      <p:cViewPr varScale="1">
        <p:scale>
          <a:sx n="85" d="100"/>
          <a:sy n="85" d="100"/>
        </p:scale>
        <p:origin x="4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37"/>
    </p:cViewPr>
  </p:sorterViewPr>
  <p:notesViewPr>
    <p:cSldViewPr snapToGrid="0">
      <p:cViewPr varScale="1">
        <p:scale>
          <a:sx n="73" d="100"/>
          <a:sy n="73" d="100"/>
        </p:scale>
        <p:origin x="2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53D21-3C74-410A-A7AF-6B44F48894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1C4D7-5A05-4C13-B295-25BF7183E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A49E97-3F63-4B07-B443-D97F5AB94D7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45954"/>
            <a:ext cx="2743200" cy="365125"/>
          </a:xfrm>
        </p:spPr>
        <p:txBody>
          <a:bodyPr/>
          <a:lstStyle/>
          <a:p>
            <a:fld id="{8A85D0E8-0E1D-4305-885D-0CE7B4C06A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459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601864" y="6445954"/>
            <a:ext cx="98053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20151" y="302103"/>
            <a:ext cx="6464300" cy="51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81682" y="280328"/>
            <a:ext cx="427956" cy="405472"/>
            <a:chOff x="336546" y="408216"/>
            <a:chExt cx="535190" cy="507072"/>
          </a:xfrm>
        </p:grpSpPr>
        <p:sp>
          <p:nvSpPr>
            <p:cNvPr id="8" name="矩形 7"/>
            <p:cNvSpPr/>
            <p:nvPr/>
          </p:nvSpPr>
          <p:spPr>
            <a:xfrm>
              <a:off x="336546" y="408216"/>
              <a:ext cx="360040" cy="36004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11696" y="555248"/>
              <a:ext cx="360040" cy="360040"/>
            </a:xfrm>
            <a:prstGeom prst="rect">
              <a:avLst/>
            </a:prstGeom>
            <a:solidFill>
              <a:srgbClr val="66276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66CCFF"/>
                    </a:gs>
                    <a:gs pos="52000">
                      <a:schemeClr val="bg1"/>
                    </a:gs>
                    <a:gs pos="100000">
                      <a:srgbClr val="0070C0"/>
                    </a:gs>
                  </a:gsLst>
                  <a:lin ang="0" scaled="1"/>
                </a:gradFill>
              </a:endParaRPr>
            </a:p>
          </p:txBody>
        </p:sp>
      </p:grpSp>
      <p:cxnSp>
        <p:nvCxnSpPr>
          <p:cNvPr id="71" name="直接连接符 70"/>
          <p:cNvCxnSpPr/>
          <p:nvPr userDrawn="1"/>
        </p:nvCxnSpPr>
        <p:spPr>
          <a:xfrm flipH="1">
            <a:off x="0" y="6628516"/>
            <a:ext cx="10601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H="1">
            <a:off x="11688792" y="6628516"/>
            <a:ext cx="503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0417" y="326225"/>
            <a:ext cx="1269979" cy="43124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请勿抄袭搬运！盗版必究！微信DAJU_PPT"/>
          <p:cNvSpPr/>
          <p:nvPr/>
        </p:nvSpPr>
        <p:spPr>
          <a:xfrm>
            <a:off x="-60325" y="1686560"/>
            <a:ext cx="12192635" cy="3270250"/>
          </a:xfrm>
          <a:custGeom>
            <a:avLst/>
            <a:gdLst>
              <a:gd name="connsiteX0" fmla="*/ 0 w 12192000"/>
              <a:gd name="connsiteY0" fmla="*/ 0 h 3174195"/>
              <a:gd name="connsiteX1" fmla="*/ 250618 w 12192000"/>
              <a:gd name="connsiteY1" fmla="*/ 27285 h 3174195"/>
              <a:gd name="connsiteX2" fmla="*/ 6096000 w 12192000"/>
              <a:gd name="connsiteY2" fmla="*/ 209743 h 3174195"/>
              <a:gd name="connsiteX3" fmla="*/ 11941382 w 12192000"/>
              <a:gd name="connsiteY3" fmla="*/ 27285 h 3174195"/>
              <a:gd name="connsiteX4" fmla="*/ 12192000 w 12192000"/>
              <a:gd name="connsiteY4" fmla="*/ 0 h 3174195"/>
              <a:gd name="connsiteX5" fmla="*/ 12192000 w 12192000"/>
              <a:gd name="connsiteY5" fmla="*/ 3174195 h 3174195"/>
              <a:gd name="connsiteX6" fmla="*/ 11941382 w 12192000"/>
              <a:gd name="connsiteY6" fmla="*/ 3146911 h 3174195"/>
              <a:gd name="connsiteX7" fmla="*/ 6096000 w 12192000"/>
              <a:gd name="connsiteY7" fmla="*/ 2964452 h 3174195"/>
              <a:gd name="connsiteX8" fmla="*/ 250618 w 12192000"/>
              <a:gd name="connsiteY8" fmla="*/ 3146911 h 3174195"/>
              <a:gd name="connsiteX9" fmla="*/ 0 w 12192000"/>
              <a:gd name="connsiteY9" fmla="*/ 3174195 h 317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174195">
                <a:moveTo>
                  <a:pt x="0" y="0"/>
                </a:moveTo>
                <a:lnTo>
                  <a:pt x="250618" y="27285"/>
                </a:lnTo>
                <a:cubicBezTo>
                  <a:pt x="1376340" y="135965"/>
                  <a:pt x="3571887" y="209743"/>
                  <a:pt x="6096000" y="209743"/>
                </a:cubicBezTo>
                <a:cubicBezTo>
                  <a:pt x="8620114" y="209743"/>
                  <a:pt x="10815661" y="135965"/>
                  <a:pt x="11941382" y="27285"/>
                </a:cubicBezTo>
                <a:lnTo>
                  <a:pt x="12192000" y="0"/>
                </a:lnTo>
                <a:lnTo>
                  <a:pt x="12192000" y="3174195"/>
                </a:lnTo>
                <a:lnTo>
                  <a:pt x="11941382" y="3146911"/>
                </a:lnTo>
                <a:cubicBezTo>
                  <a:pt x="10815661" y="3038230"/>
                  <a:pt x="8620114" y="2964452"/>
                  <a:pt x="6096000" y="2964452"/>
                </a:cubicBezTo>
                <a:cubicBezTo>
                  <a:pt x="3571887" y="2964452"/>
                  <a:pt x="1376339" y="3038230"/>
                  <a:pt x="250618" y="3146911"/>
                </a:cubicBezTo>
                <a:lnTo>
                  <a:pt x="0" y="3174195"/>
                </a:lnTo>
                <a:close/>
              </a:path>
            </a:pathLst>
          </a:custGeom>
          <a:noFill/>
          <a:ln w="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请勿抄袭搬运！盗版必究！微信DAJU_PPT"/>
          <p:cNvSpPr/>
          <p:nvPr/>
        </p:nvSpPr>
        <p:spPr>
          <a:xfrm>
            <a:off x="0" y="1686282"/>
            <a:ext cx="12192000" cy="3174195"/>
          </a:xfrm>
          <a:custGeom>
            <a:avLst/>
            <a:gdLst>
              <a:gd name="connsiteX0" fmla="*/ 0 w 12192000"/>
              <a:gd name="connsiteY0" fmla="*/ 0 h 3174195"/>
              <a:gd name="connsiteX1" fmla="*/ 250618 w 12192000"/>
              <a:gd name="connsiteY1" fmla="*/ 27285 h 3174195"/>
              <a:gd name="connsiteX2" fmla="*/ 6096000 w 12192000"/>
              <a:gd name="connsiteY2" fmla="*/ 209743 h 3174195"/>
              <a:gd name="connsiteX3" fmla="*/ 11941382 w 12192000"/>
              <a:gd name="connsiteY3" fmla="*/ 27285 h 3174195"/>
              <a:gd name="connsiteX4" fmla="*/ 12192000 w 12192000"/>
              <a:gd name="connsiteY4" fmla="*/ 0 h 3174195"/>
              <a:gd name="connsiteX5" fmla="*/ 12192000 w 12192000"/>
              <a:gd name="connsiteY5" fmla="*/ 3174195 h 3174195"/>
              <a:gd name="connsiteX6" fmla="*/ 11941382 w 12192000"/>
              <a:gd name="connsiteY6" fmla="*/ 3146911 h 3174195"/>
              <a:gd name="connsiteX7" fmla="*/ 6096000 w 12192000"/>
              <a:gd name="connsiteY7" fmla="*/ 2964452 h 3174195"/>
              <a:gd name="connsiteX8" fmla="*/ 250618 w 12192000"/>
              <a:gd name="connsiteY8" fmla="*/ 3146911 h 3174195"/>
              <a:gd name="connsiteX9" fmla="*/ 0 w 12192000"/>
              <a:gd name="connsiteY9" fmla="*/ 3174195 h 3174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174195">
                <a:moveTo>
                  <a:pt x="0" y="0"/>
                </a:moveTo>
                <a:lnTo>
                  <a:pt x="250618" y="27285"/>
                </a:lnTo>
                <a:cubicBezTo>
                  <a:pt x="1376340" y="135965"/>
                  <a:pt x="3571887" y="209743"/>
                  <a:pt x="6096000" y="209743"/>
                </a:cubicBezTo>
                <a:cubicBezTo>
                  <a:pt x="8620114" y="209743"/>
                  <a:pt x="10815661" y="135965"/>
                  <a:pt x="11941382" y="27285"/>
                </a:cubicBezTo>
                <a:lnTo>
                  <a:pt x="12192000" y="0"/>
                </a:lnTo>
                <a:lnTo>
                  <a:pt x="12192000" y="3174195"/>
                </a:lnTo>
                <a:lnTo>
                  <a:pt x="11941382" y="3146911"/>
                </a:lnTo>
                <a:cubicBezTo>
                  <a:pt x="10815661" y="3038230"/>
                  <a:pt x="8620114" y="2964452"/>
                  <a:pt x="6096000" y="2964452"/>
                </a:cubicBezTo>
                <a:cubicBezTo>
                  <a:pt x="3571887" y="2964452"/>
                  <a:pt x="1376339" y="3038230"/>
                  <a:pt x="250618" y="3146911"/>
                </a:cubicBezTo>
                <a:lnTo>
                  <a:pt x="0" y="3174195"/>
                </a:lnTo>
                <a:close/>
              </a:path>
            </a:pathLst>
          </a:custGeom>
          <a:solidFill>
            <a:srgbClr val="66276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6600"/>
              <a:t>矩阵类的实现和封装</a:t>
            </a:r>
            <a:endParaRPr lang="zh-CN" altLang="en-US" sz="6600"/>
          </a:p>
        </p:txBody>
      </p:sp>
      <p:sp>
        <p:nvSpPr>
          <p:cNvPr id="53" name="请勿抄袭搬运！盗版必究！微信DAJU_PPT"/>
          <p:cNvSpPr/>
          <p:nvPr/>
        </p:nvSpPr>
        <p:spPr>
          <a:xfrm>
            <a:off x="5340368" y="906581"/>
            <a:ext cx="1511264" cy="1511264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9232" y="955771"/>
            <a:ext cx="1433535" cy="143353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 rot="18953586">
            <a:off x="5457053" y="2182176"/>
            <a:ext cx="188952" cy="300169"/>
          </a:xfrm>
          <a:prstGeom prst="ellipse">
            <a:avLst/>
          </a:prstGeom>
          <a:solidFill>
            <a:srgbClr val="66276F"/>
          </a:solidFill>
          <a:ln>
            <a:solidFill>
              <a:srgbClr val="6627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61"/>
    </mc:Choice>
    <mc:Fallback>
      <p:transition spd="slow" advTm="61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5713730" cy="511175"/>
          </a:xfrm>
        </p:spPr>
        <p:txBody>
          <a:bodyPr/>
          <a:lstStyle/>
          <a:p>
            <a:r>
              <a:rPr lang="zh-CN" altLang="en-US"/>
              <a:t>头文件</a:t>
            </a:r>
            <a:r>
              <a:rPr lang="en-US" altLang="zh-CN"/>
              <a:t>Matrix</a:t>
            </a:r>
            <a:r>
              <a:rPr lang="en-US" altLang="zh-CN"/>
              <a:t>.h——</a:t>
            </a:r>
            <a:r>
              <a:rPr lang="zh-CN" altLang="en-US"/>
              <a:t>矩阵</a:t>
            </a:r>
            <a:r>
              <a:rPr lang="zh-CN" altLang="en-US"/>
              <a:t>类的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77305" y="1200150"/>
            <a:ext cx="5398135" cy="39858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  <a:sym typeface="+mn-ea"/>
              </a:rPr>
              <a:t>类包含私有成员（private）、保护成员（protected）和公有成员（public）成员</a:t>
            </a:r>
            <a:endParaRPr lang="zh-CN" altLang="en-US" sz="2000" b="1">
              <a:latin typeface="+mn-ea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  <a:sym typeface="+mn-ea"/>
              </a:rPr>
              <a:t>私有成员只能被类中的其他成员访问，而不能被程序中其他部分访问。这是实现封装的一种方式</a:t>
            </a:r>
            <a:endParaRPr lang="zh-CN" altLang="en-US" sz="2000" b="1">
              <a:latin typeface="+mn-ea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矩阵类</a:t>
            </a:r>
            <a:r>
              <a:rPr lang="en-US" altLang="zh-CN" sz="2000" b="1">
                <a:sym typeface="+mn-ea"/>
              </a:rPr>
              <a:t>Matrix</a:t>
            </a:r>
            <a:r>
              <a:rPr lang="zh-CN" altLang="en-US" sz="2000" b="1">
                <a:latin typeface="+mn-ea"/>
              </a:rPr>
              <a:t>具有两个整型的私有成员变量分别用于表示矩阵的行数和列数；一个私有的二维指针，用来表示二维数组；一个私有的初始化函数；两个公有的重载构造函数，一个析构函数；三个公有的运算符重载函数；一个公有的友元输出流运算符重载函数。</a:t>
            </a:r>
            <a:endParaRPr lang="zh-CN" altLang="en-US" sz="2000" b="1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6400" y="1596390"/>
            <a:ext cx="586105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5713730" cy="511175"/>
          </a:xfrm>
        </p:spPr>
        <p:txBody>
          <a:bodyPr/>
          <a:lstStyle/>
          <a:p>
            <a:r>
              <a:rPr lang="zh-CN" altLang="en-US"/>
              <a:t>头文件</a:t>
            </a:r>
            <a:r>
              <a:rPr lang="en-US" altLang="zh-CN"/>
              <a:t>Matrix</a:t>
            </a:r>
            <a:r>
              <a:rPr lang="en-US" altLang="zh-CN"/>
              <a:t>.h——</a:t>
            </a:r>
            <a:r>
              <a:rPr lang="zh-CN" altLang="en-US"/>
              <a:t>矩阵</a:t>
            </a:r>
            <a:r>
              <a:rPr lang="zh-CN" altLang="en-US"/>
              <a:t>类的</a:t>
            </a:r>
            <a:r>
              <a:rPr lang="zh-CN" altLang="en-US"/>
              <a:t>声明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38780" y="1436370"/>
            <a:ext cx="6482715" cy="39858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  <a:sym typeface="+mn-ea"/>
              </a:rPr>
              <a:t>友元函数是定义在类外部，但有权访问类的所有私有（private）成员和保护（protected）成员。</a:t>
            </a:r>
            <a:endParaRPr lang="zh-CN" altLang="en-US" sz="2000" b="1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4917440" cy="511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Matrix.cpp——</a:t>
            </a:r>
            <a:r>
              <a:rPr lang="zh-CN" altLang="en-US">
                <a:sym typeface="+mn-ea"/>
              </a:rPr>
              <a:t>矩阵类的实现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530340" y="1012190"/>
            <a:ext cx="5137150" cy="39858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latin typeface="+mn-ea"/>
                <a:sym typeface="+mn-ea"/>
              </a:rPr>
              <a:t>构造</a:t>
            </a:r>
            <a:r>
              <a:rPr lang="zh-CN" altLang="en-US" sz="2000" b="1">
                <a:latin typeface="+mn-ea"/>
              </a:rPr>
              <a:t>函数：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+mn-ea"/>
              </a:rPr>
              <a:t>initData</a:t>
            </a:r>
            <a:r>
              <a:rPr lang="zh-CN" altLang="en-US" sz="2000" b="1">
                <a:latin typeface="+mn-ea"/>
              </a:rPr>
              <a:t>初始化一个二维数组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在传入两个整型参数的情况下将行数和列数设为自定值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在传入一个矩阵类对象的情况下将该矩阵类设为与之相同的值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函数重载在同一个作用域内，可以声明几个功能类似的同名函数，但是这些同名函数的形式参数（指参数的个数、类型或者顺序）必须不同。不能仅通过返回类型的不同来重载函数。</a:t>
            </a:r>
            <a:endParaRPr lang="zh-CN" altLang="en-US" sz="2000" b="1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15390" y="1012190"/>
            <a:ext cx="352425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4704715" cy="511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Matrix.cpp——</a:t>
            </a:r>
            <a:r>
              <a:rPr lang="zh-CN" altLang="en-US">
                <a:sym typeface="+mn-ea"/>
              </a:rPr>
              <a:t>矩阵类的实现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054100" y="2977515"/>
            <a:ext cx="10081895" cy="320548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运算符重载：重定义或重载大部分 C++ 内置的运算符。这样，就能使用自定义类型的运算符。重载的运算符是带有特殊名称的函数，函数名是由关键字 operator 和其后要重载的运算符符号构成的。与其他函数一样，重载运算符有一个返回类型和一个参数列表。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将当前类对象与参数类对象矩阵的对应位置的值相加，返回值为当前类对象本身。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+mn-ea"/>
              </a:rPr>
              <a:t>this</a:t>
            </a:r>
            <a:r>
              <a:rPr lang="zh-CN" altLang="en-US" sz="2000" b="1">
                <a:latin typeface="+mn-ea"/>
              </a:rPr>
              <a:t>指针指向当前类对象，返回语句</a:t>
            </a:r>
            <a:r>
              <a:rPr lang="en-US" altLang="zh-CN" sz="2000" b="1">
                <a:latin typeface="+mn-ea"/>
              </a:rPr>
              <a:t>return this</a:t>
            </a:r>
            <a:r>
              <a:rPr lang="zh-CN" altLang="en-US" sz="2000" b="1">
                <a:latin typeface="+mn-ea"/>
              </a:rPr>
              <a:t>返回当前类对象的地址，返回</a:t>
            </a:r>
            <a:r>
              <a:rPr lang="en-US" altLang="zh-CN" sz="2000" b="1">
                <a:latin typeface="+mn-ea"/>
              </a:rPr>
              <a:t>return *this</a:t>
            </a:r>
            <a:r>
              <a:rPr lang="zh-CN" altLang="en-US" sz="2000" b="1">
                <a:latin typeface="+mn-ea"/>
              </a:rPr>
              <a:t>返回当前类对象拷贝或</a:t>
            </a:r>
            <a:r>
              <a:rPr lang="zh-CN" altLang="en-US" sz="2000" b="1">
                <a:latin typeface="+mn-ea"/>
              </a:rPr>
              <a:t>本身。</a:t>
            </a:r>
            <a:endParaRPr lang="zh-CN" altLang="en-US" sz="2000" b="1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73500" y="939165"/>
            <a:ext cx="44450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5250815" cy="511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Matrix.cpp——</a:t>
            </a:r>
            <a:r>
              <a:rPr lang="zh-CN" altLang="en-US">
                <a:sym typeface="+mn-ea"/>
              </a:rPr>
              <a:t>矩阵类的实现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955675" y="4690110"/>
            <a:ext cx="10081895" cy="16167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latin typeface="+mn-ea"/>
                <a:sym typeface="+mn-ea"/>
              </a:rPr>
              <a:t>重载运算符</a:t>
            </a:r>
            <a:r>
              <a:rPr lang="en-US" altLang="zh-CN" sz="2000" b="1">
                <a:latin typeface="+mn-ea"/>
                <a:sym typeface="+mn-ea"/>
              </a:rPr>
              <a:t>*</a:t>
            </a:r>
            <a:r>
              <a:rPr lang="zh-CN" altLang="en-US" sz="2000" b="1">
                <a:latin typeface="+mn-ea"/>
                <a:sym typeface="+mn-ea"/>
              </a:rPr>
              <a:t>：</a:t>
            </a:r>
            <a:endParaRPr lang="zh-CN" sz="2000" b="1">
              <a:latin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1">
                <a:latin typeface="+mn-ea"/>
              </a:rPr>
              <a:t>构造一个新的矩阵类对象</a:t>
            </a:r>
            <a:r>
              <a:rPr lang="zh-CN" altLang="en-US" sz="2000" b="1">
                <a:latin typeface="+mn-ea"/>
              </a:rPr>
              <a:t>，按矩阵乘法法则计算</a:t>
            </a:r>
            <a:r>
              <a:rPr lang="zh-CN" sz="2000" b="1">
                <a:latin typeface="+mn-ea"/>
              </a:rPr>
              <a:t>对应位置上</a:t>
            </a:r>
            <a:r>
              <a:rPr lang="zh-CN" altLang="en-US" sz="2000" b="1">
                <a:latin typeface="+mn-ea"/>
              </a:rPr>
              <a:t>的值，返回值为</a:t>
            </a:r>
            <a:r>
              <a:rPr lang="zh-CN" sz="2000" b="1">
                <a:latin typeface="+mn-ea"/>
                <a:sym typeface="+mn-ea"/>
              </a:rPr>
              <a:t>新的矩阵类对象</a:t>
            </a:r>
            <a:r>
              <a:rPr lang="zh-CN" altLang="en-US" sz="2000" b="1">
                <a:latin typeface="+mn-ea"/>
              </a:rPr>
              <a:t>。</a:t>
            </a:r>
            <a:endParaRPr lang="zh-CN" altLang="en-US" sz="2000" b="1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06825" y="1113790"/>
            <a:ext cx="457835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4704715" cy="511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Matrix.cpp——</a:t>
            </a:r>
            <a:r>
              <a:rPr lang="zh-CN" altLang="en-US">
                <a:sym typeface="+mn-ea"/>
              </a:rPr>
              <a:t>矩阵类的实现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054100" y="3859530"/>
            <a:ext cx="10081895" cy="21469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latin typeface="+mn-ea"/>
              </a:rPr>
              <a:t>重载运算符</a:t>
            </a:r>
            <a:r>
              <a:rPr lang="en-US" altLang="zh-CN" sz="2000" b="1">
                <a:latin typeface="+mn-ea"/>
              </a:rPr>
              <a:t>=</a:t>
            </a:r>
            <a:r>
              <a:rPr lang="zh-CN" altLang="en-US" sz="2000" b="1">
                <a:latin typeface="+mn-ea"/>
              </a:rPr>
              <a:t>：</a:t>
            </a:r>
            <a:endParaRPr lang="zh-CN" altLang="en-US" sz="2000" b="1">
              <a:latin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latin typeface="+mn-ea"/>
              </a:rPr>
              <a:t>将参数类对象矩阵上的各个值赋值到</a:t>
            </a:r>
            <a:r>
              <a:rPr lang="zh-CN" altLang="en-US" sz="2000" b="1">
                <a:latin typeface="+mn-ea"/>
                <a:sym typeface="+mn-ea"/>
              </a:rPr>
              <a:t>当前类对象上，然后返回当前类对象</a:t>
            </a:r>
            <a:r>
              <a:rPr lang="zh-CN" altLang="en-US" sz="2000" b="1">
                <a:latin typeface="+mn-ea"/>
              </a:rPr>
              <a:t>。</a:t>
            </a:r>
            <a:endParaRPr lang="zh-CN" altLang="en-US" sz="2000" b="1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0800" y="1150620"/>
            <a:ext cx="4470400" cy="2216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4704715" cy="511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Matrix.cpp——</a:t>
            </a:r>
            <a:r>
              <a:rPr lang="zh-CN" altLang="en-US">
                <a:sym typeface="+mn-ea"/>
              </a:rPr>
              <a:t>矩阵类的实现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07440" y="3980815"/>
            <a:ext cx="10357485" cy="156337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sz="2000" b="1">
                <a:latin typeface="+mn-ea"/>
              </a:rPr>
              <a:t>析构函数（Destructor）是一种特殊的成员函数，没有返回值，</a:t>
            </a:r>
            <a:r>
              <a:rPr lang="zh-CN" sz="2000" b="1">
                <a:latin typeface="+mn-ea"/>
              </a:rPr>
              <a:t>无</a:t>
            </a:r>
            <a:r>
              <a:rPr sz="2000" b="1">
                <a:latin typeface="+mn-ea"/>
              </a:rPr>
              <a:t>法显式调用，在销毁对象时自动执行</a:t>
            </a:r>
            <a:endParaRPr sz="2000" b="1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07815" y="1009015"/>
            <a:ext cx="368935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请勿抄袭搬运！盗版必究！微信DAJU_PPT"/>
          <p:cNvSpPr>
            <a:spLocks noGrp="1"/>
          </p:cNvSpPr>
          <p:nvPr>
            <p:ph type="body" sz="quarter" idx="13"/>
          </p:nvPr>
        </p:nvSpPr>
        <p:spPr>
          <a:xfrm>
            <a:off x="845185" y="266065"/>
            <a:ext cx="4704715" cy="511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Matrix.cpp——</a:t>
            </a:r>
            <a:r>
              <a:rPr lang="zh-CN" altLang="en-US">
                <a:sym typeface="+mn-ea"/>
              </a:rPr>
              <a:t>矩阵类的实现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055370" y="3730625"/>
            <a:ext cx="10081895" cy="260159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latin typeface="+mn-ea"/>
              </a:rPr>
              <a:t>友元重载输入运算符</a:t>
            </a:r>
            <a:r>
              <a:rPr lang="en-US" altLang="zh-CN" sz="2000" b="1">
                <a:latin typeface="+mn-ea"/>
              </a:rPr>
              <a:t>&lt;&lt;</a:t>
            </a:r>
            <a:r>
              <a:rPr lang="zh-CN" altLang="en-US" sz="2000" b="1">
                <a:latin typeface="+mn-ea"/>
              </a:rPr>
              <a:t>：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</a:rPr>
              <a:t>主体为ostream类,  ostream&amp; output 其中output代表了流的引用。而外部类是访问不到重载输出符的类的私有变量的。所以要使用friend友元操作符，通过friend声明可以使被修饰的类访问本类的私有变量</a:t>
            </a:r>
            <a:endParaRPr lang="zh-CN" altLang="en-US" sz="2000" b="1">
              <a:latin typeface="+mn-ea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+mn-ea"/>
                <a:sym typeface="+mn-ea"/>
              </a:rPr>
              <a:t>根据传入矩阵类对象的</a:t>
            </a:r>
            <a:r>
              <a:rPr lang="zh-CN" sz="2000" b="1">
                <a:latin typeface="+mn-ea"/>
                <a:sym typeface="+mn-ea"/>
              </a:rPr>
              <a:t>值以规定好的格式</a:t>
            </a:r>
            <a:r>
              <a:rPr lang="zh-CN" altLang="en-US" sz="2000" b="1">
                <a:latin typeface="+mn-ea"/>
                <a:sym typeface="+mn-ea"/>
              </a:rPr>
              <a:t>正确输出矩阵</a:t>
            </a:r>
            <a:endParaRPr lang="zh-CN" altLang="en-US" sz="2000" b="1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59835" y="1165225"/>
            <a:ext cx="4673600" cy="2108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5340,&quot;width&quot;:9230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COMMONDATA" val="eyJoZGlkIjoiZjI5MzQ3ZmUwOWNiOGI4Mjc0NzMyYWNmMGRiYWIzMTEifQ=="/>
  <p:tag name="KSO_WPP_MARK_KEY" val="7708a36e-6ab6-4adf-a9ae-56010cc0f3d7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3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6276F"/>
      </a:accent1>
      <a:accent2>
        <a:srgbClr val="D0B296"/>
      </a:accent2>
      <a:accent3>
        <a:srgbClr val="66276F"/>
      </a:accent3>
      <a:accent4>
        <a:srgbClr val="D0B296"/>
      </a:accent4>
      <a:accent5>
        <a:srgbClr val="66276F"/>
      </a:accent5>
      <a:accent6>
        <a:srgbClr val="D0B296"/>
      </a:accent6>
      <a:hlink>
        <a:srgbClr val="DF213B"/>
      </a:hlink>
      <a:folHlink>
        <a:srgbClr val="954F72"/>
      </a:folHlink>
    </a:clrScheme>
    <a:fontScheme name="自定义 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>
          <a:defRPr lang="zh-CN" altLang="en-US" sz="2000" b="1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宽屏</PresentationFormat>
  <Paragraphs>46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皓月</cp:lastModifiedBy>
  <cp:revision>1120</cp:revision>
  <dcterms:created xsi:type="dcterms:W3CDTF">2019-11-26T03:41:00Z</dcterms:created>
  <dcterms:modified xsi:type="dcterms:W3CDTF">2023-03-08T09:24:44Z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FB6F06040F1948ACAEB0429922B7959F</vt:lpwstr>
  </property>
  <property fmtid="{D5CDD505-2E9C-101B-9397-08002B2CF9AE}" pid="3" name="KSOProductBuildVer">
    <vt:lpwstr>2052-11.1.0.13703</vt:lpwstr>
  </property>
</Properties>
</file>