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49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0AC1B-0C49-4B8B-BE93-1666F1B6CBCD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2AE88-5DA8-4023-A178-4992358769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116632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拷贝构造函数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568952" cy="48463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+mj-ea"/>
                <a:ea typeface="+mj-ea"/>
              </a:rPr>
              <a:t>一种特殊的构造函数，具有一般构造函数的特性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+mj-ea"/>
                <a:ea typeface="+mj-ea"/>
              </a:rPr>
              <a:t>只含有一个形参，且为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本类对象的引用</a:t>
            </a:r>
            <a:endParaRPr lang="en-US" altLang="zh-CN" sz="28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+mj-ea"/>
                <a:ea typeface="+mj-ea"/>
              </a:rPr>
              <a:t>拷贝构造函数的原型为：</a:t>
            </a:r>
            <a:endParaRPr lang="en-US" altLang="zh-CN" sz="2800" b="1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&lt;</a:t>
            </a:r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类名</a:t>
            </a:r>
            <a:r>
              <a:rPr lang="en-US" altLang="zh-CN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&gt;(&lt;</a:t>
            </a:r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类名</a:t>
            </a:r>
            <a:r>
              <a:rPr lang="en-US" altLang="zh-CN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&gt;&amp;);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+mj-ea"/>
                <a:ea typeface="+mj-ea"/>
              </a:rPr>
              <a:t>作用</a:t>
            </a:r>
            <a:r>
              <a:rPr lang="en-US" altLang="zh-CN" sz="2800" b="1" dirty="0">
                <a:latin typeface="+mj-ea"/>
                <a:ea typeface="+mj-ea"/>
              </a:rPr>
              <a:t>:</a:t>
            </a:r>
            <a:r>
              <a:rPr lang="zh-CN" altLang="en-US" sz="2800" b="1" dirty="0">
                <a:latin typeface="+mj-ea"/>
                <a:ea typeface="+mj-ea"/>
              </a:rPr>
              <a:t>使用一个已存在的对象去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初始化</a:t>
            </a:r>
            <a:r>
              <a:rPr lang="zh-CN" altLang="en-US" sz="2800" b="1" dirty="0">
                <a:latin typeface="+mj-ea"/>
                <a:ea typeface="+mj-ea"/>
              </a:rPr>
              <a:t>另一个正在创建的对象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+mj-ea"/>
                <a:ea typeface="+mj-ea"/>
              </a:rPr>
              <a:t>类对象间的赋值，由拷贝构造函数实现（通过深拷贝或浅拷贝的方式）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7200" y="620688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//Main.cpp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"MyClass.h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altLang="zh-CN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*p =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char[20];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&gt;&gt;p;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(p);	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MyObj1=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执行拷贝构造函数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MyObj.print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MyObj1.print();	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568952" cy="612068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</a:rPr>
              <a:t>7.18】</a:t>
            </a:r>
            <a:r>
              <a:rPr lang="zh-CN" altLang="en-US" sz="2800" b="1" dirty="0">
                <a:solidFill>
                  <a:srgbClr val="C00000"/>
                </a:solidFill>
              </a:rPr>
              <a:t>自定义拷贝构造函数无法解决“三种情况”之外的对象赋值问题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//Main.cpp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"MyClass.h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altLang="zh-CN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*p =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char[20];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&gt;&gt;p;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(p),MyObj1("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lmnop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");	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TempObj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执行拷贝构造函数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MyObj1;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赋值语句，未执行拷贝构造函数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MyObj1 =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TempObj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MyObj.print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	MyObj1.print();	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784976" cy="484632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7.18】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自定义拷贝构造函数无法解决“三种情况”之外的对象赋值问题，两种解决方案：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lvl="1"/>
            <a:r>
              <a:rPr lang="zh-CN" altLang="en-US" sz="2400" b="1" dirty="0">
                <a:latin typeface="+mj-ea"/>
                <a:ea typeface="+mj-ea"/>
              </a:rPr>
              <a:t>重载赋值运算符“</a:t>
            </a:r>
            <a:r>
              <a:rPr lang="en-US" altLang="zh-CN" sz="2400" b="1" dirty="0">
                <a:latin typeface="+mj-ea"/>
                <a:ea typeface="+mj-ea"/>
              </a:rPr>
              <a:t>=</a:t>
            </a:r>
            <a:r>
              <a:rPr lang="zh-CN" altLang="en-US" sz="2400" b="1" dirty="0">
                <a:latin typeface="+mj-ea"/>
                <a:ea typeface="+mj-ea"/>
              </a:rPr>
              <a:t>”</a:t>
            </a:r>
            <a:endParaRPr lang="en-US" altLang="zh-CN" sz="2400" b="1" dirty="0">
              <a:latin typeface="+mj-ea"/>
              <a:ea typeface="+mj-ea"/>
            </a:endParaRPr>
          </a:p>
          <a:p>
            <a:pPr lvl="1"/>
            <a:r>
              <a:rPr lang="zh-CN" altLang="en-US" sz="2400" b="1" dirty="0">
                <a:latin typeface="+mj-ea"/>
                <a:ea typeface="+mj-ea"/>
              </a:rPr>
              <a:t>自定义成员函数，实现对象赋值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 err="1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MyClass.h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endParaRPr lang="en-US" altLang="zh-CN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*name;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*);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&amp;);</a:t>
            </a:r>
            <a:endParaRPr lang="zh-CN" altLang="en-US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3270046" y="3376151"/>
            <a:ext cx="583845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altLang="zh-CN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CopyMyClassObj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自定义成员函数，实现对象赋值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&amp;);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重载赋值运算符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~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print();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CN" alt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336" y="188640"/>
            <a:ext cx="8535144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//MyClass.cpp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"MyClass.h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*n)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(n)+1];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name,n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CopyObj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(CopyObj.name)+1];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name,CopyObj.name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7200" y="188640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CopyMyClassObj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temp){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name =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(temp.name)+1];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name,temp.name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&amp;temp){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(temp.name)+1];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name,temp.name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*this;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[]name;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::print(){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&lt;&lt;"Member name="&lt;&lt;name&lt;&lt;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79512" y="188640"/>
            <a:ext cx="878497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//Main.cpp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"MyClass.h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altLang="zh-CN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*p =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char[20];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&gt;&gt;p;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(p);</a:t>
            </a:r>
            <a:r>
              <a:rPr lang="en-US" altLang="zh-CN" sz="2000" b="1" dirty="0">
                <a:solidFill>
                  <a:srgbClr val="007434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 //</a:t>
            </a:r>
            <a:r>
              <a:rPr lang="zh-CN" altLang="en-US" sz="2000" b="1" dirty="0">
                <a:solidFill>
                  <a:srgbClr val="007434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执行构造函数</a:t>
            </a:r>
            <a:endParaRPr lang="en-US" altLang="zh-CN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MyObjSwap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lmnop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altLang="zh-CN" sz="2000" b="1" dirty="0">
                <a:solidFill>
                  <a:srgbClr val="007434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 //</a:t>
            </a:r>
            <a:r>
              <a:rPr lang="zh-CN" altLang="en-US" sz="2000" b="1" dirty="0">
                <a:solidFill>
                  <a:srgbClr val="007434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执行构造函数</a:t>
            </a:r>
            <a:endParaRPr lang="en-US" altLang="zh-CN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MyObj1 =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7434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7434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执行拷贝构造函数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MyObjSwap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7434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7434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未执行拷贝构造函数，执行赋值运算符重载函数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MyObjSwap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 MyObj1;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000" b="1" dirty="0" err="1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MyObj.CopyMyClassObj</a:t>
            </a:r>
            <a:r>
              <a:rPr lang="en-US" altLang="zh-CN" sz="20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MyObjSwap</a:t>
            </a:r>
            <a:r>
              <a:rPr lang="en-US" altLang="zh-CN" sz="20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altLang="zh-CN" sz="2000" b="1" dirty="0">
                <a:solidFill>
                  <a:srgbClr val="007434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7434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调用成员函数</a:t>
            </a:r>
            <a:endParaRPr lang="en-US" altLang="zh-CN" sz="2000" b="1" dirty="0">
              <a:solidFill>
                <a:srgbClr val="007434"/>
              </a:solidFill>
              <a:latin typeface="楷体_GB2312" pitchFamily="49" charset="-122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altLang="zh-CN" sz="2000" b="1" dirty="0" err="1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MyObjSwap.CopyMyClassObj</a:t>
            </a:r>
            <a:r>
              <a:rPr lang="en-US" altLang="zh-CN" sz="20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(MyObj1);</a:t>
            </a:r>
            <a:r>
              <a:rPr lang="en-US" altLang="zh-CN" sz="2000" b="1" dirty="0">
                <a:solidFill>
                  <a:srgbClr val="007434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7434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调用成员函数</a:t>
            </a:r>
            <a:endParaRPr lang="en-US" altLang="zh-CN" sz="2000" b="1" dirty="0">
              <a:solidFill>
                <a:srgbClr val="007434"/>
              </a:solidFill>
              <a:latin typeface="楷体_GB2312" pitchFamily="49" charset="-122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MyObj.print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MyObj1.print();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MyObjSwap.print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239000" cy="626328"/>
          </a:xfrm>
        </p:spPr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7239000" cy="48463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+mj-ea"/>
                <a:ea typeface="+mj-ea"/>
              </a:rPr>
              <a:t>链表的定义</a:t>
            </a:r>
            <a:endParaRPr lang="en-US" altLang="zh-CN" sz="2800" b="1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重要的线性结构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功能与数组类似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与数组的区别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b="1" dirty="0">
                <a:latin typeface="+mj-ea"/>
                <a:ea typeface="+mj-ea"/>
              </a:rPr>
              <a:t>数组存放数据的地址是连续的</a:t>
            </a:r>
            <a:endParaRPr lang="en-US" altLang="zh-CN" sz="2400" b="1" dirty="0">
              <a:latin typeface="+mj-ea"/>
              <a:ea typeface="+mj-ea"/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b="1" dirty="0">
                <a:latin typeface="+mj-ea"/>
                <a:ea typeface="+mj-ea"/>
              </a:rPr>
              <a:t>链表存放数据的地址是不连续的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581128"/>
            <a:ext cx="34385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581128"/>
            <a:ext cx="41529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箭头连接符 9"/>
          <p:cNvCxnSpPr/>
          <p:nvPr/>
        </p:nvCxnSpPr>
        <p:spPr>
          <a:xfrm>
            <a:off x="5220072" y="5157192"/>
            <a:ext cx="432048" cy="1588"/>
          </a:xfrm>
          <a:prstGeom prst="straightConnector1">
            <a:avLst/>
          </a:prstGeom>
          <a:ln>
            <a:solidFill>
              <a:srgbClr val="233DA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5868144" y="5805264"/>
            <a:ext cx="288032" cy="0"/>
          </a:xfrm>
          <a:prstGeom prst="line">
            <a:avLst/>
          </a:prstGeom>
          <a:ln>
            <a:solidFill>
              <a:srgbClr val="233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>
            <a:off x="5724128" y="5949280"/>
            <a:ext cx="288032" cy="1588"/>
          </a:xfrm>
          <a:prstGeom prst="straightConnector1">
            <a:avLst/>
          </a:prstGeom>
          <a:ln>
            <a:solidFill>
              <a:srgbClr val="233DA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292080" y="6381328"/>
            <a:ext cx="288032" cy="0"/>
          </a:xfrm>
          <a:prstGeom prst="line">
            <a:avLst/>
          </a:prstGeom>
          <a:ln>
            <a:solidFill>
              <a:srgbClr val="233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436096" y="6525344"/>
            <a:ext cx="1080120" cy="0"/>
          </a:xfrm>
          <a:prstGeom prst="line">
            <a:avLst/>
          </a:prstGeom>
          <a:ln>
            <a:solidFill>
              <a:srgbClr val="233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 flipH="1" flipV="1">
            <a:off x="5688124" y="5697252"/>
            <a:ext cx="1656184" cy="0"/>
          </a:xfrm>
          <a:prstGeom prst="line">
            <a:avLst/>
          </a:prstGeom>
          <a:ln>
            <a:solidFill>
              <a:srgbClr val="233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516216" y="4869160"/>
            <a:ext cx="288032" cy="1588"/>
          </a:xfrm>
          <a:prstGeom prst="straightConnector1">
            <a:avLst/>
          </a:prstGeom>
          <a:ln>
            <a:solidFill>
              <a:srgbClr val="233DA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>
            <a:off x="7127490" y="5409220"/>
            <a:ext cx="504056" cy="1588"/>
          </a:xfrm>
          <a:prstGeom prst="straightConnector1">
            <a:avLst/>
          </a:prstGeom>
          <a:ln>
            <a:solidFill>
              <a:srgbClr val="233DA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7812360" y="5229200"/>
            <a:ext cx="504056" cy="360040"/>
          </a:xfrm>
          <a:prstGeom prst="straightConnector1">
            <a:avLst/>
          </a:prstGeom>
          <a:ln>
            <a:solidFill>
              <a:srgbClr val="233DA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239000" cy="770344"/>
          </a:xfrm>
        </p:spPr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496944" cy="484632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链表类型定义</a:t>
            </a:r>
            <a:endParaRPr lang="en-US" altLang="zh-CN" sz="2800" b="1" dirty="0">
              <a:latin typeface="+mj-ea"/>
              <a:ea typeface="+mj-ea"/>
            </a:endParaRPr>
          </a:p>
          <a:p>
            <a:pPr lvl="1"/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节点类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2"/>
            <a:r>
              <a:rPr lang="zh-CN" altLang="en-US" sz="2400" b="1" dirty="0">
                <a:latin typeface="+mj-ea"/>
                <a:ea typeface="+mj-ea"/>
              </a:rPr>
              <a:t>数据域</a:t>
            </a:r>
            <a:endParaRPr lang="en-US" altLang="zh-CN" sz="2400" b="1" dirty="0">
              <a:latin typeface="+mj-ea"/>
              <a:ea typeface="+mj-ea"/>
            </a:endParaRPr>
          </a:p>
          <a:p>
            <a:pPr lvl="3"/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保存链表中的数据，可以是基本类型或类类型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2"/>
            <a:r>
              <a:rPr lang="zh-CN" altLang="en-US" sz="2400" b="1" dirty="0">
                <a:latin typeface="+mj-ea"/>
                <a:ea typeface="+mj-ea"/>
              </a:rPr>
              <a:t>指针域</a:t>
            </a:r>
            <a:endParaRPr lang="en-US" altLang="zh-CN" sz="2400" b="1" dirty="0">
              <a:latin typeface="+mj-ea"/>
              <a:ea typeface="+mj-ea"/>
            </a:endParaRPr>
          </a:p>
          <a:p>
            <a:pPr lvl="3"/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指向下一个节点所在的地址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/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链表类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2"/>
            <a:r>
              <a:rPr lang="zh-CN" altLang="en-US" sz="2400" b="1" dirty="0">
                <a:latin typeface="+mj-ea"/>
                <a:ea typeface="+mj-ea"/>
              </a:rPr>
              <a:t>头指针</a:t>
            </a:r>
            <a:endParaRPr lang="en-US" altLang="zh-CN" sz="2400" b="1" dirty="0">
              <a:latin typeface="+mj-ea"/>
              <a:ea typeface="+mj-ea"/>
            </a:endParaRPr>
          </a:p>
          <a:p>
            <a:pPr lvl="3"/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指向链表第一个节点所在的地址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2"/>
            <a:r>
              <a:rPr lang="zh-CN" altLang="en-US" sz="2400" b="1" dirty="0">
                <a:latin typeface="+mj-ea"/>
                <a:ea typeface="+mj-ea"/>
              </a:rPr>
              <a:t>尾指针</a:t>
            </a:r>
            <a:endParaRPr lang="en-US" altLang="zh-CN" sz="2400" b="1" dirty="0">
              <a:latin typeface="+mj-ea"/>
              <a:ea typeface="+mj-ea"/>
            </a:endParaRPr>
          </a:p>
          <a:p>
            <a:pPr lvl="3"/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指向链表最后一个节点所在的地址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674" y="332657"/>
            <a:ext cx="73282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3361" y="396652"/>
            <a:ext cx="688218" cy="53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102" y="332656"/>
            <a:ext cx="73282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3667" y="396652"/>
            <a:ext cx="688218" cy="53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901885" y="26064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5275" y="332656"/>
            <a:ext cx="12001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3547" y="1052736"/>
            <a:ext cx="733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60648"/>
            <a:ext cx="8280920" cy="56886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链表节点类</a:t>
            </a:r>
            <a:endParaRPr lang="en-US" altLang="zh-CN" sz="2800" b="1" dirty="0"/>
          </a:p>
          <a:p>
            <a:pPr>
              <a:lnSpc>
                <a:spcPct val="120000"/>
              </a:lnSpc>
              <a:buNone/>
            </a:pP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Node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num;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Node* next;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TotalCount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统计链表节点的数量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Node(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~Node();	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400" b="1" dirty="0"/>
          </a:p>
          <a:p>
            <a:pPr>
              <a:buNone/>
            </a:pP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064896" cy="48463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链表类</a:t>
            </a:r>
            <a:endParaRPr lang="en-US" altLang="zh-CN" sz="2800" b="1" dirty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List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Node* head;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Node* tail;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nodeCount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链表节点的数量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List();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n);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插入节点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Remove(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n);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删除节点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Find(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n);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查找节点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Print();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打印链表的数据项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239000" cy="698336"/>
          </a:xfrm>
        </p:spPr>
        <p:txBody>
          <a:bodyPr/>
          <a:lstStyle/>
          <a:p>
            <a:r>
              <a:rPr lang="zh-CN" altLang="en-US" dirty="0"/>
              <a:t>拷贝构造函数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+mj-ea"/>
                <a:ea typeface="+mj-ea"/>
              </a:rPr>
              <a:t>系统会自动生成缺省的拷贝构造函数，实现对象间的拷贝（浅拷贝）</a:t>
            </a:r>
            <a:endParaRPr lang="en-US" altLang="zh-CN" sz="3200" b="1" dirty="0">
              <a:latin typeface="+mj-ea"/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b="1" dirty="0">
                <a:latin typeface="+mj-ea"/>
                <a:ea typeface="+mj-ea"/>
              </a:rPr>
              <a:t>使用下列形式的说明语句</a:t>
            </a:r>
            <a:endParaRPr lang="en-US" altLang="zh-CN" sz="2800" b="1" dirty="0">
              <a:latin typeface="+mj-ea"/>
              <a:ea typeface="+mj-ea"/>
            </a:endParaRPr>
          </a:p>
          <a:p>
            <a:pPr lvl="2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&lt;</a:t>
            </a:r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类名</a:t>
            </a:r>
            <a:r>
              <a:rPr lang="en-US" altLang="zh-CN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&gt; &lt;</a:t>
            </a:r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对象名</a:t>
            </a:r>
            <a:r>
              <a:rPr lang="en-US" altLang="zh-CN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2&gt;(&lt;</a:t>
            </a:r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对象名</a:t>
            </a:r>
            <a:r>
              <a:rPr lang="en-US" altLang="zh-CN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1&gt;);</a:t>
            </a:r>
          </a:p>
          <a:p>
            <a:pPr lvl="2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&lt;</a:t>
            </a:r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类名</a:t>
            </a:r>
            <a:r>
              <a:rPr lang="en-US" altLang="zh-CN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&gt; &lt;</a:t>
            </a:r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对象名</a:t>
            </a:r>
            <a:r>
              <a:rPr lang="en-US" altLang="zh-CN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2&gt; = &lt;</a:t>
            </a:r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对象名</a:t>
            </a:r>
            <a:r>
              <a:rPr lang="en-US" altLang="zh-CN" sz="2800" b="1" dirty="0">
                <a:solidFill>
                  <a:schemeClr val="tx2"/>
                </a:solidFill>
                <a:latin typeface="+mj-ea"/>
                <a:ea typeface="+mj-ea"/>
                <a:cs typeface="Courier New" pitchFamily="49" charset="0"/>
              </a:rPr>
              <a:t>1&gt;;</a:t>
            </a:r>
          </a:p>
          <a:p>
            <a:pPr lvl="1">
              <a:lnSpc>
                <a:spcPct val="130000"/>
              </a:lnSpc>
            </a:pPr>
            <a:r>
              <a:rPr lang="zh-CN" altLang="en-US" sz="2800" b="1" dirty="0">
                <a:latin typeface="+mj-ea"/>
                <a:ea typeface="+mj-ea"/>
              </a:rPr>
              <a:t>对象作为函数的赋值参数</a:t>
            </a:r>
            <a:endParaRPr lang="en-US" altLang="zh-CN" sz="2800" b="1" dirty="0">
              <a:latin typeface="+mj-ea"/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b="1" dirty="0">
                <a:latin typeface="+mj-ea"/>
                <a:ea typeface="+mj-ea"/>
              </a:rPr>
              <a:t>函数的返回值为类的对象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latin typeface="+mj-ea"/>
                <a:ea typeface="+mj-ea"/>
              </a:rPr>
              <a:t>当程序出现上述三类情况时，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自动调用</a:t>
            </a:r>
            <a:r>
              <a:rPr lang="zh-CN" altLang="en-US" sz="3200" b="1" dirty="0">
                <a:latin typeface="+mj-ea"/>
                <a:ea typeface="+mj-ea"/>
              </a:rPr>
              <a:t>拷贝构造函数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7239000" cy="48463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+mj-ea"/>
                <a:ea typeface="+mj-ea"/>
              </a:rPr>
              <a:t>链表的主要操作</a:t>
            </a:r>
            <a:endParaRPr lang="en-US" altLang="zh-CN" sz="3200" b="1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+mj-ea"/>
                <a:ea typeface="+mj-ea"/>
              </a:rPr>
              <a:t>建立链表</a:t>
            </a:r>
            <a:endParaRPr lang="en-US" altLang="zh-CN" sz="28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+mj-ea"/>
                <a:ea typeface="+mj-ea"/>
              </a:rPr>
              <a:t>遍历链表</a:t>
            </a:r>
            <a:endParaRPr lang="en-US" altLang="zh-CN" sz="28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+mj-ea"/>
                <a:ea typeface="+mj-ea"/>
              </a:rPr>
              <a:t>显示链表</a:t>
            </a:r>
            <a:endParaRPr lang="en-US" altLang="zh-CN" sz="28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+mj-ea"/>
                <a:ea typeface="+mj-ea"/>
              </a:rPr>
              <a:t>插入节点</a:t>
            </a:r>
            <a:endParaRPr lang="en-US" altLang="zh-CN" sz="28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+mj-ea"/>
                <a:ea typeface="+mj-ea"/>
              </a:rPr>
              <a:t>删除节点</a:t>
            </a:r>
            <a:endParaRPr lang="en-US" altLang="zh-CN" sz="28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+mj-ea"/>
                <a:ea typeface="+mj-ea"/>
              </a:rPr>
              <a:t>查找节点</a:t>
            </a:r>
            <a:endParaRPr lang="en-US" altLang="zh-CN" sz="28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7848872" cy="484632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建立链表</a:t>
            </a:r>
            <a:endParaRPr lang="en-US" altLang="zh-CN" sz="2800" b="1" dirty="0"/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</a:rPr>
              <a:t>建立并初始化节点类对象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node_num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构造函数代码略</a:t>
            </a:r>
            <a:endParaRPr lang="en-US" altLang="zh-CN" sz="2400" b="1" dirty="0">
              <a:solidFill>
                <a:srgbClr val="007434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</a:rPr>
              <a:t>头指针、尾指针均指向该对象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Node *head = &amp;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Node *tail = head;</a:t>
            </a:r>
            <a:endParaRPr lang="en-US" altLang="zh-CN" sz="2400" b="1" dirty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7389" y="4318992"/>
            <a:ext cx="73282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331" y="4310980"/>
            <a:ext cx="688218" cy="53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77549" y="417497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3990" y="4318991"/>
            <a:ext cx="12001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7349" y="5039072"/>
            <a:ext cx="733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496944" cy="48463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+mj-ea"/>
                <a:ea typeface="+mj-ea"/>
              </a:rPr>
              <a:t>遍历链表、显示链表数据</a:t>
            </a:r>
            <a:endParaRPr lang="en-US" altLang="zh-CN" sz="3200" b="1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+mj-ea"/>
                <a:ea typeface="+mj-ea"/>
              </a:rPr>
              <a:t>建立临时指针</a:t>
            </a:r>
            <a:endParaRPr lang="en-US" altLang="zh-CN" sz="28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+mj-ea"/>
                <a:ea typeface="+mj-ea"/>
              </a:rPr>
              <a:t>通过循环，由头指针所指地址，移动到尾指针所指地址，每移动到一个节点</a:t>
            </a:r>
            <a:r>
              <a:rPr lang="zh-CN" altLang="en-US" sz="2800" b="1" dirty="0">
                <a:solidFill>
                  <a:srgbClr val="002060"/>
                </a:solidFill>
                <a:latin typeface="+mj-ea"/>
                <a:ea typeface="+mj-ea"/>
                <a:cs typeface="Courier New" pitchFamily="49" charset="0"/>
              </a:rPr>
              <a:t>访问该节点保存的数据</a:t>
            </a:r>
            <a:endParaRPr lang="en-US" altLang="zh-CN" sz="2800" b="1" dirty="0">
              <a:solidFill>
                <a:srgbClr val="002060"/>
              </a:solidFill>
              <a:latin typeface="+mj-ea"/>
              <a:ea typeface="+mj-ea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!=tail){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-&gt; num;</a:t>
            </a:r>
            <a:r>
              <a:rPr lang="en-US" altLang="zh-CN" sz="28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访问数据</a:t>
            </a:r>
            <a:endParaRPr lang="en-US" altLang="zh-CN" sz="28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-&gt; next;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8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插入节点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937" y="2021900"/>
            <a:ext cx="6972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022304"/>
            <a:ext cx="8867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3135" y="4522230"/>
            <a:ext cx="25241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图片 8" descr="紫色箭头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6341" y="3136393"/>
            <a:ext cx="825397" cy="45714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60841" y="3408470"/>
            <a:ext cx="20955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27774" y="3368108"/>
            <a:ext cx="642938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2" name="图片 11" descr="红色十叉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70523" y="2379090"/>
            <a:ext cx="520635" cy="520635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12400" y="2023200"/>
            <a:ext cx="7048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紫色箭头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56011" y="2950594"/>
            <a:ext cx="1030131" cy="8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856984" cy="5544616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节点插入成员函数</a:t>
            </a:r>
            <a:endParaRPr lang="en-US" altLang="zh-CN" sz="2800" b="1" dirty="0"/>
          </a:p>
          <a:p>
            <a:pPr lvl="1"/>
            <a:r>
              <a:rPr lang="zh-CN" altLang="en-US" sz="2400" b="1" dirty="0"/>
              <a:t>实现链表节点的有序插入（由小到大）</a:t>
            </a:r>
            <a:endParaRPr lang="en-US" altLang="zh-CN" sz="2400" b="1" dirty="0"/>
          </a:p>
          <a:p>
            <a:pPr lvl="1">
              <a:spcBef>
                <a:spcPts val="0"/>
              </a:spcBef>
              <a:buNone/>
            </a:pP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List::Insert(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Node*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Node(n);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建立并初始化待插入节点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(head==NULL)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链表头指针为空，即链表未建立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head=tail=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nodeCount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04664"/>
            <a:ext cx="8352928" cy="5832648"/>
          </a:xfrm>
        </p:spPr>
        <p:txBody>
          <a:bodyPr>
            <a:normAutofit fontScale="92500" lnSpcReduction="20000"/>
          </a:bodyPr>
          <a:lstStyle/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(n&lt;head-&gt;num)</a:t>
            </a:r>
            <a:r>
              <a:rPr lang="en-US" altLang="zh-CN" sz="26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6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当前数据小于链表头结点保存的数据</a:t>
            </a:r>
            <a:endParaRPr lang="en-US" altLang="zh-CN" sz="26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-&gt;next=head;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head=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nodeCount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			return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(n&gt;tail-&gt;num)</a:t>
            </a:r>
            <a:r>
              <a:rPr lang="en-US" altLang="zh-CN" sz="26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6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当前数据大于链表尾结点保存的数据</a:t>
            </a:r>
            <a:endParaRPr lang="en-US" altLang="zh-CN" sz="2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tail-&gt;next=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tail=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nodeCount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			return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6123080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=head;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 while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-&gt;next!=NULL)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寻找合适的插入位置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if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-&gt;num&lt;=n)&amp;&amp;(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-&gt;next-&gt;num&gt;n))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-&gt;next=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-&gt;next=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nodeCount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	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}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//end while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//end else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//end function</a:t>
            </a:r>
            <a:endParaRPr lang="zh-CN" altLang="en-US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0872"/>
            <a:ext cx="7239000" cy="4846320"/>
          </a:xfrm>
        </p:spPr>
        <p:txBody>
          <a:bodyPr/>
          <a:lstStyle/>
          <a:p>
            <a:r>
              <a:rPr lang="zh-CN" altLang="en-US" b="1" dirty="0">
                <a:latin typeface="+mj-ea"/>
                <a:ea typeface="+mj-ea"/>
              </a:rPr>
              <a:t>插入节点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6247" y="2141984"/>
            <a:ext cx="7134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04864"/>
            <a:ext cx="12001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153" y="3284984"/>
            <a:ext cx="790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4725144"/>
            <a:ext cx="20955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7100" y="4648200"/>
            <a:ext cx="635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3284984"/>
            <a:ext cx="790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1193800"/>
            <a:ext cx="1651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>
          <a:xfrm rot="5400000">
            <a:off x="3960726" y="1808820"/>
            <a:ext cx="648072" cy="1588"/>
          </a:xfrm>
          <a:prstGeom prst="straightConnector1">
            <a:avLst/>
          </a:prstGeom>
          <a:ln>
            <a:solidFill>
              <a:srgbClr val="233DA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59400" y="1193800"/>
            <a:ext cx="1651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/>
          <p:nvPr/>
        </p:nvCxnSpPr>
        <p:spPr>
          <a:xfrm rot="5400000">
            <a:off x="6372994" y="1844824"/>
            <a:ext cx="576064" cy="1588"/>
          </a:xfrm>
          <a:prstGeom prst="straightConnector1">
            <a:avLst/>
          </a:prstGeom>
          <a:ln>
            <a:solidFill>
              <a:srgbClr val="233DA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86247" y="2142000"/>
            <a:ext cx="7134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接箭头连接符 29"/>
          <p:cNvCxnSpPr/>
          <p:nvPr/>
        </p:nvCxnSpPr>
        <p:spPr>
          <a:xfrm rot="5400000">
            <a:off x="3456670" y="3824250"/>
            <a:ext cx="1799406" cy="79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80000" y="4726800"/>
            <a:ext cx="10953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78000" y="3284984"/>
            <a:ext cx="187220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239000" cy="484632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删除节点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325" y="4000347"/>
            <a:ext cx="25241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2937" y="4786165"/>
            <a:ext cx="6972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204864"/>
            <a:ext cx="8867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图片 9" descr="红色十叉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0127" y="2562054"/>
            <a:ext cx="520635" cy="520635"/>
          </a:xfrm>
          <a:prstGeom prst="rect">
            <a:avLst/>
          </a:prstGeom>
        </p:spPr>
      </p:pic>
      <p:pic>
        <p:nvPicPr>
          <p:cNvPr id="12" name="图片 11" descr="紫色箭头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4309" y="3055884"/>
            <a:ext cx="4357718" cy="863492"/>
          </a:xfrm>
          <a:prstGeom prst="rect">
            <a:avLst/>
          </a:prstGeom>
        </p:spPr>
      </p:pic>
      <p:pic>
        <p:nvPicPr>
          <p:cNvPr id="13" name="图片 12" descr="红色十叉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41829" y="2562054"/>
            <a:ext cx="520635" cy="520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239000" cy="770344"/>
          </a:xfrm>
        </p:spPr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484632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+mj-ea"/>
                <a:ea typeface="+mj-ea"/>
              </a:rPr>
              <a:t>查找节点</a:t>
            </a:r>
            <a:endParaRPr lang="en-US" altLang="zh-CN" sz="3200" b="1" dirty="0">
              <a:latin typeface="+mj-ea"/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+mj-ea"/>
                <a:ea typeface="+mj-ea"/>
              </a:rPr>
              <a:t>在链表节点遍历过程中，判断当前节点的数据与待查找数据是否相同，相同则输出该节点位置</a:t>
            </a:r>
            <a:endParaRPr lang="en-US" altLang="zh-CN" sz="28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+mj-ea"/>
                <a:ea typeface="+mj-ea"/>
              </a:rPr>
              <a:t>遍历到达尾指针时，链表仍然没有符合要求的数据，则输出“节点未找到”</a:t>
            </a:r>
            <a:endParaRPr lang="en-US" altLang="zh-CN" sz="28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239000" cy="770344"/>
          </a:xfrm>
        </p:spPr>
        <p:txBody>
          <a:bodyPr/>
          <a:lstStyle/>
          <a:p>
            <a:r>
              <a:rPr lang="zh-CN" altLang="en-US" dirty="0"/>
              <a:t>拷贝构造函数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4928"/>
            <a:ext cx="8435280" cy="54223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+mj-ea"/>
                <a:ea typeface="+mj-ea"/>
              </a:rPr>
              <a:t>显式拷贝构造函数（深拷贝）</a:t>
            </a:r>
            <a:endParaRPr lang="en-US" altLang="zh-CN" sz="2800" b="1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在某些情况下，必须在类定义中给出显式拷贝构造函数，以实现用户指定的拷贝功能（深拷贝）</a:t>
            </a:r>
            <a:endParaRPr lang="en-US" altLang="zh-CN" sz="2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b="1" dirty="0">
                <a:latin typeface="+mj-ea"/>
                <a:ea typeface="+mj-ea"/>
              </a:rPr>
              <a:t>假设在某类的普通构造函数中分配并使用了某些系统资源，而且在该类的析构函数中释放了这些资源。如果执行“浅拷贝”，使两个对象使用相同的系统资源，调用析构函数将会两次释放相同的资源而导致错误。</a:t>
            </a:r>
            <a:endParaRPr lang="en-US" altLang="zh-CN" sz="2400" b="1" dirty="0">
              <a:latin typeface="+mj-ea"/>
              <a:ea typeface="+mj-ea"/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b="1" dirty="0">
                <a:latin typeface="+mj-ea"/>
                <a:ea typeface="+mj-ea"/>
              </a:rPr>
              <a:t>给出显式的拷贝构造函数，可以在实现拷贝的过程中，为“被拷贝”的对象分配新的系统资源，避免了重复释放资源的错误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784976" cy="65527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000" b="1" dirty="0"/>
              <a:t>链表的创建与使用</a:t>
            </a:r>
            <a:endParaRPr lang="en-US" altLang="zh-CN" sz="3000" b="1" dirty="0"/>
          </a:p>
          <a:p>
            <a:pPr lvl="1">
              <a:lnSpc>
                <a:spcPct val="120000"/>
              </a:lnSpc>
            </a:pPr>
            <a:r>
              <a:rPr lang="zh-CN" altLang="en-US" sz="2600" b="1" dirty="0"/>
              <a:t>主函数中进行链表的创建以及对链表进行各类操作</a:t>
            </a:r>
            <a:endParaRPr lang="en-US" altLang="zh-CN" sz="2600" b="1" dirty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List list;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count;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&lt;&lt;"Please input the count of the node of the list: ";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&gt;&gt;count;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(time(0));</a:t>
            </a:r>
            <a:r>
              <a:rPr lang="en-US" altLang="zh-CN" sz="26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6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生成随机数，作为链表节点保存的数据</a:t>
            </a:r>
            <a:endParaRPr lang="en-US" altLang="zh-CN" sz="26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=1;i&lt;=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count;i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	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rand()%100;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list.Insert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list.Print</a:t>
            </a:r>
            <a:r>
              <a:rPr lang="en-US" altLang="zh-CN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640960" cy="6264696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number;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&lt;&lt;"Please input the number of the node you want to insert: ";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&gt;&gt;number;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list.Insert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(number);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list.Print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&lt;&lt;"Please input the number of the node you want to delete: ";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&gt;&gt;number;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list.Remove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(number);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list.Print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&lt;&lt;"Please input the number of the node you want to search: ";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&gt;&gt;number;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list.Find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(number);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list.Print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239000" cy="770344"/>
          </a:xfrm>
        </p:spPr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7.3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8463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+mj-ea"/>
                <a:ea typeface="+mj-ea"/>
              </a:rPr>
              <a:t>随机生成</a:t>
            </a:r>
            <a:r>
              <a:rPr lang="en-US" altLang="zh-CN" sz="2800" b="1" dirty="0">
                <a:latin typeface="+mj-ea"/>
                <a:ea typeface="+mj-ea"/>
              </a:rPr>
              <a:t>n</a:t>
            </a:r>
            <a:r>
              <a:rPr lang="zh-CN" altLang="en-US" sz="2800" b="1" dirty="0">
                <a:latin typeface="+mj-ea"/>
                <a:ea typeface="+mj-ea"/>
              </a:rPr>
              <a:t>个整数，按照节点数据由小到大的顺序构造有序链表，完善节点类和链表类的如下成员函数：</a:t>
            </a:r>
            <a:endParaRPr lang="en-US" altLang="zh-CN" sz="2800" b="1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成员函数：</a:t>
            </a: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</a:rPr>
              <a:t>Remove( ),</a:t>
            </a: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链表节点删除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成员函数：</a:t>
            </a: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</a:rPr>
              <a:t>Find( ),</a:t>
            </a: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链表节点查找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成员函数：</a:t>
            </a: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</a:rPr>
              <a:t>Print( ),</a:t>
            </a: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按顺序输出链表全部节点的数据项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其它未定义成员函数，包括节点类的构造函数与析构函数、链表类的构造函数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239000" cy="698336"/>
          </a:xfrm>
        </p:spPr>
        <p:txBody>
          <a:bodyPr/>
          <a:lstStyle/>
          <a:p>
            <a:r>
              <a:rPr lang="zh-CN" altLang="en-US" dirty="0"/>
              <a:t>拷贝构造函数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136904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【</a:t>
            </a:r>
            <a:r>
              <a:rPr lang="zh-CN" altLang="en-US" b="1" dirty="0">
                <a:solidFill>
                  <a:srgbClr val="C00000"/>
                </a:solidFill>
              </a:rPr>
              <a:t>例</a:t>
            </a:r>
            <a:r>
              <a:rPr lang="en-US" altLang="zh-CN" b="1" dirty="0">
                <a:solidFill>
                  <a:srgbClr val="C00000"/>
                </a:solidFill>
              </a:rPr>
              <a:t>7.18】</a:t>
            </a:r>
            <a:r>
              <a:rPr lang="zh-CN" altLang="en-US" b="1" dirty="0">
                <a:solidFill>
                  <a:srgbClr val="C00000"/>
                </a:solidFill>
              </a:rPr>
              <a:t>默认拷贝构造函数产生的问题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000" b="1" dirty="0" err="1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MyClass.h</a:t>
            </a:r>
            <a:endParaRPr lang="en-US" altLang="zh-CN" sz="20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endParaRPr lang="en-US" altLang="zh-CN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*name;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~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print();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153400" cy="61206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//MyClass.cpp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"MyClass.h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*n){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(n)+1];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name,n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[]name;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::print(){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&lt;&lt;"Member name="&lt;&lt;name&lt;&lt;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7200" y="332656"/>
            <a:ext cx="8280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//Main.cpp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"MyClass.h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altLang="zh-CN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*p =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char[20];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&gt;&gt;p;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(p);	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MyObj1=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执行拷贝构造函数</a:t>
            </a:r>
          </a:p>
          <a:p>
            <a:pPr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MyObj.print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MyObj1.print();	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077072"/>
            <a:ext cx="252825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  <a:latin typeface="楷体_GB2312" pitchFamily="49" charset="-122"/>
                <a:ea typeface="楷体_GB2312" pitchFamily="49" charset="-122"/>
              </a:rPr>
              <a:t>运行结果：</a:t>
            </a:r>
            <a:endParaRPr lang="en-US" altLang="zh-CN" sz="2400" b="1" dirty="0">
              <a:solidFill>
                <a:schemeClr val="accent6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abcde</a:t>
            </a:r>
            <a:endParaRPr lang="en-US" altLang="zh-CN" b="1" dirty="0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Member name=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abcde</a:t>
            </a:r>
            <a:endParaRPr lang="en-US" altLang="zh-CN" b="1" dirty="0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Member name=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abcde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pic>
        <p:nvPicPr>
          <p:cNvPr id="8" name="图片 7" descr="报错图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4149080"/>
            <a:ext cx="3816424" cy="2165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XP 关键性终止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6632"/>
            <a:ext cx="7239000" cy="5904656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</a:rPr>
              <a:t>7.18】</a:t>
            </a:r>
            <a:r>
              <a:rPr lang="zh-CN" altLang="en-US" sz="2800" b="1" dirty="0">
                <a:solidFill>
                  <a:srgbClr val="C00000"/>
                </a:solidFill>
              </a:rPr>
              <a:t>自定义拷贝构造函数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 err="1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MyClass.h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endParaRPr lang="en-US" altLang="zh-CN" sz="28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*name;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*);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&amp;);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~</a:t>
            </a:r>
            <a:r>
              <a:rPr lang="en-US" altLang="zh-CN" sz="2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print();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8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19256" cy="6195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//MyClass.cpp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"MyClass.h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*n){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(n)+1];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name,n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自定义拷贝构造函数，实现深拷贝</a:t>
            </a:r>
            <a:endParaRPr lang="en-US" altLang="zh-CN" sz="2400" b="1" dirty="0">
              <a:solidFill>
                <a:srgbClr val="00743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CopyObj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(CopyObj.name)+1];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name,CopyObj.name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7200" y="129600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[]name;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::print(){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&lt;&lt;"Member name="&lt;&lt;name&lt;&lt;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2227</Words>
  <Application>Microsoft Office PowerPoint</Application>
  <PresentationFormat>全屏显示(4:3)</PresentationFormat>
  <Paragraphs>367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楷体_GB2312</vt:lpstr>
      <vt:lpstr>黑体</vt:lpstr>
      <vt:lpstr>宋体</vt:lpstr>
      <vt:lpstr>华文新魏</vt:lpstr>
      <vt:lpstr>Calibri</vt:lpstr>
      <vt:lpstr>Courier New</vt:lpstr>
      <vt:lpstr>Trebuchet MS</vt:lpstr>
      <vt:lpstr>Wingdings</vt:lpstr>
      <vt:lpstr>Wingdings 2</vt:lpstr>
      <vt:lpstr>华丽</vt:lpstr>
      <vt:lpstr>拷贝构造函数</vt:lpstr>
      <vt:lpstr>拷贝构造函数</vt:lpstr>
      <vt:lpstr>拷贝构造函数</vt:lpstr>
      <vt:lpstr>拷贝构造函数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链表</vt:lpstr>
      <vt:lpstr>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链表</vt:lpstr>
      <vt:lpstr>PowerPoint 演示文稿</vt:lpstr>
      <vt:lpstr>PowerPoint 演示文稿</vt:lpstr>
      <vt:lpstr>作业7.3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拷贝构造函数</dc:title>
  <dc:creator>86186</dc:creator>
  <cp:lastModifiedBy>86186</cp:lastModifiedBy>
  <cp:revision>3</cp:revision>
  <dcterms:modified xsi:type="dcterms:W3CDTF">2024-03-06T15:07:17Z</dcterms:modified>
</cp:coreProperties>
</file>