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307" r:id="rId3"/>
    <p:sldId id="295" r:id="rId4"/>
    <p:sldId id="313" r:id="rId5"/>
    <p:sldId id="263" r:id="rId6"/>
    <p:sldId id="341" r:id="rId7"/>
    <p:sldId id="346" r:id="rId8"/>
    <p:sldId id="347" r:id="rId9"/>
    <p:sldId id="348" r:id="rId10"/>
    <p:sldId id="350" r:id="rId11"/>
    <p:sldId id="349" r:id="rId12"/>
    <p:sldId id="352" r:id="rId13"/>
    <p:sldId id="353" r:id="rId14"/>
    <p:sldId id="351" r:id="rId15"/>
    <p:sldId id="322" r:id="rId16"/>
    <p:sldId id="319" r:id="rId17"/>
    <p:sldId id="325" r:id="rId18"/>
    <p:sldId id="336" r:id="rId19"/>
    <p:sldId id="337" r:id="rId20"/>
    <p:sldId id="35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8"/>
    <p:restoredTop sz="96341"/>
  </p:normalViewPr>
  <p:slideViewPr>
    <p:cSldViewPr snapToGrid="0" snapToObjects="1">
      <p:cViewPr varScale="1">
        <p:scale>
          <a:sx n="128" d="100"/>
          <a:sy n="128" d="100"/>
        </p:scale>
        <p:origin x="200" y="192"/>
      </p:cViewPr>
      <p:guideLst/>
    </p:cSldViewPr>
  </p:slideViewPr>
  <p:outlineViewPr>
    <p:cViewPr>
      <p:scale>
        <a:sx n="33" d="100"/>
        <a:sy n="33" d="100"/>
      </p:scale>
      <p:origin x="0" y="-2296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23653-9859-1244-8DC0-D7721F49652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1C6A-C6C6-2E40-88E0-242A9120C4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750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imejournal.com/@akshay.chavan/a-comprehensive-guide-to-decision-tree-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78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673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395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40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154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（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Greedy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Strategy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493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91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8743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92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30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https://www.aitimejournal.com/@akshay.chavan/a-comprehensive-guide-to-decision-tree-learning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94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09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472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541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83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730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3235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21C6A-C6C6-2E40-88E0-242A9120C40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279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89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8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06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255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054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075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86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60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25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6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385E8C2-663E-AC40-B068-1D2B981991E0}" type="datetimeFigureOut">
              <a:rPr kumimoji="1" lang="zh-TW" altLang="en-US" smtClean="0"/>
              <a:t>2020/5/5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1644F0-AF52-6749-A3FD-8CF8918F1C3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2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microsoft.com/office/2007/relationships/hdphoto" Target="../media/hdphoto2.wdp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8724E-C8A2-804C-9BAA-8391593D9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決策樹系列演算法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245119-F70D-7F4A-ADDF-0628AC491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39894"/>
          </a:xfrm>
        </p:spPr>
        <p:txBody>
          <a:bodyPr/>
          <a:lstStyle/>
          <a:p>
            <a:pPr algn="r"/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輔大智慧金融實驗室 黃弘開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r"/>
            <a:r>
              <a:rPr kumimoji="1" lang="en-US" altLang="zh-TW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Email:</a:t>
            </a:r>
            <a:r>
              <a:rPr kumimoji="1" lang="zh-TW" altLang="en-US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kumimoji="1" lang="en-US" altLang="zh-TW" sz="1600" dirty="0">
                <a:latin typeface="STZhongsong" panose="02010600040101010101" pitchFamily="2" charset="-122"/>
                <a:ea typeface="STZhongsong" panose="02010600040101010101" pitchFamily="2" charset="-122"/>
              </a:rPr>
              <a:t>kai830227@gmail.com</a:t>
            </a:r>
            <a:endParaRPr kumimoji="1" lang="zh-TW" altLang="en-US" sz="1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77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CART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2231136" y="245062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2231136" y="393655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2B88E-5D68-984A-AA73-095907781644}"/>
              </a:ext>
            </a:extLst>
          </p:cNvPr>
          <p:cNvSpPr/>
          <p:nvPr/>
        </p:nvSpPr>
        <p:spPr>
          <a:xfrm>
            <a:off x="5136239" y="2450622"/>
            <a:ext cx="4824625" cy="41605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FFC63E-ABC5-0B41-9A99-C34A40833669}"/>
              </a:ext>
            </a:extLst>
          </p:cNvPr>
          <p:cNvSpPr/>
          <p:nvPr/>
        </p:nvSpPr>
        <p:spPr>
          <a:xfrm>
            <a:off x="2231135" y="393655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1DAAFC-1573-8849-9C77-B1D35C0DD609}"/>
              </a:ext>
            </a:extLst>
          </p:cNvPr>
          <p:cNvSpPr/>
          <p:nvPr/>
        </p:nvSpPr>
        <p:spPr>
          <a:xfrm>
            <a:off x="2231135" y="542248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9CBB-F321-444D-93C3-7A9E22B40E31}"/>
              </a:ext>
            </a:extLst>
          </p:cNvPr>
          <p:cNvSpPr txBox="1"/>
          <p:nvPr/>
        </p:nvSpPr>
        <p:spPr>
          <a:xfrm>
            <a:off x="5205812" y="3069328"/>
            <a:ext cx="466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吉尼係數（吉尼不純度）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作為屬性分類標準。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吉尼係數表示隨機抽取兩樣本，兩者類別不同的機率，吉尼係數越低表示樣本不純度越低。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圖片 10">
            <a:extLst>
              <a:ext uri="{FF2B5EF4-FFF2-40B4-BE49-F238E27FC236}">
                <a16:creationId xmlns:a16="http://schemas.microsoft.com/office/drawing/2014/main" id="{42E176CC-A3C9-234D-A700-A77C96C93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74" y="5401879"/>
            <a:ext cx="4564353" cy="908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926553-A48C-574D-A236-CE69B92CA1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174"/>
          <a:stretch/>
        </p:blipFill>
        <p:spPr>
          <a:xfrm>
            <a:off x="5266374" y="4709030"/>
            <a:ext cx="2064110" cy="6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5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CART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2231136" y="245062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2231136" y="393655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0C16BF-D030-AF47-8360-A4F724A43CFE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1B982A-34F3-8944-8140-B6DEA4C57838}"/>
              </a:ext>
            </a:extLst>
          </p:cNvPr>
          <p:cNvSpPr/>
          <p:nvPr/>
        </p:nvSpPr>
        <p:spPr>
          <a:xfrm>
            <a:off x="2231136" y="2450620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BA4C9F-A3F4-434C-9BE5-ACF0A2551376}"/>
              </a:ext>
            </a:extLst>
          </p:cNvPr>
          <p:cNvSpPr/>
          <p:nvPr/>
        </p:nvSpPr>
        <p:spPr>
          <a:xfrm>
            <a:off x="5136239" y="2450622"/>
            <a:ext cx="4824625" cy="41605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AFA962-0AEF-2C4F-8B02-ADA9666C8C8E}"/>
              </a:ext>
            </a:extLst>
          </p:cNvPr>
          <p:cNvSpPr txBox="1"/>
          <p:nvPr/>
        </p:nvSpPr>
        <p:spPr>
          <a:xfrm>
            <a:off x="5216678" y="2839381"/>
            <a:ext cx="466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代價複雜度剪枝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選擇代價複雜度最小的內部節點進行剪枝，每次剪枝後會生成一顆子樹，不斷進行剪枝直到剩下根節點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使用測試資料評估所有樹，選出分類效果最佳的樹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99437-5FCE-0C46-81C6-482D04C2C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2" r="27363" b="11188"/>
          <a:stretch/>
        </p:blipFill>
        <p:spPr>
          <a:xfrm>
            <a:off x="6298163" y="4530912"/>
            <a:ext cx="2500774" cy="18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4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CART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2231136" y="245062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2231136" y="393655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2B88E-5D68-984A-AA73-095907781644}"/>
              </a:ext>
            </a:extLst>
          </p:cNvPr>
          <p:cNvSpPr/>
          <p:nvPr/>
        </p:nvSpPr>
        <p:spPr>
          <a:xfrm>
            <a:off x="5136234" y="2450621"/>
            <a:ext cx="4824625" cy="118872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9CBB-F321-444D-93C3-7A9E22B40E31}"/>
              </a:ext>
            </a:extLst>
          </p:cNvPr>
          <p:cNvSpPr txBox="1"/>
          <p:nvPr/>
        </p:nvSpPr>
        <p:spPr>
          <a:xfrm>
            <a:off x="5136233" y="2829537"/>
            <a:ext cx="4824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吉尼係數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(Gini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Index)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180E45-C14F-A546-B860-7433BE19CEC5}"/>
              </a:ext>
            </a:extLst>
          </p:cNvPr>
          <p:cNvSpPr/>
          <p:nvPr/>
        </p:nvSpPr>
        <p:spPr>
          <a:xfrm>
            <a:off x="5136236" y="5422482"/>
            <a:ext cx="4824625" cy="118872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計算吉尼係數時須乘上無缺失樣本的佔比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替代劃分屬性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劃分樣本到子節點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CART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沒有考慮缺失值</a:t>
            </a:r>
            <a:endParaRPr lang="en-TW" dirty="0">
              <a:solidFill>
                <a:srgbClr val="FF0000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A2DF99-B914-FD4F-9DE4-45B4486D9215}"/>
              </a:ext>
            </a:extLst>
          </p:cNvPr>
          <p:cNvSpPr/>
          <p:nvPr/>
        </p:nvSpPr>
        <p:spPr>
          <a:xfrm>
            <a:off x="5136235" y="3936551"/>
            <a:ext cx="4824625" cy="118872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95515-7F99-3F49-9316-53353AC18D49}"/>
              </a:ext>
            </a:extLst>
          </p:cNvPr>
          <p:cNvSpPr txBox="1"/>
          <p:nvPr/>
        </p:nvSpPr>
        <p:spPr>
          <a:xfrm>
            <a:off x="5136233" y="4146191"/>
            <a:ext cx="4824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代價複雜度剪枝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Cost-Complexity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Pruning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26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DCDB628A-B95B-9347-B119-E41D597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9264"/>
            <a:ext cx="7729728" cy="1188720"/>
          </a:xfrm>
        </p:spPr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CART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B3E68-ECA1-824B-B89E-5B6CD7015DFC}"/>
              </a:ext>
            </a:extLst>
          </p:cNvPr>
          <p:cNvSpPr/>
          <p:nvPr/>
        </p:nvSpPr>
        <p:spPr>
          <a:xfrm>
            <a:off x="2231136" y="2542008"/>
            <a:ext cx="77297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演算法也可用於迴歸問題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於任意一點作為劃分點，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子節點目標變數的平均值作為該節點的輸出值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計算均方差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(MSE)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最小的劃分點作為劃分屬性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F421D-A668-CF4A-AE33-1A5B6F554179}"/>
              </a:ext>
            </a:extLst>
          </p:cNvPr>
          <p:cNvSpPr txBox="1"/>
          <p:nvPr/>
        </p:nvSpPr>
        <p:spPr>
          <a:xfrm>
            <a:off x="2663687" y="287572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460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62A633AC-8730-4B42-B3A6-18A55D029845}"/>
              </a:ext>
            </a:extLst>
          </p:cNvPr>
          <p:cNvSpPr txBox="1">
            <a:spLocks/>
          </p:cNvSpPr>
          <p:nvPr/>
        </p:nvSpPr>
        <p:spPr bwMode="black">
          <a:xfrm>
            <a:off x="2231136" y="969264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>
                <a:latin typeface="STZhongsong" panose="02010600040101010101" pitchFamily="2" charset="-122"/>
                <a:ea typeface="STZhongsong" panose="02010600040101010101" pitchFamily="2" charset="-122"/>
              </a:rPr>
              <a:t>CART</a:t>
            </a:r>
            <a:r>
              <a:rPr kumimoji="1" lang="zh-CN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演算法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3B8F39-F636-E34A-AFB8-13B9B009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決策樹演算法比較</a:t>
            </a:r>
            <a:endParaRPr lang="en-TW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0ABA40-0143-FB4F-92B5-9A9CBFA7F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3481"/>
              </p:ext>
            </p:extLst>
          </p:nvPr>
        </p:nvGraphicFramePr>
        <p:xfrm>
          <a:off x="2231135" y="2613972"/>
          <a:ext cx="7729728" cy="311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58">
                  <a:extLst>
                    <a:ext uri="{9D8B030D-6E8A-4147-A177-3AD203B41FA5}">
                      <a16:colId xmlns:a16="http://schemas.microsoft.com/office/drawing/2014/main" val="3336350338"/>
                    </a:ext>
                  </a:extLst>
                </a:gridCol>
                <a:gridCol w="2325206">
                  <a:extLst>
                    <a:ext uri="{9D8B030D-6E8A-4147-A177-3AD203B41FA5}">
                      <a16:colId xmlns:a16="http://schemas.microsoft.com/office/drawing/2014/main" val="3076551435"/>
                    </a:ext>
                  </a:extLst>
                </a:gridCol>
                <a:gridCol w="1932432">
                  <a:extLst>
                    <a:ext uri="{9D8B030D-6E8A-4147-A177-3AD203B41FA5}">
                      <a16:colId xmlns:a16="http://schemas.microsoft.com/office/drawing/2014/main" val="1321955520"/>
                    </a:ext>
                  </a:extLst>
                </a:gridCol>
                <a:gridCol w="1932432">
                  <a:extLst>
                    <a:ext uri="{9D8B030D-6E8A-4147-A177-3AD203B41FA5}">
                      <a16:colId xmlns:a16="http://schemas.microsoft.com/office/drawing/2014/main" val="1939152939"/>
                    </a:ext>
                  </a:extLst>
                </a:gridCol>
              </a:tblGrid>
              <a:tr h="445071">
                <a:tc>
                  <a:txBody>
                    <a:bodyPr/>
                    <a:lstStyle/>
                    <a:p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ID3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C4.5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CART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2760618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應用場景</a:t>
                      </a:r>
                      <a:endParaRPr lang="en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分類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分類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分類、迴歸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3015283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樣本類型</a:t>
                      </a:r>
                      <a:endParaRPr lang="en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離散型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離散型、連續型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離散型、連續型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217778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分割標準</a:t>
                      </a:r>
                      <a:endParaRPr lang="en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資訊增益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資訊增益率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吉尼係數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4198125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剪枝策略</a:t>
                      </a:r>
                      <a:endParaRPr lang="en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後剪枝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後剪枝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4854549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缺失值處理</a:t>
                      </a:r>
                      <a:endParaRPr lang="en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無，對缺失值敏感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有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45595024"/>
                  </a:ext>
                </a:extLst>
              </a:tr>
              <a:tr h="44507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運算速度</a:t>
                      </a:r>
                      <a:endParaRPr lang="en-TW" b="1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慢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慢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快</a:t>
                      </a:r>
                      <a:endParaRPr lang="en-TW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7401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DCDB628A-B95B-9347-B119-E41D597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9264"/>
            <a:ext cx="7729728" cy="1188720"/>
          </a:xfrm>
        </p:spPr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決策樹的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優缺點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B3E68-ECA1-824B-B89E-5B6CD7015DFC}"/>
              </a:ext>
            </a:extLst>
          </p:cNvPr>
          <p:cNvSpPr/>
          <p:nvPr/>
        </p:nvSpPr>
        <p:spPr>
          <a:xfrm>
            <a:off x="2231136" y="2542008"/>
            <a:ext cx="77297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優點</a:t>
            </a: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可以處理非線性可分的分類問題</a:t>
            </a: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適用於類別型變數</a:t>
            </a: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易於解釋（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視覺化呈現樹的結構）</a:t>
            </a: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</a:t>
            </a:r>
            <a:endParaRPr lang="en-US" altLang="zh-TW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樣本發生一點變動，就會導致樹結構的改變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容易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60987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1E13-79B2-C84B-9D8D-A2730E07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隨機森林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DCDB628A-B95B-9347-B119-E41D597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9264"/>
            <a:ext cx="7729728" cy="1188720"/>
          </a:xfrm>
        </p:spPr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隨機森林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B3E68-ECA1-824B-B89E-5B6CD7015DFC}"/>
              </a:ext>
            </a:extLst>
          </p:cNvPr>
          <p:cNvSpPr/>
          <p:nvPr/>
        </p:nvSpPr>
        <p:spPr>
          <a:xfrm>
            <a:off x="2231136" y="2542008"/>
            <a:ext cx="77297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隨機森林是由多顆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CART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樹所組成，且每個樹是互相獨立的，透過每棵樹投票作為最終的分類結果。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建立Ｎ個決策樹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隨機抽樣樣本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隨機選擇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features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以所有數的平均值當預測結果</a:t>
            </a:r>
            <a:endParaRPr 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F421D-A668-CF4A-AE33-1A5B6F554179}"/>
              </a:ext>
            </a:extLst>
          </p:cNvPr>
          <p:cNvSpPr txBox="1"/>
          <p:nvPr/>
        </p:nvSpPr>
        <p:spPr>
          <a:xfrm>
            <a:off x="2663687" y="287572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556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DCDB628A-B95B-9347-B119-E41D597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9264"/>
            <a:ext cx="7729728" cy="1188720"/>
          </a:xfrm>
        </p:spPr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隨機森林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F421D-A668-CF4A-AE33-1A5B6F554179}"/>
              </a:ext>
            </a:extLst>
          </p:cNvPr>
          <p:cNvSpPr txBox="1"/>
          <p:nvPr/>
        </p:nvSpPr>
        <p:spPr>
          <a:xfrm>
            <a:off x="2998967" y="279444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B9FB0-F8A1-6E4E-9F20-5D59A0392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5444" y="2573020"/>
            <a:ext cx="1308100" cy="154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B2BF-3C57-894A-AF10-B152FCD0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084" y="2601646"/>
            <a:ext cx="1308100" cy="154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40E90-AA90-3447-A3AC-2A626CFF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328" y="2601646"/>
            <a:ext cx="13081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97506-E9F1-4F4C-ABD8-51EC8113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1572" y="2573020"/>
            <a:ext cx="13081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C1BD1-78C1-414A-ABEA-B54A3851A5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83"/>
          <a:stretch/>
        </p:blipFill>
        <p:spPr>
          <a:xfrm>
            <a:off x="3899240" y="4260933"/>
            <a:ext cx="1905235" cy="13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465226-B1AF-9444-B3AA-00B409CF8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9531" y="4260933"/>
            <a:ext cx="1907612" cy="133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643F76-9C25-A943-B993-722EFBCCE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003" y="4260933"/>
            <a:ext cx="1872000" cy="1330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2BB8D-6089-E64A-BE86-C4F547288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8619" y="4260933"/>
            <a:ext cx="1721749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6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DCDB628A-B95B-9347-B119-E41D597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9264"/>
            <a:ext cx="7729728" cy="1188720"/>
          </a:xfrm>
        </p:spPr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隨機森林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F421D-A668-CF4A-AE33-1A5B6F554179}"/>
              </a:ext>
            </a:extLst>
          </p:cNvPr>
          <p:cNvSpPr txBox="1"/>
          <p:nvPr/>
        </p:nvSpPr>
        <p:spPr>
          <a:xfrm>
            <a:off x="2998967" y="279444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B9FB0-F8A1-6E4E-9F20-5D59A0392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5444" y="2573020"/>
            <a:ext cx="1308100" cy="154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B2BF-3C57-894A-AF10-B152FCD0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084" y="2601646"/>
            <a:ext cx="1308100" cy="154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40E90-AA90-3447-A3AC-2A626CFF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328" y="2601646"/>
            <a:ext cx="13081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97506-E9F1-4F4C-ABD8-51EC8113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1572" y="2573020"/>
            <a:ext cx="1308100" cy="154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613E9-04EF-F944-8C1C-C0126A4B6ED6}"/>
              </a:ext>
            </a:extLst>
          </p:cNvPr>
          <p:cNvSpPr txBox="1"/>
          <p:nvPr/>
        </p:nvSpPr>
        <p:spPr>
          <a:xfrm>
            <a:off x="1587884" y="4144633"/>
            <a:ext cx="122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survived</a:t>
            </a:r>
            <a:endParaRPr lang="en-TW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22E60-09CF-0A41-AF9A-AF46538A32CC}"/>
              </a:ext>
            </a:extLst>
          </p:cNvPr>
          <p:cNvSpPr txBox="1"/>
          <p:nvPr/>
        </p:nvSpPr>
        <p:spPr>
          <a:xfrm>
            <a:off x="4144132" y="4148451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deceased</a:t>
            </a:r>
            <a:endParaRPr lang="en-TW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44A5D-40EF-DB46-B130-C8E85D21465D}"/>
              </a:ext>
            </a:extLst>
          </p:cNvPr>
          <p:cNvSpPr txBox="1"/>
          <p:nvPr/>
        </p:nvSpPr>
        <p:spPr>
          <a:xfrm>
            <a:off x="6855208" y="4151046"/>
            <a:ext cx="130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survived</a:t>
            </a:r>
            <a:r>
              <a:rPr lang="zh-TW" altLang="en-US" sz="2400" dirty="0"/>
              <a:t> </a:t>
            </a:r>
            <a:endParaRPr lang="en-TW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034C8-D1F1-F64B-B73C-372BD1372BC5}"/>
              </a:ext>
            </a:extLst>
          </p:cNvPr>
          <p:cNvSpPr txBox="1"/>
          <p:nvPr/>
        </p:nvSpPr>
        <p:spPr>
          <a:xfrm>
            <a:off x="9449531" y="4122420"/>
            <a:ext cx="122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survived</a:t>
            </a:r>
            <a:endParaRPr lang="en-TW" sz="2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6EC4C2-16DC-074F-AFEE-B5F86B319371}"/>
              </a:ext>
            </a:extLst>
          </p:cNvPr>
          <p:cNvSpPr/>
          <p:nvPr/>
        </p:nvSpPr>
        <p:spPr>
          <a:xfrm>
            <a:off x="4706468" y="4908376"/>
            <a:ext cx="2779064" cy="99314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346BEA-3378-014E-B202-AAE475CB6493}"/>
              </a:ext>
            </a:extLst>
          </p:cNvPr>
          <p:cNvSpPr txBox="1"/>
          <p:nvPr/>
        </p:nvSpPr>
        <p:spPr>
          <a:xfrm>
            <a:off x="4935261" y="5193993"/>
            <a:ext cx="2334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Predict:</a:t>
            </a:r>
            <a:r>
              <a:rPr lang="zh-TW" altLang="en-US" sz="2400" dirty="0"/>
              <a:t>  </a:t>
            </a:r>
            <a:r>
              <a:rPr lang="en-US" altLang="zh-TW" sz="2400" dirty="0"/>
              <a:t>Survived</a:t>
            </a:r>
          </a:p>
        </p:txBody>
      </p:sp>
    </p:spTree>
    <p:extLst>
      <p:ext uri="{BB962C8B-B14F-4D97-AF65-F5344CB8AC3E}">
        <p14:creationId xmlns:p14="http://schemas.microsoft.com/office/powerpoint/2010/main" val="5998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1E13-79B2-C84B-9D8D-A2730E07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決策樹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>
            <a:extLst>
              <a:ext uri="{FF2B5EF4-FFF2-40B4-BE49-F238E27FC236}">
                <a16:creationId xmlns:a16="http://schemas.microsoft.com/office/drawing/2014/main" id="{DCDB628A-B95B-9347-B119-E41D5970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9264"/>
            <a:ext cx="7729728" cy="1188720"/>
          </a:xfrm>
        </p:spPr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隨機森林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F421D-A668-CF4A-AE33-1A5B6F554179}"/>
              </a:ext>
            </a:extLst>
          </p:cNvPr>
          <p:cNvSpPr txBox="1"/>
          <p:nvPr/>
        </p:nvSpPr>
        <p:spPr>
          <a:xfrm>
            <a:off x="2998967" y="279444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B9FB0-F8A1-6E4E-9F20-5D59A0392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5444" y="2573020"/>
            <a:ext cx="1308100" cy="154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B2BF-3C57-894A-AF10-B152FCD0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3084" y="2601646"/>
            <a:ext cx="1308100" cy="154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40E90-AA90-3447-A3AC-2A626CFF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7328" y="2601646"/>
            <a:ext cx="13081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97506-E9F1-4F4C-ABD8-51EC8113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41" b="97143" l="1942" r="96117">
                        <a14:foregroundMark x1="61650" y1="7347" x2="61650" y2="7347"/>
                        <a14:foregroundMark x1="62621" y1="4082" x2="62621" y2="4082"/>
                        <a14:foregroundMark x1="60680" y1="2041" x2="60680" y2="2041"/>
                        <a14:foregroundMark x1="92718" y1="32245" x2="92718" y2="32245"/>
                        <a14:foregroundMark x1="96117" y1="34694" x2="96117" y2="34694"/>
                        <a14:foregroundMark x1="76699" y1="89388" x2="76699" y2="89388"/>
                        <a14:foregroundMark x1="57767" y1="92653" x2="57767" y2="92653"/>
                        <a14:foregroundMark x1="61650" y1="93061" x2="61650" y2="93061"/>
                        <a14:foregroundMark x1="73301" y1="93061" x2="73301" y2="93061"/>
                        <a14:foregroundMark x1="68447" y1="95918" x2="68447" y2="95918"/>
                        <a14:foregroundMark x1="66505" y1="95918" x2="66505" y2="95918"/>
                        <a14:foregroundMark x1="66505" y1="95918" x2="66505" y2="95918"/>
                        <a14:foregroundMark x1="66505" y1="95918" x2="66505" y2="95918"/>
                        <a14:foregroundMark x1="75728" y1="93469" x2="62136" y2="84898"/>
                        <a14:foregroundMark x1="62136" y1="84490" x2="26699" y2="93469"/>
                        <a14:foregroundMark x1="26699" y1="93469" x2="42233" y2="84490"/>
                        <a14:foregroundMark x1="71359" y1="84898" x2="36408" y2="97551"/>
                        <a14:foregroundMark x1="36408" y1="97551" x2="69417" y2="86531"/>
                        <a14:foregroundMark x1="72816" y1="84082" x2="73301" y2="95918"/>
                        <a14:foregroundMark x1="69903" y1="83265" x2="76699" y2="85306"/>
                        <a14:foregroundMark x1="73786" y1="84490" x2="77670" y2="86939"/>
                        <a14:foregroundMark x1="77670" y1="86531" x2="77670" y2="86531"/>
                        <a14:foregroundMark x1="79612" y1="87755" x2="67961" y2="95918"/>
                        <a14:foregroundMark x1="81068" y1="89796" x2="66990" y2="97551"/>
                        <a14:foregroundMark x1="33495" y1="97143" x2="21359" y2="93061"/>
                        <a14:foregroundMark x1="13107" y1="95102" x2="38835" y2="86939"/>
                        <a14:foregroundMark x1="30583" y1="94694" x2="26214" y2="95918"/>
                        <a14:foregroundMark x1="32039" y1="84898" x2="16990" y2="95918"/>
                        <a14:foregroundMark x1="38350" y1="85306" x2="11650" y2="89796"/>
                        <a14:foregroundMark x1="21845" y1="86531" x2="7767" y2="92245"/>
                        <a14:foregroundMark x1="1942" y1="89796" x2="1942" y2="89796"/>
                        <a14:foregroundMark x1="77670" y1="84898" x2="86893" y2="96327"/>
                        <a14:foregroundMark x1="79126" y1="95510" x2="87864" y2="90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1572" y="2573020"/>
            <a:ext cx="1308100" cy="1549400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6EC4C2-16DC-074F-AFEE-B5F86B319371}"/>
              </a:ext>
            </a:extLst>
          </p:cNvPr>
          <p:cNvSpPr/>
          <p:nvPr/>
        </p:nvSpPr>
        <p:spPr>
          <a:xfrm>
            <a:off x="4706468" y="4908376"/>
            <a:ext cx="2779064" cy="99314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346BEA-3378-014E-B202-AAE475CB6493}"/>
              </a:ext>
            </a:extLst>
          </p:cNvPr>
          <p:cNvSpPr txBox="1"/>
          <p:nvPr/>
        </p:nvSpPr>
        <p:spPr>
          <a:xfrm>
            <a:off x="5243875" y="5174115"/>
            <a:ext cx="170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cs typeface="Arial" panose="020B0604020202020204" pitchFamily="34" charset="0"/>
              </a:rPr>
              <a:t>Predict:</a:t>
            </a:r>
            <a:r>
              <a:rPr lang="zh-TW" altLang="en-US" sz="2400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cs typeface="Arial" panose="020B0604020202020204" pitchFamily="34" charset="0"/>
              </a:rPr>
              <a:t>52%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81D91-8C8E-6341-8E54-49D97D23BE56}"/>
              </a:ext>
            </a:extLst>
          </p:cNvPr>
          <p:cNvSpPr txBox="1"/>
          <p:nvPr/>
        </p:nvSpPr>
        <p:spPr>
          <a:xfrm>
            <a:off x="1677138" y="4201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生存機率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30%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0CB96-FCFE-B147-BE13-6DC3628B062F}"/>
              </a:ext>
            </a:extLst>
          </p:cNvPr>
          <p:cNvSpPr txBox="1"/>
          <p:nvPr/>
        </p:nvSpPr>
        <p:spPr>
          <a:xfrm>
            <a:off x="9520967" y="4201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生存機率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28%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64785C-0627-BE41-BAEC-EFCB8A09CC50}"/>
              </a:ext>
            </a:extLst>
          </p:cNvPr>
          <p:cNvSpPr txBox="1"/>
          <p:nvPr/>
        </p:nvSpPr>
        <p:spPr>
          <a:xfrm>
            <a:off x="6931534" y="42016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生存機率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63%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89B6C-0553-BD4B-9ECB-9CDDDB302DD6}"/>
              </a:ext>
            </a:extLst>
          </p:cNvPr>
          <p:cNvSpPr txBox="1"/>
          <p:nvPr/>
        </p:nvSpPr>
        <p:spPr>
          <a:xfrm>
            <a:off x="4253136" y="42065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生存機率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87%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28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DA631-876F-2F4C-82AD-DED14AF9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014" y="1713058"/>
            <a:ext cx="8467972" cy="4254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58819-4062-FA4A-A149-46F891C91D74}"/>
              </a:ext>
            </a:extLst>
          </p:cNvPr>
          <p:cNvSpPr txBox="1"/>
          <p:nvPr/>
        </p:nvSpPr>
        <p:spPr>
          <a:xfrm>
            <a:off x="2068215" y="149761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當我們想要推論一個人胖不胖？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90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94EAF8E-91A2-3E45-A012-F2CFD08BF9E8}"/>
              </a:ext>
            </a:extLst>
          </p:cNvPr>
          <p:cNvSpPr/>
          <p:nvPr/>
        </p:nvSpPr>
        <p:spPr>
          <a:xfrm>
            <a:off x="9182805" y="1540126"/>
            <a:ext cx="1304046" cy="58076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根節點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9900F24-7968-1E4B-9D53-E65E53C3CAB7}"/>
              </a:ext>
            </a:extLst>
          </p:cNvPr>
          <p:cNvSpPr/>
          <p:nvPr/>
        </p:nvSpPr>
        <p:spPr>
          <a:xfrm>
            <a:off x="7528982" y="5185144"/>
            <a:ext cx="1304046" cy="58076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葉節點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205F50-DAE5-024D-9CF5-7285A675124A}"/>
              </a:ext>
            </a:extLst>
          </p:cNvPr>
          <p:cNvSpPr/>
          <p:nvPr/>
        </p:nvSpPr>
        <p:spPr>
          <a:xfrm>
            <a:off x="8267982" y="3327699"/>
            <a:ext cx="1506738" cy="58076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內部節點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28358-DD38-674D-AA76-2DB1C688688D}"/>
              </a:ext>
            </a:extLst>
          </p:cNvPr>
          <p:cNvSpPr txBox="1"/>
          <p:nvPr/>
        </p:nvSpPr>
        <p:spPr>
          <a:xfrm>
            <a:off x="6678029" y="585083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被分為某一個類別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（例如：違約／不違約）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9015A27-F3FE-364F-B6B2-55158B9C87EE}"/>
              </a:ext>
            </a:extLst>
          </p:cNvPr>
          <p:cNvSpPr/>
          <p:nvPr/>
        </p:nvSpPr>
        <p:spPr>
          <a:xfrm>
            <a:off x="501756" y="1994886"/>
            <a:ext cx="5107685" cy="3351647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在每個節點中，找出分類能力最好的屬性作為分類依據，分類後產出分支，遞迴上述過程直到滿足終止條件。</a:t>
            </a:r>
            <a:endParaRPr lang="en-US" sz="2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9" name="Graphic 38" descr="Line arrow Straight">
            <a:extLst>
              <a:ext uri="{FF2B5EF4-FFF2-40B4-BE49-F238E27FC236}">
                <a16:creationId xmlns:a16="http://schemas.microsoft.com/office/drawing/2014/main" id="{BB050AC5-C919-1B4F-9DD8-398FD9D30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927683" flipH="1">
            <a:off x="8686293" y="2330478"/>
            <a:ext cx="993025" cy="912467"/>
          </a:xfrm>
          <a:prstGeom prst="rect">
            <a:avLst/>
          </a:prstGeom>
        </p:spPr>
      </p:pic>
      <p:sp>
        <p:nvSpPr>
          <p:cNvPr id="41" name="標題 1">
            <a:extLst>
              <a:ext uri="{FF2B5EF4-FFF2-40B4-BE49-F238E27FC236}">
                <a16:creationId xmlns:a16="http://schemas.microsoft.com/office/drawing/2014/main" id="{A7CD285A-3EA5-E249-82FE-4970325A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56" y="351406"/>
            <a:ext cx="5107684" cy="1188720"/>
          </a:xfrm>
        </p:spPr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決策樹結構</a:t>
            </a:r>
          </a:p>
        </p:txBody>
      </p:sp>
      <p:pic>
        <p:nvPicPr>
          <p:cNvPr id="19" name="Graphic 18" descr="Line arrow Straight">
            <a:extLst>
              <a:ext uri="{FF2B5EF4-FFF2-40B4-BE49-F238E27FC236}">
                <a16:creationId xmlns:a16="http://schemas.microsoft.com/office/drawing/2014/main" id="{3DBE203B-10B4-534A-83A9-35F1DE0E8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672317">
            <a:off x="9963690" y="2330476"/>
            <a:ext cx="993025" cy="912467"/>
          </a:xfrm>
          <a:prstGeom prst="rect">
            <a:avLst/>
          </a:prstGeom>
        </p:spPr>
      </p:pic>
      <p:pic>
        <p:nvPicPr>
          <p:cNvPr id="20" name="Graphic 19" descr="Line arrow Straight">
            <a:extLst>
              <a:ext uri="{FF2B5EF4-FFF2-40B4-BE49-F238E27FC236}">
                <a16:creationId xmlns:a16="http://schemas.microsoft.com/office/drawing/2014/main" id="{5A7FB28C-0747-ED49-93F2-8449FFAAA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927683" flipH="1">
            <a:off x="7970484" y="4090572"/>
            <a:ext cx="993025" cy="912467"/>
          </a:xfrm>
          <a:prstGeom prst="rect">
            <a:avLst/>
          </a:prstGeom>
        </p:spPr>
      </p:pic>
      <p:pic>
        <p:nvPicPr>
          <p:cNvPr id="22" name="Graphic 21" descr="Line arrow Straight">
            <a:extLst>
              <a:ext uri="{FF2B5EF4-FFF2-40B4-BE49-F238E27FC236}">
                <a16:creationId xmlns:a16="http://schemas.microsoft.com/office/drawing/2014/main" id="{C1627EAC-107A-B749-BF9D-18BA6A622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672317">
            <a:off x="9150212" y="4095392"/>
            <a:ext cx="993025" cy="912467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25EFC8-1A93-824C-9E8F-4EA6F2756CAC}"/>
              </a:ext>
            </a:extLst>
          </p:cNvPr>
          <p:cNvSpPr/>
          <p:nvPr/>
        </p:nvSpPr>
        <p:spPr>
          <a:xfrm>
            <a:off x="9405011" y="5174133"/>
            <a:ext cx="1304046" cy="58076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葉節點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A07BE-C499-2A4F-9F17-8889EE26B814}"/>
              </a:ext>
            </a:extLst>
          </p:cNvPr>
          <p:cNvSpPr txBox="1"/>
          <p:nvPr/>
        </p:nvSpPr>
        <p:spPr>
          <a:xfrm>
            <a:off x="5964290" y="2314155"/>
            <a:ext cx="312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用某個屬性進行分類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（例如：年收入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&gt;100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659386C-D073-C543-B6F5-D38EB5131A82}"/>
              </a:ext>
            </a:extLst>
          </p:cNvPr>
          <p:cNvSpPr/>
          <p:nvPr/>
        </p:nvSpPr>
        <p:spPr>
          <a:xfrm>
            <a:off x="10097629" y="3318461"/>
            <a:ext cx="1304046" cy="580768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葉節點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23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如何衡量分類效果的好壞？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071F8-5FD3-3F4B-A8A5-31067E57C0EE}"/>
              </a:ext>
            </a:extLst>
          </p:cNvPr>
          <p:cNvSpPr/>
          <p:nvPr/>
        </p:nvSpPr>
        <p:spPr>
          <a:xfrm>
            <a:off x="2796540" y="4111169"/>
            <a:ext cx="2453640" cy="245364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723EE6-44C1-6842-A280-5A4E3F52E5CE}"/>
              </a:ext>
            </a:extLst>
          </p:cNvPr>
          <p:cNvSpPr/>
          <p:nvPr/>
        </p:nvSpPr>
        <p:spPr>
          <a:xfrm>
            <a:off x="4922520" y="5094149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C53BE-9868-544C-ADE4-76905ED203B4}"/>
              </a:ext>
            </a:extLst>
          </p:cNvPr>
          <p:cNvSpPr/>
          <p:nvPr/>
        </p:nvSpPr>
        <p:spPr>
          <a:xfrm>
            <a:off x="3169920" y="4900364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83070-1C72-AD44-8AEB-4243F35E71FC}"/>
              </a:ext>
            </a:extLst>
          </p:cNvPr>
          <p:cNvSpPr/>
          <p:nvPr/>
        </p:nvSpPr>
        <p:spPr>
          <a:xfrm>
            <a:off x="3962400" y="5380983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64EBCA-5769-6A43-BD0A-4B164F952B80}"/>
              </a:ext>
            </a:extLst>
          </p:cNvPr>
          <p:cNvSpPr/>
          <p:nvPr/>
        </p:nvSpPr>
        <p:spPr>
          <a:xfrm>
            <a:off x="4069080" y="4793684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966F9D-5F0A-EE4B-B6AA-E0D2476F77C6}"/>
              </a:ext>
            </a:extLst>
          </p:cNvPr>
          <p:cNvSpPr/>
          <p:nvPr/>
        </p:nvSpPr>
        <p:spPr>
          <a:xfrm>
            <a:off x="4815840" y="5642789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738E5B-229E-B34F-B2CC-5ED7F94FD421}"/>
              </a:ext>
            </a:extLst>
          </p:cNvPr>
          <p:cNvSpPr/>
          <p:nvPr/>
        </p:nvSpPr>
        <p:spPr>
          <a:xfrm>
            <a:off x="3672840" y="5063669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DFE55B-1F49-9047-A8BA-D7E702DBC1BF}"/>
              </a:ext>
            </a:extLst>
          </p:cNvPr>
          <p:cNvSpPr/>
          <p:nvPr/>
        </p:nvSpPr>
        <p:spPr>
          <a:xfrm>
            <a:off x="8122920" y="5274303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10501-1DAB-E344-859A-5D96F330C0D0}"/>
              </a:ext>
            </a:extLst>
          </p:cNvPr>
          <p:cNvSpPr/>
          <p:nvPr/>
        </p:nvSpPr>
        <p:spPr>
          <a:xfrm>
            <a:off x="4191000" y="4499789"/>
            <a:ext cx="213360" cy="2133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9085B-30DC-1C4D-A471-147C4F920862}"/>
              </a:ext>
            </a:extLst>
          </p:cNvPr>
          <p:cNvSpPr/>
          <p:nvPr/>
        </p:nvSpPr>
        <p:spPr>
          <a:xfrm>
            <a:off x="7101840" y="5094149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ED48EF-CBC8-BD46-ABB3-0BD6803AF9B3}"/>
              </a:ext>
            </a:extLst>
          </p:cNvPr>
          <p:cNvSpPr/>
          <p:nvPr/>
        </p:nvSpPr>
        <p:spPr>
          <a:xfrm>
            <a:off x="7254240" y="5246549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04E6AE-40D2-3742-B363-5B8856BF1D8F}"/>
              </a:ext>
            </a:extLst>
          </p:cNvPr>
          <p:cNvSpPr/>
          <p:nvPr/>
        </p:nvSpPr>
        <p:spPr>
          <a:xfrm>
            <a:off x="6819900" y="4080689"/>
            <a:ext cx="2453640" cy="245364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4CC3CA-26DB-D449-8EFC-5F2B4C824EED}"/>
              </a:ext>
            </a:extLst>
          </p:cNvPr>
          <p:cNvSpPr/>
          <p:nvPr/>
        </p:nvSpPr>
        <p:spPr>
          <a:xfrm>
            <a:off x="7711440" y="4929235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B32AE-F4AB-A943-BDE3-C8011BA271CF}"/>
              </a:ext>
            </a:extLst>
          </p:cNvPr>
          <p:cNvSpPr/>
          <p:nvPr/>
        </p:nvSpPr>
        <p:spPr>
          <a:xfrm>
            <a:off x="7559040" y="5551349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EC322-9BDB-0649-87F3-79BF6B97B095}"/>
              </a:ext>
            </a:extLst>
          </p:cNvPr>
          <p:cNvSpPr/>
          <p:nvPr/>
        </p:nvSpPr>
        <p:spPr>
          <a:xfrm>
            <a:off x="7863840" y="5856149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C6199-6A4F-EC46-807C-9EA01EB1DD3D}"/>
              </a:ext>
            </a:extLst>
          </p:cNvPr>
          <p:cNvSpPr/>
          <p:nvPr/>
        </p:nvSpPr>
        <p:spPr>
          <a:xfrm>
            <a:off x="4404360" y="5609583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8288-01F4-2441-A789-C3EBE80A0E29}"/>
              </a:ext>
            </a:extLst>
          </p:cNvPr>
          <p:cNvSpPr/>
          <p:nvPr/>
        </p:nvSpPr>
        <p:spPr>
          <a:xfrm>
            <a:off x="3425190" y="5609583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0B270-A3EB-F544-B94D-5D361DFBFB8D}"/>
              </a:ext>
            </a:extLst>
          </p:cNvPr>
          <p:cNvSpPr/>
          <p:nvPr/>
        </p:nvSpPr>
        <p:spPr>
          <a:xfrm>
            <a:off x="4389120" y="5063669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89033D-5C98-1D46-99C2-8131E80F0819}"/>
              </a:ext>
            </a:extLst>
          </p:cNvPr>
          <p:cNvSpPr/>
          <p:nvPr/>
        </p:nvSpPr>
        <p:spPr>
          <a:xfrm>
            <a:off x="7955280" y="4423589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4C509E-B761-384E-8EBD-A07BBF0C04CB}"/>
              </a:ext>
            </a:extLst>
          </p:cNvPr>
          <p:cNvSpPr/>
          <p:nvPr/>
        </p:nvSpPr>
        <p:spPr>
          <a:xfrm>
            <a:off x="8394192" y="4991804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537BF5-198D-4741-A817-A819BDB5DBFC}"/>
              </a:ext>
            </a:extLst>
          </p:cNvPr>
          <p:cNvSpPr/>
          <p:nvPr/>
        </p:nvSpPr>
        <p:spPr>
          <a:xfrm>
            <a:off x="8412480" y="5701023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9CE810-FFA4-C247-885E-7904815B022A}"/>
              </a:ext>
            </a:extLst>
          </p:cNvPr>
          <p:cNvSpPr/>
          <p:nvPr/>
        </p:nvSpPr>
        <p:spPr>
          <a:xfrm>
            <a:off x="7391400" y="4717484"/>
            <a:ext cx="182880" cy="1828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DDCA0-6B83-E54A-877E-BBD43DC2E513}"/>
              </a:ext>
            </a:extLst>
          </p:cNvPr>
          <p:cNvSpPr txBox="1"/>
          <p:nvPr/>
        </p:nvSpPr>
        <p:spPr>
          <a:xfrm>
            <a:off x="2231136" y="2522924"/>
            <a:ext cx="7729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分割結果中，若具有較高同質性類別的節點，分割結果較佳，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以節點的</a:t>
            </a:r>
            <a:r>
              <a:rPr lang="zh-CN" altLang="en-US" sz="22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不純度</a:t>
            </a: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當作衡量屬性分類能力的標準（越低越好）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哪一個分類有較低的不純度？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3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23D9024-B69C-3840-B56C-3317740A3A8F}"/>
              </a:ext>
            </a:extLst>
          </p:cNvPr>
          <p:cNvSpPr txBox="1"/>
          <p:nvPr/>
        </p:nvSpPr>
        <p:spPr>
          <a:xfrm>
            <a:off x="4854777" y="4790743"/>
            <a:ext cx="2482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若沒有任何停止劃分的規則，容易發生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過擬合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預剪枝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決策樹停止生成的規則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後剪枝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樹生成後，以某種規則剪枝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要怎麼長出一顆決策樹？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1295734" y="3434596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DDA40-5C27-B24C-9427-0D82ECF2F8C3}"/>
              </a:ext>
            </a:extLst>
          </p:cNvPr>
          <p:cNvSpPr txBox="1"/>
          <p:nvPr/>
        </p:nvSpPr>
        <p:spPr>
          <a:xfrm>
            <a:off x="1221369" y="2572965"/>
            <a:ext cx="7729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生成一顆決策樹，需要考慮三個層面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4854777" y="3429000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8413820" y="3429000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6AEB1-A5CB-BA41-9B2B-FBA82E85A936}"/>
              </a:ext>
            </a:extLst>
          </p:cNvPr>
          <p:cNvSpPr txBox="1"/>
          <p:nvPr/>
        </p:nvSpPr>
        <p:spPr>
          <a:xfrm>
            <a:off x="8413821" y="4790743"/>
            <a:ext cx="248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當選擇劃分屬性時，缺失值該怎麼處理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要對測試樣本進行劃分時，缺失值怎麼處理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A59C23-B309-1C43-84D5-45B3C67F012C}"/>
              </a:ext>
            </a:extLst>
          </p:cNvPr>
          <p:cNvSpPr txBox="1"/>
          <p:nvPr/>
        </p:nvSpPr>
        <p:spPr>
          <a:xfrm>
            <a:off x="1295734" y="4790742"/>
            <a:ext cx="248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訓練模型時，依據什麼樣的分割指標去劃分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970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ID3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2231136" y="245062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2231136" y="393655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2B88E-5D68-984A-AA73-095907781644}"/>
              </a:ext>
            </a:extLst>
          </p:cNvPr>
          <p:cNvSpPr/>
          <p:nvPr/>
        </p:nvSpPr>
        <p:spPr>
          <a:xfrm>
            <a:off x="5136239" y="2450622"/>
            <a:ext cx="4824625" cy="41605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15" name="圖片 80">
            <a:extLst>
              <a:ext uri="{FF2B5EF4-FFF2-40B4-BE49-F238E27FC236}">
                <a16:creationId xmlns:a16="http://schemas.microsoft.com/office/drawing/2014/main" id="{E0168B0C-2D2B-3442-96EC-9FCA4A12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85" y="4520222"/>
            <a:ext cx="4723378" cy="693829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FFC63E-ABC5-0B41-9A99-C34A40833669}"/>
              </a:ext>
            </a:extLst>
          </p:cNvPr>
          <p:cNvSpPr/>
          <p:nvPr/>
        </p:nvSpPr>
        <p:spPr>
          <a:xfrm>
            <a:off x="2231135" y="393655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1DAAFC-1573-8849-9C77-B1D35C0DD609}"/>
              </a:ext>
            </a:extLst>
          </p:cNvPr>
          <p:cNvSpPr/>
          <p:nvPr/>
        </p:nvSpPr>
        <p:spPr>
          <a:xfrm>
            <a:off x="2231135" y="542248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9CBB-F321-444D-93C3-7A9E22B40E31}"/>
              </a:ext>
            </a:extLst>
          </p:cNvPr>
          <p:cNvSpPr txBox="1"/>
          <p:nvPr/>
        </p:nvSpPr>
        <p:spPr>
          <a:xfrm>
            <a:off x="5186862" y="3068413"/>
            <a:ext cx="482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計算該節點的熵和所有分割屬性分割後的熵，取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資訊增益最大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的屬性作為分割屬性。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1" name="Picture 1" descr="page8image50376688">
            <a:extLst>
              <a:ext uri="{FF2B5EF4-FFF2-40B4-BE49-F238E27FC236}">
                <a16:creationId xmlns:a16="http://schemas.microsoft.com/office/drawing/2014/main" id="{B8814AA4-397E-AD43-9D9D-778AAE51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6" y="3792500"/>
            <a:ext cx="2712905" cy="64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0D029196-EA76-7D4C-B613-2CC62C185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5158" y="5555683"/>
            <a:ext cx="914400" cy="914400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:a16="http://schemas.microsoft.com/office/drawing/2014/main" id="{DD683F38-9A1E-CB4C-BF90-6BFCA8D2C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15158" y="411748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171DB3-6C0F-DE43-A535-B3817F8DFC2E}"/>
              </a:ext>
            </a:extLst>
          </p:cNvPr>
          <p:cNvSpPr txBox="1"/>
          <p:nvPr/>
        </p:nvSpPr>
        <p:spPr>
          <a:xfrm>
            <a:off x="5186862" y="5297463"/>
            <a:ext cx="482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缺點：資訊增益準則會偏好分類較多的特徵，例如「交易編號」</a:t>
            </a:r>
            <a:endParaRPr lang="en-US" altLang="zh-CN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55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C4.5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2231136" y="245062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2231136" y="393655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2B88E-5D68-984A-AA73-095907781644}"/>
              </a:ext>
            </a:extLst>
          </p:cNvPr>
          <p:cNvSpPr/>
          <p:nvPr/>
        </p:nvSpPr>
        <p:spPr>
          <a:xfrm>
            <a:off x="5136239" y="2450622"/>
            <a:ext cx="4824625" cy="416058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FFC63E-ABC5-0B41-9A99-C34A40833669}"/>
              </a:ext>
            </a:extLst>
          </p:cNvPr>
          <p:cNvSpPr/>
          <p:nvPr/>
        </p:nvSpPr>
        <p:spPr>
          <a:xfrm>
            <a:off x="2231135" y="393655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1DAAFC-1573-8849-9C77-B1D35C0DD609}"/>
              </a:ext>
            </a:extLst>
          </p:cNvPr>
          <p:cNvSpPr/>
          <p:nvPr/>
        </p:nvSpPr>
        <p:spPr>
          <a:xfrm>
            <a:off x="2231135" y="5422482"/>
            <a:ext cx="2482446" cy="118872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9CBB-F321-444D-93C3-7A9E22B40E31}"/>
              </a:ext>
            </a:extLst>
          </p:cNvPr>
          <p:cNvSpPr txBox="1"/>
          <p:nvPr/>
        </p:nvSpPr>
        <p:spPr>
          <a:xfrm>
            <a:off x="5205812" y="3069328"/>
            <a:ext cx="482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資訊增益率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作為屬性分類標準，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在資訊增益的基礎上加入懲罰項，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克服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演算法偏好分類較多的特徵的缺點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資訊增益率 ＝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資訊增益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÷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分類屬性的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分割資訊值</a:t>
            </a:r>
            <a:endParaRPr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8D0CB8-EEDD-7F44-9E61-4BD164E8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51" y="4895710"/>
            <a:ext cx="3712523" cy="6237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026F4D-03A0-F244-AEA4-B15561C3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573" y="5507263"/>
            <a:ext cx="3792035" cy="7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2E8C7-149F-1C4A-91C3-2FE13CE3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C4.5</a:t>
            </a:r>
            <a:endParaRPr kumimoji="1"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878E96-49B3-7B4D-A002-26E78468F5F4}"/>
              </a:ext>
            </a:extLst>
          </p:cNvPr>
          <p:cNvSpPr/>
          <p:nvPr/>
        </p:nvSpPr>
        <p:spPr>
          <a:xfrm>
            <a:off x="2231136" y="245062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如何生長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（分割指標）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7F35B9-5D3E-4A48-82A4-D58B940D4545}"/>
              </a:ext>
            </a:extLst>
          </p:cNvPr>
          <p:cNvSpPr/>
          <p:nvPr/>
        </p:nvSpPr>
        <p:spPr>
          <a:xfrm>
            <a:off x="2231136" y="393655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如何停止</a:t>
            </a:r>
            <a:endParaRPr lang="en-US" altLang="zh-CN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（剪枝規則）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3E205C-62BE-2147-A72D-DAF0848E9A15}"/>
              </a:ext>
            </a:extLst>
          </p:cNvPr>
          <p:cNvSpPr/>
          <p:nvPr/>
        </p:nvSpPr>
        <p:spPr>
          <a:xfrm>
            <a:off x="2231136" y="5422482"/>
            <a:ext cx="2482446" cy="118872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如何處理缺失值</a:t>
            </a:r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F22B88E-5D68-984A-AA73-095907781644}"/>
              </a:ext>
            </a:extLst>
          </p:cNvPr>
          <p:cNvSpPr/>
          <p:nvPr/>
        </p:nvSpPr>
        <p:spPr>
          <a:xfrm>
            <a:off x="5136234" y="2450621"/>
            <a:ext cx="4824625" cy="118872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9CBB-F321-444D-93C3-7A9E22B40E31}"/>
              </a:ext>
            </a:extLst>
          </p:cNvPr>
          <p:cNvSpPr txBox="1"/>
          <p:nvPr/>
        </p:nvSpPr>
        <p:spPr>
          <a:xfrm>
            <a:off x="5136233" y="2829537"/>
            <a:ext cx="4824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資訊增益率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(Gain</a:t>
            </a: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Ratio)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A2DF99-B914-FD4F-9DE4-45B4486D9215}"/>
              </a:ext>
            </a:extLst>
          </p:cNvPr>
          <p:cNvSpPr/>
          <p:nvPr/>
        </p:nvSpPr>
        <p:spPr>
          <a:xfrm>
            <a:off x="5136235" y="3936551"/>
            <a:ext cx="4824625" cy="118872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95515-7F99-3F49-9316-53353AC18D49}"/>
              </a:ext>
            </a:extLst>
          </p:cNvPr>
          <p:cNvSpPr txBox="1"/>
          <p:nvPr/>
        </p:nvSpPr>
        <p:spPr>
          <a:xfrm>
            <a:off x="5215745" y="4069246"/>
            <a:ext cx="482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悲觀剪枝法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Pessimistic Error Pruning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由下往上檢視每一個內部節點，如果用葉節點替換後分類錯誤率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下降，則進行剪枝。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FD132D-F03C-D242-AEAA-0B4B8607DC62}"/>
              </a:ext>
            </a:extLst>
          </p:cNvPr>
          <p:cNvSpPr/>
          <p:nvPr/>
        </p:nvSpPr>
        <p:spPr>
          <a:xfrm>
            <a:off x="5136236" y="5422482"/>
            <a:ext cx="4824625" cy="118872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計算資訊增益時須乘上無缺失樣本的佔比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劃分樣本到子節點時，需要加入權重</a:t>
            </a:r>
            <a:endParaRPr lang="en-TW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2778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{4F191727-62F7-BA4D-8FE4-7B8968AA816E}tf10001120</Template>
  <TotalTime>7988</TotalTime>
  <Words>915</Words>
  <Application>Microsoft Macintosh PowerPoint</Application>
  <PresentationFormat>Widescreen</PresentationFormat>
  <Paragraphs>184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JhengHei</vt:lpstr>
      <vt:lpstr>STZhongsong</vt:lpstr>
      <vt:lpstr>Arial</vt:lpstr>
      <vt:lpstr>Calibri</vt:lpstr>
      <vt:lpstr>Gill Sans MT</vt:lpstr>
      <vt:lpstr>包裹</vt:lpstr>
      <vt:lpstr>決策樹系列演算法 </vt:lpstr>
      <vt:lpstr>決策樹</vt:lpstr>
      <vt:lpstr>PowerPoint Presentation</vt:lpstr>
      <vt:lpstr>決策樹結構</vt:lpstr>
      <vt:lpstr>如何衡量分類效果的好壞？</vt:lpstr>
      <vt:lpstr>要怎麼長出一顆決策樹？</vt:lpstr>
      <vt:lpstr>ID3</vt:lpstr>
      <vt:lpstr>C4.5</vt:lpstr>
      <vt:lpstr>C4.5</vt:lpstr>
      <vt:lpstr>CART</vt:lpstr>
      <vt:lpstr>CART</vt:lpstr>
      <vt:lpstr>CART</vt:lpstr>
      <vt:lpstr>CART</vt:lpstr>
      <vt:lpstr>決策樹演算法比較</vt:lpstr>
      <vt:lpstr>決策樹的優缺點</vt:lpstr>
      <vt:lpstr>隨機森林</vt:lpstr>
      <vt:lpstr>隨機森林</vt:lpstr>
      <vt:lpstr>隨機森林</vt:lpstr>
      <vt:lpstr>隨機森林</vt:lpstr>
      <vt:lpstr>隨機森林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掌聲歡迎屏東縣縣長蒞臨</dc:title>
  <dc:creator>Microsoft Office User</dc:creator>
  <cp:lastModifiedBy>Microsoft Office User</cp:lastModifiedBy>
  <cp:revision>201</cp:revision>
  <dcterms:created xsi:type="dcterms:W3CDTF">2019-05-21T16:59:51Z</dcterms:created>
  <dcterms:modified xsi:type="dcterms:W3CDTF">2020-05-06T01:55:13Z</dcterms:modified>
</cp:coreProperties>
</file>