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65" r:id="rId6"/>
    <p:sldId id="258" r:id="rId7"/>
    <p:sldId id="260" r:id="rId8"/>
    <p:sldId id="261" r:id="rId9"/>
    <p:sldId id="266" r:id="rId10"/>
    <p:sldId id="264" r:id="rId11"/>
    <p:sldId id="268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C2AB-48DA-8CA3-7A53-DDFF51517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4EAEE-16A1-9E0E-E9EA-910DFD8CA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39FA-3016-883B-0171-64FD3A43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5CCD7-8C8F-0F1A-8DE1-FC14D159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72EF-AAB3-02BB-FDD4-44A72609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963E-4169-B683-CE38-2518FD179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9F2D6-9E80-17CE-19B4-85E7E8D92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7588-3D40-66EF-0B35-97CC4F5C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D0500-639F-D9C5-B65F-1F687AA1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2622-5B87-0CFB-2AE4-978F12DC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70554-9780-82BA-7341-BFA68C71B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5EFD5-4FB8-816C-946F-3B7CFC00B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819D-B59D-67DE-D0B1-58EA480D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9025D-15F9-73B8-F4E2-AE645942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DD86-7E89-9EF2-3BA6-26A72F8E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8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2B05-1902-C372-E717-9C82B04E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DBB91-85BE-AABF-D03F-29E87947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16EA-931F-4C90-C2D0-04CA3DB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7EAD0-1F54-112D-0E0A-361F9D0F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1A16-B42C-39AE-60AC-CD716062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D6162-513B-5FB3-4FAB-2ACA595D4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EF9FE-DD49-3C34-E2AC-C7BC2FC4C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C07C-50C8-AE81-C8C4-507BC97B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2D72-0B9B-E08C-57AD-F5F7993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D1406-8B4F-D393-6490-B866EF17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6A94-A8B4-4777-7B7D-97E394A0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1B7E-6222-0337-B3C6-3F06433A2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D172-8716-0EC2-5E12-C269F608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CE5A-19E0-FFA7-54D2-BF8C69E4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4DA9-BA3F-C805-1308-20F352D2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37924-5697-25B0-63D4-BA2B7896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2954-0113-9B2E-8363-F7ECA3D3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E3905-8FC8-D1A9-F279-FD545BEDD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8209-0CF2-347F-A5E4-C0D8B4388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EDED4-8637-B7A3-E88D-669A748BC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B07416-8142-92F9-848E-7B46A3CE2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3131B-5059-C806-7562-FE3409B6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864DB6-DA79-5ED7-3101-55F5506C9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81C29-BF67-9E43-D4F2-86A9C8BCD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3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529B-7F4B-D57F-9DF7-EE3C7317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DC89E-4DC4-DC03-798A-6699809E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C747E-7BD8-1F1A-5A00-74E1294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06DC7-AE16-59EB-E16B-48AB3BF1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E6349C-A159-BFAE-BA09-4576F320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65074-982E-7844-B0A3-D8CB1FD8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5DFED-E8E9-ACC5-88F9-47A18120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DAEC-A2A9-6AD3-4284-0EA50FEE8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C106-FC96-AA6B-634F-CF5285D4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71D41-C27E-3DC9-599B-817E9AEB7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7C841-0351-B36F-D926-F938068C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0138-98F9-1A85-9E8E-7DC6E9C8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95BB-CD18-0E5E-F344-3C0414B0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4D8D-6D76-C820-54B3-F38146F4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DA348-2FC3-DE24-5192-4443143E4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BB4BB-669F-90A7-A450-0D124827F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01E0-F4CE-EC25-1257-B3AABBA6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033F-E4CF-10AE-C193-49BB8865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5757-CC1F-776F-6165-F3C8DDE9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54D27-D4D5-27C1-06EA-95BBFC624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A14F9-5524-87C2-CAFD-B4AB77BED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E6F3-957E-51AE-A71D-E12B3EDB5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FBB4E-ED3A-46C3-A068-6493807F62B2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13E0-1E04-61BF-B03D-DD7F1FC51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B212C-356C-008D-B873-9AD9008E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7BE6A-45E3-476D-A813-720B30275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2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hild playing a board game&#10;&#10;Description automatically generated">
            <a:extLst>
              <a:ext uri="{FF2B5EF4-FFF2-40B4-BE49-F238E27FC236}">
                <a16:creationId xmlns:a16="http://schemas.microsoft.com/office/drawing/2014/main" id="{E1FEF0F8-69C5-1A26-75CD-1E1ADA5A5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" r="40856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3CA4D14-3BDC-20BD-39F4-50B376C5A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7" y="5577102"/>
            <a:ext cx="914400" cy="914400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9505DE28-6D96-AADD-5EFF-E07361250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11" y="5499636"/>
            <a:ext cx="3886495" cy="991866"/>
          </a:xfrm>
          <a:prstGeom prst="rect">
            <a:avLst/>
          </a:prstGeom>
        </p:spPr>
      </p:pic>
      <p:pic>
        <p:nvPicPr>
          <p:cNvPr id="26" name="Picture 25" descr="A black and white logo&#10;&#10;Description automatically generated">
            <a:extLst>
              <a:ext uri="{FF2B5EF4-FFF2-40B4-BE49-F238E27FC236}">
                <a16:creationId xmlns:a16="http://schemas.microsoft.com/office/drawing/2014/main" id="{033A71F2-3A4E-F1EF-386B-C7F07D02D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706" y="5538369"/>
            <a:ext cx="914400" cy="914400"/>
          </a:xfrm>
          <a:prstGeom prst="rect">
            <a:avLst/>
          </a:prstGeom>
        </p:spPr>
      </p:pic>
      <p:sp>
        <p:nvSpPr>
          <p:cNvPr id="30" name="Google Shape;811;p45">
            <a:extLst>
              <a:ext uri="{FF2B5EF4-FFF2-40B4-BE49-F238E27FC236}">
                <a16:creationId xmlns:a16="http://schemas.microsoft.com/office/drawing/2014/main" id="{FA9115BA-DE8C-2502-0258-B703259A5027}"/>
              </a:ext>
            </a:extLst>
          </p:cNvPr>
          <p:cNvSpPr txBox="1">
            <a:spLocks/>
          </p:cNvSpPr>
          <p:nvPr/>
        </p:nvSpPr>
        <p:spPr>
          <a:xfrm>
            <a:off x="522657" y="1533074"/>
            <a:ext cx="4590049" cy="180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5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Barlow ExtraBold"/>
              <a:buNone/>
              <a:tabLst/>
              <a:defRPr/>
            </a:pPr>
            <a:r>
              <a:rPr kumimoji="0" lang="en-US" sz="6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/>
                <a:sym typeface="Barlow ExtraBold"/>
              </a:rPr>
              <a:t>ChatBot</a:t>
            </a:r>
            <a:r>
              <a:rPr kumimoji="0" lang="en-US" sz="6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rlow ExtraBold"/>
                <a:sym typeface="Barlow ExtraBold"/>
              </a:rPr>
              <a:t> for Autism Kids</a:t>
            </a:r>
          </a:p>
        </p:txBody>
      </p:sp>
      <p:sp>
        <p:nvSpPr>
          <p:cNvPr id="31" name="Google Shape;812;p45">
            <a:extLst>
              <a:ext uri="{FF2B5EF4-FFF2-40B4-BE49-F238E27FC236}">
                <a16:creationId xmlns:a16="http://schemas.microsoft.com/office/drawing/2014/main" id="{B9ADAEA6-B3BC-A20D-5645-09D0D725AA22}"/>
              </a:ext>
            </a:extLst>
          </p:cNvPr>
          <p:cNvSpPr txBox="1">
            <a:spLocks/>
          </p:cNvSpPr>
          <p:nvPr/>
        </p:nvSpPr>
        <p:spPr>
          <a:xfrm>
            <a:off x="519609" y="3333717"/>
            <a:ext cx="4291412" cy="150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None/>
              <a:defRPr sz="2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DM Sans"/>
              <a:buNone/>
              <a:tabLst/>
              <a:defRPr/>
            </a:pPr>
            <a:r>
              <a:rPr lang="en-US" sz="2800" dirty="0">
                <a:effectLst/>
              </a:rPr>
              <a:t>Enhance communication abilities in children with autism. </a:t>
            </a:r>
            <a:endParaRPr kumimoji="0" lang="en" sz="2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M Sans"/>
              <a:sym typeface="DM Sa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55FF09-5119-6B1B-0513-46F006209F26}"/>
              </a:ext>
            </a:extLst>
          </p:cNvPr>
          <p:cNvSpPr txBox="1"/>
          <p:nvPr/>
        </p:nvSpPr>
        <p:spPr>
          <a:xfrm>
            <a:off x="319380" y="270827"/>
            <a:ext cx="6569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M Sans" pitchFamily="2" charset="0"/>
                <a:sym typeface="Barlow ExtraBold"/>
              </a:rPr>
              <a:t>Google Cloud Vertex AI Hackathon</a:t>
            </a:r>
          </a:p>
        </p:txBody>
      </p:sp>
    </p:spTree>
    <p:extLst>
      <p:ext uri="{BB962C8B-B14F-4D97-AF65-F5344CB8AC3E}">
        <p14:creationId xmlns:p14="http://schemas.microsoft.com/office/powerpoint/2010/main" val="1296164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663" y="1004000"/>
            <a:ext cx="9684674" cy="1556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Key Features: </a:t>
            </a:r>
            <a:br>
              <a:rPr lang="en-US" sz="4800" dirty="0">
                <a:latin typeface="Barlow ExtraBold" panose="00000900000000000000" pitchFamily="2" charset="0"/>
              </a:rPr>
            </a:br>
            <a:r>
              <a:rPr lang="en-US" sz="4800" dirty="0">
                <a:latin typeface="Barlow ExtraBold" panose="00000900000000000000" pitchFamily="2" charset="0"/>
              </a:rPr>
              <a:t>Simplicity and Ease of Use</a:t>
            </a:r>
          </a:p>
        </p:txBody>
      </p:sp>
      <p:pic>
        <p:nvPicPr>
          <p:cNvPr id="6" name="Picture 5" descr="A green stamp with text&#10;&#10;Description automatically generated">
            <a:extLst>
              <a:ext uri="{FF2B5EF4-FFF2-40B4-BE49-F238E27FC236}">
                <a16:creationId xmlns:a16="http://schemas.microsoft.com/office/drawing/2014/main" id="{E89AB54B-FBB5-DF2F-B7A5-61B9CF03E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19" y="3968073"/>
            <a:ext cx="4504053" cy="2518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1253663" y="3024078"/>
            <a:ext cx="96846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800" dirty="0">
                <a:latin typeface="DM Sans" pitchFamily="2" charset="0"/>
              </a:rPr>
              <a:t>Can be easily programmed by speech and occupational therapists, as well as other key stakeholders involved in the child's development</a:t>
            </a:r>
            <a:endParaRPr lang="en-US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5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80;p54">
            <a:extLst>
              <a:ext uri="{FF2B5EF4-FFF2-40B4-BE49-F238E27FC236}">
                <a16:creationId xmlns:a16="http://schemas.microsoft.com/office/drawing/2014/main" id="{2B934936-DF54-F0E3-A7CA-DA8B6AF2711E}"/>
              </a:ext>
            </a:extLst>
          </p:cNvPr>
          <p:cNvSpPr txBox="1">
            <a:spLocks/>
          </p:cNvSpPr>
          <p:nvPr/>
        </p:nvSpPr>
        <p:spPr>
          <a:xfrm>
            <a:off x="1253663" y="241652"/>
            <a:ext cx="9684674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dirty="0">
                <a:latin typeface="Barlow ExtraBold" panose="00000900000000000000" pitchFamily="2" charset="0"/>
              </a:rPr>
              <a:t>The Competitor</a:t>
            </a:r>
          </a:p>
        </p:txBody>
      </p:sp>
      <p:sp>
        <p:nvSpPr>
          <p:cNvPr id="7" name="Google Shape;1280;p54">
            <a:extLst>
              <a:ext uri="{FF2B5EF4-FFF2-40B4-BE49-F238E27FC236}">
                <a16:creationId xmlns:a16="http://schemas.microsoft.com/office/drawing/2014/main" id="{8CB26DFB-07CC-00D3-CF47-5449954515EE}"/>
              </a:ext>
            </a:extLst>
          </p:cNvPr>
          <p:cNvSpPr txBox="1">
            <a:spLocks/>
          </p:cNvSpPr>
          <p:nvPr/>
        </p:nvSpPr>
        <p:spPr>
          <a:xfrm>
            <a:off x="6319521" y="1289486"/>
            <a:ext cx="2448559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Speech Blubs</a:t>
            </a:r>
          </a:p>
        </p:txBody>
      </p:sp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33E94AFF-FAAA-C53E-E741-A09C9F810A13}"/>
              </a:ext>
            </a:extLst>
          </p:cNvPr>
          <p:cNvSpPr txBox="1">
            <a:spLocks/>
          </p:cNvSpPr>
          <p:nvPr/>
        </p:nvSpPr>
        <p:spPr>
          <a:xfrm>
            <a:off x="4064000" y="1289486"/>
            <a:ext cx="2221057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Proloquo2Go</a:t>
            </a:r>
          </a:p>
        </p:txBody>
      </p:sp>
      <p:sp>
        <p:nvSpPr>
          <p:cNvPr id="9" name="Google Shape;1280;p54">
            <a:extLst>
              <a:ext uri="{FF2B5EF4-FFF2-40B4-BE49-F238E27FC236}">
                <a16:creationId xmlns:a16="http://schemas.microsoft.com/office/drawing/2014/main" id="{B79C8A55-1D23-AD22-6B54-1D04818EF53E}"/>
              </a:ext>
            </a:extLst>
          </p:cNvPr>
          <p:cNvSpPr txBox="1">
            <a:spLocks/>
          </p:cNvSpPr>
          <p:nvPr/>
        </p:nvSpPr>
        <p:spPr>
          <a:xfrm>
            <a:off x="8147364" y="1462846"/>
            <a:ext cx="2790973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Ours </a:t>
            </a:r>
          </a:p>
        </p:txBody>
      </p:sp>
      <p:sp>
        <p:nvSpPr>
          <p:cNvPr id="10" name="Google Shape;1280;p54">
            <a:extLst>
              <a:ext uri="{FF2B5EF4-FFF2-40B4-BE49-F238E27FC236}">
                <a16:creationId xmlns:a16="http://schemas.microsoft.com/office/drawing/2014/main" id="{9B0C0895-1CAB-E7BF-87A4-40085EE89C9D}"/>
              </a:ext>
            </a:extLst>
          </p:cNvPr>
          <p:cNvSpPr txBox="1">
            <a:spLocks/>
          </p:cNvSpPr>
          <p:nvPr/>
        </p:nvSpPr>
        <p:spPr>
          <a:xfrm>
            <a:off x="1005840" y="2612642"/>
            <a:ext cx="228600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AAC</a:t>
            </a:r>
          </a:p>
        </p:txBody>
      </p:sp>
      <p:sp>
        <p:nvSpPr>
          <p:cNvPr id="11" name="Google Shape;1280;p54">
            <a:extLst>
              <a:ext uri="{FF2B5EF4-FFF2-40B4-BE49-F238E27FC236}">
                <a16:creationId xmlns:a16="http://schemas.microsoft.com/office/drawing/2014/main" id="{BDD8CD96-F944-A1AB-B19B-F08869C7A1FC}"/>
              </a:ext>
            </a:extLst>
          </p:cNvPr>
          <p:cNvSpPr txBox="1">
            <a:spLocks/>
          </p:cNvSpPr>
          <p:nvPr/>
        </p:nvSpPr>
        <p:spPr>
          <a:xfrm>
            <a:off x="1005840" y="3271623"/>
            <a:ext cx="228600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922B4-C963-1C7D-E1F3-D0A7DE9649CD}"/>
              </a:ext>
            </a:extLst>
          </p:cNvPr>
          <p:cNvCxnSpPr>
            <a:cxnSpLocks/>
          </p:cNvCxnSpPr>
          <p:nvPr/>
        </p:nvCxnSpPr>
        <p:spPr>
          <a:xfrm>
            <a:off x="1005840" y="2515666"/>
            <a:ext cx="9601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Google Shape;1280;p54">
            <a:extLst>
              <a:ext uri="{FF2B5EF4-FFF2-40B4-BE49-F238E27FC236}">
                <a16:creationId xmlns:a16="http://schemas.microsoft.com/office/drawing/2014/main" id="{EBB8D33A-C51C-AAFB-C769-5CF0BC6CAFD5}"/>
              </a:ext>
            </a:extLst>
          </p:cNvPr>
          <p:cNvSpPr txBox="1">
            <a:spLocks/>
          </p:cNvSpPr>
          <p:nvPr/>
        </p:nvSpPr>
        <p:spPr>
          <a:xfrm>
            <a:off x="796463" y="4474146"/>
            <a:ext cx="228600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endParaRPr lang="en-US" sz="3600" dirty="0">
              <a:latin typeface="Barlow ExtraBold" panose="00000900000000000000" pitchFamily="2" charset="0"/>
            </a:endParaRPr>
          </a:p>
        </p:txBody>
      </p:sp>
      <p:sp>
        <p:nvSpPr>
          <p:cNvPr id="17" name="Google Shape;1280;p54">
            <a:extLst>
              <a:ext uri="{FF2B5EF4-FFF2-40B4-BE49-F238E27FC236}">
                <a16:creationId xmlns:a16="http://schemas.microsoft.com/office/drawing/2014/main" id="{9C758258-4163-07EC-4AA8-B36D8A33649D}"/>
              </a:ext>
            </a:extLst>
          </p:cNvPr>
          <p:cNvSpPr txBox="1">
            <a:spLocks/>
          </p:cNvSpPr>
          <p:nvPr/>
        </p:nvSpPr>
        <p:spPr>
          <a:xfrm>
            <a:off x="1005840" y="3925033"/>
            <a:ext cx="228600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600" b="1" dirty="0">
                <a:latin typeface="DM Sans" pitchFamily="2" charset="0"/>
              </a:rPr>
              <a:t>Speech</a:t>
            </a:r>
          </a:p>
        </p:txBody>
      </p:sp>
      <p:sp>
        <p:nvSpPr>
          <p:cNvPr id="18" name="Google Shape;1280;p54">
            <a:extLst>
              <a:ext uri="{FF2B5EF4-FFF2-40B4-BE49-F238E27FC236}">
                <a16:creationId xmlns:a16="http://schemas.microsoft.com/office/drawing/2014/main" id="{A0725076-52CF-DAD2-51AF-F25C6CFDF7C4}"/>
              </a:ext>
            </a:extLst>
          </p:cNvPr>
          <p:cNvSpPr txBox="1">
            <a:spLocks/>
          </p:cNvSpPr>
          <p:nvPr/>
        </p:nvSpPr>
        <p:spPr>
          <a:xfrm>
            <a:off x="1005840" y="4583274"/>
            <a:ext cx="235458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latin typeface="DM Sans" pitchFamily="2" charset="0"/>
              </a:rPr>
              <a:t>Customize</a:t>
            </a:r>
          </a:p>
        </p:txBody>
      </p:sp>
      <p:sp>
        <p:nvSpPr>
          <p:cNvPr id="20" name="Google Shape;1280;p54">
            <a:extLst>
              <a:ext uri="{FF2B5EF4-FFF2-40B4-BE49-F238E27FC236}">
                <a16:creationId xmlns:a16="http://schemas.microsoft.com/office/drawing/2014/main" id="{135065AF-D260-461F-8A7E-DAB1B0A4FA49}"/>
              </a:ext>
            </a:extLst>
          </p:cNvPr>
          <p:cNvSpPr txBox="1">
            <a:spLocks/>
          </p:cNvSpPr>
          <p:nvPr/>
        </p:nvSpPr>
        <p:spPr>
          <a:xfrm>
            <a:off x="1005840" y="5224531"/>
            <a:ext cx="305816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b="1" dirty="0">
                <a:latin typeface="DM Sans" pitchFamily="2" charset="0"/>
              </a:rPr>
              <a:t>Stakeholders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4B910-F2F1-D4F3-C08D-8E3EDC75C473}"/>
              </a:ext>
            </a:extLst>
          </p:cNvPr>
          <p:cNvCxnSpPr>
            <a:cxnSpLocks/>
          </p:cNvCxnSpPr>
          <p:nvPr/>
        </p:nvCxnSpPr>
        <p:spPr>
          <a:xfrm>
            <a:off x="3860800" y="1462846"/>
            <a:ext cx="0" cy="4512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Google Shape;1280;p54">
            <a:extLst>
              <a:ext uri="{FF2B5EF4-FFF2-40B4-BE49-F238E27FC236}">
                <a16:creationId xmlns:a16="http://schemas.microsoft.com/office/drawing/2014/main" id="{CAD78D4B-F87F-35EF-A46F-945CF0B947F6}"/>
              </a:ext>
            </a:extLst>
          </p:cNvPr>
          <p:cNvSpPr txBox="1">
            <a:spLocks/>
          </p:cNvSpPr>
          <p:nvPr/>
        </p:nvSpPr>
        <p:spPr>
          <a:xfrm>
            <a:off x="9090730" y="2614687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26" name="Google Shape;1280;p54">
            <a:extLst>
              <a:ext uri="{FF2B5EF4-FFF2-40B4-BE49-F238E27FC236}">
                <a16:creationId xmlns:a16="http://schemas.microsoft.com/office/drawing/2014/main" id="{ABA7496A-3339-2C8C-1B8E-130672A690D7}"/>
              </a:ext>
            </a:extLst>
          </p:cNvPr>
          <p:cNvSpPr txBox="1">
            <a:spLocks/>
          </p:cNvSpPr>
          <p:nvPr/>
        </p:nvSpPr>
        <p:spPr>
          <a:xfrm>
            <a:off x="9090730" y="3263199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27" name="Google Shape;1280;p54">
            <a:extLst>
              <a:ext uri="{FF2B5EF4-FFF2-40B4-BE49-F238E27FC236}">
                <a16:creationId xmlns:a16="http://schemas.microsoft.com/office/drawing/2014/main" id="{6994EEB4-DEE0-DFA1-FB9A-1E26684BD158}"/>
              </a:ext>
            </a:extLst>
          </p:cNvPr>
          <p:cNvSpPr txBox="1">
            <a:spLocks/>
          </p:cNvSpPr>
          <p:nvPr/>
        </p:nvSpPr>
        <p:spPr>
          <a:xfrm>
            <a:off x="9090730" y="3925033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28" name="Google Shape;1280;p54">
            <a:extLst>
              <a:ext uri="{FF2B5EF4-FFF2-40B4-BE49-F238E27FC236}">
                <a16:creationId xmlns:a16="http://schemas.microsoft.com/office/drawing/2014/main" id="{45D76212-66A8-95B4-D138-F80208E2DD1C}"/>
              </a:ext>
            </a:extLst>
          </p:cNvPr>
          <p:cNvSpPr txBox="1">
            <a:spLocks/>
          </p:cNvSpPr>
          <p:nvPr/>
        </p:nvSpPr>
        <p:spPr>
          <a:xfrm>
            <a:off x="9088260" y="4586867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29" name="Google Shape;1280;p54">
            <a:extLst>
              <a:ext uri="{FF2B5EF4-FFF2-40B4-BE49-F238E27FC236}">
                <a16:creationId xmlns:a16="http://schemas.microsoft.com/office/drawing/2014/main" id="{0917E9D5-1E55-5D2C-E4BF-055C8D38A5D9}"/>
              </a:ext>
            </a:extLst>
          </p:cNvPr>
          <p:cNvSpPr txBox="1">
            <a:spLocks/>
          </p:cNvSpPr>
          <p:nvPr/>
        </p:nvSpPr>
        <p:spPr>
          <a:xfrm>
            <a:off x="9088260" y="5224531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0" name="Google Shape;1280;p54">
            <a:extLst>
              <a:ext uri="{FF2B5EF4-FFF2-40B4-BE49-F238E27FC236}">
                <a16:creationId xmlns:a16="http://schemas.microsoft.com/office/drawing/2014/main" id="{3600CC70-8FCB-B98C-32CA-27A3A1BBBD20}"/>
              </a:ext>
            </a:extLst>
          </p:cNvPr>
          <p:cNvSpPr txBox="1">
            <a:spLocks/>
          </p:cNvSpPr>
          <p:nvPr/>
        </p:nvSpPr>
        <p:spPr>
          <a:xfrm>
            <a:off x="4722408" y="2618213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1" name="Google Shape;1280;p54">
            <a:extLst>
              <a:ext uri="{FF2B5EF4-FFF2-40B4-BE49-F238E27FC236}">
                <a16:creationId xmlns:a16="http://schemas.microsoft.com/office/drawing/2014/main" id="{5321F5E8-DF61-44B7-29F1-D4F7CDAEF43E}"/>
              </a:ext>
            </a:extLst>
          </p:cNvPr>
          <p:cNvSpPr txBox="1">
            <a:spLocks/>
          </p:cNvSpPr>
          <p:nvPr/>
        </p:nvSpPr>
        <p:spPr>
          <a:xfrm>
            <a:off x="4722408" y="3274407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2" name="Google Shape;1280;p54">
            <a:extLst>
              <a:ext uri="{FF2B5EF4-FFF2-40B4-BE49-F238E27FC236}">
                <a16:creationId xmlns:a16="http://schemas.microsoft.com/office/drawing/2014/main" id="{1968960B-328C-6474-8654-44567D237DD5}"/>
              </a:ext>
            </a:extLst>
          </p:cNvPr>
          <p:cNvSpPr txBox="1">
            <a:spLocks/>
          </p:cNvSpPr>
          <p:nvPr/>
        </p:nvSpPr>
        <p:spPr>
          <a:xfrm>
            <a:off x="7091680" y="3925033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3" name="Google Shape;1280;p54">
            <a:extLst>
              <a:ext uri="{FF2B5EF4-FFF2-40B4-BE49-F238E27FC236}">
                <a16:creationId xmlns:a16="http://schemas.microsoft.com/office/drawing/2014/main" id="{A36DD461-D464-AE26-0B00-7EA2F6ACD56A}"/>
              </a:ext>
            </a:extLst>
          </p:cNvPr>
          <p:cNvSpPr txBox="1">
            <a:spLocks/>
          </p:cNvSpPr>
          <p:nvPr/>
        </p:nvSpPr>
        <p:spPr>
          <a:xfrm>
            <a:off x="7091680" y="2618213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4" name="Google Shape;1280;p54">
            <a:extLst>
              <a:ext uri="{FF2B5EF4-FFF2-40B4-BE49-F238E27FC236}">
                <a16:creationId xmlns:a16="http://schemas.microsoft.com/office/drawing/2014/main" id="{DE3A491D-99CA-A280-52BB-2C4A3458966A}"/>
              </a:ext>
            </a:extLst>
          </p:cNvPr>
          <p:cNvSpPr txBox="1">
            <a:spLocks/>
          </p:cNvSpPr>
          <p:nvPr/>
        </p:nvSpPr>
        <p:spPr>
          <a:xfrm>
            <a:off x="4722408" y="4474146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  <p:sp>
        <p:nvSpPr>
          <p:cNvPr id="35" name="Google Shape;1280;p54">
            <a:extLst>
              <a:ext uri="{FF2B5EF4-FFF2-40B4-BE49-F238E27FC236}">
                <a16:creationId xmlns:a16="http://schemas.microsoft.com/office/drawing/2014/main" id="{D3C5EB41-C1BB-7B38-CBC6-F341D8933788}"/>
              </a:ext>
            </a:extLst>
          </p:cNvPr>
          <p:cNvSpPr txBox="1">
            <a:spLocks/>
          </p:cNvSpPr>
          <p:nvPr/>
        </p:nvSpPr>
        <p:spPr>
          <a:xfrm>
            <a:off x="7091680" y="5241809"/>
            <a:ext cx="904240" cy="653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800" b="1" dirty="0">
                <a:latin typeface="DM Sans" pitchFamily="2" charset="0"/>
              </a:rPr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8658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0;p54">
            <a:extLst>
              <a:ext uri="{FF2B5EF4-FFF2-40B4-BE49-F238E27FC236}">
                <a16:creationId xmlns:a16="http://schemas.microsoft.com/office/drawing/2014/main" id="{D5D32D79-259F-8454-1C28-540A2C6A5A21}"/>
              </a:ext>
            </a:extLst>
          </p:cNvPr>
          <p:cNvSpPr txBox="1">
            <a:spLocks/>
          </p:cNvSpPr>
          <p:nvPr/>
        </p:nvSpPr>
        <p:spPr>
          <a:xfrm>
            <a:off x="1253663" y="2838721"/>
            <a:ext cx="9684674" cy="118055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7200" dirty="0">
                <a:latin typeface="Barlow ExtraBold" panose="00000900000000000000" pitchFamily="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73353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and a child playing with speech bubbles&#10;&#10;Description automatically generated">
            <a:extLst>
              <a:ext uri="{FF2B5EF4-FFF2-40B4-BE49-F238E27FC236}">
                <a16:creationId xmlns:a16="http://schemas.microsoft.com/office/drawing/2014/main" id="{F3EA3E1B-8DEF-9E9C-92BF-A47911A8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1" y="631701"/>
            <a:ext cx="8391897" cy="55945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37B861-3F81-D38C-6DB8-A5B0D5EEA389}"/>
              </a:ext>
            </a:extLst>
          </p:cNvPr>
          <p:cNvSpPr txBox="1"/>
          <p:nvPr/>
        </p:nvSpPr>
        <p:spPr>
          <a:xfrm>
            <a:off x="1828800" y="6300708"/>
            <a:ext cx="8026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M Sans" pitchFamily="2" charset="0"/>
              </a:rPr>
              <a:t>Source: https://www.verywellhealth.com/is-late-speech-a-sign-of-autism-259888</a:t>
            </a:r>
          </a:p>
        </p:txBody>
      </p:sp>
    </p:spTree>
    <p:extLst>
      <p:ext uri="{BB962C8B-B14F-4D97-AF65-F5344CB8AC3E}">
        <p14:creationId xmlns:p14="http://schemas.microsoft.com/office/powerpoint/2010/main" val="5226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C9C3D-21CA-AB5B-A877-79E95847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1344749"/>
            <a:ext cx="9076207" cy="416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8C2DC-ED01-FC72-0BBA-B66FA5AB3356}"/>
              </a:ext>
            </a:extLst>
          </p:cNvPr>
          <p:cNvSpPr txBox="1"/>
          <p:nvPr/>
        </p:nvSpPr>
        <p:spPr>
          <a:xfrm>
            <a:off x="1557895" y="5620435"/>
            <a:ext cx="9454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M Sans" pitchFamily="2" charset="0"/>
              </a:rPr>
              <a:t>Source: https://www.csiro.au/en/research/technology-space/ai/chatbots-for-therapy</a:t>
            </a:r>
          </a:p>
        </p:txBody>
      </p:sp>
    </p:spTree>
    <p:extLst>
      <p:ext uri="{BB962C8B-B14F-4D97-AF65-F5344CB8AC3E}">
        <p14:creationId xmlns:p14="http://schemas.microsoft.com/office/powerpoint/2010/main" val="312243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and a child sitting at a table&#10;&#10;Description automatically generated">
            <a:extLst>
              <a:ext uri="{FF2B5EF4-FFF2-40B4-BE49-F238E27FC236}">
                <a16:creationId xmlns:a16="http://schemas.microsoft.com/office/drawing/2014/main" id="{354384C0-DEA0-78DB-AD65-A0EC8E953E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4" name="Google Shape;811;p45">
            <a:extLst>
              <a:ext uri="{FF2B5EF4-FFF2-40B4-BE49-F238E27FC236}">
                <a16:creationId xmlns:a16="http://schemas.microsoft.com/office/drawing/2014/main" id="{D6D2A624-C15D-F0F8-2E1B-2158D0FC7F90}"/>
              </a:ext>
            </a:extLst>
          </p:cNvPr>
          <p:cNvSpPr txBox="1">
            <a:spLocks/>
          </p:cNvSpPr>
          <p:nvPr/>
        </p:nvSpPr>
        <p:spPr>
          <a:xfrm>
            <a:off x="1404385" y="1785203"/>
            <a:ext cx="9383210" cy="328759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5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arlow ExtraBold"/>
              <a:buNone/>
              <a:defRPr sz="5200" b="0" i="0" u="none" strike="noStrike" cap="none">
                <a:solidFill>
                  <a:schemeClr val="dk1"/>
                </a:solidFill>
                <a:latin typeface="Barlow ExtraBold"/>
                <a:ea typeface="Barlow ExtraBold"/>
                <a:cs typeface="Barlow ExtraBold"/>
                <a:sym typeface="Barlow ExtraBold"/>
              </a:defRPr>
            </a:lvl9pPr>
          </a:lstStyle>
          <a:p>
            <a:pPr marL="0"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ts val="5200"/>
              <a:tabLst/>
              <a:defRPr/>
            </a:pPr>
            <a:r>
              <a:rPr kumimoji="0" lang="en-US" sz="6600" b="0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 panose="00000900000000000000" pitchFamily="2" charset="0"/>
                <a:ea typeface="+mj-ea"/>
                <a:cs typeface="+mj-cs"/>
                <a:sym typeface="Barlow ExtraBold"/>
              </a:rPr>
              <a:t>The Solution</a:t>
            </a:r>
            <a:r>
              <a:rPr lang="en-US" sz="6600" dirty="0">
                <a:solidFill>
                  <a:srgbClr val="FFFFFF"/>
                </a:solidFill>
                <a:latin typeface="Barlow ExtraBold" panose="00000900000000000000" pitchFamily="2" charset="0"/>
                <a:ea typeface="+mj-ea"/>
                <a:cs typeface="+mj-cs"/>
              </a:rPr>
              <a:t>:</a:t>
            </a:r>
            <a:endParaRPr kumimoji="0" lang="en-US" sz="66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 panose="00000900000000000000" pitchFamily="2" charset="0"/>
              <a:ea typeface="+mj-ea"/>
              <a:cs typeface="+mj-cs"/>
              <a:sym typeface="Barlow ExtraBold"/>
            </a:endParaRPr>
          </a:p>
          <a:p>
            <a:pPr marL="0" marR="0" lvl="0" indent="0" algn="ctr" fontAlgn="auto">
              <a:lnSpc>
                <a:spcPct val="110000"/>
              </a:lnSpc>
              <a:spcBef>
                <a:spcPct val="0"/>
              </a:spcBef>
              <a:spcAft>
                <a:spcPts val="900"/>
              </a:spcAft>
              <a:buClr>
                <a:srgbClr val="000000"/>
              </a:buClr>
              <a:buSzPts val="5200"/>
              <a:tabLst/>
              <a:defRPr/>
            </a:pPr>
            <a:r>
              <a:rPr kumimoji="0" lang="en-US" sz="6600" b="0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 panose="00000900000000000000" pitchFamily="2" charset="0"/>
                <a:ea typeface="+mj-ea"/>
                <a:cs typeface="+mj-cs"/>
                <a:sym typeface="Barlow ExtraBold"/>
              </a:rPr>
              <a:t>Speech and Communication Training Using </a:t>
            </a:r>
            <a:r>
              <a:rPr kumimoji="0" lang="it-IT" sz="6600" b="0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 ExtraBold" panose="00000900000000000000" pitchFamily="2" charset="0"/>
                <a:ea typeface="+mj-ea"/>
                <a:cs typeface="+mj-cs"/>
                <a:sym typeface="Barlow ExtraBold"/>
              </a:rPr>
              <a:t>Google Cloud Vertex AI model</a:t>
            </a:r>
            <a:endParaRPr kumimoji="0" lang="en-US" sz="6600" b="0" i="0" u="none" strike="noStrike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 ExtraBold" panose="00000900000000000000" pitchFamily="2" charset="0"/>
              <a:ea typeface="+mj-ea"/>
              <a:cs typeface="+mj-cs"/>
              <a:sym typeface="Barlow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7522117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663" y="1043756"/>
            <a:ext cx="9684674" cy="2109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Support children with autism throughout their communication journey</a:t>
            </a:r>
            <a:br>
              <a:rPr lang="en-US" sz="4800" dirty="0">
                <a:latin typeface="Barlow ExtraBold" panose="00000900000000000000" pitchFamily="2" charset="0"/>
              </a:rPr>
            </a:br>
            <a:endParaRPr lang="en-US" sz="4800" dirty="0">
              <a:latin typeface="Barlow ExtraBold" panose="000009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1253663" y="3628965"/>
            <a:ext cx="9684674" cy="1697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DM Sans" pitchFamily="2" charset="0"/>
                <a:ea typeface="+mj-ea"/>
                <a:cs typeface="+mj-cs"/>
              </a:rPr>
              <a:t>Build Essential Communication Skills</a:t>
            </a:r>
          </a:p>
          <a:p>
            <a:pPr marL="514350" indent="-5143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DM Sans" pitchFamily="2" charset="0"/>
                <a:ea typeface="+mj-ea"/>
                <a:cs typeface="+mj-cs"/>
              </a:rPr>
              <a:t>Improve Social Interactions</a:t>
            </a:r>
          </a:p>
          <a:p>
            <a:pPr marL="514350" indent="-5143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rgbClr val="000000"/>
                </a:solidFill>
                <a:effectLst/>
                <a:latin typeface="DM Sans" pitchFamily="2" charset="0"/>
                <a:ea typeface="+mj-ea"/>
                <a:cs typeface="+mj-cs"/>
              </a:rPr>
              <a:t>Develop a Sense of Autonomy</a:t>
            </a:r>
            <a:endParaRPr lang="en-US" sz="40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7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ild using a tablet&#10;&#10;Description automatically generated">
            <a:extLst>
              <a:ext uri="{FF2B5EF4-FFF2-40B4-BE49-F238E27FC236}">
                <a16:creationId xmlns:a16="http://schemas.microsoft.com/office/drawing/2014/main" id="{A89B9AE2-47B7-E731-DF1A-0ACFA9DA1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4763"/>
            <a:ext cx="5399589" cy="4049691"/>
          </a:xfrm>
          <a:prstGeom prst="rect">
            <a:avLst/>
          </a:prstGeom>
        </p:spPr>
      </p:pic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1734" y="301932"/>
            <a:ext cx="9684674" cy="1440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Mode 1: Augmentative and Alternative Communication (AAC)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696411" y="2324136"/>
            <a:ext cx="5228861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>
                <a:latin typeface="DM Sans" pitchFamily="2" charset="0"/>
              </a:rPr>
              <a:t>Provides visual aids to facilitate understanding and expression.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Effectively convey their needs, wants, and thoughts visually,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Fostering independence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Reducing frustration.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41FC2-E9E2-D796-7A72-A9E8C8A90142}"/>
              </a:ext>
            </a:extLst>
          </p:cNvPr>
          <p:cNvSpPr txBox="1"/>
          <p:nvPr/>
        </p:nvSpPr>
        <p:spPr>
          <a:xfrm>
            <a:off x="452627" y="5106227"/>
            <a:ext cx="5228861" cy="1018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800" b="1" dirty="0"/>
              <a:t>Technologies: </a:t>
            </a:r>
            <a:r>
              <a:rPr lang="en-US" sz="2800" b="1" dirty="0" err="1"/>
              <a:t>PaLM</a:t>
            </a:r>
            <a:r>
              <a:rPr lang="en-US" sz="2800" b="1" dirty="0"/>
              <a:t> 2 (Chat) + </a:t>
            </a:r>
          </a:p>
          <a:p>
            <a:pPr algn="ctr">
              <a:spcAft>
                <a:spcPts val="500"/>
              </a:spcAft>
            </a:pPr>
            <a:r>
              <a:rPr lang="en-US" sz="2800" b="1" dirty="0"/>
              <a:t>Stable Diffusion (Visual Aids)</a:t>
            </a:r>
            <a:endParaRPr lang="en-US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8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663" y="237913"/>
            <a:ext cx="9684674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Mode 2: Text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2011125" y="5224333"/>
            <a:ext cx="8169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dirty="0">
                <a:latin typeface="DM Sans" pitchFamily="2" charset="0"/>
              </a:rPr>
              <a:t>Allows children who are more comfortable with written language to engage in meaningful conversations</a:t>
            </a:r>
          </a:p>
        </p:txBody>
      </p:sp>
      <p:pic>
        <p:nvPicPr>
          <p:cNvPr id="3" name="Picture 2" descr="A robot with headphones and computer&#10;&#10;Description automatically generated">
            <a:extLst>
              <a:ext uri="{FF2B5EF4-FFF2-40B4-BE49-F238E27FC236}">
                <a16:creationId xmlns:a16="http://schemas.microsoft.com/office/drawing/2014/main" id="{A491A2E5-DEB5-3E10-DE99-B09BE0839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717" y="1348093"/>
            <a:ext cx="5480566" cy="3656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8E902E-A3D8-F8B1-4835-73035E59D57C}"/>
              </a:ext>
            </a:extLst>
          </p:cNvPr>
          <p:cNvSpPr txBox="1"/>
          <p:nvPr/>
        </p:nvSpPr>
        <p:spPr>
          <a:xfrm>
            <a:off x="3504005" y="6096867"/>
            <a:ext cx="51839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800" b="1" dirty="0"/>
              <a:t>Technologies: </a:t>
            </a:r>
            <a:r>
              <a:rPr lang="en-US" sz="2800" b="1" dirty="0" err="1"/>
              <a:t>PaLM</a:t>
            </a:r>
            <a:r>
              <a:rPr lang="en-US" sz="2800" b="1" dirty="0"/>
              <a:t> 2 (Chat)</a:t>
            </a:r>
            <a:endParaRPr lang="en-US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3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robot with headphones&#10;&#10;Description automatically generated">
            <a:extLst>
              <a:ext uri="{FF2B5EF4-FFF2-40B4-BE49-F238E27FC236}">
                <a16:creationId xmlns:a16="http://schemas.microsoft.com/office/drawing/2014/main" id="{8DA126CC-AE7E-62EA-B086-18A91E90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407" y="1023325"/>
            <a:ext cx="4213185" cy="4213185"/>
          </a:xfrm>
          <a:prstGeom prst="rect">
            <a:avLst/>
          </a:prstGeom>
        </p:spPr>
      </p:pic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663" y="482703"/>
            <a:ext cx="9684674" cy="890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Mode 3: Speech Communication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1296103" y="4946135"/>
            <a:ext cx="9684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400" dirty="0">
                <a:latin typeface="DM Sans" pitchFamily="2" charset="0"/>
              </a:rPr>
              <a:t>Children can use their own voice to communicate, with the </a:t>
            </a:r>
            <a:r>
              <a:rPr lang="en-US" sz="2400" dirty="0" err="1">
                <a:latin typeface="DM Sans" pitchFamily="2" charset="0"/>
              </a:rPr>
              <a:t>ChatBot</a:t>
            </a:r>
            <a:r>
              <a:rPr lang="en-US" sz="2400" dirty="0">
                <a:latin typeface="DM Sans" pitchFamily="2" charset="0"/>
              </a:rPr>
              <a:t> understanding and responding accordingly.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99E38-57EE-BFC8-8351-D65750EE0D7A}"/>
              </a:ext>
            </a:extLst>
          </p:cNvPr>
          <p:cNvSpPr txBox="1"/>
          <p:nvPr/>
        </p:nvSpPr>
        <p:spPr>
          <a:xfrm>
            <a:off x="3178850" y="5777132"/>
            <a:ext cx="5834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2800" b="1" dirty="0"/>
              <a:t>Technologies: </a:t>
            </a:r>
            <a:r>
              <a:rPr lang="en-US" sz="2800" b="1" dirty="0" err="1"/>
              <a:t>PaLM</a:t>
            </a:r>
            <a:r>
              <a:rPr lang="en-US" sz="2800" b="1" dirty="0"/>
              <a:t> 2 (Chat) + Chirp</a:t>
            </a:r>
            <a:r>
              <a:rPr lang="en-US" sz="2600" b="1" dirty="0">
                <a:latin typeface="DM Sans" pitchFamily="2" charset="0"/>
              </a:rPr>
              <a:t> (Speech Recognition)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010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80;p54">
            <a:extLst>
              <a:ext uri="{FF2B5EF4-FFF2-40B4-BE49-F238E27FC236}">
                <a16:creationId xmlns:a16="http://schemas.microsoft.com/office/drawing/2014/main" id="{8C0674EF-9616-D136-A493-DCE1238EE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3663" y="844975"/>
            <a:ext cx="9684674" cy="85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Barlow ExtraBold" panose="00000900000000000000" pitchFamily="2" charset="0"/>
              </a:rPr>
              <a:t>How can it help autism kids 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7E742-E4F9-FD57-7F25-0223CBD72187}"/>
              </a:ext>
            </a:extLst>
          </p:cNvPr>
          <p:cNvSpPr txBox="1"/>
          <p:nvPr/>
        </p:nvSpPr>
        <p:spPr>
          <a:xfrm>
            <a:off x="1253663" y="2026052"/>
            <a:ext cx="9684674" cy="330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2800" dirty="0">
                <a:latin typeface="DM Sans" pitchFamily="2" charset="0"/>
              </a:rPr>
              <a:t>This application provide: 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M Sans" pitchFamily="2" charset="0"/>
              </a:rPr>
              <a:t>A safe and controlled environment for communication and social interaction.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M Sans" pitchFamily="2" charset="0"/>
              </a:rPr>
              <a:t>Consistent and predictable responses, reducing anxiety and stress for the child.</a:t>
            </a:r>
          </a:p>
          <a:p>
            <a:pPr marL="457200" indent="-4572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DM Sans" pitchFamily="2" charset="0"/>
              </a:rPr>
              <a:t>Engaging and educational content, helping to improve cognitive and social skills.</a:t>
            </a:r>
            <a:endParaRPr lang="en-US" sz="2600" dirty="0">
              <a:latin typeface="DM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293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Barlow ExtraBold</vt:lpstr>
      <vt:lpstr>Calibri</vt:lpstr>
      <vt:lpstr>Calibri Light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Support children with autism throughout their communication journey </vt:lpstr>
      <vt:lpstr>Mode 1: Augmentative and Alternative Communication (AAC)</vt:lpstr>
      <vt:lpstr>Mode 2: Text Communication</vt:lpstr>
      <vt:lpstr>Mode 3: Speech Communication</vt:lpstr>
      <vt:lpstr>How can it help autism kids ? </vt:lpstr>
      <vt:lpstr>Key Features:  Simplicity and Ease of Use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 KAI JUN</dc:creator>
  <cp:lastModifiedBy>WONG KAI JUN</cp:lastModifiedBy>
  <cp:revision>17</cp:revision>
  <dcterms:created xsi:type="dcterms:W3CDTF">2023-07-09T14:10:26Z</dcterms:created>
  <dcterms:modified xsi:type="dcterms:W3CDTF">2023-07-10T13:34:28Z</dcterms:modified>
</cp:coreProperties>
</file>