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18"/>
  </p:notesMasterIdLst>
  <p:handoutMasterIdLst>
    <p:handoutMasterId r:id="rId19"/>
  </p:handoutMasterIdLst>
  <p:sldIdLst>
    <p:sldId id="258" r:id="rId5"/>
    <p:sldId id="259" r:id="rId6"/>
    <p:sldId id="276" r:id="rId7"/>
    <p:sldId id="277" r:id="rId8"/>
    <p:sldId id="282" r:id="rId9"/>
    <p:sldId id="281" r:id="rId10"/>
    <p:sldId id="278" r:id="rId11"/>
    <p:sldId id="275" r:id="rId12"/>
    <p:sldId id="283" r:id="rId13"/>
    <p:sldId id="284" r:id="rId14"/>
    <p:sldId id="285" r:id="rId15"/>
    <p:sldId id="266" r:id="rId16"/>
    <p:sldId id="267" r:id="rId17"/>
  </p:sldIdLst>
  <p:sldSz cx="12190413" cy="6859588"/>
  <p:notesSz cx="6858000" cy="9144000"/>
  <p:defaultTextStyle>
    <a:defPPr>
      <a:defRPr lang="ja-JP"/>
    </a:defPPr>
    <a:lvl1pPr marL="0" algn="l" defTabSz="1047902" rtl="0" eaLnBrk="1" latinLnBrk="0" hangingPunct="1">
      <a:defRPr kumimoji="1" sz="2100" kern="1200">
        <a:solidFill>
          <a:schemeClr val="tx1"/>
        </a:solidFill>
        <a:latin typeface="+mn-lt"/>
        <a:ea typeface="+mn-ea"/>
        <a:cs typeface="+mn-cs"/>
      </a:defRPr>
    </a:lvl1pPr>
    <a:lvl2pPr marL="523951" algn="l" defTabSz="1047902" rtl="0" eaLnBrk="1" latinLnBrk="0" hangingPunct="1">
      <a:defRPr kumimoji="1" sz="2100" kern="1200">
        <a:solidFill>
          <a:schemeClr val="tx1"/>
        </a:solidFill>
        <a:latin typeface="+mn-lt"/>
        <a:ea typeface="+mn-ea"/>
        <a:cs typeface="+mn-cs"/>
      </a:defRPr>
    </a:lvl2pPr>
    <a:lvl3pPr marL="1047902" algn="l" defTabSz="1047902" rtl="0" eaLnBrk="1" latinLnBrk="0" hangingPunct="1">
      <a:defRPr kumimoji="1" sz="2100" kern="1200">
        <a:solidFill>
          <a:schemeClr val="tx1"/>
        </a:solidFill>
        <a:latin typeface="+mn-lt"/>
        <a:ea typeface="+mn-ea"/>
        <a:cs typeface="+mn-cs"/>
      </a:defRPr>
    </a:lvl3pPr>
    <a:lvl4pPr marL="1571854" algn="l" defTabSz="1047902" rtl="0" eaLnBrk="1" latinLnBrk="0" hangingPunct="1">
      <a:defRPr kumimoji="1" sz="2100" kern="1200">
        <a:solidFill>
          <a:schemeClr val="tx1"/>
        </a:solidFill>
        <a:latin typeface="+mn-lt"/>
        <a:ea typeface="+mn-ea"/>
        <a:cs typeface="+mn-cs"/>
      </a:defRPr>
    </a:lvl4pPr>
    <a:lvl5pPr marL="2095805" algn="l" defTabSz="1047902" rtl="0" eaLnBrk="1" latinLnBrk="0" hangingPunct="1">
      <a:defRPr kumimoji="1" sz="2100" kern="1200">
        <a:solidFill>
          <a:schemeClr val="tx1"/>
        </a:solidFill>
        <a:latin typeface="+mn-lt"/>
        <a:ea typeface="+mn-ea"/>
        <a:cs typeface="+mn-cs"/>
      </a:defRPr>
    </a:lvl5pPr>
    <a:lvl6pPr marL="2619756" algn="l" defTabSz="1047902" rtl="0" eaLnBrk="1" latinLnBrk="0" hangingPunct="1">
      <a:defRPr kumimoji="1" sz="2100" kern="1200">
        <a:solidFill>
          <a:schemeClr val="tx1"/>
        </a:solidFill>
        <a:latin typeface="+mn-lt"/>
        <a:ea typeface="+mn-ea"/>
        <a:cs typeface="+mn-cs"/>
      </a:defRPr>
    </a:lvl6pPr>
    <a:lvl7pPr marL="3143707" algn="l" defTabSz="1047902" rtl="0" eaLnBrk="1" latinLnBrk="0" hangingPunct="1">
      <a:defRPr kumimoji="1" sz="2100" kern="1200">
        <a:solidFill>
          <a:schemeClr val="tx1"/>
        </a:solidFill>
        <a:latin typeface="+mn-lt"/>
        <a:ea typeface="+mn-ea"/>
        <a:cs typeface="+mn-cs"/>
      </a:defRPr>
    </a:lvl7pPr>
    <a:lvl8pPr marL="3667658" algn="l" defTabSz="1047902" rtl="0" eaLnBrk="1" latinLnBrk="0" hangingPunct="1">
      <a:defRPr kumimoji="1" sz="2100" kern="1200">
        <a:solidFill>
          <a:schemeClr val="tx1"/>
        </a:solidFill>
        <a:latin typeface="+mn-lt"/>
        <a:ea typeface="+mn-ea"/>
        <a:cs typeface="+mn-cs"/>
      </a:defRPr>
    </a:lvl8pPr>
    <a:lvl9pPr marL="4191610" algn="l" defTabSz="1047902"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3" userDrawn="1">
          <p15:clr>
            <a:srgbClr val="A4A3A4"/>
          </p15:clr>
        </p15:guide>
        <p15:guide id="3" orient="horz" pos="2161">
          <p15:clr>
            <a:srgbClr val="A4A3A4"/>
          </p15:clr>
        </p15:guide>
        <p15:guide id="4" pos="38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223F4B"/>
    <a:srgbClr val="E31F26"/>
    <a:srgbClr val="006487"/>
    <a:srgbClr val="647D2D"/>
    <a:srgbClr val="DC6914"/>
    <a:srgbClr val="82A0AA"/>
    <a:srgbClr val="000000"/>
    <a:srgbClr val="567783"/>
    <a:srgbClr val="6E1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95" autoAdjust="0"/>
    <p:restoredTop sz="61222" autoAdjust="0"/>
  </p:normalViewPr>
  <p:slideViewPr>
    <p:cSldViewPr snapToGrid="0" showGuides="1">
      <p:cViewPr varScale="1">
        <p:scale>
          <a:sx n="41" d="100"/>
          <a:sy n="41" d="100"/>
        </p:scale>
        <p:origin x="1984" y="24"/>
      </p:cViewPr>
      <p:guideLst>
        <p:guide orient="horz" pos="2160"/>
        <p:guide pos="2903"/>
        <p:guide orient="horz" pos="2161"/>
        <p:guide pos="387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Pie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D6C45A-C425-4D5A-839F-5840E58AF3A1}" type="doc">
      <dgm:prSet loTypeId="urn:microsoft.com/office/officeart/2005/8/layout/chevron1" loCatId="process" qsTypeId="urn:microsoft.com/office/officeart/2005/8/quickstyle/simple1" qsCatId="simple" csTypeId="urn:microsoft.com/office/officeart/2005/8/colors/colorful2" csCatId="colorful" phldr="1"/>
      <dgm:spPr/>
    </dgm:pt>
    <dgm:pt modelId="{7C52FF5F-8620-4F96-9DD9-C7FDC8F7F1D4}">
      <dgm:prSet phldrT="[Text]" custT="1"/>
      <dgm:spPr/>
      <dgm:t>
        <a:bodyPr/>
        <a:lstStyle/>
        <a:p>
          <a:r>
            <a:rPr lang="en-GB" sz="2000" dirty="0"/>
            <a:t>Technical Issue</a:t>
          </a:r>
        </a:p>
      </dgm:t>
    </dgm:pt>
    <dgm:pt modelId="{1C369178-D8AE-4E3A-8F30-C17FBDF44C0E}" type="parTrans" cxnId="{C1642BE6-C2FB-4418-95CB-481580578872}">
      <dgm:prSet/>
      <dgm:spPr/>
      <dgm:t>
        <a:bodyPr/>
        <a:lstStyle/>
        <a:p>
          <a:endParaRPr lang="en-GB"/>
        </a:p>
      </dgm:t>
    </dgm:pt>
    <dgm:pt modelId="{D765EA6D-28EF-4389-B312-B818F1BA112F}" type="sibTrans" cxnId="{C1642BE6-C2FB-4418-95CB-481580578872}">
      <dgm:prSet/>
      <dgm:spPr/>
      <dgm:t>
        <a:bodyPr/>
        <a:lstStyle/>
        <a:p>
          <a:endParaRPr lang="en-GB"/>
        </a:p>
      </dgm:t>
    </dgm:pt>
    <dgm:pt modelId="{C608D941-2729-495D-9CAB-E4A060B8B8DF}">
      <dgm:prSet phldrT="[Text]" custT="1"/>
      <dgm:spPr/>
      <dgm:t>
        <a:bodyPr/>
        <a:lstStyle/>
        <a:p>
          <a:r>
            <a:rPr lang="en-GB" sz="2000" dirty="0"/>
            <a:t>RCA_Stage1</a:t>
          </a:r>
        </a:p>
      </dgm:t>
    </dgm:pt>
    <dgm:pt modelId="{9E1A7BD8-6A41-45CD-B98F-6A3830943D9F}" type="parTrans" cxnId="{C74CD4B4-465C-4BAD-A4C4-C395D6953176}">
      <dgm:prSet/>
      <dgm:spPr/>
      <dgm:t>
        <a:bodyPr/>
        <a:lstStyle/>
        <a:p>
          <a:endParaRPr lang="en-GB"/>
        </a:p>
      </dgm:t>
    </dgm:pt>
    <dgm:pt modelId="{F5E901FF-13AF-4B80-B9D0-446AAEE91C08}" type="sibTrans" cxnId="{C74CD4B4-465C-4BAD-A4C4-C395D6953176}">
      <dgm:prSet/>
      <dgm:spPr/>
      <dgm:t>
        <a:bodyPr/>
        <a:lstStyle/>
        <a:p>
          <a:endParaRPr lang="en-GB"/>
        </a:p>
      </dgm:t>
    </dgm:pt>
    <dgm:pt modelId="{3D1CF537-1017-45D1-B0E3-1621463DEFA8}">
      <dgm:prSet phldrT="[Text]" custT="1"/>
      <dgm:spPr/>
      <dgm:t>
        <a:bodyPr/>
        <a:lstStyle/>
        <a:p>
          <a:r>
            <a:rPr lang="en-GB" sz="2000" dirty="0"/>
            <a:t>RCA_Stage2</a:t>
          </a:r>
        </a:p>
      </dgm:t>
    </dgm:pt>
    <dgm:pt modelId="{2204EE9F-AC22-41EA-A132-4D3CCA54C5FC}" type="parTrans" cxnId="{53C86149-BC62-426A-80A4-AC4106EFCA32}">
      <dgm:prSet/>
      <dgm:spPr/>
      <dgm:t>
        <a:bodyPr/>
        <a:lstStyle/>
        <a:p>
          <a:endParaRPr lang="en-GB"/>
        </a:p>
      </dgm:t>
    </dgm:pt>
    <dgm:pt modelId="{E0AC481C-696E-4A0F-A00C-CB6032ABCAB2}" type="sibTrans" cxnId="{53C86149-BC62-426A-80A4-AC4106EFCA32}">
      <dgm:prSet/>
      <dgm:spPr/>
      <dgm:t>
        <a:bodyPr/>
        <a:lstStyle/>
        <a:p>
          <a:endParaRPr lang="en-GB"/>
        </a:p>
      </dgm:t>
    </dgm:pt>
    <dgm:pt modelId="{D468B254-9FCD-400F-8F40-C30DA5E958C1}" type="pres">
      <dgm:prSet presAssocID="{85D6C45A-C425-4D5A-839F-5840E58AF3A1}" presName="Name0" presStyleCnt="0">
        <dgm:presLayoutVars>
          <dgm:dir/>
          <dgm:animLvl val="lvl"/>
          <dgm:resizeHandles val="exact"/>
        </dgm:presLayoutVars>
      </dgm:prSet>
      <dgm:spPr/>
    </dgm:pt>
    <dgm:pt modelId="{EFAA909B-A2D3-46AF-A575-723FF36FA933}" type="pres">
      <dgm:prSet presAssocID="{7C52FF5F-8620-4F96-9DD9-C7FDC8F7F1D4}" presName="parTxOnly" presStyleLbl="node1" presStyleIdx="0" presStyleCnt="3">
        <dgm:presLayoutVars>
          <dgm:chMax val="0"/>
          <dgm:chPref val="0"/>
          <dgm:bulletEnabled val="1"/>
        </dgm:presLayoutVars>
      </dgm:prSet>
      <dgm:spPr/>
    </dgm:pt>
    <dgm:pt modelId="{27ACF251-88D3-4793-8BA7-8342D3A1778E}" type="pres">
      <dgm:prSet presAssocID="{D765EA6D-28EF-4389-B312-B818F1BA112F}" presName="parTxOnlySpace" presStyleCnt="0"/>
      <dgm:spPr/>
    </dgm:pt>
    <dgm:pt modelId="{83CA505E-5CCF-44EF-841C-CE39DFFCE390}" type="pres">
      <dgm:prSet presAssocID="{C608D941-2729-495D-9CAB-E4A060B8B8DF}" presName="parTxOnly" presStyleLbl="node1" presStyleIdx="1" presStyleCnt="3">
        <dgm:presLayoutVars>
          <dgm:chMax val="0"/>
          <dgm:chPref val="0"/>
          <dgm:bulletEnabled val="1"/>
        </dgm:presLayoutVars>
      </dgm:prSet>
      <dgm:spPr/>
    </dgm:pt>
    <dgm:pt modelId="{1E585302-7A0D-4559-8DF2-37774EFF80CD}" type="pres">
      <dgm:prSet presAssocID="{F5E901FF-13AF-4B80-B9D0-446AAEE91C08}" presName="parTxOnlySpace" presStyleCnt="0"/>
      <dgm:spPr/>
    </dgm:pt>
    <dgm:pt modelId="{D522C562-BB0B-4796-B6D3-99CBB68C887A}" type="pres">
      <dgm:prSet presAssocID="{3D1CF537-1017-45D1-B0E3-1621463DEFA8}" presName="parTxOnly" presStyleLbl="node1" presStyleIdx="2" presStyleCnt="3">
        <dgm:presLayoutVars>
          <dgm:chMax val="0"/>
          <dgm:chPref val="0"/>
          <dgm:bulletEnabled val="1"/>
        </dgm:presLayoutVars>
      </dgm:prSet>
      <dgm:spPr/>
    </dgm:pt>
  </dgm:ptLst>
  <dgm:cxnLst>
    <dgm:cxn modelId="{CD64762A-37C2-4439-A1B4-B3E0FE665635}" type="presOf" srcId="{7C52FF5F-8620-4F96-9DD9-C7FDC8F7F1D4}" destId="{EFAA909B-A2D3-46AF-A575-723FF36FA933}" srcOrd="0" destOrd="0" presId="urn:microsoft.com/office/officeart/2005/8/layout/chevron1"/>
    <dgm:cxn modelId="{53C86149-BC62-426A-80A4-AC4106EFCA32}" srcId="{85D6C45A-C425-4D5A-839F-5840E58AF3A1}" destId="{3D1CF537-1017-45D1-B0E3-1621463DEFA8}" srcOrd="2" destOrd="0" parTransId="{2204EE9F-AC22-41EA-A132-4D3CCA54C5FC}" sibTransId="{E0AC481C-696E-4A0F-A00C-CB6032ABCAB2}"/>
    <dgm:cxn modelId="{77E3BA88-7C2C-4425-8546-73D75C248B10}" type="presOf" srcId="{85D6C45A-C425-4D5A-839F-5840E58AF3A1}" destId="{D468B254-9FCD-400F-8F40-C30DA5E958C1}" srcOrd="0" destOrd="0" presId="urn:microsoft.com/office/officeart/2005/8/layout/chevron1"/>
    <dgm:cxn modelId="{D17487B2-732B-476C-9850-1CF81DD2F21F}" type="presOf" srcId="{C608D941-2729-495D-9CAB-E4A060B8B8DF}" destId="{83CA505E-5CCF-44EF-841C-CE39DFFCE390}" srcOrd="0" destOrd="0" presId="urn:microsoft.com/office/officeart/2005/8/layout/chevron1"/>
    <dgm:cxn modelId="{C74CD4B4-465C-4BAD-A4C4-C395D6953176}" srcId="{85D6C45A-C425-4D5A-839F-5840E58AF3A1}" destId="{C608D941-2729-495D-9CAB-E4A060B8B8DF}" srcOrd="1" destOrd="0" parTransId="{9E1A7BD8-6A41-45CD-B98F-6A3830943D9F}" sibTransId="{F5E901FF-13AF-4B80-B9D0-446AAEE91C08}"/>
    <dgm:cxn modelId="{C1642BE6-C2FB-4418-95CB-481580578872}" srcId="{85D6C45A-C425-4D5A-839F-5840E58AF3A1}" destId="{7C52FF5F-8620-4F96-9DD9-C7FDC8F7F1D4}" srcOrd="0" destOrd="0" parTransId="{1C369178-D8AE-4E3A-8F30-C17FBDF44C0E}" sibTransId="{D765EA6D-28EF-4389-B312-B818F1BA112F}"/>
    <dgm:cxn modelId="{AD8E8BE6-10BD-43FF-98DF-02D39E5812A8}" type="presOf" srcId="{3D1CF537-1017-45D1-B0E3-1621463DEFA8}" destId="{D522C562-BB0B-4796-B6D3-99CBB68C887A}" srcOrd="0" destOrd="0" presId="urn:microsoft.com/office/officeart/2005/8/layout/chevron1"/>
    <dgm:cxn modelId="{4F0DD783-7245-4234-9226-D33967CB6E93}" type="presParOf" srcId="{D468B254-9FCD-400F-8F40-C30DA5E958C1}" destId="{EFAA909B-A2D3-46AF-A575-723FF36FA933}" srcOrd="0" destOrd="0" presId="urn:microsoft.com/office/officeart/2005/8/layout/chevron1"/>
    <dgm:cxn modelId="{86FBBA21-DF0B-4FA1-A41B-B13C96B9D9AB}" type="presParOf" srcId="{D468B254-9FCD-400F-8F40-C30DA5E958C1}" destId="{27ACF251-88D3-4793-8BA7-8342D3A1778E}" srcOrd="1" destOrd="0" presId="urn:microsoft.com/office/officeart/2005/8/layout/chevron1"/>
    <dgm:cxn modelId="{61ED5069-5BA3-4CB7-933A-8E0F4A30C16F}" type="presParOf" srcId="{D468B254-9FCD-400F-8F40-C30DA5E958C1}" destId="{83CA505E-5CCF-44EF-841C-CE39DFFCE390}" srcOrd="2" destOrd="0" presId="urn:microsoft.com/office/officeart/2005/8/layout/chevron1"/>
    <dgm:cxn modelId="{9CE0E50C-BDF4-41D3-98CD-153C0AAE60C9}" type="presParOf" srcId="{D468B254-9FCD-400F-8F40-C30DA5E958C1}" destId="{1E585302-7A0D-4559-8DF2-37774EFF80CD}" srcOrd="3" destOrd="0" presId="urn:microsoft.com/office/officeart/2005/8/layout/chevron1"/>
    <dgm:cxn modelId="{EA8A52A4-9416-4958-80D8-4554CE5DBC4C}" type="presParOf" srcId="{D468B254-9FCD-400F-8F40-C30DA5E958C1}" destId="{D522C562-BB0B-4796-B6D3-99CBB68C887A}"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A909B-A2D3-46AF-A575-723FF36FA933}">
      <dsp:nvSpPr>
        <dsp:cNvPr id="0" name=""/>
        <dsp:cNvSpPr/>
      </dsp:nvSpPr>
      <dsp:spPr>
        <a:xfrm>
          <a:off x="3243" y="0"/>
          <a:ext cx="3951176" cy="61662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dirty="0"/>
            <a:t>Technical Issue</a:t>
          </a:r>
        </a:p>
      </dsp:txBody>
      <dsp:txXfrm>
        <a:off x="311555" y="0"/>
        <a:ext cx="3334552" cy="616624"/>
      </dsp:txXfrm>
    </dsp:sp>
    <dsp:sp modelId="{83CA505E-5CCF-44EF-841C-CE39DFFCE390}">
      <dsp:nvSpPr>
        <dsp:cNvPr id="0" name=""/>
        <dsp:cNvSpPr/>
      </dsp:nvSpPr>
      <dsp:spPr>
        <a:xfrm>
          <a:off x="3559301" y="0"/>
          <a:ext cx="3951176" cy="616624"/>
        </a:xfrm>
        <a:prstGeom prst="chevron">
          <a:avLst/>
        </a:prstGeom>
        <a:solidFill>
          <a:schemeClr val="accent2">
            <a:hueOff val="25029"/>
            <a:satOff val="845"/>
            <a:lumOff val="-8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dirty="0"/>
            <a:t>RCA_Stage1</a:t>
          </a:r>
        </a:p>
      </dsp:txBody>
      <dsp:txXfrm>
        <a:off x="3867613" y="0"/>
        <a:ext cx="3334552" cy="616624"/>
      </dsp:txXfrm>
    </dsp:sp>
    <dsp:sp modelId="{D522C562-BB0B-4796-B6D3-99CBB68C887A}">
      <dsp:nvSpPr>
        <dsp:cNvPr id="0" name=""/>
        <dsp:cNvSpPr/>
      </dsp:nvSpPr>
      <dsp:spPr>
        <a:xfrm>
          <a:off x="7115359" y="0"/>
          <a:ext cx="3951176" cy="616624"/>
        </a:xfrm>
        <a:prstGeom prst="chevron">
          <a:avLst/>
        </a:prstGeom>
        <a:solidFill>
          <a:schemeClr val="accent2">
            <a:hueOff val="50057"/>
            <a:satOff val="1689"/>
            <a:lumOff val="-1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GB" sz="2000" kern="1200" dirty="0"/>
            <a:t>RCA_Stage2</a:t>
          </a:r>
        </a:p>
      </dsp:txBody>
      <dsp:txXfrm>
        <a:off x="7423671" y="0"/>
        <a:ext cx="3334552" cy="6166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223315-3652-4BDC-8A79-10D41FA08241}" type="datetimeFigureOut">
              <a:rPr kumimoji="1" lang="ja-JP" altLang="en-US" smtClean="0"/>
              <a:t>2023/10/13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EBD337-12C5-45AC-92D7-BF79CCFC2773}" type="slidenum">
              <a:rPr kumimoji="1" lang="ja-JP" altLang="en-US" smtClean="0"/>
              <a:t>‹#›</a:t>
            </a:fld>
            <a:endParaRPr kumimoji="1" lang="ja-JP" altLang="en-US"/>
          </a:p>
        </p:txBody>
      </p:sp>
    </p:spTree>
    <p:extLst>
      <p:ext uri="{BB962C8B-B14F-4D97-AF65-F5344CB8AC3E}">
        <p14:creationId xmlns:p14="http://schemas.microsoft.com/office/powerpoint/2010/main" val="145210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A264C-6953-4F22-AEE6-38CCC8CB2F77}" type="datetimeFigureOut">
              <a:rPr kumimoji="1" lang="ja-JP" altLang="en-US" smtClean="0"/>
              <a:t>2023/10/13</a:t>
            </a:fld>
            <a:endParaRPr kumimoji="1" lang="ja-JP" altLang="en-US"/>
          </a:p>
        </p:txBody>
      </p:sp>
      <p:sp>
        <p:nvSpPr>
          <p:cNvPr id="4" name="スライド イメージ プレースホルダー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80C04-D137-4757-B814-7DAA94ED8486}" type="slidenum">
              <a:rPr kumimoji="1" lang="ja-JP" altLang="en-US" smtClean="0"/>
              <a:t>‹#›</a:t>
            </a:fld>
            <a:endParaRPr kumimoji="1" lang="ja-JP" altLang="en-US"/>
          </a:p>
        </p:txBody>
      </p:sp>
    </p:spTree>
    <p:extLst>
      <p:ext uri="{BB962C8B-B14F-4D97-AF65-F5344CB8AC3E}">
        <p14:creationId xmlns:p14="http://schemas.microsoft.com/office/powerpoint/2010/main" val="1221566197"/>
      </p:ext>
    </p:extLst>
  </p:cSld>
  <p:clrMap bg1="lt1" tx1="dk1" bg2="lt2" tx2="dk2" accent1="accent1" accent2="accent2" accent3="accent3" accent4="accent4" accent5="accent5" accent6="accent6" hlink="hlink" folHlink="folHlink"/>
  <p:notesStyle>
    <a:lvl1pPr marL="0" algn="l" defTabSz="1047902" rtl="0" eaLnBrk="1" latinLnBrk="0" hangingPunct="1">
      <a:defRPr kumimoji="1" sz="1400" kern="1200">
        <a:solidFill>
          <a:schemeClr val="tx1"/>
        </a:solidFill>
        <a:latin typeface="+mn-lt"/>
        <a:ea typeface="+mn-ea"/>
        <a:cs typeface="+mn-cs"/>
      </a:defRPr>
    </a:lvl1pPr>
    <a:lvl2pPr marL="523951" algn="l" defTabSz="1047902" rtl="0" eaLnBrk="1" latinLnBrk="0" hangingPunct="1">
      <a:defRPr kumimoji="1" sz="1400" kern="1200">
        <a:solidFill>
          <a:schemeClr val="tx1"/>
        </a:solidFill>
        <a:latin typeface="+mn-lt"/>
        <a:ea typeface="+mn-ea"/>
        <a:cs typeface="+mn-cs"/>
      </a:defRPr>
    </a:lvl2pPr>
    <a:lvl3pPr marL="1047902" algn="l" defTabSz="1047902" rtl="0" eaLnBrk="1" latinLnBrk="0" hangingPunct="1">
      <a:defRPr kumimoji="1" sz="1400" kern="1200">
        <a:solidFill>
          <a:schemeClr val="tx1"/>
        </a:solidFill>
        <a:latin typeface="+mn-lt"/>
        <a:ea typeface="+mn-ea"/>
        <a:cs typeface="+mn-cs"/>
      </a:defRPr>
    </a:lvl3pPr>
    <a:lvl4pPr marL="1571854" algn="l" defTabSz="1047902" rtl="0" eaLnBrk="1" latinLnBrk="0" hangingPunct="1">
      <a:defRPr kumimoji="1" sz="1400" kern="1200">
        <a:solidFill>
          <a:schemeClr val="tx1"/>
        </a:solidFill>
        <a:latin typeface="+mn-lt"/>
        <a:ea typeface="+mn-ea"/>
        <a:cs typeface="+mn-cs"/>
      </a:defRPr>
    </a:lvl4pPr>
    <a:lvl5pPr marL="2095805" algn="l" defTabSz="1047902" rtl="0" eaLnBrk="1" latinLnBrk="0" hangingPunct="1">
      <a:defRPr kumimoji="1" sz="1400" kern="1200">
        <a:solidFill>
          <a:schemeClr val="tx1"/>
        </a:solidFill>
        <a:latin typeface="+mn-lt"/>
        <a:ea typeface="+mn-ea"/>
        <a:cs typeface="+mn-cs"/>
      </a:defRPr>
    </a:lvl5pPr>
    <a:lvl6pPr marL="2619756" algn="l" defTabSz="1047902" rtl="0" eaLnBrk="1" latinLnBrk="0" hangingPunct="1">
      <a:defRPr kumimoji="1" sz="1400" kern="1200">
        <a:solidFill>
          <a:schemeClr val="tx1"/>
        </a:solidFill>
        <a:latin typeface="+mn-lt"/>
        <a:ea typeface="+mn-ea"/>
        <a:cs typeface="+mn-cs"/>
      </a:defRPr>
    </a:lvl6pPr>
    <a:lvl7pPr marL="3143707" algn="l" defTabSz="1047902" rtl="0" eaLnBrk="1" latinLnBrk="0" hangingPunct="1">
      <a:defRPr kumimoji="1" sz="1400" kern="1200">
        <a:solidFill>
          <a:schemeClr val="tx1"/>
        </a:solidFill>
        <a:latin typeface="+mn-lt"/>
        <a:ea typeface="+mn-ea"/>
        <a:cs typeface="+mn-cs"/>
      </a:defRPr>
    </a:lvl7pPr>
    <a:lvl8pPr marL="3667658" algn="l" defTabSz="1047902" rtl="0" eaLnBrk="1" latinLnBrk="0" hangingPunct="1">
      <a:defRPr kumimoji="1" sz="1400" kern="1200">
        <a:solidFill>
          <a:schemeClr val="tx1"/>
        </a:solidFill>
        <a:latin typeface="+mn-lt"/>
        <a:ea typeface="+mn-ea"/>
        <a:cs typeface="+mn-cs"/>
      </a:defRPr>
    </a:lvl8pPr>
    <a:lvl9pPr marL="4191610" algn="l" defTabSz="1047902" rtl="0" eaLnBrk="1" latinLnBrk="0" hangingPunct="1">
      <a:defRPr kumimoji="1"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a:t>
            </a:fld>
            <a:endParaRPr kumimoji="1" lang="ja-JP" altLang="en-US"/>
          </a:p>
        </p:txBody>
      </p:sp>
    </p:spTree>
    <p:extLst>
      <p:ext uri="{BB962C8B-B14F-4D97-AF65-F5344CB8AC3E}">
        <p14:creationId xmlns:p14="http://schemas.microsoft.com/office/powerpoint/2010/main" val="4172267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10</a:t>
            </a:fld>
            <a:endParaRPr kumimoji="1" lang="ja-JP" altLang="en-US"/>
          </a:p>
        </p:txBody>
      </p:sp>
    </p:spTree>
    <p:extLst>
      <p:ext uri="{BB962C8B-B14F-4D97-AF65-F5344CB8AC3E}">
        <p14:creationId xmlns:p14="http://schemas.microsoft.com/office/powerpoint/2010/main" val="2442929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pPr>
            <a:endParaRPr lang="en-GB" sz="1400"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11</a:t>
            </a:fld>
            <a:endParaRPr kumimoji="1" lang="ja-JP" altLang="en-US"/>
          </a:p>
        </p:txBody>
      </p:sp>
    </p:spTree>
    <p:extLst>
      <p:ext uri="{BB962C8B-B14F-4D97-AF65-F5344CB8AC3E}">
        <p14:creationId xmlns:p14="http://schemas.microsoft.com/office/powerpoint/2010/main" val="3398177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12</a:t>
            </a:fld>
            <a:endParaRPr kumimoji="1" lang="ja-JP" altLang="en-US"/>
          </a:p>
        </p:txBody>
      </p:sp>
    </p:spTree>
    <p:extLst>
      <p:ext uri="{BB962C8B-B14F-4D97-AF65-F5344CB8AC3E}">
        <p14:creationId xmlns:p14="http://schemas.microsoft.com/office/powerpoint/2010/main" val="1825059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13</a:t>
            </a:fld>
            <a:endParaRPr kumimoji="1" lang="ja-JP" altLang="en-US"/>
          </a:p>
        </p:txBody>
      </p:sp>
    </p:spTree>
    <p:extLst>
      <p:ext uri="{BB962C8B-B14F-4D97-AF65-F5344CB8AC3E}">
        <p14:creationId xmlns:p14="http://schemas.microsoft.com/office/powerpoint/2010/main" val="176720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2</a:t>
            </a:fld>
            <a:endParaRPr kumimoji="1" lang="ja-JP" altLang="en-US"/>
          </a:p>
        </p:txBody>
      </p:sp>
    </p:spTree>
    <p:extLst>
      <p:ext uri="{BB962C8B-B14F-4D97-AF65-F5344CB8AC3E}">
        <p14:creationId xmlns:p14="http://schemas.microsoft.com/office/powerpoint/2010/main" val="16192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500"/>
              </a:spcBef>
              <a:spcAft>
                <a:spcPts val="1500"/>
              </a:spcAft>
            </a:pPr>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3</a:t>
            </a:fld>
            <a:endParaRPr kumimoji="1" lang="ja-JP" altLang="en-US"/>
          </a:p>
        </p:txBody>
      </p:sp>
    </p:spTree>
    <p:extLst>
      <p:ext uri="{BB962C8B-B14F-4D97-AF65-F5344CB8AC3E}">
        <p14:creationId xmlns:p14="http://schemas.microsoft.com/office/powerpoint/2010/main" val="47774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GB" b="0" i="0" dirty="0">
                  <a:solidFill>
                    <a:srgbClr val="D1D5DB"/>
                  </a:solidFill>
                  <a:effectLst/>
                  <a:latin typeface="Söhne"/>
                </a:endParaRPr>
              </a:p>
            </p:txBody>
          </p:sp>
        </mc:Choice>
        <mc:Fallback xmlns="">
          <p:sp>
            <p:nvSpPr>
              <p:cNvPr id="3" name="Notes Placeholder 2"/>
              <p:cNvSpPr>
                <a:spLocks noGrp="1"/>
              </p:cNvSpPr>
              <p:nvPr>
                <p:ph type="body" idx="1"/>
              </p:nvPr>
            </p:nvSpPr>
            <p:spPr/>
            <p:txBody>
              <a:bodyPr/>
              <a:lstStyle/>
              <a:p>
                <a:r>
                  <a:rPr lang="en-GB" dirty="0"/>
                  <a:t>We can address the fault diagnosis problem, a data-driven framework is proposed to model data from different fault classes and quantify fault diagnosis performance.</a:t>
                </a:r>
              </a:p>
              <a:p>
                <a:r>
                  <a:rPr lang="en-GB" dirty="0"/>
                  <a:t>fault diagnosis problem regard as muti-classification problem,</a:t>
                </a:r>
                <a:r>
                  <a:rPr lang="en-GB" sz="1800" b="0" i="0" u="none" strike="noStrike" baseline="0" dirty="0">
                    <a:latin typeface="Times-Roman20"/>
                  </a:rPr>
                  <a:t> In the problem of abnormal subsequence detection</a:t>
                </a:r>
              </a:p>
              <a:p>
                <a:endParaRPr lang="en-GB" sz="1800" b="0" i="0" u="none" strike="noStrike" baseline="0" dirty="0">
                  <a:latin typeface="Times-Roman20"/>
                </a:endParaRPr>
              </a:p>
              <a:p>
                <a:r>
                  <a:rPr lang="en-GB" sz="3200" dirty="0"/>
                  <a:t>Assume that time series X = [x1, x2, . . . , </a:t>
                </a:r>
                <a:r>
                  <a:rPr lang="en-GB" sz="3200" dirty="0" err="1"/>
                  <a:t>xT</a:t>
                </a:r>
                <a:r>
                  <a:rPr lang="en-GB" sz="3200" dirty="0"/>
                  <a:t> ] is an</a:t>
                </a:r>
              </a:p>
              <a:p>
                <a:r>
                  <a:rPr lang="en-GB" sz="3200" dirty="0"/>
                  <a:t>ordered set of values xi ∈ R, with T denoting the</a:t>
                </a:r>
              </a:p>
              <a:p>
                <a:r>
                  <a:rPr lang="en-GB" sz="3200" dirty="0"/>
                  <a:t>length of the time series X. Also consider a dataset D =</a:t>
                </a:r>
              </a:p>
              <a:p>
                <a:r>
                  <a:rPr lang="en-GB" sz="3200" dirty="0"/>
                  <a:t>{(X1, Y1), . . . ,(XN , YN )} to be a collection of pairs (Xi</a:t>
                </a:r>
              </a:p>
              <a:p>
                <a:r>
                  <a:rPr lang="en-GB" sz="3200" dirty="0"/>
                  <a:t>, Yi)</a:t>
                </a:r>
              </a:p>
              <a:p>
                <a:r>
                  <a:rPr lang="en-GB" sz="3200" dirty="0"/>
                  <a:t>where Xi</a:t>
                </a:r>
              </a:p>
              <a:p>
                <a:r>
                  <a:rPr lang="en-GB" sz="3200" dirty="0"/>
                  <a:t>is a time series with Yi as its corresponding</a:t>
                </a:r>
              </a:p>
              <a:p>
                <a:r>
                  <a:rPr lang="en-GB" sz="3200" dirty="0"/>
                  <a:t>label. TSC then consists of designing a classifier on D in</a:t>
                </a:r>
              </a:p>
              <a:p>
                <a:r>
                  <a:rPr lang="en-GB" sz="3200" dirty="0"/>
                  <a:t>order to map from the raw feature space X to a probability</a:t>
                </a:r>
              </a:p>
              <a:p>
                <a:r>
                  <a:rPr lang="en-GB" sz="3200" dirty="0"/>
                  <a:t>distribution over the set of unique classes in D</a:t>
                </a:r>
                <a:endParaRPr lang="en-GB" sz="1800" b="0" i="0" u="none" strike="noStrike" baseline="0" dirty="0">
                  <a:latin typeface="Times-Roman20"/>
                </a:endParaRPr>
              </a:p>
              <a:p>
                <a:endParaRPr lang="en-GB" sz="1800" b="0" i="0" u="none" strike="noStrike" baseline="0" dirty="0">
                  <a:latin typeface="Times-Roman20"/>
                </a:endParaRPr>
              </a:p>
              <a:p>
                <a:r>
                  <a:rPr lang="en-GB" b="0" i="0" dirty="0">
                    <a:solidFill>
                      <a:srgbClr val="161616"/>
                    </a:solidFill>
                    <a:effectLst/>
                    <a:latin typeface="IBM Plex Sans" panose="020B0604020202020204" pitchFamily="34" charset="0"/>
                  </a:rPr>
                  <a:t>For time series classification in a supervised setting where all of the data has class labels,</a:t>
                </a:r>
              </a:p>
              <a:p>
                <a:endParaRPr lang="en-GB" b="0" i="0" dirty="0">
                  <a:solidFill>
                    <a:srgbClr val="161616"/>
                  </a:solidFill>
                  <a:effectLst/>
                  <a:latin typeface="IBM Plex Sans" panose="020B0604020202020204" pitchFamily="34" charset="0"/>
                </a:endParaRPr>
              </a:p>
              <a:p>
                <a:r>
                  <a:rPr lang="en-GB" b="0" i="0" dirty="0">
                    <a:solidFill>
                      <a:srgbClr val="555555"/>
                    </a:solidFill>
                    <a:effectLst/>
                    <a:latin typeface="Source Sans Pro" panose="020B0604020202020204" pitchFamily="34" charset="0"/>
                  </a:rPr>
                  <a:t>, a time series is nothing more than a two-dimensional </a:t>
                </a:r>
                <a:r>
                  <a:rPr lang="en-GB" dirty="0" err="1">
                    <a:effectLst/>
                  </a:rPr>
                  <a:t>numpy</a:t>
                </a:r>
                <a:r>
                  <a:rPr lang="en-GB" b="0" i="0" dirty="0">
                    <a:solidFill>
                      <a:srgbClr val="555555"/>
                    </a:solidFill>
                    <a:effectLst/>
                    <a:latin typeface="Source Sans Pro" panose="020B0604020202020204" pitchFamily="34" charset="0"/>
                  </a:rPr>
                  <a:t> array with its first dimension corresponding to the time axis and the second one being the feature dimensionality (1 by default).</a:t>
                </a:r>
              </a:p>
              <a:p>
                <a:r>
                  <a:rPr lang="en-GB" b="0" i="0" dirty="0">
                    <a:solidFill>
                      <a:srgbClr val="555555"/>
                    </a:solidFill>
                    <a:effectLst/>
                    <a:latin typeface="Source Sans Pro" panose="020B0604020202020204" pitchFamily="34" charset="0"/>
                  </a:rPr>
                  <a:t>#</a:t>
                </a:r>
              </a:p>
              <a:p>
                <a:pPr>
                  <a:lnSpc>
                    <a:spcPct val="150000"/>
                  </a:lnSpc>
                </a:pPr>
                <a:r>
                  <a:rPr lang="en-GB" sz="1400" dirty="0">
                    <a:ea typeface="Cambria Math" panose="02040503050406030204" pitchFamily="18" charset="0"/>
                  </a:rPr>
                  <a:t>Donation:</a:t>
                </a:r>
              </a:p>
              <a:p>
                <a:pPr>
                  <a:lnSpc>
                    <a:spcPct val="150000"/>
                  </a:lnSpc>
                </a:pPr>
                <a:r>
                  <a:rPr lang="en-GB" sz="1400" i="0">
                    <a:latin typeface="Cambria Math" panose="02040503050406030204" pitchFamily="18" charset="0"/>
                    <a:ea typeface="Cambria Math" panose="02040503050406030204" pitchFamily="18" charset="0"/>
                  </a:rPr>
                  <a:t>T=[</a:t>
                </a:r>
                <a:r>
                  <a:rPr lang="en-GB" sz="1400" b="0" i="0">
                    <a:latin typeface="Cambria Math" panose="02040503050406030204" pitchFamily="18" charset="0"/>
                    <a:ea typeface="Cambria Math" panose="02040503050406030204" pitchFamily="18" charset="0"/>
                  </a:rPr>
                  <a:t>𝑇_(1,) </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 𝑇_(</a:t>
                </a:r>
                <a:r>
                  <a:rPr lang="en-GB" sz="1400" b="0" i="0">
                    <a:latin typeface="Cambria Math" panose="02040503050406030204" pitchFamily="18" charset="0"/>
                    <a:ea typeface="Cambria Math" panose="02040503050406030204" pitchFamily="18" charset="0"/>
                  </a:rPr>
                  <a:t>3</a:t>
                </a:r>
                <a:r>
                  <a:rPr lang="en-GB" sz="1400" i="0">
                    <a:latin typeface="Cambria Math" panose="02040503050406030204" pitchFamily="18" charset="0"/>
                    <a:ea typeface="Cambria Math" panose="02040503050406030204" pitchFamily="18" charset="0"/>
                  </a:rPr>
                  <a:t>,)</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 ]</a:t>
                </a:r>
                <a:r>
                  <a:rPr lang="en-GB" sz="1400" dirty="0"/>
                  <a:t>with n denoting the length of length of the time series T. Also consider a dataset </a:t>
                </a:r>
                <a:r>
                  <a:rPr lang="en-GB" sz="1400" b="0" i="0">
                    <a:latin typeface="Cambria Math" panose="02040503050406030204" pitchFamily="18" charset="0"/>
                    <a:ea typeface="Cambria Math" panose="02040503050406030204" pitchFamily="18" charset="0"/>
                  </a:rPr>
                  <a:t>D={(</a:t>
                </a:r>
                <a:r>
                  <a:rPr lang="en-GB" sz="1400" i="0">
                    <a:latin typeface="Cambria Math" panose="02040503050406030204" pitchFamily="18" charset="0"/>
                    <a:ea typeface="Cambria Math" panose="02040503050406030204" pitchFamily="18" charset="0"/>
                  </a:rPr>
                  <a:t>𝑇_(1,)</a:t>
                </a:r>
                <a:r>
                  <a:rPr lang="en-GB" sz="1400" b="0" i="0">
                    <a:latin typeface="Cambria Math" panose="02040503050406030204" pitchFamily="18" charset="0"/>
                    <a:ea typeface="Cambria Math" panose="02040503050406030204" pitchFamily="18" charset="0"/>
                  </a:rPr>
                  <a:t>,𝑌_(</a:t>
                </a:r>
                <a:r>
                  <a:rPr lang="en-GB" sz="1400" i="0">
                    <a:latin typeface="Cambria Math" panose="02040503050406030204" pitchFamily="18" charset="0"/>
                    <a:ea typeface="Cambria Math" panose="02040503050406030204" pitchFamily="18" charset="0"/>
                  </a:rPr>
                  <a:t>1,) )</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,),𝑌_(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 )</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,),𝑌_(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 )</a:t>
                </a:r>
                <a:r>
                  <a:rPr lang="en-GB" sz="1400" b="0" i="0">
                    <a:latin typeface="Cambria Math" panose="02040503050406030204" pitchFamily="18" charset="0"/>
                    <a:ea typeface="Cambria Math" panose="02040503050406030204" pitchFamily="18" charset="0"/>
                  </a:rPr>
                  <a:t>}</a:t>
                </a:r>
                <a:r>
                  <a:rPr lang="en-GB" sz="1400" dirty="0"/>
                  <a:t>  is one</a:t>
                </a:r>
              </a:p>
              <a:p>
                <a:pPr>
                  <a:lnSpc>
                    <a:spcPct val="150000"/>
                  </a:lnSpc>
                </a:pPr>
                <a:endParaRPr lang="en-GB" sz="1400" dirty="0"/>
              </a:p>
              <a:p>
                <a:r>
                  <a:rPr lang="en-GB" dirty="0">
                    <a:solidFill>
                      <a:schemeClr val="accent1">
                        <a:lumMod val="40000"/>
                        <a:lumOff val="60000"/>
                      </a:schemeClr>
                    </a:solidFill>
                    <a:highlight>
                      <a:srgbClr val="FFFF00"/>
                    </a:highlight>
                  </a:rPr>
                  <a:t>For instance, consider a two-dimensional matrix where 'n' represents the length of the time series and 'm' serves as a parameter associated with BPT (</a:t>
                </a:r>
                <a:r>
                  <a:rPr lang="en-GB" dirty="0" err="1">
                    <a:solidFill>
                      <a:schemeClr val="accent1">
                        <a:lumMod val="40000"/>
                        <a:lumOff val="60000"/>
                      </a:schemeClr>
                    </a:solidFill>
                    <a:highlight>
                      <a:srgbClr val="FFFF00"/>
                    </a:highlight>
                  </a:rPr>
                  <a:t>Behavior</a:t>
                </a:r>
                <a:r>
                  <a:rPr lang="en-GB" dirty="0">
                    <a:solidFill>
                      <a:schemeClr val="accent1">
                        <a:lumMod val="40000"/>
                        <a:lumOff val="60000"/>
                      </a:schemeClr>
                    </a:solidFill>
                    <a:highlight>
                      <a:srgbClr val="FFFF00"/>
                    </a:highlight>
                  </a:rPr>
                  <a:t> Pattern Analysis). We can categorize specific events as follows:</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Fuel Nozzle Clogging → Class 1</a:t>
                </a:r>
              </a:p>
              <a:p>
                <a:r>
                  <a:rPr lang="en-GB" dirty="0">
                    <a:solidFill>
                      <a:schemeClr val="accent1">
                        <a:lumMod val="40000"/>
                        <a:lumOff val="60000"/>
                      </a:schemeClr>
                    </a:solidFill>
                    <a:highlight>
                      <a:srgbClr val="FFFF00"/>
                    </a:highlight>
                  </a:rPr>
                  <a:t>Fuel Gas Composition Change → Class 2</a:t>
                </a:r>
              </a:p>
              <a:p>
                <a:r>
                  <a:rPr lang="en-GB" dirty="0">
                    <a:solidFill>
                      <a:schemeClr val="accent1">
                        <a:lumMod val="40000"/>
                        <a:lumOff val="60000"/>
                      </a:schemeClr>
                    </a:solidFill>
                    <a:highlight>
                      <a:srgbClr val="FFFF00"/>
                    </a:highlight>
                  </a:rPr>
                  <a:t>Fuel Gas Valve Malfunction → Class 3</a:t>
                </a:r>
              </a:p>
              <a:p>
                <a:r>
                  <a:rPr lang="en-GB" dirty="0">
                    <a:solidFill>
                      <a:schemeClr val="accent1">
                        <a:lumMod val="40000"/>
                        <a:lumOff val="60000"/>
                      </a:schemeClr>
                    </a:solidFill>
                    <a:highlight>
                      <a:srgbClr val="FFFF00"/>
                    </a:highlight>
                  </a:rPr>
                  <a:t>Suppose we encounter a fuel nozzle clogging issue within the time frame of 12/09/2023, from 9:00 am to 10:00 am. This can be represented as follows:</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[Two-Dimensional Matrix] → Class 1</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This formulation maintains proper grammar and flow.</a:t>
                </a:r>
              </a:p>
              <a:p>
                <a:pPr>
                  <a:lnSpc>
                    <a:spcPct val="150000"/>
                  </a:lnSpc>
                </a:pPr>
                <a:endParaRPr lang="en-GB" sz="1400" dirty="0"/>
              </a:p>
              <a:p>
                <a:pPr algn="l"/>
                <a:r>
                  <a:rPr lang="en-GB" b="0" i="0" dirty="0">
                    <a:solidFill>
                      <a:srgbClr val="D1D5DB"/>
                    </a:solidFill>
                    <a:effectLst/>
                    <a:latin typeface="Söhne"/>
                  </a:rPr>
                  <a:t>Let's assume a two-dimensional matrix where 'n' represents the length of the time series, and 'm' stands for the number of variables associated with irregularity.</a:t>
                </a:r>
              </a:p>
              <a:p>
                <a:pPr algn="l"/>
                <a:r>
                  <a:rPr lang="en-GB" b="0" i="0" dirty="0">
                    <a:solidFill>
                      <a:srgbClr val="D1D5DB"/>
                    </a:solidFill>
                    <a:effectLst/>
                    <a:latin typeface="Söhne"/>
                  </a:rPr>
                  <a:t>Now, consider an incident where a fuel nozzle clogging issue occurred between 12/09/2023, from 9:00 am to 10:00 am. This can be represented as follows:</a:t>
                </a:r>
              </a:p>
              <a:p>
                <a:pPr algn="l">
                  <a:buFont typeface="Arial" panose="020B0604020202020204" pitchFamily="34" charset="0"/>
                  <a:buChar char="•"/>
                </a:pPr>
                <a:r>
                  <a:rPr lang="en-GB" b="0" i="0" dirty="0">
                    <a:solidFill>
                      <a:srgbClr val="D1D5DB"/>
                    </a:solidFill>
                    <a:effectLst/>
                    <a:latin typeface="Söhne"/>
                  </a:rPr>
                  <a:t>Fuel Nozzle Clogging → Class 1</a:t>
                </a:r>
              </a:p>
              <a:p>
                <a:pPr algn="l">
                  <a:buFont typeface="Arial" panose="020B0604020202020204" pitchFamily="34" charset="0"/>
                  <a:buChar char="•"/>
                </a:pPr>
                <a:r>
                  <a:rPr lang="en-GB" b="0" i="0" dirty="0">
                    <a:solidFill>
                      <a:srgbClr val="D1D5DB"/>
                    </a:solidFill>
                    <a:effectLst/>
                    <a:latin typeface="Söhne"/>
                  </a:rPr>
                  <a:t>Fuel Gas Composition Change → Class 2</a:t>
                </a:r>
              </a:p>
              <a:p>
                <a:pPr algn="l">
                  <a:buFont typeface="Arial" panose="020B0604020202020204" pitchFamily="34" charset="0"/>
                  <a:buChar char="•"/>
                </a:pPr>
                <a:r>
                  <a:rPr lang="en-GB" b="0" i="0" dirty="0">
                    <a:solidFill>
                      <a:srgbClr val="D1D5DB"/>
                    </a:solidFill>
                    <a:effectLst/>
                    <a:latin typeface="Söhne"/>
                  </a:rPr>
                  <a:t>Fuel Gas Valve Malfunction → Class 3</a:t>
                </a:r>
              </a:p>
              <a:p>
                <a:pPr algn="l"/>
                <a:r>
                  <a:rPr lang="en-GB" b="0" i="0" dirty="0">
                    <a:solidFill>
                      <a:srgbClr val="D1D5DB"/>
                    </a:solidFill>
                    <a:effectLst/>
                    <a:latin typeface="Söhne"/>
                  </a:rPr>
                  <a:t>In the context of this two-dimensional matrix, the occurrence would be classified as Class 1.</a:t>
                </a:r>
              </a:p>
              <a:p>
                <a:pPr algn="l"/>
                <a:r>
                  <a:rPr lang="en-GB" b="0" i="0" dirty="0">
                    <a:solidFill>
                      <a:srgbClr val="D1D5DB"/>
                    </a:solidFill>
                    <a:effectLst/>
                    <a:latin typeface="Söhne"/>
                  </a:rPr>
                  <a:t>This text has been refined for better grammar and clarity.</a:t>
                </a:r>
              </a:p>
              <a:p>
                <a:pPr algn="l"/>
                <a:endParaRPr lang="en-GB" b="0" i="0" dirty="0">
                  <a:solidFill>
                    <a:srgbClr val="D1D5DB"/>
                  </a:solidFill>
                  <a:effectLst/>
                  <a:latin typeface="Söhne"/>
                </a:endParaRPr>
              </a:p>
              <a:p>
                <a:pPr algn="l"/>
                <a:r>
                  <a:rPr lang="en-GB" b="0" i="0" dirty="0">
                    <a:solidFill>
                      <a:srgbClr val="D1D5DB"/>
                    </a:solidFill>
                    <a:effectLst/>
                    <a:latin typeface="Söhne"/>
                  </a:rPr>
                  <a:t>Time series classification is a machine learning task that involves categorizing or </a:t>
                </a:r>
                <a:r>
                  <a:rPr lang="en-GB" b="0" i="0" dirty="0" err="1">
                    <a:solidFill>
                      <a:srgbClr val="D1D5DB"/>
                    </a:solidFill>
                    <a:effectLst/>
                    <a:latin typeface="Söhne"/>
                  </a:rPr>
                  <a:t>labeling</a:t>
                </a:r>
                <a:r>
                  <a:rPr lang="en-GB" b="0" i="0" dirty="0">
                    <a:solidFill>
                      <a:srgbClr val="D1D5DB"/>
                    </a:solidFill>
                    <a:effectLst/>
                    <a:latin typeface="Söhne"/>
                  </a:rPr>
                  <a:t> time series data into predefined classes or categories. In this task, the input data consists of time-ordered sequences of observations, and the goal is to assign a class label to each time series based on its patterns, trends, or characteristics.</a:t>
                </a:r>
              </a:p>
              <a:p>
                <a:endParaRPr lang="en-GB" dirty="0"/>
              </a:p>
            </p:txBody>
          </p:sp>
        </mc:Fallback>
      </mc:AlternateContent>
      <p:sp>
        <p:nvSpPr>
          <p:cNvPr id="4" name="Slide Number Placeholder 3"/>
          <p:cNvSpPr>
            <a:spLocks noGrp="1"/>
          </p:cNvSpPr>
          <p:nvPr>
            <p:ph type="sldNum" sz="quarter" idx="5"/>
          </p:nvPr>
        </p:nvSpPr>
        <p:spPr/>
        <p:txBody>
          <a:bodyPr/>
          <a:lstStyle/>
          <a:p>
            <a:fld id="{EF780C04-D137-4757-B814-7DAA94ED8486}" type="slidenum">
              <a:rPr kumimoji="1" lang="ja-JP" altLang="en-US" smtClean="0"/>
              <a:t>4</a:t>
            </a:fld>
            <a:endParaRPr kumimoji="1" lang="ja-JP" altLang="en-US"/>
          </a:p>
        </p:txBody>
      </p:sp>
    </p:spTree>
    <p:extLst>
      <p:ext uri="{BB962C8B-B14F-4D97-AF65-F5344CB8AC3E}">
        <p14:creationId xmlns:p14="http://schemas.microsoft.com/office/powerpoint/2010/main" val="5838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GB" dirty="0"/>
              </a:p>
            </p:txBody>
          </p:sp>
        </mc:Choice>
        <mc:Fallback xmlns="">
          <p:sp>
            <p:nvSpPr>
              <p:cNvPr id="3" name="Notes Placeholder 2"/>
              <p:cNvSpPr>
                <a:spLocks noGrp="1"/>
              </p:cNvSpPr>
              <p:nvPr>
                <p:ph type="body" idx="1"/>
              </p:nvPr>
            </p:nvSpPr>
            <p:spPr/>
            <p:txBody>
              <a:bodyPr/>
              <a:lstStyle/>
              <a:p>
                <a:r>
                  <a:rPr lang="en-GB" dirty="0"/>
                  <a:t>We can address the fault diagnosis problem, a data-driven framework is proposed to model data from different fault classes and quantify fault diagnosis performance.</a:t>
                </a:r>
              </a:p>
              <a:p>
                <a:r>
                  <a:rPr lang="en-GB" dirty="0"/>
                  <a:t>fault diagnosis problem regard as muti-classification problem,</a:t>
                </a:r>
                <a:r>
                  <a:rPr lang="en-GB" sz="1800" b="0" i="0" u="none" strike="noStrike" baseline="0" dirty="0">
                    <a:latin typeface="Times-Roman20"/>
                  </a:rPr>
                  <a:t> In the problem of abnormal subsequence detection</a:t>
                </a:r>
              </a:p>
              <a:p>
                <a:endParaRPr lang="en-GB" sz="1800" b="0" i="0" u="none" strike="noStrike" baseline="0" dirty="0">
                  <a:latin typeface="Times-Roman20"/>
                </a:endParaRPr>
              </a:p>
              <a:p>
                <a:r>
                  <a:rPr lang="en-GB" sz="3200" dirty="0"/>
                  <a:t>Assume that time series X = [x1, x2, . . . , </a:t>
                </a:r>
                <a:r>
                  <a:rPr lang="en-GB" sz="3200" dirty="0" err="1"/>
                  <a:t>xT</a:t>
                </a:r>
                <a:r>
                  <a:rPr lang="en-GB" sz="3200" dirty="0"/>
                  <a:t> ] is an</a:t>
                </a:r>
              </a:p>
              <a:p>
                <a:r>
                  <a:rPr lang="en-GB" sz="3200" dirty="0"/>
                  <a:t>ordered set of values xi ∈ R, with T denoting the</a:t>
                </a:r>
              </a:p>
              <a:p>
                <a:r>
                  <a:rPr lang="en-GB" sz="3200" dirty="0"/>
                  <a:t>length of the time series X. Also consider a dataset D =</a:t>
                </a:r>
              </a:p>
              <a:p>
                <a:r>
                  <a:rPr lang="en-GB" sz="3200" dirty="0"/>
                  <a:t>{(X1, Y1), . . . ,(XN , YN )} to be a collection of pairs (Xi</a:t>
                </a:r>
              </a:p>
              <a:p>
                <a:r>
                  <a:rPr lang="en-GB" sz="3200" dirty="0"/>
                  <a:t>, Yi)</a:t>
                </a:r>
              </a:p>
              <a:p>
                <a:r>
                  <a:rPr lang="en-GB" sz="3200" dirty="0"/>
                  <a:t>where Xi</a:t>
                </a:r>
              </a:p>
              <a:p>
                <a:r>
                  <a:rPr lang="en-GB" sz="3200" dirty="0"/>
                  <a:t>is a time series with Yi as its corresponding</a:t>
                </a:r>
              </a:p>
              <a:p>
                <a:r>
                  <a:rPr lang="en-GB" sz="3200" dirty="0"/>
                  <a:t>label. TSC then consists of designing a classifier on D in</a:t>
                </a:r>
              </a:p>
              <a:p>
                <a:r>
                  <a:rPr lang="en-GB" sz="3200" dirty="0"/>
                  <a:t>order to map from the raw feature space X to a probability</a:t>
                </a:r>
              </a:p>
              <a:p>
                <a:r>
                  <a:rPr lang="en-GB" sz="3200" dirty="0"/>
                  <a:t>distribution over the set of unique classes in D</a:t>
                </a:r>
                <a:endParaRPr lang="en-GB" sz="1800" b="0" i="0" u="none" strike="noStrike" baseline="0" dirty="0">
                  <a:latin typeface="Times-Roman20"/>
                </a:endParaRPr>
              </a:p>
              <a:p>
                <a:endParaRPr lang="en-GB" sz="1800" b="0" i="0" u="none" strike="noStrike" baseline="0" dirty="0">
                  <a:latin typeface="Times-Roman20"/>
                </a:endParaRPr>
              </a:p>
              <a:p>
                <a:r>
                  <a:rPr lang="en-GB" b="0" i="0" dirty="0">
                    <a:solidFill>
                      <a:srgbClr val="161616"/>
                    </a:solidFill>
                    <a:effectLst/>
                    <a:latin typeface="IBM Plex Sans" panose="020B0604020202020204" pitchFamily="34" charset="0"/>
                  </a:rPr>
                  <a:t>For time series classification in a supervised setting where all of the data has class labels,</a:t>
                </a:r>
              </a:p>
              <a:p>
                <a:endParaRPr lang="en-GB" b="0" i="0" dirty="0">
                  <a:solidFill>
                    <a:srgbClr val="161616"/>
                  </a:solidFill>
                  <a:effectLst/>
                  <a:latin typeface="IBM Plex Sans" panose="020B0604020202020204" pitchFamily="34" charset="0"/>
                </a:endParaRPr>
              </a:p>
              <a:p>
                <a:r>
                  <a:rPr lang="en-GB" b="0" i="0" dirty="0">
                    <a:solidFill>
                      <a:srgbClr val="555555"/>
                    </a:solidFill>
                    <a:effectLst/>
                    <a:latin typeface="Source Sans Pro" panose="020B0604020202020204" pitchFamily="34" charset="0"/>
                  </a:rPr>
                  <a:t>, a time series is nothing more than a two-dimensional </a:t>
                </a:r>
                <a:r>
                  <a:rPr lang="en-GB" dirty="0" err="1">
                    <a:effectLst/>
                  </a:rPr>
                  <a:t>numpy</a:t>
                </a:r>
                <a:r>
                  <a:rPr lang="en-GB" b="0" i="0" dirty="0">
                    <a:solidFill>
                      <a:srgbClr val="555555"/>
                    </a:solidFill>
                    <a:effectLst/>
                    <a:latin typeface="Source Sans Pro" panose="020B0604020202020204" pitchFamily="34" charset="0"/>
                  </a:rPr>
                  <a:t> array with its first dimension corresponding to the time axis and the second one being the feature dimensionality (1 by default).</a:t>
                </a:r>
              </a:p>
              <a:p>
                <a:r>
                  <a:rPr lang="en-GB" b="0" i="0" dirty="0">
                    <a:solidFill>
                      <a:srgbClr val="555555"/>
                    </a:solidFill>
                    <a:effectLst/>
                    <a:latin typeface="Source Sans Pro" panose="020B0604020202020204" pitchFamily="34" charset="0"/>
                  </a:rPr>
                  <a:t>#</a:t>
                </a:r>
              </a:p>
              <a:p>
                <a:pPr>
                  <a:lnSpc>
                    <a:spcPct val="150000"/>
                  </a:lnSpc>
                </a:pPr>
                <a:r>
                  <a:rPr lang="en-GB" sz="1400" dirty="0">
                    <a:ea typeface="Cambria Math" panose="02040503050406030204" pitchFamily="18" charset="0"/>
                  </a:rPr>
                  <a:t>Donation:</a:t>
                </a:r>
              </a:p>
              <a:p>
                <a:pPr>
                  <a:lnSpc>
                    <a:spcPct val="150000"/>
                  </a:lnSpc>
                </a:pPr>
                <a:r>
                  <a:rPr lang="en-GB" sz="1400" i="0">
                    <a:latin typeface="Cambria Math" panose="02040503050406030204" pitchFamily="18" charset="0"/>
                    <a:ea typeface="Cambria Math" panose="02040503050406030204" pitchFamily="18" charset="0"/>
                  </a:rPr>
                  <a:t>T=[</a:t>
                </a:r>
                <a:r>
                  <a:rPr lang="en-GB" sz="1400" b="0" i="0">
                    <a:latin typeface="Cambria Math" panose="02040503050406030204" pitchFamily="18" charset="0"/>
                    <a:ea typeface="Cambria Math" panose="02040503050406030204" pitchFamily="18" charset="0"/>
                  </a:rPr>
                  <a:t>𝑇_(1,) </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 𝑇_(</a:t>
                </a:r>
                <a:r>
                  <a:rPr lang="en-GB" sz="1400" b="0" i="0">
                    <a:latin typeface="Cambria Math" panose="02040503050406030204" pitchFamily="18" charset="0"/>
                    <a:ea typeface="Cambria Math" panose="02040503050406030204" pitchFamily="18" charset="0"/>
                  </a:rPr>
                  <a:t>3</a:t>
                </a:r>
                <a:r>
                  <a:rPr lang="en-GB" sz="1400" i="0">
                    <a:latin typeface="Cambria Math" panose="02040503050406030204" pitchFamily="18" charset="0"/>
                    <a:ea typeface="Cambria Math" panose="02040503050406030204" pitchFamily="18" charset="0"/>
                  </a:rPr>
                  <a:t>,)</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 ]</a:t>
                </a:r>
                <a:r>
                  <a:rPr lang="en-GB" sz="1400" dirty="0"/>
                  <a:t>with n denoting the length of length of the time series T. Also consider a dataset </a:t>
                </a:r>
                <a:r>
                  <a:rPr lang="en-GB" sz="1400" b="0" i="0">
                    <a:latin typeface="Cambria Math" panose="02040503050406030204" pitchFamily="18" charset="0"/>
                    <a:ea typeface="Cambria Math" panose="02040503050406030204" pitchFamily="18" charset="0"/>
                  </a:rPr>
                  <a:t>D={(</a:t>
                </a:r>
                <a:r>
                  <a:rPr lang="en-GB" sz="1400" i="0">
                    <a:latin typeface="Cambria Math" panose="02040503050406030204" pitchFamily="18" charset="0"/>
                    <a:ea typeface="Cambria Math" panose="02040503050406030204" pitchFamily="18" charset="0"/>
                  </a:rPr>
                  <a:t>𝑇_(1,)</a:t>
                </a:r>
                <a:r>
                  <a:rPr lang="en-GB" sz="1400" b="0" i="0">
                    <a:latin typeface="Cambria Math" panose="02040503050406030204" pitchFamily="18" charset="0"/>
                    <a:ea typeface="Cambria Math" panose="02040503050406030204" pitchFamily="18" charset="0"/>
                  </a:rPr>
                  <a:t>,𝑌_(</a:t>
                </a:r>
                <a:r>
                  <a:rPr lang="en-GB" sz="1400" i="0">
                    <a:latin typeface="Cambria Math" panose="02040503050406030204" pitchFamily="18" charset="0"/>
                    <a:ea typeface="Cambria Math" panose="02040503050406030204" pitchFamily="18" charset="0"/>
                  </a:rPr>
                  <a:t>1,) )</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,),𝑌_(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 )</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,),𝑌_(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 )</a:t>
                </a:r>
                <a:r>
                  <a:rPr lang="en-GB" sz="1400" b="0" i="0">
                    <a:latin typeface="Cambria Math" panose="02040503050406030204" pitchFamily="18" charset="0"/>
                    <a:ea typeface="Cambria Math" panose="02040503050406030204" pitchFamily="18" charset="0"/>
                  </a:rPr>
                  <a:t>}</a:t>
                </a:r>
                <a:r>
                  <a:rPr lang="en-GB" sz="1400" dirty="0"/>
                  <a:t>  is one</a:t>
                </a:r>
              </a:p>
              <a:p>
                <a:pPr>
                  <a:lnSpc>
                    <a:spcPct val="150000"/>
                  </a:lnSpc>
                </a:pPr>
                <a:endParaRPr lang="en-GB" sz="1400" dirty="0"/>
              </a:p>
              <a:p>
                <a:r>
                  <a:rPr lang="en-GB" dirty="0">
                    <a:solidFill>
                      <a:schemeClr val="accent1">
                        <a:lumMod val="40000"/>
                        <a:lumOff val="60000"/>
                      </a:schemeClr>
                    </a:solidFill>
                    <a:highlight>
                      <a:srgbClr val="FFFF00"/>
                    </a:highlight>
                  </a:rPr>
                  <a:t>For instance, consider a two-dimensional matrix where 'n' represents the length of the time series and 'm' serves as a parameter associated with BPT (</a:t>
                </a:r>
                <a:r>
                  <a:rPr lang="en-GB" dirty="0" err="1">
                    <a:solidFill>
                      <a:schemeClr val="accent1">
                        <a:lumMod val="40000"/>
                        <a:lumOff val="60000"/>
                      </a:schemeClr>
                    </a:solidFill>
                    <a:highlight>
                      <a:srgbClr val="FFFF00"/>
                    </a:highlight>
                  </a:rPr>
                  <a:t>Behavior</a:t>
                </a:r>
                <a:r>
                  <a:rPr lang="en-GB" dirty="0">
                    <a:solidFill>
                      <a:schemeClr val="accent1">
                        <a:lumMod val="40000"/>
                        <a:lumOff val="60000"/>
                      </a:schemeClr>
                    </a:solidFill>
                    <a:highlight>
                      <a:srgbClr val="FFFF00"/>
                    </a:highlight>
                  </a:rPr>
                  <a:t> Pattern Analysis). We can categorize specific events as follows:</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Fuel Nozzle Clogging → Class 1</a:t>
                </a:r>
              </a:p>
              <a:p>
                <a:r>
                  <a:rPr lang="en-GB" dirty="0">
                    <a:solidFill>
                      <a:schemeClr val="accent1">
                        <a:lumMod val="40000"/>
                        <a:lumOff val="60000"/>
                      </a:schemeClr>
                    </a:solidFill>
                    <a:highlight>
                      <a:srgbClr val="FFFF00"/>
                    </a:highlight>
                  </a:rPr>
                  <a:t>Fuel Gas Composition Change → Class 2</a:t>
                </a:r>
              </a:p>
              <a:p>
                <a:r>
                  <a:rPr lang="en-GB" dirty="0">
                    <a:solidFill>
                      <a:schemeClr val="accent1">
                        <a:lumMod val="40000"/>
                        <a:lumOff val="60000"/>
                      </a:schemeClr>
                    </a:solidFill>
                    <a:highlight>
                      <a:srgbClr val="FFFF00"/>
                    </a:highlight>
                  </a:rPr>
                  <a:t>Fuel Gas Valve Malfunction → Class 3</a:t>
                </a:r>
              </a:p>
              <a:p>
                <a:r>
                  <a:rPr lang="en-GB" dirty="0">
                    <a:solidFill>
                      <a:schemeClr val="accent1">
                        <a:lumMod val="40000"/>
                        <a:lumOff val="60000"/>
                      </a:schemeClr>
                    </a:solidFill>
                    <a:highlight>
                      <a:srgbClr val="FFFF00"/>
                    </a:highlight>
                  </a:rPr>
                  <a:t>Suppose we encounter a fuel nozzle clogging issue within the time frame of 12/09/2023, from 9:00 am to 10:00 am. This can be represented as follows:</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[Two-Dimensional Matrix] → Class 1</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This formulation maintains proper grammar and flow.</a:t>
                </a:r>
              </a:p>
              <a:p>
                <a:pPr>
                  <a:lnSpc>
                    <a:spcPct val="150000"/>
                  </a:lnSpc>
                </a:pPr>
                <a:endParaRPr lang="en-GB" sz="1400" dirty="0"/>
              </a:p>
              <a:p>
                <a:pPr algn="l"/>
                <a:r>
                  <a:rPr lang="en-GB" b="0" i="0" dirty="0">
                    <a:solidFill>
                      <a:srgbClr val="D1D5DB"/>
                    </a:solidFill>
                    <a:effectLst/>
                    <a:latin typeface="Söhne"/>
                  </a:rPr>
                  <a:t>Let's assume a two-dimensional matrix where 'n' represents the length of the time series, and 'm' stands for the number of variables associated with irregularity.</a:t>
                </a:r>
              </a:p>
              <a:p>
                <a:pPr algn="l"/>
                <a:r>
                  <a:rPr lang="en-GB" b="0" i="0" dirty="0">
                    <a:solidFill>
                      <a:srgbClr val="D1D5DB"/>
                    </a:solidFill>
                    <a:effectLst/>
                    <a:latin typeface="Söhne"/>
                  </a:rPr>
                  <a:t>Now, consider an incident where a fuel nozzle clogging issue occurred between 12/09/2023, from 9:00 am to 10:00 am. This can be represented as follows:</a:t>
                </a:r>
              </a:p>
              <a:p>
                <a:pPr algn="l">
                  <a:buFont typeface="Arial" panose="020B0604020202020204" pitchFamily="34" charset="0"/>
                  <a:buChar char="•"/>
                </a:pPr>
                <a:r>
                  <a:rPr lang="en-GB" b="0" i="0" dirty="0">
                    <a:solidFill>
                      <a:srgbClr val="D1D5DB"/>
                    </a:solidFill>
                    <a:effectLst/>
                    <a:latin typeface="Söhne"/>
                  </a:rPr>
                  <a:t>Fuel Nozzle Clogging → Class 1</a:t>
                </a:r>
              </a:p>
              <a:p>
                <a:pPr algn="l">
                  <a:buFont typeface="Arial" panose="020B0604020202020204" pitchFamily="34" charset="0"/>
                  <a:buChar char="•"/>
                </a:pPr>
                <a:r>
                  <a:rPr lang="en-GB" b="0" i="0" dirty="0">
                    <a:solidFill>
                      <a:srgbClr val="D1D5DB"/>
                    </a:solidFill>
                    <a:effectLst/>
                    <a:latin typeface="Söhne"/>
                  </a:rPr>
                  <a:t>Fuel Gas Composition Change → Class 2</a:t>
                </a:r>
              </a:p>
              <a:p>
                <a:pPr algn="l">
                  <a:buFont typeface="Arial" panose="020B0604020202020204" pitchFamily="34" charset="0"/>
                  <a:buChar char="•"/>
                </a:pPr>
                <a:r>
                  <a:rPr lang="en-GB" b="0" i="0" dirty="0">
                    <a:solidFill>
                      <a:srgbClr val="D1D5DB"/>
                    </a:solidFill>
                    <a:effectLst/>
                    <a:latin typeface="Söhne"/>
                  </a:rPr>
                  <a:t>Fuel Gas Valve Malfunction → Class 3</a:t>
                </a:r>
              </a:p>
              <a:p>
                <a:pPr algn="l"/>
                <a:r>
                  <a:rPr lang="en-GB" b="0" i="0" dirty="0">
                    <a:solidFill>
                      <a:srgbClr val="D1D5DB"/>
                    </a:solidFill>
                    <a:effectLst/>
                    <a:latin typeface="Söhne"/>
                  </a:rPr>
                  <a:t>In the context of this two-dimensional matrix, the occurrence would be classified as Class 1.</a:t>
                </a:r>
              </a:p>
              <a:p>
                <a:pPr algn="l"/>
                <a:r>
                  <a:rPr lang="en-GB" b="0" i="0" dirty="0">
                    <a:solidFill>
                      <a:srgbClr val="D1D5DB"/>
                    </a:solidFill>
                    <a:effectLst/>
                    <a:latin typeface="Söhne"/>
                  </a:rPr>
                  <a:t>This text has been refined for better grammar and clarity.</a:t>
                </a:r>
              </a:p>
              <a:p>
                <a:pPr algn="l"/>
                <a:endParaRPr lang="en-GB" b="0" i="0" dirty="0">
                  <a:solidFill>
                    <a:srgbClr val="D1D5DB"/>
                  </a:solidFill>
                  <a:effectLst/>
                  <a:latin typeface="Söhne"/>
                </a:endParaRPr>
              </a:p>
              <a:p>
                <a:pPr algn="l"/>
                <a:r>
                  <a:rPr lang="en-GB" b="0" i="0" dirty="0">
                    <a:solidFill>
                      <a:srgbClr val="D1D5DB"/>
                    </a:solidFill>
                    <a:effectLst/>
                    <a:latin typeface="Söhne"/>
                  </a:rPr>
                  <a:t>Time series classification is a machine learning task that involves categorizing or </a:t>
                </a:r>
                <a:r>
                  <a:rPr lang="en-GB" b="0" i="0" dirty="0" err="1">
                    <a:solidFill>
                      <a:srgbClr val="D1D5DB"/>
                    </a:solidFill>
                    <a:effectLst/>
                    <a:latin typeface="Söhne"/>
                  </a:rPr>
                  <a:t>labeling</a:t>
                </a:r>
                <a:r>
                  <a:rPr lang="en-GB" b="0" i="0" dirty="0">
                    <a:solidFill>
                      <a:srgbClr val="D1D5DB"/>
                    </a:solidFill>
                    <a:effectLst/>
                    <a:latin typeface="Söhne"/>
                  </a:rPr>
                  <a:t> time series data into predefined classes or categories. In this task, the input data consists of time-ordered sequences of observations, and the goal is to assign a class label to each time series based on its patterns, trends, or characteristics.</a:t>
                </a:r>
              </a:p>
              <a:p>
                <a:endParaRPr lang="en-GB" dirty="0"/>
              </a:p>
            </p:txBody>
          </p:sp>
        </mc:Fallback>
      </mc:AlternateContent>
      <p:sp>
        <p:nvSpPr>
          <p:cNvPr id="4" name="Slide Number Placeholder 3"/>
          <p:cNvSpPr>
            <a:spLocks noGrp="1"/>
          </p:cNvSpPr>
          <p:nvPr>
            <p:ph type="sldNum" sz="quarter" idx="5"/>
          </p:nvPr>
        </p:nvSpPr>
        <p:spPr/>
        <p:txBody>
          <a:bodyPr/>
          <a:lstStyle/>
          <a:p>
            <a:fld id="{EF780C04-D137-4757-B814-7DAA94ED8486}" type="slidenum">
              <a:rPr kumimoji="1" lang="ja-JP" altLang="en-US" smtClean="0"/>
              <a:t>5</a:t>
            </a:fld>
            <a:endParaRPr kumimoji="1" lang="ja-JP" altLang="en-US"/>
          </a:p>
        </p:txBody>
      </p:sp>
    </p:spTree>
    <p:extLst>
      <p:ext uri="{BB962C8B-B14F-4D97-AF65-F5344CB8AC3E}">
        <p14:creationId xmlns:p14="http://schemas.microsoft.com/office/powerpoint/2010/main" val="169586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GB" sz="1800" b="0" i="0" u="none" strike="noStrike" baseline="0" dirty="0">
                  <a:latin typeface="Times-Roman20"/>
                </a:endParaRPr>
              </a:p>
            </p:txBody>
          </p:sp>
        </mc:Choice>
        <mc:Fallback xmlns="">
          <p:sp>
            <p:nvSpPr>
              <p:cNvPr id="3" name="Notes Placeholder 2"/>
              <p:cNvSpPr>
                <a:spLocks noGrp="1"/>
              </p:cNvSpPr>
              <p:nvPr>
                <p:ph type="body" idx="1"/>
              </p:nvPr>
            </p:nvSpPr>
            <p:spPr/>
            <p:txBody>
              <a:bodyPr/>
              <a:lstStyle/>
              <a:p>
                <a:r>
                  <a:rPr lang="en-GB" dirty="0"/>
                  <a:t>We can address the fault diagnosis problem, a data-driven framework is proposed to model data from different fault classes and quantify fault diagnosis performance.</a:t>
                </a:r>
              </a:p>
              <a:p>
                <a:r>
                  <a:rPr lang="en-GB" dirty="0"/>
                  <a:t>fault diagnosis problem regard as muti-classification problem,</a:t>
                </a:r>
                <a:r>
                  <a:rPr lang="en-GB" sz="1800" b="0" i="0" u="none" strike="noStrike" baseline="0" dirty="0">
                    <a:latin typeface="Times-Roman20"/>
                  </a:rPr>
                  <a:t> In the problem of abnormal subsequence detection</a:t>
                </a:r>
              </a:p>
              <a:p>
                <a:endParaRPr lang="en-GB" sz="1800" b="0" i="0" u="none" strike="noStrike" baseline="0" dirty="0">
                  <a:latin typeface="Times-Roman20"/>
                </a:endParaRPr>
              </a:p>
              <a:p>
                <a:r>
                  <a:rPr lang="en-GB" sz="3200" dirty="0"/>
                  <a:t>Assume that time series X = [x1, x2, . . . , </a:t>
                </a:r>
                <a:r>
                  <a:rPr lang="en-GB" sz="3200" dirty="0" err="1"/>
                  <a:t>xT</a:t>
                </a:r>
                <a:r>
                  <a:rPr lang="en-GB" sz="3200" dirty="0"/>
                  <a:t> ] is an</a:t>
                </a:r>
              </a:p>
              <a:p>
                <a:r>
                  <a:rPr lang="en-GB" sz="3200" dirty="0"/>
                  <a:t>ordered set of values xi ∈ R, with T denoting the</a:t>
                </a:r>
              </a:p>
              <a:p>
                <a:r>
                  <a:rPr lang="en-GB" sz="3200" dirty="0"/>
                  <a:t>length of the time series X. Also consider a dataset D =</a:t>
                </a:r>
              </a:p>
              <a:p>
                <a:r>
                  <a:rPr lang="en-GB" sz="3200" dirty="0"/>
                  <a:t>{(X1, Y1), . . . ,(XN , YN )} to be a collection of pairs (Xi</a:t>
                </a:r>
              </a:p>
              <a:p>
                <a:r>
                  <a:rPr lang="en-GB" sz="3200" dirty="0"/>
                  <a:t>, Yi)</a:t>
                </a:r>
              </a:p>
              <a:p>
                <a:r>
                  <a:rPr lang="en-GB" sz="3200" dirty="0"/>
                  <a:t>where Xi</a:t>
                </a:r>
              </a:p>
              <a:p>
                <a:r>
                  <a:rPr lang="en-GB" sz="3200" dirty="0"/>
                  <a:t>is a time series with Yi as its corresponding</a:t>
                </a:r>
              </a:p>
              <a:p>
                <a:r>
                  <a:rPr lang="en-GB" sz="3200" dirty="0"/>
                  <a:t>label. TSC then consists of designing a classifier on D in</a:t>
                </a:r>
              </a:p>
              <a:p>
                <a:r>
                  <a:rPr lang="en-GB" sz="3200" dirty="0"/>
                  <a:t>order to map from the raw feature space X to a probability</a:t>
                </a:r>
              </a:p>
              <a:p>
                <a:r>
                  <a:rPr lang="en-GB" sz="3200" dirty="0"/>
                  <a:t>distribution over the set of unique classes in D</a:t>
                </a:r>
                <a:endParaRPr lang="en-GB" sz="1800" b="0" i="0" u="none" strike="noStrike" baseline="0" dirty="0">
                  <a:latin typeface="Times-Roman20"/>
                </a:endParaRPr>
              </a:p>
              <a:p>
                <a:endParaRPr lang="en-GB" sz="1800" b="0" i="0" u="none" strike="noStrike" baseline="0" dirty="0">
                  <a:latin typeface="Times-Roman20"/>
                </a:endParaRPr>
              </a:p>
              <a:p>
                <a:r>
                  <a:rPr lang="en-GB" b="0" i="0" dirty="0">
                    <a:solidFill>
                      <a:srgbClr val="161616"/>
                    </a:solidFill>
                    <a:effectLst/>
                    <a:latin typeface="IBM Plex Sans" panose="020B0604020202020204" pitchFamily="34" charset="0"/>
                  </a:rPr>
                  <a:t>For time series classification in a supervised setting where all of the data has class labels,</a:t>
                </a:r>
              </a:p>
              <a:p>
                <a:endParaRPr lang="en-GB" b="0" i="0" dirty="0">
                  <a:solidFill>
                    <a:srgbClr val="161616"/>
                  </a:solidFill>
                  <a:effectLst/>
                  <a:latin typeface="IBM Plex Sans" panose="020B0604020202020204" pitchFamily="34" charset="0"/>
                </a:endParaRPr>
              </a:p>
              <a:p>
                <a:r>
                  <a:rPr lang="en-GB" b="0" i="0" dirty="0">
                    <a:solidFill>
                      <a:srgbClr val="555555"/>
                    </a:solidFill>
                    <a:effectLst/>
                    <a:latin typeface="Source Sans Pro" panose="020B0604020202020204" pitchFamily="34" charset="0"/>
                  </a:rPr>
                  <a:t>, a time series is nothing more than a two-dimensional </a:t>
                </a:r>
                <a:r>
                  <a:rPr lang="en-GB" dirty="0" err="1">
                    <a:effectLst/>
                  </a:rPr>
                  <a:t>numpy</a:t>
                </a:r>
                <a:r>
                  <a:rPr lang="en-GB" b="0" i="0" dirty="0">
                    <a:solidFill>
                      <a:srgbClr val="555555"/>
                    </a:solidFill>
                    <a:effectLst/>
                    <a:latin typeface="Source Sans Pro" panose="020B0604020202020204" pitchFamily="34" charset="0"/>
                  </a:rPr>
                  <a:t> array with its first dimension corresponding to the time axis and the second one being the feature dimensionality (1 by default).</a:t>
                </a:r>
              </a:p>
              <a:p>
                <a:r>
                  <a:rPr lang="en-GB" b="0" i="0" dirty="0">
                    <a:solidFill>
                      <a:srgbClr val="555555"/>
                    </a:solidFill>
                    <a:effectLst/>
                    <a:latin typeface="Source Sans Pro" panose="020B0604020202020204" pitchFamily="34" charset="0"/>
                  </a:rPr>
                  <a:t>#</a:t>
                </a:r>
              </a:p>
              <a:p>
                <a:pPr>
                  <a:lnSpc>
                    <a:spcPct val="150000"/>
                  </a:lnSpc>
                </a:pPr>
                <a:r>
                  <a:rPr lang="en-GB" sz="1400" dirty="0">
                    <a:ea typeface="Cambria Math" panose="02040503050406030204" pitchFamily="18" charset="0"/>
                  </a:rPr>
                  <a:t>Donation:</a:t>
                </a:r>
              </a:p>
              <a:p>
                <a:pPr>
                  <a:lnSpc>
                    <a:spcPct val="150000"/>
                  </a:lnSpc>
                </a:pPr>
                <a:r>
                  <a:rPr lang="en-GB" sz="1400" i="0">
                    <a:latin typeface="Cambria Math" panose="02040503050406030204" pitchFamily="18" charset="0"/>
                    <a:ea typeface="Cambria Math" panose="02040503050406030204" pitchFamily="18" charset="0"/>
                  </a:rPr>
                  <a:t>T=[</a:t>
                </a:r>
                <a:r>
                  <a:rPr lang="en-GB" sz="1400" b="0" i="0">
                    <a:latin typeface="Cambria Math" panose="02040503050406030204" pitchFamily="18" charset="0"/>
                    <a:ea typeface="Cambria Math" panose="02040503050406030204" pitchFamily="18" charset="0"/>
                  </a:rPr>
                  <a:t>𝑇_(1,) </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 𝑇_(</a:t>
                </a:r>
                <a:r>
                  <a:rPr lang="en-GB" sz="1400" b="0" i="0">
                    <a:latin typeface="Cambria Math" panose="02040503050406030204" pitchFamily="18" charset="0"/>
                    <a:ea typeface="Cambria Math" panose="02040503050406030204" pitchFamily="18" charset="0"/>
                  </a:rPr>
                  <a:t>3</a:t>
                </a:r>
                <a:r>
                  <a:rPr lang="en-GB" sz="1400" i="0">
                    <a:latin typeface="Cambria Math" panose="02040503050406030204" pitchFamily="18" charset="0"/>
                    <a:ea typeface="Cambria Math" panose="02040503050406030204" pitchFamily="18" charset="0"/>
                  </a:rPr>
                  <a:t>,)</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 ]</a:t>
                </a:r>
                <a:r>
                  <a:rPr lang="en-GB" sz="1400" dirty="0"/>
                  <a:t>with n denoting the length of length of the time series T. Also consider a dataset </a:t>
                </a:r>
                <a:r>
                  <a:rPr lang="en-GB" sz="1400" b="0" i="0">
                    <a:latin typeface="Cambria Math" panose="02040503050406030204" pitchFamily="18" charset="0"/>
                    <a:ea typeface="Cambria Math" panose="02040503050406030204" pitchFamily="18" charset="0"/>
                  </a:rPr>
                  <a:t>D={(</a:t>
                </a:r>
                <a:r>
                  <a:rPr lang="en-GB" sz="1400" i="0">
                    <a:latin typeface="Cambria Math" panose="02040503050406030204" pitchFamily="18" charset="0"/>
                    <a:ea typeface="Cambria Math" panose="02040503050406030204" pitchFamily="18" charset="0"/>
                  </a:rPr>
                  <a:t>𝑇_(1,)</a:t>
                </a:r>
                <a:r>
                  <a:rPr lang="en-GB" sz="1400" b="0" i="0">
                    <a:latin typeface="Cambria Math" panose="02040503050406030204" pitchFamily="18" charset="0"/>
                    <a:ea typeface="Cambria Math" panose="02040503050406030204" pitchFamily="18" charset="0"/>
                  </a:rPr>
                  <a:t>,𝑌_(</a:t>
                </a:r>
                <a:r>
                  <a:rPr lang="en-GB" sz="1400" i="0">
                    <a:latin typeface="Cambria Math" panose="02040503050406030204" pitchFamily="18" charset="0"/>
                    <a:ea typeface="Cambria Math" panose="02040503050406030204" pitchFamily="18" charset="0"/>
                  </a:rPr>
                  <a:t>1,) )</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,),𝑌_(</a:t>
                </a:r>
                <a:r>
                  <a:rPr lang="en-GB" sz="1400" b="0" i="0">
                    <a:latin typeface="Cambria Math" panose="02040503050406030204" pitchFamily="18" charset="0"/>
                    <a:ea typeface="Cambria Math" panose="02040503050406030204" pitchFamily="18" charset="0"/>
                  </a:rPr>
                  <a:t>2</a:t>
                </a:r>
                <a:r>
                  <a:rPr lang="en-GB" sz="1400" i="0">
                    <a:latin typeface="Cambria Math" panose="02040503050406030204" pitchFamily="18" charset="0"/>
                    <a:ea typeface="Cambria Math" panose="02040503050406030204" pitchFamily="18" charset="0"/>
                  </a:rPr>
                  <a:t>,) )</a:t>
                </a:r>
                <a:r>
                  <a:rPr lang="en-GB" sz="1400" b="0" i="0">
                    <a:latin typeface="Cambria Math" panose="02040503050406030204" pitchFamily="18" charset="0"/>
                    <a:ea typeface="Cambria Math" panose="02040503050406030204" pitchFamily="18" charset="0"/>
                  </a:rPr>
                  <a:t>….</a:t>
                </a:r>
                <a:r>
                  <a:rPr lang="en-GB" sz="1400" i="0">
                    <a:latin typeface="Cambria Math" panose="02040503050406030204" pitchFamily="18" charset="0"/>
                    <a:ea typeface="Cambria Math" panose="02040503050406030204" pitchFamily="18" charset="0"/>
                  </a:rPr>
                  <a:t>(𝑇_(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,),𝑌_(</a:t>
                </a:r>
                <a:r>
                  <a:rPr lang="en-GB" sz="1400" b="0" i="0">
                    <a:latin typeface="Cambria Math" panose="02040503050406030204" pitchFamily="18" charset="0"/>
                    <a:ea typeface="Cambria Math" panose="02040503050406030204" pitchFamily="18" charset="0"/>
                  </a:rPr>
                  <a:t>𝑛</a:t>
                </a:r>
                <a:r>
                  <a:rPr lang="en-GB" sz="1400" i="0">
                    <a:latin typeface="Cambria Math" panose="02040503050406030204" pitchFamily="18" charset="0"/>
                    <a:ea typeface="Cambria Math" panose="02040503050406030204" pitchFamily="18" charset="0"/>
                  </a:rPr>
                  <a:t>,) )</a:t>
                </a:r>
                <a:r>
                  <a:rPr lang="en-GB" sz="1400" b="0" i="0">
                    <a:latin typeface="Cambria Math" panose="02040503050406030204" pitchFamily="18" charset="0"/>
                    <a:ea typeface="Cambria Math" panose="02040503050406030204" pitchFamily="18" charset="0"/>
                  </a:rPr>
                  <a:t>}</a:t>
                </a:r>
                <a:r>
                  <a:rPr lang="en-GB" sz="1400" dirty="0"/>
                  <a:t>  is one</a:t>
                </a:r>
              </a:p>
              <a:p>
                <a:pPr>
                  <a:lnSpc>
                    <a:spcPct val="150000"/>
                  </a:lnSpc>
                </a:pPr>
                <a:endParaRPr lang="en-GB" sz="1400" dirty="0"/>
              </a:p>
              <a:p>
                <a:r>
                  <a:rPr lang="en-GB" dirty="0">
                    <a:solidFill>
                      <a:schemeClr val="accent1">
                        <a:lumMod val="40000"/>
                        <a:lumOff val="60000"/>
                      </a:schemeClr>
                    </a:solidFill>
                    <a:highlight>
                      <a:srgbClr val="FFFF00"/>
                    </a:highlight>
                  </a:rPr>
                  <a:t>For instance, consider a two-dimensional matrix where 'n' represents the length of the time series and 'm' serves as a parameter associated with BPT (</a:t>
                </a:r>
                <a:r>
                  <a:rPr lang="en-GB" dirty="0" err="1">
                    <a:solidFill>
                      <a:schemeClr val="accent1">
                        <a:lumMod val="40000"/>
                        <a:lumOff val="60000"/>
                      </a:schemeClr>
                    </a:solidFill>
                    <a:highlight>
                      <a:srgbClr val="FFFF00"/>
                    </a:highlight>
                  </a:rPr>
                  <a:t>Behavior</a:t>
                </a:r>
                <a:r>
                  <a:rPr lang="en-GB" dirty="0">
                    <a:solidFill>
                      <a:schemeClr val="accent1">
                        <a:lumMod val="40000"/>
                        <a:lumOff val="60000"/>
                      </a:schemeClr>
                    </a:solidFill>
                    <a:highlight>
                      <a:srgbClr val="FFFF00"/>
                    </a:highlight>
                  </a:rPr>
                  <a:t> Pattern Analysis). We can categorize specific events as follows:</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Fuel Nozzle Clogging → Class 1</a:t>
                </a:r>
              </a:p>
              <a:p>
                <a:r>
                  <a:rPr lang="en-GB" dirty="0">
                    <a:solidFill>
                      <a:schemeClr val="accent1">
                        <a:lumMod val="40000"/>
                        <a:lumOff val="60000"/>
                      </a:schemeClr>
                    </a:solidFill>
                    <a:highlight>
                      <a:srgbClr val="FFFF00"/>
                    </a:highlight>
                  </a:rPr>
                  <a:t>Fuel Gas Composition Change → Class 2</a:t>
                </a:r>
              </a:p>
              <a:p>
                <a:r>
                  <a:rPr lang="en-GB" dirty="0">
                    <a:solidFill>
                      <a:schemeClr val="accent1">
                        <a:lumMod val="40000"/>
                        <a:lumOff val="60000"/>
                      </a:schemeClr>
                    </a:solidFill>
                    <a:highlight>
                      <a:srgbClr val="FFFF00"/>
                    </a:highlight>
                  </a:rPr>
                  <a:t>Fuel Gas Valve Malfunction → Class 3</a:t>
                </a:r>
              </a:p>
              <a:p>
                <a:r>
                  <a:rPr lang="en-GB" dirty="0">
                    <a:solidFill>
                      <a:schemeClr val="accent1">
                        <a:lumMod val="40000"/>
                        <a:lumOff val="60000"/>
                      </a:schemeClr>
                    </a:solidFill>
                    <a:highlight>
                      <a:srgbClr val="FFFF00"/>
                    </a:highlight>
                  </a:rPr>
                  <a:t>Suppose we encounter a fuel nozzle clogging issue within the time frame of 12/09/2023, from 9:00 am to 10:00 am. This can be represented as follows:</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[Two-Dimensional Matrix] → Class 1</a:t>
                </a:r>
              </a:p>
              <a:p>
                <a:endParaRPr lang="en-GB" dirty="0">
                  <a:solidFill>
                    <a:schemeClr val="accent1">
                      <a:lumMod val="40000"/>
                      <a:lumOff val="60000"/>
                    </a:schemeClr>
                  </a:solidFill>
                  <a:highlight>
                    <a:srgbClr val="FFFF00"/>
                  </a:highlight>
                </a:endParaRPr>
              </a:p>
              <a:p>
                <a:r>
                  <a:rPr lang="en-GB" dirty="0">
                    <a:solidFill>
                      <a:schemeClr val="accent1">
                        <a:lumMod val="40000"/>
                        <a:lumOff val="60000"/>
                      </a:schemeClr>
                    </a:solidFill>
                    <a:highlight>
                      <a:srgbClr val="FFFF00"/>
                    </a:highlight>
                  </a:rPr>
                  <a:t>This formulation maintains proper grammar and flow.</a:t>
                </a:r>
              </a:p>
              <a:p>
                <a:pPr>
                  <a:lnSpc>
                    <a:spcPct val="150000"/>
                  </a:lnSpc>
                </a:pPr>
                <a:endParaRPr lang="en-GB" sz="1400" dirty="0"/>
              </a:p>
              <a:p>
                <a:pPr algn="l"/>
                <a:r>
                  <a:rPr lang="en-GB" b="0" i="0" dirty="0">
                    <a:solidFill>
                      <a:srgbClr val="D1D5DB"/>
                    </a:solidFill>
                    <a:effectLst/>
                    <a:latin typeface="Söhne"/>
                  </a:rPr>
                  <a:t>Let's assume a two-dimensional matrix where 'n' represents the length of the time series, and 'm' stands for the number of variables associated with irregularity.</a:t>
                </a:r>
              </a:p>
              <a:p>
                <a:pPr algn="l"/>
                <a:r>
                  <a:rPr lang="en-GB" b="0" i="0" dirty="0">
                    <a:solidFill>
                      <a:srgbClr val="D1D5DB"/>
                    </a:solidFill>
                    <a:effectLst/>
                    <a:latin typeface="Söhne"/>
                  </a:rPr>
                  <a:t>Now, consider an incident where a fuel nozzle clogging issue occurred between 12/09/2023, from 9:00 am to 10:00 am. This can be represented as follows:</a:t>
                </a:r>
              </a:p>
              <a:p>
                <a:pPr algn="l">
                  <a:buFont typeface="Arial" panose="020B0604020202020204" pitchFamily="34" charset="0"/>
                  <a:buChar char="•"/>
                </a:pPr>
                <a:r>
                  <a:rPr lang="en-GB" b="0" i="0" dirty="0">
                    <a:solidFill>
                      <a:srgbClr val="D1D5DB"/>
                    </a:solidFill>
                    <a:effectLst/>
                    <a:latin typeface="Söhne"/>
                  </a:rPr>
                  <a:t>Fuel Nozzle Clogging → Class 1</a:t>
                </a:r>
              </a:p>
              <a:p>
                <a:pPr algn="l">
                  <a:buFont typeface="Arial" panose="020B0604020202020204" pitchFamily="34" charset="0"/>
                  <a:buChar char="•"/>
                </a:pPr>
                <a:r>
                  <a:rPr lang="en-GB" b="0" i="0" dirty="0">
                    <a:solidFill>
                      <a:srgbClr val="D1D5DB"/>
                    </a:solidFill>
                    <a:effectLst/>
                    <a:latin typeface="Söhne"/>
                  </a:rPr>
                  <a:t>Fuel Gas Composition Change → Class 2</a:t>
                </a:r>
              </a:p>
              <a:p>
                <a:pPr algn="l">
                  <a:buFont typeface="Arial" panose="020B0604020202020204" pitchFamily="34" charset="0"/>
                  <a:buChar char="•"/>
                </a:pPr>
                <a:r>
                  <a:rPr lang="en-GB" b="0" i="0" dirty="0">
                    <a:solidFill>
                      <a:srgbClr val="D1D5DB"/>
                    </a:solidFill>
                    <a:effectLst/>
                    <a:latin typeface="Söhne"/>
                  </a:rPr>
                  <a:t>Fuel Gas Valve Malfunction → Class 3</a:t>
                </a:r>
              </a:p>
              <a:p>
                <a:pPr algn="l"/>
                <a:r>
                  <a:rPr lang="en-GB" b="0" i="0" dirty="0">
                    <a:solidFill>
                      <a:srgbClr val="D1D5DB"/>
                    </a:solidFill>
                    <a:effectLst/>
                    <a:latin typeface="Söhne"/>
                  </a:rPr>
                  <a:t>In the context of this two-dimensional matrix, the occurrence would be classified as Class 1.</a:t>
                </a:r>
              </a:p>
              <a:p>
                <a:pPr algn="l"/>
                <a:r>
                  <a:rPr lang="en-GB" b="0" i="0" dirty="0">
                    <a:solidFill>
                      <a:srgbClr val="D1D5DB"/>
                    </a:solidFill>
                    <a:effectLst/>
                    <a:latin typeface="Söhne"/>
                  </a:rPr>
                  <a:t>This text has been refined for better grammar and clarity.</a:t>
                </a:r>
              </a:p>
              <a:p>
                <a:pPr algn="l"/>
                <a:endParaRPr lang="en-GB" b="0" i="0" dirty="0">
                  <a:solidFill>
                    <a:srgbClr val="D1D5DB"/>
                  </a:solidFill>
                  <a:effectLst/>
                  <a:latin typeface="Söhne"/>
                </a:endParaRPr>
              </a:p>
              <a:p>
                <a:pPr algn="l"/>
                <a:r>
                  <a:rPr lang="en-GB" b="0" i="0" dirty="0">
                    <a:solidFill>
                      <a:srgbClr val="D1D5DB"/>
                    </a:solidFill>
                    <a:effectLst/>
                    <a:latin typeface="Söhne"/>
                  </a:rPr>
                  <a:t>Time series classification is a machine learning task that involves categorizing or </a:t>
                </a:r>
                <a:r>
                  <a:rPr lang="en-GB" b="0" i="0" dirty="0" err="1">
                    <a:solidFill>
                      <a:srgbClr val="D1D5DB"/>
                    </a:solidFill>
                    <a:effectLst/>
                    <a:latin typeface="Söhne"/>
                  </a:rPr>
                  <a:t>labeling</a:t>
                </a:r>
                <a:r>
                  <a:rPr lang="en-GB" b="0" i="0" dirty="0">
                    <a:solidFill>
                      <a:srgbClr val="D1D5DB"/>
                    </a:solidFill>
                    <a:effectLst/>
                    <a:latin typeface="Söhne"/>
                  </a:rPr>
                  <a:t> time series data into predefined classes or categories. In this task, the input data consists of time-ordered sequences of observations, and the goal is to assign a class label to each time series based on its patterns, trends, or characteristics.</a:t>
                </a:r>
              </a:p>
              <a:p>
                <a:endParaRPr lang="en-GB" dirty="0"/>
              </a:p>
            </p:txBody>
          </p:sp>
        </mc:Fallback>
      </mc:AlternateContent>
      <p:sp>
        <p:nvSpPr>
          <p:cNvPr id="4" name="Slide Number Placeholder 3"/>
          <p:cNvSpPr>
            <a:spLocks noGrp="1"/>
          </p:cNvSpPr>
          <p:nvPr>
            <p:ph type="sldNum" sz="quarter" idx="5"/>
          </p:nvPr>
        </p:nvSpPr>
        <p:spPr/>
        <p:txBody>
          <a:bodyPr/>
          <a:lstStyle/>
          <a:p>
            <a:fld id="{EF780C04-D137-4757-B814-7DAA94ED8486}" type="slidenum">
              <a:rPr kumimoji="1" lang="ja-JP" altLang="en-US" smtClean="0"/>
              <a:t>6</a:t>
            </a:fld>
            <a:endParaRPr kumimoji="1" lang="ja-JP" altLang="en-US"/>
          </a:p>
        </p:txBody>
      </p:sp>
    </p:spTree>
    <p:extLst>
      <p:ext uri="{BB962C8B-B14F-4D97-AF65-F5344CB8AC3E}">
        <p14:creationId xmlns:p14="http://schemas.microsoft.com/office/powerpoint/2010/main" val="291785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endParaRPr lang="en-GB" sz="1200" dirty="0"/>
              </a:p>
            </p:txBody>
          </p:sp>
        </mc:Choice>
        <mc:Fallback xmlns="">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GB" sz="1200" dirty="0"/>
                  <a:t>Let's get into the training and evaluation phase of our time series classification model. </a:t>
                </a:r>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r>
                  <a:rPr lang="en-GB" sz="1200" dirty="0"/>
                  <a:t>Our training unit, in this case, we also </a:t>
                </a:r>
                <a:r>
                  <a:rPr lang="en-GB" sz="1200" dirty="0" err="1"/>
                  <a:t>considern</a:t>
                </a:r>
                <a:r>
                  <a:rPr lang="en-GB" sz="1200" dirty="0"/>
                  <a:t> our dataset whether it's balanced or not. If we have a balanced dataset, meaning each class is fairly represented, we can use a straightforward random sample split. Common ratios include 70% training and 30% testing or 80% training and 20% testing. </a:t>
                </a:r>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r>
                  <a:rPr lang="en-GB" sz="1200" dirty="0"/>
                  <a:t>However, in cases of data imbalance, where some classes have significantly fewer examples, there a technique called SMOTE, or Synthetic Minority Over-sampling Technique. SMOTE helps us address the imbalance issue by creating synthetic samples for minority classes, thereby achieving a more balanced dataset.</a:t>
                </a:r>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r>
                  <a:rPr lang="en-GB" sz="1200" dirty="0"/>
                  <a:t>Now, let's talk methods. We've considered two approaches for our time series classification:</a:t>
                </a:r>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r>
                  <a:rPr lang="en-GB" sz="1200" i="0">
                    <a:latin typeface="Cambria Math" panose="02040503050406030204" pitchFamily="18" charset="0"/>
                  </a:rPr>
                  <a:t>𝑁𝑢𝑚𝑏𝑒𝑟 𝑜𝑓 𝐶𝑜𝑟𝑟𝑒𝑐𝑡𝑙𝑦 𝐶𝑙𝑎𝑠𝑠𝑖𝑓𝑖𝑒𝑑 𝐼𝑛𝑠𝑡𝑎𝑛𝑐𝑒𝑠 </a:t>
                </a:r>
                <a:endParaRPr lang="en-GB" sz="1200" dirty="0"/>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r>
                  <a:rPr lang="en-GB" sz="1200" dirty="0"/>
                  <a:t>1. CNN+LSTM: </a:t>
                </a:r>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r>
                  <a:rPr lang="en-GB" sz="1200" dirty="0"/>
                  <a:t>2. TCN (Temporal Convolutional Network): </a:t>
                </a:r>
              </a:p>
              <a:p>
                <a:pPr marL="0" indent="0">
                  <a:lnSpc>
                    <a:spcPct val="150000"/>
                  </a:lnSpc>
                  <a:buFont typeface="Arial" panose="020B0604020202020204" pitchFamily="34" charset="0"/>
                  <a:buNone/>
                </a:pPr>
                <a:r>
                  <a:rPr lang="en-GB" sz="1200" dirty="0"/>
                  <a:t>those two method </a:t>
                </a:r>
                <a:r>
                  <a:rPr lang="en-GB" sz="1200" dirty="0" err="1"/>
                  <a:t>i</a:t>
                </a:r>
                <a:r>
                  <a:rPr lang="en-GB" sz="1200" dirty="0"/>
                  <a:t> will explain more detail in next </a:t>
                </a:r>
                <a:r>
                  <a:rPr lang="en-GB" sz="1200" dirty="0" err="1"/>
                  <a:t>sildes</a:t>
                </a:r>
                <a:endParaRPr lang="en-GB" sz="1200" dirty="0"/>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r>
                  <a:rPr lang="en-GB" sz="1200" dirty="0"/>
                  <a:t>When it comes to model output, we're assigned probabilities assigned to each class. </a:t>
                </a:r>
                <a:r>
                  <a:rPr lang="en-GB" sz="1200" dirty="0" err="1"/>
                  <a:t>actaully</a:t>
                </a:r>
                <a:r>
                  <a:rPr lang="en-GB" sz="1200" dirty="0"/>
                  <a:t> </a:t>
                </a:r>
                <a:r>
                  <a:rPr lang="en-GB" sz="1600" b="0" i="0" dirty="0">
                    <a:solidFill>
                      <a:srgbClr val="D1D5DB"/>
                    </a:solidFill>
                    <a:effectLst/>
                    <a:latin typeface="Söhne"/>
                  </a:rPr>
                  <a:t>In classification models, the output layer's neuron values represent probabilities for each class, especially when using </a:t>
                </a:r>
                <a:r>
                  <a:rPr lang="en-GB" sz="1600" b="0" i="0" dirty="0" err="1">
                    <a:solidFill>
                      <a:srgbClr val="D1D5DB"/>
                    </a:solidFill>
                    <a:effectLst/>
                    <a:latin typeface="Söhne"/>
                  </a:rPr>
                  <a:t>softmax</a:t>
                </a:r>
                <a:r>
                  <a:rPr lang="en-GB" sz="1600" b="0" i="0" dirty="0">
                    <a:solidFill>
                      <a:srgbClr val="D1D5DB"/>
                    </a:solidFill>
                    <a:effectLst/>
                    <a:latin typeface="Söhne"/>
                  </a:rPr>
                  <a:t>.</a:t>
                </a:r>
                <a:endParaRPr lang="en-GB" sz="1200" dirty="0"/>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r>
                  <a:rPr lang="en-GB" sz="1600" b="0" i="0" dirty="0">
                    <a:solidFill>
                      <a:srgbClr val="D1D5DB"/>
                    </a:solidFill>
                    <a:effectLst/>
                    <a:latin typeface="Söhne"/>
                  </a:rPr>
                  <a:t>Our primary metric is accuracy, which represents the proportion of instances each class is classified correctly. The formula is provided below. It's calculated by dividing the number of correct predictions by the total number of .</a:t>
                </a:r>
                <a:br>
                  <a:rPr lang="en-GB" sz="1600" dirty="0"/>
                </a:br>
                <a:r>
                  <a:rPr lang="en-GB" sz="1200" dirty="0"/>
                  <a:t>We also CAN assess precision, recall, F1-score, and examine confusion matrices to gain deeper insights into model performance. ALSO cross-validation</a:t>
                </a:r>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endParaRPr lang="en-GB" sz="1200" dirty="0"/>
              </a:p>
              <a:p>
                <a:pPr marL="0" indent="0">
                  <a:lnSpc>
                    <a:spcPct val="150000"/>
                  </a:lnSpc>
                  <a:buFont typeface="Arial" panose="020B0604020202020204" pitchFamily="34" charset="0"/>
                  <a:buNone/>
                </a:pPr>
                <a:r>
                  <a:rPr lang="en-GB" sz="1200" dirty="0"/>
                  <a:t>From here, this might seem a bit confusing. From a developer's perspective, the primary goal is to maximize the prediction accuracy of the model. We often approach this as we do with standard classification models: each input is assigned to a single predicted outcome, and the aim is for every prediction to be correct. However, for the users, we want to help them gain insights into the probabilities of various potential causes for a given issue. Thus, we hope we can predict correctly, especially for the cause with the highest probability. Presenting results using this probabilistic method provides users a degree of flexibility in interpretation.</a:t>
                </a:r>
              </a:p>
            </p:txBody>
          </p:sp>
        </mc:Fallback>
      </mc:AlternateContent>
      <p:sp>
        <p:nvSpPr>
          <p:cNvPr id="4" name="Slide Number Placeholder 3"/>
          <p:cNvSpPr>
            <a:spLocks noGrp="1"/>
          </p:cNvSpPr>
          <p:nvPr>
            <p:ph type="sldNum" sz="quarter" idx="5"/>
          </p:nvPr>
        </p:nvSpPr>
        <p:spPr/>
        <p:txBody>
          <a:bodyPr/>
          <a:lstStyle/>
          <a:p>
            <a:fld id="{EF780C04-D137-4757-B814-7DAA94ED8486}" type="slidenum">
              <a:rPr kumimoji="1" lang="ja-JP" altLang="en-US" smtClean="0"/>
              <a:t>7</a:t>
            </a:fld>
            <a:endParaRPr kumimoji="1" lang="ja-JP" altLang="en-US"/>
          </a:p>
        </p:txBody>
      </p:sp>
    </p:spTree>
    <p:extLst>
      <p:ext uri="{BB962C8B-B14F-4D97-AF65-F5344CB8AC3E}">
        <p14:creationId xmlns:p14="http://schemas.microsoft.com/office/powerpoint/2010/main" val="235665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8</a:t>
            </a:fld>
            <a:endParaRPr kumimoji="1" lang="ja-JP" altLang="en-US"/>
          </a:p>
        </p:txBody>
      </p:sp>
    </p:spTree>
    <p:extLst>
      <p:ext uri="{BB962C8B-B14F-4D97-AF65-F5344CB8AC3E}">
        <p14:creationId xmlns:p14="http://schemas.microsoft.com/office/powerpoint/2010/main" val="144201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EF780C04-D137-4757-B814-7DAA94ED8486}" type="slidenum">
              <a:rPr kumimoji="1" lang="ja-JP" altLang="en-US" smtClean="0"/>
              <a:t>9</a:t>
            </a:fld>
            <a:endParaRPr kumimoji="1" lang="ja-JP" altLang="en-US"/>
          </a:p>
        </p:txBody>
      </p:sp>
    </p:spTree>
    <p:extLst>
      <p:ext uri="{BB962C8B-B14F-4D97-AF65-F5344CB8AC3E}">
        <p14:creationId xmlns:p14="http://schemas.microsoft.com/office/powerpoint/2010/main" val="1713845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chart" Target="../charts/chart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02D3B21-3725-BF41-9B99-BCCF28F938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14025" y="6294954"/>
            <a:ext cx="1269434" cy="301648"/>
          </a:xfrm>
          <a:prstGeom prst="rect">
            <a:avLst/>
          </a:prstGeom>
        </p:spPr>
      </p:pic>
      <p:sp>
        <p:nvSpPr>
          <p:cNvPr id="7" name="日付プレースホルダー 32"/>
          <p:cNvSpPr txBox="1">
            <a:spLocks/>
          </p:cNvSpPr>
          <p:nvPr userDrawn="1"/>
        </p:nvSpPr>
        <p:spPr>
          <a:xfrm>
            <a:off x="284399" y="6372453"/>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tx1"/>
                </a:solidFill>
                <a:latin typeface="Arial" pitchFamily="34" charset="0"/>
                <a:ea typeface="ＭＳ Ｐゴシック" pitchFamily="50" charset="-128"/>
                <a:cs typeface="+mn-cs"/>
              </a:rPr>
              <a:t>Mitsubishi Power Europe,</a:t>
            </a:r>
            <a:r>
              <a:rPr kumimoji="1" lang="en-US" altLang="ja-JP" sz="700" kern="1200" baseline="0" dirty="0">
                <a:solidFill>
                  <a:schemeClr val="tx1"/>
                </a:solidFill>
                <a:latin typeface="Arial" pitchFamily="34" charset="0"/>
                <a:ea typeface="ＭＳ Ｐゴシック" pitchFamily="50" charset="-128"/>
                <a:cs typeface="+mn-cs"/>
              </a:rPr>
              <a:t> Ltd</a:t>
            </a:r>
            <a:r>
              <a:rPr kumimoji="1" lang="en-US" altLang="ja-JP" sz="700" kern="1200" dirty="0">
                <a:solidFill>
                  <a:schemeClr val="tx1"/>
                </a:solidFill>
                <a:latin typeface="Arial" pitchFamily="34" charset="0"/>
                <a:ea typeface="ＭＳ Ｐゴシック" pitchFamily="50" charset="-128"/>
                <a:cs typeface="+mn-cs"/>
              </a:rPr>
              <a:t>. All Rights Reserved.</a:t>
            </a:r>
          </a:p>
        </p:txBody>
      </p:sp>
      <p:sp>
        <p:nvSpPr>
          <p:cNvPr id="6" name="テキスト プレースホルダー 5"/>
          <p:cNvSpPr>
            <a:spLocks noGrp="1"/>
          </p:cNvSpPr>
          <p:nvPr>
            <p:ph type="body" sz="quarter" idx="10" hasCustomPrompt="1"/>
          </p:nvPr>
        </p:nvSpPr>
        <p:spPr>
          <a:xfrm>
            <a:off x="376416" y="5567623"/>
            <a:ext cx="3182384" cy="351370"/>
          </a:xfrm>
          <a:prstGeom prst="rect">
            <a:avLst/>
          </a:prstGeom>
        </p:spPr>
        <p:txBody>
          <a:bodyPr lIns="104790" tIns="52395" rIns="104790" bIns="52395" anchor="ctr"/>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2020.6.1</a:t>
            </a:r>
            <a:endParaRPr kumimoji="1" lang="ja-JP" altLang="en-US" dirty="0"/>
          </a:p>
        </p:txBody>
      </p:sp>
      <p:sp>
        <p:nvSpPr>
          <p:cNvPr id="16" name="タイトル 2"/>
          <p:cNvSpPr>
            <a:spLocks noGrp="1"/>
          </p:cNvSpPr>
          <p:nvPr>
            <p:ph type="title" hasCustomPrompt="1"/>
          </p:nvPr>
        </p:nvSpPr>
        <p:spPr>
          <a:xfrm>
            <a:off x="376415" y="2700012"/>
            <a:ext cx="11440753" cy="585711"/>
          </a:xfrm>
          <a:prstGeom prst="rect">
            <a:avLst/>
          </a:prstGeom>
        </p:spPr>
        <p:txBody>
          <a:bodyPr lIns="104790" tIns="52395" rIns="104790" bIns="52395"/>
          <a:lstStyle>
            <a:lvl1pPr>
              <a:lnSpc>
                <a:spcPct val="100000"/>
              </a:lnSpc>
              <a:spcBef>
                <a:spcPts val="0"/>
              </a:spcBef>
              <a:defRPr sz="3400" b="1" baseline="0">
                <a:solidFill>
                  <a:schemeClr val="tx1"/>
                </a:solidFill>
                <a:latin typeface="+mj-lt"/>
                <a:ea typeface="+mj-ea"/>
                <a:cs typeface="メイリオ" pitchFamily="50" charset="-128"/>
              </a:defRPr>
            </a:lvl1pPr>
          </a:lstStyle>
          <a:p>
            <a:r>
              <a:rPr kumimoji="1" lang="en-US" altLang="ja-JP" dirty="0"/>
              <a:t>Cover Title 34pt</a:t>
            </a:r>
            <a:endParaRPr kumimoji="1" lang="ja-JP" altLang="en-US" dirty="0"/>
          </a:p>
        </p:txBody>
      </p:sp>
      <p:pic>
        <p:nvPicPr>
          <p:cNvPr id="11" name="図 10">
            <a:extLst>
              <a:ext uri="{FF2B5EF4-FFF2-40B4-BE49-F238E27FC236}">
                <a16:creationId xmlns:a16="http://schemas.microsoft.com/office/drawing/2014/main" id="{2C5EA4F8-C73C-3F43-BCA3-A5D06FE290F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714" y="6005181"/>
            <a:ext cx="1602179" cy="140542"/>
          </a:xfrm>
          <a:prstGeom prst="rect">
            <a:avLst/>
          </a:prstGeom>
        </p:spPr>
      </p:pic>
      <p:sp>
        <p:nvSpPr>
          <p:cNvPr id="8" name="テキスト プレースホルダー 21">
            <a:extLst>
              <a:ext uri="{FF2B5EF4-FFF2-40B4-BE49-F238E27FC236}">
                <a16:creationId xmlns:a16="http://schemas.microsoft.com/office/drawing/2014/main" id="{7534F4E7-B9B8-4A28-8C6F-4EB843AAA78A}"/>
              </a:ext>
            </a:extLst>
          </p:cNvPr>
          <p:cNvSpPr>
            <a:spLocks noGrp="1"/>
          </p:cNvSpPr>
          <p:nvPr>
            <p:ph type="body" sz="quarter" idx="14" hasCustomPrompt="1"/>
          </p:nvPr>
        </p:nvSpPr>
        <p:spPr>
          <a:xfrm>
            <a:off x="376415" y="3361892"/>
            <a:ext cx="11440753" cy="1676788"/>
          </a:xfrm>
          <a:prstGeom prst="rect">
            <a:avLst/>
          </a:prstGeom>
        </p:spPr>
        <p:txBody>
          <a:bodyPr lIns="104790" tIns="52395" rIns="104790" bIns="52395"/>
          <a:lstStyle>
            <a:lvl1pPr marL="0" marR="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sz="2000" baseline="0">
                <a:solidFill>
                  <a:schemeClr val="tx1"/>
                </a:solidFill>
                <a:latin typeface="+mj-lt"/>
                <a:ea typeface="+mn-ea"/>
                <a:cs typeface="メイリオ" pitchFamily="50" charset="-128"/>
              </a:defRPr>
            </a:lvl1pPr>
          </a:lstStyle>
          <a:p>
            <a:pPr marL="0" marR="0" lvl="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en-US" altLang="ja-JP" dirty="0"/>
              <a:t>Subtitle 20pt</a:t>
            </a:r>
          </a:p>
        </p:txBody>
      </p:sp>
      <p:grpSp>
        <p:nvGrpSpPr>
          <p:cNvPr id="13" name="Gruppieren 12">
            <a:extLst>
              <a:ext uri="{FF2B5EF4-FFF2-40B4-BE49-F238E27FC236}">
                <a16:creationId xmlns:a16="http://schemas.microsoft.com/office/drawing/2014/main" id="{AF6C2EEC-D758-3E46-B3FE-DBABCDB44B22}"/>
              </a:ext>
            </a:extLst>
          </p:cNvPr>
          <p:cNvGrpSpPr/>
          <p:nvPr userDrawn="1"/>
        </p:nvGrpSpPr>
        <p:grpSpPr>
          <a:xfrm>
            <a:off x="257983" y="203772"/>
            <a:ext cx="11657387" cy="943200"/>
            <a:chOff x="257984" y="202843"/>
            <a:chExt cx="11657387" cy="943200"/>
          </a:xfrm>
        </p:grpSpPr>
        <p:sp>
          <p:nvSpPr>
            <p:cNvPr id="14" name="Rechteck 13">
              <a:extLst>
                <a:ext uri="{FF2B5EF4-FFF2-40B4-BE49-F238E27FC236}">
                  <a16:creationId xmlns:a16="http://schemas.microsoft.com/office/drawing/2014/main" id="{C4996616-89D2-DC4A-B1AD-62BB3E84DD3F}"/>
                </a:ext>
              </a:extLst>
            </p:cNvPr>
            <p:cNvSpPr/>
            <p:nvPr userDrawn="1"/>
          </p:nvSpPr>
          <p:spPr>
            <a:xfrm>
              <a:off x="257984" y="202843"/>
              <a:ext cx="11657387" cy="94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descr="Ein Bild, das Zeichnung, Blume enthält.&#10;&#10;Automatisch generierte Beschreibung">
              <a:extLst>
                <a:ext uri="{FF2B5EF4-FFF2-40B4-BE49-F238E27FC236}">
                  <a16:creationId xmlns:a16="http://schemas.microsoft.com/office/drawing/2014/main" id="{DD4311C1-8804-DA45-8B61-5C35BAA5C84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06307" y="294155"/>
              <a:ext cx="3226158" cy="768790"/>
            </a:xfrm>
            <a:prstGeom prst="rect">
              <a:avLst/>
            </a:prstGeom>
          </p:spPr>
        </p:pic>
      </p:grpSp>
    </p:spTree>
    <p:extLst>
      <p:ext uri="{BB962C8B-B14F-4D97-AF65-F5344CB8AC3E}">
        <p14:creationId xmlns:p14="http://schemas.microsoft.com/office/powerpoint/2010/main" val="96023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text + objects 3 columns">
    <p:spTree>
      <p:nvGrpSpPr>
        <p:cNvPr id="1" name=""/>
        <p:cNvGrpSpPr/>
        <p:nvPr/>
      </p:nvGrpSpPr>
      <p:grpSpPr>
        <a:xfrm>
          <a:off x="0" y="0"/>
          <a:ext cx="0" cy="0"/>
          <a:chOff x="0" y="0"/>
          <a:chExt cx="0" cy="0"/>
        </a:xfrm>
      </p:grpSpPr>
      <p:pic>
        <p:nvPicPr>
          <p:cNvPr id="39" name="図 2">
            <a:extLst>
              <a:ext uri="{FF2B5EF4-FFF2-40B4-BE49-F238E27FC236}">
                <a16:creationId xmlns:a16="http://schemas.microsoft.com/office/drawing/2014/main" id="{32043FC4-E742-1740-AF60-003ABAE88A9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40" name="図 18">
            <a:extLst>
              <a:ext uri="{FF2B5EF4-FFF2-40B4-BE49-F238E27FC236}">
                <a16:creationId xmlns:a16="http://schemas.microsoft.com/office/drawing/2014/main" id="{B02B855A-8F7E-434B-9044-795322C6ABF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1" name="日付プレースホルダー 32">
            <a:extLst>
              <a:ext uri="{FF2B5EF4-FFF2-40B4-BE49-F238E27FC236}">
                <a16:creationId xmlns:a16="http://schemas.microsoft.com/office/drawing/2014/main" id="{D6ED4008-B8BC-D444-A538-3F99EF270548}"/>
              </a:ext>
            </a:extLst>
          </p:cNvPr>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bg1"/>
                </a:solidFill>
                <a:latin typeface="Arial" pitchFamily="34" charset="0"/>
                <a:ea typeface="ＭＳ Ｐゴシック" pitchFamily="50" charset="-128"/>
                <a:cs typeface="+mn-cs"/>
              </a:rPr>
              <a:t>Mitsubishi Power Europe,</a:t>
            </a:r>
            <a:r>
              <a:rPr kumimoji="1" lang="en-US" altLang="ja-JP" sz="700" kern="1200" baseline="0" dirty="0">
                <a:solidFill>
                  <a:schemeClr val="bg1"/>
                </a:solidFill>
                <a:latin typeface="Arial" pitchFamily="34" charset="0"/>
                <a:ea typeface="ＭＳ Ｐゴシック" pitchFamily="50" charset="-128"/>
                <a:cs typeface="+mn-cs"/>
              </a:rPr>
              <a:t> Ltd</a:t>
            </a:r>
            <a:r>
              <a:rPr kumimoji="1" lang="en-US" altLang="ja-JP" sz="700" kern="1200" dirty="0">
                <a:solidFill>
                  <a:schemeClr val="bg1"/>
                </a:solidFill>
                <a:latin typeface="Arial" pitchFamily="34" charset="0"/>
                <a:ea typeface="ＭＳ Ｐゴシック" pitchFamily="50" charset="-128"/>
                <a:cs typeface="+mn-cs"/>
              </a:rPr>
              <a:t>. All Rights Reserved.</a:t>
            </a:r>
          </a:p>
        </p:txBody>
      </p:sp>
      <p:sp>
        <p:nvSpPr>
          <p:cNvPr id="43" name="テキスト プレースホルダー 9">
            <a:extLst>
              <a:ext uri="{FF2B5EF4-FFF2-40B4-BE49-F238E27FC236}">
                <a16:creationId xmlns:a16="http://schemas.microsoft.com/office/drawing/2014/main" id="{1905EB53-1021-4A45-AC7F-3196D88A4B75}"/>
              </a:ext>
            </a:extLst>
          </p:cNvPr>
          <p:cNvSpPr>
            <a:spLocks noGrp="1"/>
          </p:cNvSpPr>
          <p:nvPr>
            <p:ph type="body" sz="quarter" idx="10" hasCustomPrompt="1"/>
          </p:nvPr>
        </p:nvSpPr>
        <p:spPr>
          <a:xfrm>
            <a:off x="552451"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45" name="テキスト プレースホルダー 18">
            <a:extLst>
              <a:ext uri="{FF2B5EF4-FFF2-40B4-BE49-F238E27FC236}">
                <a16:creationId xmlns:a16="http://schemas.microsoft.com/office/drawing/2014/main" id="{47A8507A-EB49-AB45-8238-42A11A5B321B}"/>
              </a:ext>
            </a:extLst>
          </p:cNvPr>
          <p:cNvSpPr>
            <a:spLocks noGrp="1"/>
          </p:cNvSpPr>
          <p:nvPr>
            <p:ph type="body" sz="quarter" idx="14" hasCustomPrompt="1"/>
          </p:nvPr>
        </p:nvSpPr>
        <p:spPr>
          <a:xfrm>
            <a:off x="552451" y="5435465"/>
            <a:ext cx="3454399"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48" name="直線コネクタ 20">
            <a:extLst>
              <a:ext uri="{FF2B5EF4-FFF2-40B4-BE49-F238E27FC236}">
                <a16:creationId xmlns:a16="http://schemas.microsoft.com/office/drawing/2014/main" id="{CE1B3C2C-B829-6348-9E01-482A77DCEC58}"/>
              </a:ext>
            </a:extLst>
          </p:cNvPr>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タイトル 1">
            <a:extLst>
              <a:ext uri="{FF2B5EF4-FFF2-40B4-BE49-F238E27FC236}">
                <a16:creationId xmlns:a16="http://schemas.microsoft.com/office/drawing/2014/main" id="{52D39B9D-977F-4E4E-8773-AA2E21F4F9AC}"/>
              </a:ext>
            </a:extLst>
          </p:cNvPr>
          <p:cNvSpPr>
            <a:spLocks noGrp="1"/>
          </p:cNvSpPr>
          <p:nvPr>
            <p:ph type="title" hasCustomPrompt="1"/>
          </p:nvPr>
        </p:nvSpPr>
        <p:spPr>
          <a:xfrm>
            <a:off x="552451" y="135392"/>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(3 columns with Object)</a:t>
            </a:r>
            <a:endParaRPr kumimoji="1" lang="ja-JP" altLang="en-US" dirty="0"/>
          </a:p>
        </p:txBody>
      </p:sp>
      <p:sp>
        <p:nvSpPr>
          <p:cNvPr id="50" name="テキスト プレースホルダー 9">
            <a:extLst>
              <a:ext uri="{FF2B5EF4-FFF2-40B4-BE49-F238E27FC236}">
                <a16:creationId xmlns:a16="http://schemas.microsoft.com/office/drawing/2014/main" id="{1AAE6BD2-2E23-1E46-9B40-E838CCCB1A33}"/>
              </a:ext>
            </a:extLst>
          </p:cNvPr>
          <p:cNvSpPr>
            <a:spLocks noGrp="1"/>
          </p:cNvSpPr>
          <p:nvPr>
            <p:ph type="body" sz="quarter" idx="17" hasCustomPrompt="1"/>
          </p:nvPr>
        </p:nvSpPr>
        <p:spPr>
          <a:xfrm>
            <a:off x="4366800"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52" name="テキスト プレースホルダー 18">
            <a:extLst>
              <a:ext uri="{FF2B5EF4-FFF2-40B4-BE49-F238E27FC236}">
                <a16:creationId xmlns:a16="http://schemas.microsoft.com/office/drawing/2014/main" id="{1E5562CA-6BA9-C148-99CB-9C529C097912}"/>
              </a:ext>
            </a:extLst>
          </p:cNvPr>
          <p:cNvSpPr>
            <a:spLocks noGrp="1"/>
          </p:cNvSpPr>
          <p:nvPr>
            <p:ph type="body" sz="quarter" idx="19" hasCustomPrompt="1"/>
          </p:nvPr>
        </p:nvSpPr>
        <p:spPr>
          <a:xfrm>
            <a:off x="4367213" y="5435465"/>
            <a:ext cx="3455987"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53" name="テキスト プレースホルダー 9">
            <a:extLst>
              <a:ext uri="{FF2B5EF4-FFF2-40B4-BE49-F238E27FC236}">
                <a16:creationId xmlns:a16="http://schemas.microsoft.com/office/drawing/2014/main" id="{8FD4D86B-00F9-1A45-8AF8-95AD409C0106}"/>
              </a:ext>
            </a:extLst>
          </p:cNvPr>
          <p:cNvSpPr>
            <a:spLocks noGrp="1"/>
          </p:cNvSpPr>
          <p:nvPr>
            <p:ph type="body" sz="quarter" idx="20" hasCustomPrompt="1"/>
          </p:nvPr>
        </p:nvSpPr>
        <p:spPr>
          <a:xfrm>
            <a:off x="8183550"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56" name="テキスト プレースホルダー 18">
            <a:extLst>
              <a:ext uri="{FF2B5EF4-FFF2-40B4-BE49-F238E27FC236}">
                <a16:creationId xmlns:a16="http://schemas.microsoft.com/office/drawing/2014/main" id="{714ED991-CBC4-1440-8558-9629576E502C}"/>
              </a:ext>
            </a:extLst>
          </p:cNvPr>
          <p:cNvSpPr>
            <a:spLocks noGrp="1"/>
          </p:cNvSpPr>
          <p:nvPr>
            <p:ph type="body" sz="quarter" idx="23" hasCustomPrompt="1"/>
          </p:nvPr>
        </p:nvSpPr>
        <p:spPr>
          <a:xfrm>
            <a:off x="8181961" y="5435465"/>
            <a:ext cx="3455987"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17" name="テキスト プレースホルダー 18">
            <a:extLst>
              <a:ext uri="{FF2B5EF4-FFF2-40B4-BE49-F238E27FC236}">
                <a16:creationId xmlns:a16="http://schemas.microsoft.com/office/drawing/2014/main" id="{6FF0EA42-4404-9E4C-A7E4-2D160C3EECC2}"/>
              </a:ext>
            </a:extLst>
          </p:cNvPr>
          <p:cNvSpPr>
            <a:spLocks noGrp="1"/>
          </p:cNvSpPr>
          <p:nvPr>
            <p:ph type="body" sz="quarter" idx="13" hasCustomPrompt="1"/>
          </p:nvPr>
        </p:nvSpPr>
        <p:spPr>
          <a:xfrm>
            <a:off x="552451" y="1525563"/>
            <a:ext cx="3454400"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18" name="コンテンツ プレースホルダー 8">
            <a:extLst>
              <a:ext uri="{FF2B5EF4-FFF2-40B4-BE49-F238E27FC236}">
                <a16:creationId xmlns:a16="http://schemas.microsoft.com/office/drawing/2014/main" id="{8EAD100D-D456-A446-ACDE-F7C2586C9233}"/>
              </a:ext>
            </a:extLst>
          </p:cNvPr>
          <p:cNvSpPr>
            <a:spLocks noGrp="1"/>
          </p:cNvSpPr>
          <p:nvPr>
            <p:ph sz="quarter" idx="15" hasCustomPrompt="1"/>
          </p:nvPr>
        </p:nvSpPr>
        <p:spPr>
          <a:xfrm>
            <a:off x="552451" y="2518363"/>
            <a:ext cx="3454399"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sp>
        <p:nvSpPr>
          <p:cNvPr id="19" name="テキスト プレースホルダー 18">
            <a:extLst>
              <a:ext uri="{FF2B5EF4-FFF2-40B4-BE49-F238E27FC236}">
                <a16:creationId xmlns:a16="http://schemas.microsoft.com/office/drawing/2014/main" id="{AA61BA27-593B-C641-9EA5-FC0380789066}"/>
              </a:ext>
            </a:extLst>
          </p:cNvPr>
          <p:cNvSpPr>
            <a:spLocks noGrp="1"/>
          </p:cNvSpPr>
          <p:nvPr>
            <p:ph type="body" sz="quarter" idx="24" hasCustomPrompt="1"/>
          </p:nvPr>
        </p:nvSpPr>
        <p:spPr>
          <a:xfrm>
            <a:off x="4366800" y="1521134"/>
            <a:ext cx="3454401"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20" name="コンテンツ プレースホルダー 8">
            <a:extLst>
              <a:ext uri="{FF2B5EF4-FFF2-40B4-BE49-F238E27FC236}">
                <a16:creationId xmlns:a16="http://schemas.microsoft.com/office/drawing/2014/main" id="{B57BA1E7-CA67-D14D-9BE0-D6EBB4EB2540}"/>
              </a:ext>
            </a:extLst>
          </p:cNvPr>
          <p:cNvSpPr>
            <a:spLocks noGrp="1"/>
          </p:cNvSpPr>
          <p:nvPr>
            <p:ph sz="quarter" idx="25" hasCustomPrompt="1"/>
          </p:nvPr>
        </p:nvSpPr>
        <p:spPr>
          <a:xfrm>
            <a:off x="4366801" y="2513934"/>
            <a:ext cx="3454400"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sp>
        <p:nvSpPr>
          <p:cNvPr id="21" name="テキスト プレースホルダー 18">
            <a:extLst>
              <a:ext uri="{FF2B5EF4-FFF2-40B4-BE49-F238E27FC236}">
                <a16:creationId xmlns:a16="http://schemas.microsoft.com/office/drawing/2014/main" id="{1E0BD574-5964-1F4D-946D-91C5A67603F8}"/>
              </a:ext>
            </a:extLst>
          </p:cNvPr>
          <p:cNvSpPr>
            <a:spLocks noGrp="1"/>
          </p:cNvSpPr>
          <p:nvPr>
            <p:ph type="body" sz="quarter" idx="26" hasCustomPrompt="1"/>
          </p:nvPr>
        </p:nvSpPr>
        <p:spPr>
          <a:xfrm>
            <a:off x="8181153" y="1521134"/>
            <a:ext cx="3456796"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22" name="コンテンツ プレースホルダー 8">
            <a:extLst>
              <a:ext uri="{FF2B5EF4-FFF2-40B4-BE49-F238E27FC236}">
                <a16:creationId xmlns:a16="http://schemas.microsoft.com/office/drawing/2014/main" id="{02284374-73AB-E640-9920-4808485C5E9B}"/>
              </a:ext>
            </a:extLst>
          </p:cNvPr>
          <p:cNvSpPr>
            <a:spLocks noGrp="1"/>
          </p:cNvSpPr>
          <p:nvPr>
            <p:ph sz="quarter" idx="27" hasCustomPrompt="1"/>
          </p:nvPr>
        </p:nvSpPr>
        <p:spPr>
          <a:xfrm>
            <a:off x="8181152" y="2513934"/>
            <a:ext cx="3456795"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sp>
        <p:nvSpPr>
          <p:cNvPr id="24" name="スライド番号プレースホルダー 5">
            <a:extLst>
              <a:ext uri="{FF2B5EF4-FFF2-40B4-BE49-F238E27FC236}">
                <a16:creationId xmlns:a16="http://schemas.microsoft.com/office/drawing/2014/main" id="{4ECBFAF0-508D-DE46-B476-F6968E6D7E31}"/>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23" name="Text Placeholder 4">
            <a:extLst>
              <a:ext uri="{FF2B5EF4-FFF2-40B4-BE49-F238E27FC236}">
                <a16:creationId xmlns:a16="http://schemas.microsoft.com/office/drawing/2014/main" id="{28D6DF44-6A99-409A-BFE2-60F2E6B360E6}"/>
              </a:ext>
            </a:extLst>
          </p:cNvPr>
          <p:cNvSpPr>
            <a:spLocks noGrp="1"/>
          </p:cNvSpPr>
          <p:nvPr>
            <p:ph type="body" sz="quarter" idx="28"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326550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icture w/caption">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425A1DD-D8C6-DA46-A570-6BCA7220AFC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9" name="図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 name="日付プレースホルダー 32"/>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lang="en-US" altLang="ja-JP" sz="700" dirty="0">
                <a:solidFill>
                  <a:schemeClr val="bg1"/>
                </a:solidFill>
                <a:latin typeface="Arial" pitchFamily="34" charset="0"/>
                <a:ea typeface="ＭＳ Ｐゴシック" pitchFamily="50" charset="-128"/>
              </a:rPr>
              <a:t>Mitsubishi Power Europe,</a:t>
            </a:r>
            <a:r>
              <a:rPr lang="en-US" altLang="ja-JP" sz="700" baseline="0" dirty="0">
                <a:solidFill>
                  <a:schemeClr val="bg1"/>
                </a:solidFill>
                <a:latin typeface="Arial" pitchFamily="34" charset="0"/>
                <a:ea typeface="ＭＳ Ｐゴシック" pitchFamily="50" charset="-128"/>
              </a:rPr>
              <a:t> Ltd</a:t>
            </a:r>
            <a:r>
              <a:rPr lang="en-US" altLang="ja-JP" sz="700" dirty="0">
                <a:solidFill>
                  <a:schemeClr val="bg1"/>
                </a:solidFill>
                <a:latin typeface="Arial" pitchFamily="34" charset="0"/>
                <a:ea typeface="ＭＳ Ｐゴシック" pitchFamily="50" charset="-128"/>
              </a:rPr>
              <a:t>. All Rights Reserved.</a:t>
            </a:r>
          </a:p>
        </p:txBody>
      </p:sp>
      <p:sp>
        <p:nvSpPr>
          <p:cNvPr id="7" name="スライド番号プレースホルダー 5"/>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22" name="テキスト プレースホルダー 18"/>
          <p:cNvSpPr>
            <a:spLocks noGrp="1"/>
          </p:cNvSpPr>
          <p:nvPr>
            <p:ph type="body" sz="quarter" idx="14" hasCustomPrompt="1"/>
          </p:nvPr>
        </p:nvSpPr>
        <p:spPr>
          <a:xfrm>
            <a:off x="552450" y="5435465"/>
            <a:ext cx="11104633"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21" name="直線コネクタ 20"/>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タイトル 1"/>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(picture)</a:t>
            </a:r>
            <a:endParaRPr kumimoji="1" lang="ja-JP" altLang="en-US" dirty="0"/>
          </a:p>
        </p:txBody>
      </p:sp>
      <p:sp>
        <p:nvSpPr>
          <p:cNvPr id="16" name="Bildplatzhalter 4">
            <a:extLst>
              <a:ext uri="{FF2B5EF4-FFF2-40B4-BE49-F238E27FC236}">
                <a16:creationId xmlns:a16="http://schemas.microsoft.com/office/drawing/2014/main" id="{B478C11D-E98E-734E-8267-18F26B74A905}"/>
              </a:ext>
            </a:extLst>
          </p:cNvPr>
          <p:cNvSpPr>
            <a:spLocks noGrp="1"/>
          </p:cNvSpPr>
          <p:nvPr>
            <p:ph type="pic" sz="quarter" idx="15"/>
          </p:nvPr>
        </p:nvSpPr>
        <p:spPr>
          <a:xfrm>
            <a:off x="552450" y="797316"/>
            <a:ext cx="11104563" cy="4450588"/>
          </a:xfrm>
          <a:prstGeom prst="rect">
            <a:avLst/>
          </a:prstGeom>
        </p:spPr>
        <p:txBody>
          <a:bodyPr/>
          <a:lstStyle>
            <a:lvl1pPr marL="0" indent="0">
              <a:buNone/>
              <a:defRPr/>
            </a:lvl1pPr>
          </a:lstStyle>
          <a:p>
            <a:r>
              <a:rPr lang="en-US"/>
              <a:t>Click icon to add picture</a:t>
            </a:r>
            <a:endParaRPr lang="de-DE" dirty="0"/>
          </a:p>
        </p:txBody>
      </p:sp>
      <p:sp>
        <p:nvSpPr>
          <p:cNvPr id="11" name="Text Placeholder 4">
            <a:extLst>
              <a:ext uri="{FF2B5EF4-FFF2-40B4-BE49-F238E27FC236}">
                <a16:creationId xmlns:a16="http://schemas.microsoft.com/office/drawing/2014/main" id="{20A98487-D8F0-4DC0-866E-928BDE54E57E}"/>
              </a:ext>
            </a:extLst>
          </p:cNvPr>
          <p:cNvSpPr>
            <a:spLocks noGrp="1"/>
          </p:cNvSpPr>
          <p:nvPr>
            <p:ph type="body" sz="quarter" idx="16"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219824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54" name="図 4">
            <a:extLst>
              <a:ext uri="{FF2B5EF4-FFF2-40B4-BE49-F238E27FC236}">
                <a16:creationId xmlns:a16="http://schemas.microsoft.com/office/drawing/2014/main" id="{5DC12AB6-A92C-F74D-AD15-304089ACBA6A}"/>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4102821" y="2942346"/>
            <a:ext cx="3984771" cy="974896"/>
          </a:xfrm>
          <a:prstGeom prst="rect">
            <a:avLst/>
          </a:prstGeom>
        </p:spPr>
      </p:pic>
    </p:spTree>
    <p:extLst>
      <p:ext uri="{BB962C8B-B14F-4D97-AF65-F5344CB8AC3E}">
        <p14:creationId xmlns:p14="http://schemas.microsoft.com/office/powerpoint/2010/main" val="4229072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pic>
        <p:nvPicPr>
          <p:cNvPr id="54" name="図 3">
            <a:extLst>
              <a:ext uri="{FF2B5EF4-FFF2-40B4-BE49-F238E27FC236}">
                <a16:creationId xmlns:a16="http://schemas.microsoft.com/office/drawing/2014/main" id="{DB7E8743-982B-B64F-97C7-011B1D47C27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68688" y="3146868"/>
            <a:ext cx="6534000" cy="392814"/>
          </a:xfrm>
          <a:prstGeom prst="rect">
            <a:avLst/>
          </a:prstGeom>
        </p:spPr>
      </p:pic>
      <p:pic>
        <p:nvPicPr>
          <p:cNvPr id="55" name="図 4">
            <a:extLst>
              <a:ext uri="{FF2B5EF4-FFF2-40B4-BE49-F238E27FC236}">
                <a16:creationId xmlns:a16="http://schemas.microsoft.com/office/drawing/2014/main" id="{1CA7FA97-2416-F549-BB75-4F2F1B59534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87498" y="5852493"/>
            <a:ext cx="1229979" cy="736739"/>
          </a:xfrm>
          <a:prstGeom prst="rect">
            <a:avLst/>
          </a:prstGeom>
        </p:spPr>
      </p:pic>
    </p:spTree>
    <p:extLst>
      <p:ext uri="{BB962C8B-B14F-4D97-AF65-F5344CB8AC3E}">
        <p14:creationId xmlns:p14="http://schemas.microsoft.com/office/powerpoint/2010/main" val="155007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V1">
    <p:spTree>
      <p:nvGrpSpPr>
        <p:cNvPr id="1" name=""/>
        <p:cNvGrpSpPr/>
        <p:nvPr/>
      </p:nvGrpSpPr>
      <p:grpSpPr>
        <a:xfrm>
          <a:off x="0" y="0"/>
          <a:ext cx="0" cy="0"/>
          <a:chOff x="0" y="0"/>
          <a:chExt cx="0" cy="0"/>
        </a:xfrm>
      </p:grpSpPr>
      <p:pic>
        <p:nvPicPr>
          <p:cNvPr id="10" name="図 9" descr="屋内, 座る, 金属, テーブル が含まれている画像&#10;&#10;自動的に生成された説明">
            <a:extLst>
              <a:ext uri="{FF2B5EF4-FFF2-40B4-BE49-F238E27FC236}">
                <a16:creationId xmlns:a16="http://schemas.microsoft.com/office/drawing/2014/main" id="{3E7BB581-F2D7-0646-8805-6EBDEF1BE3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7984" y="1146972"/>
            <a:ext cx="11657387" cy="5003800"/>
          </a:xfrm>
          <a:prstGeom prst="rect">
            <a:avLst/>
          </a:prstGeom>
        </p:spPr>
      </p:pic>
      <p:sp>
        <p:nvSpPr>
          <p:cNvPr id="27" name="タイトル 1"/>
          <p:cNvSpPr>
            <a:spLocks noGrp="1"/>
          </p:cNvSpPr>
          <p:nvPr>
            <p:ph type="title" hasCustomPrompt="1"/>
          </p:nvPr>
        </p:nvSpPr>
        <p:spPr>
          <a:xfrm>
            <a:off x="411581" y="1888399"/>
            <a:ext cx="5749568" cy="1139747"/>
          </a:xfrm>
          <a:prstGeom prst="rect">
            <a:avLst/>
          </a:prstGeom>
        </p:spPr>
        <p:txBody>
          <a:bodyPr lIns="104790" tIns="52395" rIns="104790" bIns="52395"/>
          <a:lstStyle>
            <a:lvl1pPr>
              <a:lnSpc>
                <a:spcPct val="100000"/>
              </a:lnSpc>
              <a:defRPr sz="3400" b="1" baseline="0">
                <a:solidFill>
                  <a:schemeClr val="bg1"/>
                </a:solidFill>
                <a:latin typeface="+mj-lt"/>
                <a:ea typeface="+mj-ea"/>
                <a:cs typeface="メイリオ" pitchFamily="50" charset="-128"/>
              </a:defRPr>
            </a:lvl1pPr>
          </a:lstStyle>
          <a:p>
            <a:r>
              <a:rPr kumimoji="1" lang="en-US" altLang="ja-JP" dirty="0"/>
              <a:t>Cover Title 34pt</a:t>
            </a:r>
            <a:endParaRPr kumimoji="1" lang="ja-JP" altLang="en-US" dirty="0"/>
          </a:p>
        </p:txBody>
      </p:sp>
      <p:sp>
        <p:nvSpPr>
          <p:cNvPr id="28" name="テキスト プレースホルダー 21"/>
          <p:cNvSpPr>
            <a:spLocks noGrp="1"/>
          </p:cNvSpPr>
          <p:nvPr>
            <p:ph type="body" sz="quarter" idx="12" hasCustomPrompt="1"/>
          </p:nvPr>
        </p:nvSpPr>
        <p:spPr>
          <a:xfrm>
            <a:off x="411578" y="3100666"/>
            <a:ext cx="5749568" cy="1591042"/>
          </a:xfrm>
          <a:prstGeom prst="rect">
            <a:avLst/>
          </a:prstGeom>
        </p:spPr>
        <p:txBody>
          <a:bodyPr lIns="104790" tIns="52395" rIns="104790" bIns="52395"/>
          <a:lstStyle>
            <a:lvl1pPr marL="0" marR="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sz="2000" baseline="0">
                <a:solidFill>
                  <a:schemeClr val="bg1"/>
                </a:solidFill>
                <a:latin typeface="+mj-lt"/>
                <a:ea typeface="+mn-ea"/>
                <a:cs typeface="メイリオ" pitchFamily="50" charset="-128"/>
              </a:defRPr>
            </a:lvl1pPr>
          </a:lstStyle>
          <a:p>
            <a:pPr marL="0" marR="0" lvl="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en-US" altLang="ja-JP" dirty="0"/>
              <a:t>Subtitle 20pt</a:t>
            </a:r>
          </a:p>
        </p:txBody>
      </p:sp>
      <p:sp>
        <p:nvSpPr>
          <p:cNvPr id="21" name="テキスト プレースホルダー 5"/>
          <p:cNvSpPr>
            <a:spLocks noGrp="1"/>
          </p:cNvSpPr>
          <p:nvPr>
            <p:ph type="body" sz="quarter" idx="13" hasCustomPrompt="1"/>
          </p:nvPr>
        </p:nvSpPr>
        <p:spPr>
          <a:xfrm>
            <a:off x="411581" y="5395588"/>
            <a:ext cx="3182384" cy="351370"/>
          </a:xfrm>
          <a:prstGeom prst="rect">
            <a:avLst/>
          </a:prstGeom>
        </p:spPr>
        <p:txBody>
          <a:bodyPr lIns="104790" tIns="52395" rIns="104790" bIns="52395" anchor="ctr"/>
          <a:lstStyle>
            <a:lvl1pPr marL="0" indent="0">
              <a:lnSpc>
                <a:spcPct val="100000"/>
              </a:lnSpc>
              <a:spcBef>
                <a:spcPts val="0"/>
              </a:spcBef>
              <a:buNone/>
              <a:defRPr sz="1400">
                <a:solidFill>
                  <a:schemeClr val="bg1"/>
                </a:solidFill>
                <a:latin typeface="+mj-lt"/>
                <a:ea typeface="+mn-ea"/>
                <a:cs typeface="メイリオ" pitchFamily="50" charset="-128"/>
              </a:defRPr>
            </a:lvl1pPr>
          </a:lstStyle>
          <a:p>
            <a:pPr lvl="0"/>
            <a:r>
              <a:rPr kumimoji="1" lang="en-US" altLang="ja-JP" dirty="0"/>
              <a:t>2020.6.1</a:t>
            </a:r>
            <a:endParaRPr kumimoji="1" lang="ja-JP" altLang="en-US" dirty="0"/>
          </a:p>
        </p:txBody>
      </p:sp>
      <p:sp>
        <p:nvSpPr>
          <p:cNvPr id="12" name="日付プレースホルダー 32"/>
          <p:cNvSpPr txBox="1">
            <a:spLocks/>
          </p:cNvSpPr>
          <p:nvPr userDrawn="1"/>
        </p:nvSpPr>
        <p:spPr>
          <a:xfrm>
            <a:off x="284399" y="6372453"/>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tx1"/>
                </a:solidFill>
                <a:latin typeface="Arial" pitchFamily="34" charset="0"/>
                <a:ea typeface="ＭＳ Ｐゴシック" pitchFamily="50" charset="-128"/>
                <a:cs typeface="+mn-cs"/>
              </a:rPr>
              <a:t>Mitsubishi Power Europe,</a:t>
            </a:r>
            <a:r>
              <a:rPr kumimoji="1" lang="en-US" altLang="ja-JP" sz="700" kern="1200" baseline="0" dirty="0">
                <a:solidFill>
                  <a:schemeClr val="tx1"/>
                </a:solidFill>
                <a:latin typeface="Arial" pitchFamily="34" charset="0"/>
                <a:ea typeface="ＭＳ Ｐゴシック" pitchFamily="50" charset="-128"/>
                <a:cs typeface="+mn-cs"/>
              </a:rPr>
              <a:t> Ltd</a:t>
            </a:r>
            <a:r>
              <a:rPr kumimoji="1" lang="en-US" altLang="ja-JP" sz="700" kern="1200" dirty="0">
                <a:solidFill>
                  <a:schemeClr val="tx1"/>
                </a:solidFill>
                <a:latin typeface="Arial" pitchFamily="34" charset="0"/>
                <a:ea typeface="ＭＳ Ｐゴシック" pitchFamily="50" charset="-128"/>
                <a:cs typeface="+mn-cs"/>
              </a:rPr>
              <a:t>. All Rights Reserved.</a:t>
            </a:r>
          </a:p>
        </p:txBody>
      </p:sp>
      <p:pic>
        <p:nvPicPr>
          <p:cNvPr id="14" name="図 13">
            <a:extLst>
              <a:ext uri="{FF2B5EF4-FFF2-40B4-BE49-F238E27FC236}">
                <a16:creationId xmlns:a16="http://schemas.microsoft.com/office/drawing/2014/main" id="{9B8A81FD-36C9-A048-9FEB-5B60BC3CED3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1927" y="5850971"/>
            <a:ext cx="1595798" cy="134226"/>
          </a:xfrm>
          <a:prstGeom prst="rect">
            <a:avLst/>
          </a:prstGeom>
        </p:spPr>
      </p:pic>
      <p:pic>
        <p:nvPicPr>
          <p:cNvPr id="13" name="図 12">
            <a:extLst>
              <a:ext uri="{FF2B5EF4-FFF2-40B4-BE49-F238E27FC236}">
                <a16:creationId xmlns:a16="http://schemas.microsoft.com/office/drawing/2014/main" id="{B5649861-F5A8-E64C-90C9-167226438DC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14025" y="6294954"/>
            <a:ext cx="1269434" cy="301648"/>
          </a:xfrm>
          <a:prstGeom prst="rect">
            <a:avLst/>
          </a:prstGeom>
        </p:spPr>
      </p:pic>
      <p:grpSp>
        <p:nvGrpSpPr>
          <p:cNvPr id="5" name="Gruppieren 4">
            <a:extLst>
              <a:ext uri="{FF2B5EF4-FFF2-40B4-BE49-F238E27FC236}">
                <a16:creationId xmlns:a16="http://schemas.microsoft.com/office/drawing/2014/main" id="{61A99564-1771-45FE-9852-6BB9AE1C8E68}"/>
              </a:ext>
            </a:extLst>
          </p:cNvPr>
          <p:cNvGrpSpPr/>
          <p:nvPr userDrawn="1"/>
        </p:nvGrpSpPr>
        <p:grpSpPr>
          <a:xfrm>
            <a:off x="257983" y="203772"/>
            <a:ext cx="11657387" cy="943200"/>
            <a:chOff x="257984" y="202843"/>
            <a:chExt cx="11657387" cy="943200"/>
          </a:xfrm>
        </p:grpSpPr>
        <p:sp>
          <p:nvSpPr>
            <p:cNvPr id="4" name="Rechteck 3">
              <a:extLst>
                <a:ext uri="{FF2B5EF4-FFF2-40B4-BE49-F238E27FC236}">
                  <a16:creationId xmlns:a16="http://schemas.microsoft.com/office/drawing/2014/main" id="{783E0EE9-AC03-49CC-97A0-7223C6330FF0}"/>
                </a:ext>
              </a:extLst>
            </p:cNvPr>
            <p:cNvSpPr/>
            <p:nvPr userDrawn="1"/>
          </p:nvSpPr>
          <p:spPr>
            <a:xfrm>
              <a:off x="257984" y="202843"/>
              <a:ext cx="11657387" cy="94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descr="Ein Bild, das Zeichnung, Blume enthält.&#10;&#10;Automatisch generierte Beschreibung">
              <a:extLst>
                <a:ext uri="{FF2B5EF4-FFF2-40B4-BE49-F238E27FC236}">
                  <a16:creationId xmlns:a16="http://schemas.microsoft.com/office/drawing/2014/main" id="{757D1023-2E0E-47F5-A8F3-937796204BE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606307" y="294155"/>
              <a:ext cx="3226158" cy="768790"/>
            </a:xfrm>
            <a:prstGeom prst="rect">
              <a:avLst/>
            </a:prstGeom>
          </p:spPr>
        </p:pic>
      </p:grpSp>
    </p:spTree>
    <p:extLst>
      <p:ext uri="{BB962C8B-B14F-4D97-AF65-F5344CB8AC3E}">
        <p14:creationId xmlns:p14="http://schemas.microsoft.com/office/powerpoint/2010/main" val="415763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V2">
    <p:spTree>
      <p:nvGrpSpPr>
        <p:cNvPr id="1" name=""/>
        <p:cNvGrpSpPr/>
        <p:nvPr/>
      </p:nvGrpSpPr>
      <p:grpSpPr>
        <a:xfrm>
          <a:off x="0" y="0"/>
          <a:ext cx="0" cy="0"/>
          <a:chOff x="0" y="0"/>
          <a:chExt cx="0" cy="0"/>
        </a:xfrm>
      </p:grpSpPr>
      <p:pic>
        <p:nvPicPr>
          <p:cNvPr id="11" name="図 10" descr="建物, 座る, グリーン, エンジン が含まれている画像&#10;&#10;自動的に生成された説明">
            <a:extLst>
              <a:ext uri="{FF2B5EF4-FFF2-40B4-BE49-F238E27FC236}">
                <a16:creationId xmlns:a16="http://schemas.microsoft.com/office/drawing/2014/main" id="{EB3F3220-C9C8-1247-8464-C8AD9A37295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43598" y="953731"/>
            <a:ext cx="6870700" cy="5194300"/>
          </a:xfrm>
          <a:prstGeom prst="rect">
            <a:avLst/>
          </a:prstGeom>
        </p:spPr>
      </p:pic>
      <p:pic>
        <p:nvPicPr>
          <p:cNvPr id="38" name="図 3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1882" y="957332"/>
            <a:ext cx="4785360" cy="5187696"/>
          </a:xfrm>
          <a:prstGeom prst="rect">
            <a:avLst/>
          </a:prstGeom>
        </p:spPr>
      </p:pic>
      <p:sp>
        <p:nvSpPr>
          <p:cNvPr id="13" name="タイトル 1"/>
          <p:cNvSpPr>
            <a:spLocks noGrp="1"/>
          </p:cNvSpPr>
          <p:nvPr>
            <p:ph type="title" hasCustomPrompt="1"/>
          </p:nvPr>
        </p:nvSpPr>
        <p:spPr>
          <a:xfrm>
            <a:off x="411582" y="1888399"/>
            <a:ext cx="4635661" cy="1139747"/>
          </a:xfrm>
          <a:prstGeom prst="rect">
            <a:avLst/>
          </a:prstGeom>
        </p:spPr>
        <p:txBody>
          <a:bodyPr lIns="104790" tIns="52395" rIns="104790" bIns="52395"/>
          <a:lstStyle>
            <a:lvl1pPr>
              <a:lnSpc>
                <a:spcPct val="100000"/>
              </a:lnSpc>
              <a:defRPr sz="3400" b="1" baseline="0">
                <a:solidFill>
                  <a:schemeClr val="bg1"/>
                </a:solidFill>
                <a:latin typeface="+mj-lt"/>
                <a:ea typeface="+mj-ea"/>
                <a:cs typeface="メイリオ" pitchFamily="50" charset="-128"/>
              </a:defRPr>
            </a:lvl1pPr>
          </a:lstStyle>
          <a:p>
            <a:r>
              <a:rPr kumimoji="1" lang="en-US" altLang="ja-JP" dirty="0"/>
              <a:t>Cover Title 34pt</a:t>
            </a:r>
            <a:endParaRPr kumimoji="1" lang="ja-JP" altLang="en-US" dirty="0"/>
          </a:p>
        </p:txBody>
      </p:sp>
      <p:sp>
        <p:nvSpPr>
          <p:cNvPr id="18" name="テキスト プレースホルダー 21"/>
          <p:cNvSpPr>
            <a:spLocks noGrp="1"/>
          </p:cNvSpPr>
          <p:nvPr>
            <p:ph type="body" sz="quarter" idx="12" hasCustomPrompt="1"/>
          </p:nvPr>
        </p:nvSpPr>
        <p:spPr>
          <a:xfrm>
            <a:off x="411579" y="3100666"/>
            <a:ext cx="4635663" cy="1591042"/>
          </a:xfrm>
          <a:prstGeom prst="rect">
            <a:avLst/>
          </a:prstGeom>
        </p:spPr>
        <p:txBody>
          <a:bodyPr lIns="104790" tIns="52395" rIns="104790" bIns="52395"/>
          <a:lstStyle>
            <a:lvl1pPr marL="0" marR="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sz="2000" baseline="0">
                <a:solidFill>
                  <a:schemeClr val="bg1"/>
                </a:solidFill>
                <a:latin typeface="+mj-lt"/>
                <a:ea typeface="+mn-ea"/>
                <a:cs typeface="メイリオ" pitchFamily="50" charset="-128"/>
              </a:defRPr>
            </a:lvl1pPr>
          </a:lstStyle>
          <a:p>
            <a:pPr marL="0" marR="0" lvl="0" indent="0" algn="l" defTabSz="785927"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en-US" altLang="ja-JP" dirty="0"/>
              <a:t>Subtitle 20pt</a:t>
            </a:r>
          </a:p>
        </p:txBody>
      </p:sp>
      <p:sp>
        <p:nvSpPr>
          <p:cNvPr id="14" name="日付プレースホルダー 32"/>
          <p:cNvSpPr txBox="1">
            <a:spLocks/>
          </p:cNvSpPr>
          <p:nvPr userDrawn="1"/>
        </p:nvSpPr>
        <p:spPr>
          <a:xfrm>
            <a:off x="284399" y="6372453"/>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tx1"/>
                </a:solidFill>
                <a:latin typeface="Arial" pitchFamily="34" charset="0"/>
                <a:ea typeface="ＭＳ Ｐゴシック" pitchFamily="50" charset="-128"/>
                <a:cs typeface="+mn-cs"/>
              </a:rPr>
              <a:t>Mitsubishi Power Europe,</a:t>
            </a:r>
            <a:r>
              <a:rPr kumimoji="1" lang="en-US" altLang="ja-JP" sz="700" kern="1200" baseline="0" dirty="0">
                <a:solidFill>
                  <a:schemeClr val="tx1"/>
                </a:solidFill>
                <a:latin typeface="Arial" pitchFamily="34" charset="0"/>
                <a:ea typeface="ＭＳ Ｐゴシック" pitchFamily="50" charset="-128"/>
                <a:cs typeface="+mn-cs"/>
              </a:rPr>
              <a:t> Ltd</a:t>
            </a:r>
            <a:r>
              <a:rPr kumimoji="1" lang="en-US" altLang="ja-JP" sz="700" kern="1200" dirty="0">
                <a:solidFill>
                  <a:schemeClr val="tx1"/>
                </a:solidFill>
                <a:latin typeface="Arial" pitchFamily="34" charset="0"/>
                <a:ea typeface="ＭＳ Ｐゴシック" pitchFamily="50" charset="-128"/>
                <a:cs typeface="+mn-cs"/>
              </a:rPr>
              <a:t>. All Rights Reserved.</a:t>
            </a:r>
          </a:p>
        </p:txBody>
      </p:sp>
      <p:sp>
        <p:nvSpPr>
          <p:cNvPr id="21" name="テキスト プレースホルダー 5"/>
          <p:cNvSpPr>
            <a:spLocks noGrp="1"/>
          </p:cNvSpPr>
          <p:nvPr>
            <p:ph type="body" sz="quarter" idx="13" hasCustomPrompt="1"/>
          </p:nvPr>
        </p:nvSpPr>
        <p:spPr>
          <a:xfrm>
            <a:off x="411581" y="5395588"/>
            <a:ext cx="3182384" cy="351370"/>
          </a:xfrm>
          <a:prstGeom prst="rect">
            <a:avLst/>
          </a:prstGeom>
        </p:spPr>
        <p:txBody>
          <a:bodyPr lIns="104790" tIns="52395" rIns="104790" bIns="52395" anchor="ctr"/>
          <a:lstStyle>
            <a:lvl1pPr marL="0" indent="0">
              <a:lnSpc>
                <a:spcPct val="100000"/>
              </a:lnSpc>
              <a:spcBef>
                <a:spcPts val="0"/>
              </a:spcBef>
              <a:buNone/>
              <a:defRPr sz="1400">
                <a:solidFill>
                  <a:schemeClr val="bg1"/>
                </a:solidFill>
                <a:latin typeface="+mj-lt"/>
                <a:ea typeface="+mn-ea"/>
                <a:cs typeface="メイリオ" pitchFamily="50" charset="-128"/>
              </a:defRPr>
            </a:lvl1pPr>
          </a:lstStyle>
          <a:p>
            <a:pPr lvl="0"/>
            <a:r>
              <a:rPr kumimoji="1" lang="en-US" altLang="ja-JP" dirty="0"/>
              <a:t>2020.6.1</a:t>
            </a:r>
            <a:endParaRPr kumimoji="1" lang="ja-JP" altLang="en-US" dirty="0"/>
          </a:p>
        </p:txBody>
      </p:sp>
      <p:pic>
        <p:nvPicPr>
          <p:cNvPr id="17" name="図 16">
            <a:extLst>
              <a:ext uri="{FF2B5EF4-FFF2-40B4-BE49-F238E27FC236}">
                <a16:creationId xmlns:a16="http://schemas.microsoft.com/office/drawing/2014/main" id="{CC30009A-B32B-B24B-8EDA-C0939CCEB44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1927" y="5850971"/>
            <a:ext cx="1595798" cy="134226"/>
          </a:xfrm>
          <a:prstGeom prst="rect">
            <a:avLst/>
          </a:prstGeom>
        </p:spPr>
      </p:pic>
      <p:pic>
        <p:nvPicPr>
          <p:cNvPr id="15" name="図 14">
            <a:extLst>
              <a:ext uri="{FF2B5EF4-FFF2-40B4-BE49-F238E27FC236}">
                <a16:creationId xmlns:a16="http://schemas.microsoft.com/office/drawing/2014/main" id="{49EFD16D-E6EB-8442-A27C-183A3B385E9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14025" y="6294954"/>
            <a:ext cx="1269434" cy="301648"/>
          </a:xfrm>
          <a:prstGeom prst="rect">
            <a:avLst/>
          </a:prstGeom>
        </p:spPr>
      </p:pic>
      <p:pic>
        <p:nvPicPr>
          <p:cNvPr id="3" name="Grafik 2">
            <a:extLst>
              <a:ext uri="{FF2B5EF4-FFF2-40B4-BE49-F238E27FC236}">
                <a16:creationId xmlns:a16="http://schemas.microsoft.com/office/drawing/2014/main" id="{B2A54DC8-BE5D-4ACE-B717-13F988E35AF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825248" y="92900"/>
            <a:ext cx="3227011" cy="768992"/>
          </a:xfrm>
          <a:prstGeom prst="rect">
            <a:avLst/>
          </a:prstGeom>
        </p:spPr>
      </p:pic>
    </p:spTree>
    <p:extLst>
      <p:ext uri="{BB962C8B-B14F-4D97-AF65-F5344CB8AC3E}">
        <p14:creationId xmlns:p14="http://schemas.microsoft.com/office/powerpoint/2010/main" val="287638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text V1">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425A1DD-D8C6-DA46-A570-6BCA7220AFC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9" name="図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 name="日付プレースホルダー 32"/>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lang="en-US" altLang="ja-JP" sz="700" dirty="0">
                <a:solidFill>
                  <a:schemeClr val="bg1"/>
                </a:solidFill>
                <a:latin typeface="Arial" pitchFamily="34" charset="0"/>
                <a:ea typeface="ＭＳ Ｐゴシック" pitchFamily="50" charset="-128"/>
              </a:rPr>
              <a:t>Mitsubishi Power Europe,</a:t>
            </a:r>
            <a:r>
              <a:rPr lang="en-US" altLang="ja-JP" sz="700" baseline="0" dirty="0">
                <a:solidFill>
                  <a:schemeClr val="bg1"/>
                </a:solidFill>
                <a:latin typeface="Arial" pitchFamily="34" charset="0"/>
                <a:ea typeface="ＭＳ Ｐゴシック" pitchFamily="50" charset="-128"/>
              </a:rPr>
              <a:t> Ltd</a:t>
            </a:r>
            <a:r>
              <a:rPr lang="en-US" altLang="ja-JP" sz="700" dirty="0">
                <a:solidFill>
                  <a:schemeClr val="bg1"/>
                </a:solidFill>
                <a:latin typeface="Arial" pitchFamily="34" charset="0"/>
                <a:ea typeface="ＭＳ Ｐゴシック" pitchFamily="50" charset="-128"/>
              </a:rPr>
              <a:t>. All Rights Reserved.</a:t>
            </a:r>
          </a:p>
        </p:txBody>
      </p:sp>
      <p:sp>
        <p:nvSpPr>
          <p:cNvPr id="18" name="テキスト プレースホルダー 18"/>
          <p:cNvSpPr>
            <a:spLocks noGrp="1"/>
          </p:cNvSpPr>
          <p:nvPr>
            <p:ph type="body" sz="quarter" idx="13" hasCustomPrompt="1"/>
          </p:nvPr>
        </p:nvSpPr>
        <p:spPr>
          <a:xfrm>
            <a:off x="552450" y="797316"/>
            <a:ext cx="11104633" cy="5483463"/>
          </a:xfrm>
          <a:prstGeom prst="rect">
            <a:avLst/>
          </a:prstGeom>
        </p:spPr>
        <p:txBody>
          <a:bodyPr lIns="104790" tIns="52395" rIns="104790" bIns="52395" numCol="1" spcCol="618840"/>
          <a:lstStyle>
            <a:lvl1pPr marL="0" marR="0" indent="0" algn="l" defTabSz="820738" rtl="0" eaLnBrk="1" fontAlgn="auto" latinLnBrk="0" hangingPunct="1">
              <a:lnSpc>
                <a:spcPct val="120000"/>
              </a:lnSpc>
              <a:spcBef>
                <a:spcPts val="860"/>
              </a:spcBef>
              <a:spcAft>
                <a:spcPts val="0"/>
              </a:spcAft>
              <a:buClrTx/>
              <a:buSzTx/>
              <a:buFont typeface="Arial" panose="020B0604020202020204" pitchFamily="34" charset="0"/>
              <a:buNone/>
              <a:tabLst>
                <a:tab pos="4840288" algn="l"/>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p:txBody>
      </p:sp>
      <p:cxnSp>
        <p:nvCxnSpPr>
          <p:cNvPr id="21" name="直線コネクタ 20"/>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タイトル 1"/>
          <p:cNvSpPr>
            <a:spLocks noGrp="1"/>
          </p:cNvSpPr>
          <p:nvPr>
            <p:ph type="title" hasCustomPrompt="1"/>
          </p:nvPr>
        </p:nvSpPr>
        <p:spPr>
          <a:xfrm>
            <a:off x="552450" y="136993"/>
            <a:ext cx="8707079" cy="350042"/>
          </a:xfrm>
          <a:prstGeom prst="rect">
            <a:avLst/>
          </a:prstGeom>
        </p:spPr>
        <p:txBody>
          <a:bodyPr lIns="104790" tIns="52395" rIns="104790" bIns="52395"/>
          <a:lstStyle>
            <a:lvl1pPr defTabSz="787400">
              <a:defRPr sz="2200" b="1" baseline="0">
                <a:solidFill>
                  <a:schemeClr val="tx1"/>
                </a:solidFill>
                <a:latin typeface="+mj-lt"/>
                <a:cs typeface="Arial" panose="020B0604020202020204" pitchFamily="34" charset="0"/>
              </a:defRPr>
            </a:lvl1pPr>
          </a:lstStyle>
          <a:p>
            <a:r>
              <a:rPr kumimoji="1" lang="en-US" altLang="ja-JP" dirty="0"/>
              <a:t>Page Title 22pt (just Text)</a:t>
            </a:r>
            <a:endParaRPr kumimoji="1" lang="ja-JP" altLang="en-US" dirty="0"/>
          </a:p>
        </p:txBody>
      </p:sp>
      <p:sp>
        <p:nvSpPr>
          <p:cNvPr id="10" name="スライド番号プレースホルダー 5">
            <a:extLst>
              <a:ext uri="{FF2B5EF4-FFF2-40B4-BE49-F238E27FC236}">
                <a16:creationId xmlns:a16="http://schemas.microsoft.com/office/drawing/2014/main" id="{083BC3B8-A62B-E24D-A9AF-FF5336A9A1A6}"/>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5" name="Text Placeholder 4">
            <a:extLst>
              <a:ext uri="{FF2B5EF4-FFF2-40B4-BE49-F238E27FC236}">
                <a16:creationId xmlns:a16="http://schemas.microsoft.com/office/drawing/2014/main" id="{72C7810C-92B5-4F03-BB3F-34CA99793360}"/>
              </a:ext>
            </a:extLst>
          </p:cNvPr>
          <p:cNvSpPr>
            <a:spLocks noGrp="1"/>
          </p:cNvSpPr>
          <p:nvPr>
            <p:ph type="body" sz="quarter" idx="14"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131548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text V2">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425A1DD-D8C6-DA46-A570-6BCA7220AFC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9" name="図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 name="日付プレースホルダー 32"/>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lang="en-US" altLang="ja-JP" sz="700" dirty="0">
                <a:solidFill>
                  <a:schemeClr val="bg1"/>
                </a:solidFill>
                <a:latin typeface="Arial" pitchFamily="34" charset="0"/>
                <a:ea typeface="ＭＳ Ｐゴシック" pitchFamily="50" charset="-128"/>
              </a:rPr>
              <a:t>Mitsubishi Power Europe,</a:t>
            </a:r>
            <a:r>
              <a:rPr lang="en-US" altLang="ja-JP" sz="700" baseline="0" dirty="0">
                <a:solidFill>
                  <a:schemeClr val="bg1"/>
                </a:solidFill>
                <a:latin typeface="Arial" pitchFamily="34" charset="0"/>
                <a:ea typeface="ＭＳ Ｐゴシック" pitchFamily="50" charset="-128"/>
              </a:rPr>
              <a:t> Ltd</a:t>
            </a:r>
            <a:r>
              <a:rPr lang="en-US" altLang="ja-JP" sz="700" dirty="0">
                <a:solidFill>
                  <a:schemeClr val="bg1"/>
                </a:solidFill>
                <a:latin typeface="Arial" pitchFamily="34" charset="0"/>
                <a:ea typeface="ＭＳ Ｐゴシック" pitchFamily="50" charset="-128"/>
              </a:rPr>
              <a:t>. All Rights Reserved.</a:t>
            </a:r>
          </a:p>
        </p:txBody>
      </p:sp>
      <p:sp>
        <p:nvSpPr>
          <p:cNvPr id="17" name="テキスト プレースホルダー 9"/>
          <p:cNvSpPr>
            <a:spLocks noGrp="1"/>
          </p:cNvSpPr>
          <p:nvPr>
            <p:ph type="body" sz="quarter" idx="10" hasCustomPrompt="1"/>
          </p:nvPr>
        </p:nvSpPr>
        <p:spPr>
          <a:xfrm>
            <a:off x="552450" y="797316"/>
            <a:ext cx="8706763"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18" name="テキスト プレースホルダー 18"/>
          <p:cNvSpPr>
            <a:spLocks noGrp="1"/>
          </p:cNvSpPr>
          <p:nvPr>
            <p:ph type="body" sz="quarter" idx="13" hasCustomPrompt="1"/>
          </p:nvPr>
        </p:nvSpPr>
        <p:spPr>
          <a:xfrm>
            <a:off x="552450" y="1525562"/>
            <a:ext cx="11104633" cy="3662661"/>
          </a:xfrm>
          <a:prstGeom prst="rect">
            <a:avLst/>
          </a:prstGeom>
        </p:spPr>
        <p:txBody>
          <a:bodyPr lIns="104790" tIns="52395" rIns="104790" bIns="52395" numCol="2"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endParaRPr kumimoji="1" lang="en-US" altLang="ja-JP" dirty="0"/>
          </a:p>
        </p:txBody>
      </p:sp>
      <p:sp>
        <p:nvSpPr>
          <p:cNvPr id="22" name="テキスト プレースホルダー 18"/>
          <p:cNvSpPr>
            <a:spLocks noGrp="1"/>
          </p:cNvSpPr>
          <p:nvPr>
            <p:ph type="body" sz="quarter" idx="14" hasCustomPrompt="1"/>
          </p:nvPr>
        </p:nvSpPr>
        <p:spPr>
          <a:xfrm>
            <a:off x="552450" y="5435465"/>
            <a:ext cx="11104633" cy="838358"/>
          </a:xfrm>
          <a:prstGeom prst="rect">
            <a:avLst/>
          </a:prstGeom>
        </p:spPr>
        <p:txBody>
          <a:bodyPr lIns="104790" tIns="52395" rIns="104790" bIns="52395" numCol="2"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21" name="直線コネクタ 20"/>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タイトル 1"/>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(1 column, just Text)</a:t>
            </a:r>
            <a:endParaRPr kumimoji="1" lang="ja-JP" altLang="en-US" dirty="0"/>
          </a:p>
        </p:txBody>
      </p:sp>
      <p:graphicFrame>
        <p:nvGraphicFramePr>
          <p:cNvPr id="11" name="Diagramm 10">
            <a:extLst>
              <a:ext uri="{FF2B5EF4-FFF2-40B4-BE49-F238E27FC236}">
                <a16:creationId xmlns:a16="http://schemas.microsoft.com/office/drawing/2014/main" id="{353781BA-2C17-2141-8BFB-3213A14BC797}"/>
              </a:ext>
            </a:extLst>
          </p:cNvPr>
          <p:cNvGraphicFramePr/>
          <p:nvPr userDrawn="1">
            <p:extLst>
              <p:ext uri="{D42A27DB-BD31-4B8C-83A1-F6EECF244321}">
                <p14:modId xmlns:p14="http://schemas.microsoft.com/office/powerpoint/2010/main" val="2662142517"/>
              </p:ext>
            </p:extLst>
          </p:nvPr>
        </p:nvGraphicFramePr>
        <p:xfrm>
          <a:off x="548438" y="797316"/>
          <a:ext cx="11104633" cy="5493010"/>
        </p:xfrm>
        <a:graphic>
          <a:graphicData uri="http://schemas.openxmlformats.org/drawingml/2006/chart">
            <c:chart xmlns:c="http://schemas.openxmlformats.org/drawingml/2006/chart" xmlns:r="http://schemas.openxmlformats.org/officeDocument/2006/relationships" r:id="rId4"/>
          </a:graphicData>
        </a:graphic>
      </p:graphicFrame>
      <p:sp>
        <p:nvSpPr>
          <p:cNvPr id="13" name="スライド番号プレースホルダー 5">
            <a:extLst>
              <a:ext uri="{FF2B5EF4-FFF2-40B4-BE49-F238E27FC236}">
                <a16:creationId xmlns:a16="http://schemas.microsoft.com/office/drawing/2014/main" id="{22E32625-DB6E-0947-A520-DEC81F03FA8F}"/>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16" name="Text Placeholder 4">
            <a:extLst>
              <a:ext uri="{FF2B5EF4-FFF2-40B4-BE49-F238E27FC236}">
                <a16:creationId xmlns:a16="http://schemas.microsoft.com/office/drawing/2014/main" id="{2EB47805-D19D-450F-BA61-33A98106A9CF}"/>
              </a:ext>
            </a:extLst>
          </p:cNvPr>
          <p:cNvSpPr>
            <a:spLocks noGrp="1"/>
          </p:cNvSpPr>
          <p:nvPr>
            <p:ph type="body" sz="quarter" idx="15"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310023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text 2 columns">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92FDF04-6EEB-3844-90E7-DCC6519C47D8}"/>
              </a:ext>
            </a:extLst>
          </p:cNvPr>
          <p:cNvSpPr/>
          <p:nvPr userDrawn="1"/>
        </p:nvSpPr>
        <p:spPr>
          <a:xfrm>
            <a:off x="6273960" y="797316"/>
            <a:ext cx="5363999" cy="54834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図 2">
            <a:extLst>
              <a:ext uri="{FF2B5EF4-FFF2-40B4-BE49-F238E27FC236}">
                <a16:creationId xmlns:a16="http://schemas.microsoft.com/office/drawing/2014/main" id="{89142D73-FD55-E34E-8402-601A63A5F070}"/>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6" name="図 18">
            <a:extLst>
              <a:ext uri="{FF2B5EF4-FFF2-40B4-BE49-F238E27FC236}">
                <a16:creationId xmlns:a16="http://schemas.microsoft.com/office/drawing/2014/main" id="{71000135-3B55-EC40-BF38-5FEB5BABD49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20" name="日付プレースホルダー 32">
            <a:extLst>
              <a:ext uri="{FF2B5EF4-FFF2-40B4-BE49-F238E27FC236}">
                <a16:creationId xmlns:a16="http://schemas.microsoft.com/office/drawing/2014/main" id="{2801E7FC-94E1-8D46-B88D-5164368FBDB1}"/>
              </a:ext>
            </a:extLst>
          </p:cNvPr>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bg1"/>
                </a:solidFill>
                <a:latin typeface="Arial" pitchFamily="34" charset="0"/>
                <a:ea typeface="ＭＳ Ｐゴシック" pitchFamily="50" charset="-128"/>
                <a:cs typeface="+mn-cs"/>
              </a:rPr>
              <a:t>Mitsubishi Power Europe,</a:t>
            </a:r>
            <a:r>
              <a:rPr kumimoji="1" lang="en-US" altLang="ja-JP" sz="700" kern="1200" baseline="0" dirty="0">
                <a:solidFill>
                  <a:schemeClr val="bg1"/>
                </a:solidFill>
                <a:latin typeface="Arial" pitchFamily="34" charset="0"/>
                <a:ea typeface="ＭＳ Ｐゴシック" pitchFamily="50" charset="-128"/>
                <a:cs typeface="+mn-cs"/>
              </a:rPr>
              <a:t> Ltd</a:t>
            </a:r>
            <a:r>
              <a:rPr kumimoji="1" lang="en-US" altLang="ja-JP" sz="700" kern="1200" dirty="0">
                <a:solidFill>
                  <a:schemeClr val="bg1"/>
                </a:solidFill>
                <a:latin typeface="Arial" pitchFamily="34" charset="0"/>
                <a:ea typeface="ＭＳ Ｐゴシック" pitchFamily="50" charset="-128"/>
                <a:cs typeface="+mn-cs"/>
              </a:rPr>
              <a:t>. All Rights Reserved.</a:t>
            </a:r>
          </a:p>
        </p:txBody>
      </p:sp>
      <p:sp>
        <p:nvSpPr>
          <p:cNvPr id="26" name="テキスト プレースホルダー 9">
            <a:extLst>
              <a:ext uri="{FF2B5EF4-FFF2-40B4-BE49-F238E27FC236}">
                <a16:creationId xmlns:a16="http://schemas.microsoft.com/office/drawing/2014/main" id="{4AB141F3-97BF-064D-B69B-6F755BA4208B}"/>
              </a:ext>
            </a:extLst>
          </p:cNvPr>
          <p:cNvSpPr>
            <a:spLocks noGrp="1"/>
          </p:cNvSpPr>
          <p:nvPr>
            <p:ph type="body" sz="quarter" idx="10" hasCustomPrompt="1"/>
          </p:nvPr>
        </p:nvSpPr>
        <p:spPr>
          <a:xfrm>
            <a:off x="552451" y="797316"/>
            <a:ext cx="5364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27" name="テキスト プレースホルダー 18">
            <a:extLst>
              <a:ext uri="{FF2B5EF4-FFF2-40B4-BE49-F238E27FC236}">
                <a16:creationId xmlns:a16="http://schemas.microsoft.com/office/drawing/2014/main" id="{AD73C142-F12A-D942-98C5-00D08799997B}"/>
              </a:ext>
            </a:extLst>
          </p:cNvPr>
          <p:cNvSpPr>
            <a:spLocks noGrp="1"/>
          </p:cNvSpPr>
          <p:nvPr>
            <p:ph type="body" sz="quarter" idx="13" hasCustomPrompt="1"/>
          </p:nvPr>
        </p:nvSpPr>
        <p:spPr>
          <a:xfrm>
            <a:off x="552451" y="1525562"/>
            <a:ext cx="5364000" cy="3717671"/>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endParaRPr kumimoji="1" lang="en-US" altLang="ja-JP" dirty="0"/>
          </a:p>
        </p:txBody>
      </p:sp>
      <p:sp>
        <p:nvSpPr>
          <p:cNvPr id="28" name="テキスト プレースホルダー 18">
            <a:extLst>
              <a:ext uri="{FF2B5EF4-FFF2-40B4-BE49-F238E27FC236}">
                <a16:creationId xmlns:a16="http://schemas.microsoft.com/office/drawing/2014/main" id="{77FED4B7-8437-DF43-9B65-5A296E1BD3CD}"/>
              </a:ext>
            </a:extLst>
          </p:cNvPr>
          <p:cNvSpPr>
            <a:spLocks noGrp="1"/>
          </p:cNvSpPr>
          <p:nvPr>
            <p:ph type="body" sz="quarter" idx="14" hasCustomPrompt="1"/>
          </p:nvPr>
        </p:nvSpPr>
        <p:spPr>
          <a:xfrm>
            <a:off x="552451" y="5435465"/>
            <a:ext cx="5364000"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31" name="直線コネクタ 20">
            <a:extLst>
              <a:ext uri="{FF2B5EF4-FFF2-40B4-BE49-F238E27FC236}">
                <a16:creationId xmlns:a16="http://schemas.microsoft.com/office/drawing/2014/main" id="{D66EF03B-4CFF-934B-919C-FD05FD56D94E}"/>
              </a:ext>
            </a:extLst>
          </p:cNvPr>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タイトル 1">
            <a:extLst>
              <a:ext uri="{FF2B5EF4-FFF2-40B4-BE49-F238E27FC236}">
                <a16:creationId xmlns:a16="http://schemas.microsoft.com/office/drawing/2014/main" id="{FE7A82D4-6350-0047-B84C-03842077D0CE}"/>
              </a:ext>
            </a:extLst>
          </p:cNvPr>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(2 columns, just Text)</a:t>
            </a:r>
            <a:endParaRPr kumimoji="1" lang="ja-JP" altLang="en-US" dirty="0"/>
          </a:p>
        </p:txBody>
      </p:sp>
      <p:sp>
        <p:nvSpPr>
          <p:cNvPr id="33" name="テキスト プレースホルダー 9">
            <a:extLst>
              <a:ext uri="{FF2B5EF4-FFF2-40B4-BE49-F238E27FC236}">
                <a16:creationId xmlns:a16="http://schemas.microsoft.com/office/drawing/2014/main" id="{E6405F29-CA4A-5F40-8CEF-3A78BE6CA593}"/>
              </a:ext>
            </a:extLst>
          </p:cNvPr>
          <p:cNvSpPr>
            <a:spLocks noGrp="1"/>
          </p:cNvSpPr>
          <p:nvPr>
            <p:ph type="body" sz="quarter" idx="17" hasCustomPrompt="1"/>
          </p:nvPr>
        </p:nvSpPr>
        <p:spPr>
          <a:xfrm>
            <a:off x="6273962" y="797316"/>
            <a:ext cx="5364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34" name="テキスト プレースホルダー 18">
            <a:extLst>
              <a:ext uri="{FF2B5EF4-FFF2-40B4-BE49-F238E27FC236}">
                <a16:creationId xmlns:a16="http://schemas.microsoft.com/office/drawing/2014/main" id="{85140146-F58D-7645-9C02-37612814EAC3}"/>
              </a:ext>
            </a:extLst>
          </p:cNvPr>
          <p:cNvSpPr>
            <a:spLocks noGrp="1"/>
          </p:cNvSpPr>
          <p:nvPr>
            <p:ph type="body" sz="quarter" idx="18" hasCustomPrompt="1"/>
          </p:nvPr>
        </p:nvSpPr>
        <p:spPr>
          <a:xfrm>
            <a:off x="6273961" y="1525562"/>
            <a:ext cx="5364001" cy="3717671"/>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endParaRPr kumimoji="1" lang="en-US" altLang="ja-JP" dirty="0"/>
          </a:p>
        </p:txBody>
      </p:sp>
      <p:sp>
        <p:nvSpPr>
          <p:cNvPr id="35" name="テキスト プレースホルダー 18">
            <a:extLst>
              <a:ext uri="{FF2B5EF4-FFF2-40B4-BE49-F238E27FC236}">
                <a16:creationId xmlns:a16="http://schemas.microsoft.com/office/drawing/2014/main" id="{8D07DBC6-B0A0-9440-902D-243BD088CD49}"/>
              </a:ext>
            </a:extLst>
          </p:cNvPr>
          <p:cNvSpPr>
            <a:spLocks noGrp="1"/>
          </p:cNvSpPr>
          <p:nvPr>
            <p:ph type="body" sz="quarter" idx="19" hasCustomPrompt="1"/>
          </p:nvPr>
        </p:nvSpPr>
        <p:spPr>
          <a:xfrm>
            <a:off x="6273959" y="5435465"/>
            <a:ext cx="5364000"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18" name="スライド番号プレースホルダー 5">
            <a:extLst>
              <a:ext uri="{FF2B5EF4-FFF2-40B4-BE49-F238E27FC236}">
                <a16:creationId xmlns:a16="http://schemas.microsoft.com/office/drawing/2014/main" id="{4C0AD0E4-6A2B-8A4A-9201-72B45505659D}"/>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17" name="Text Placeholder 4">
            <a:extLst>
              <a:ext uri="{FF2B5EF4-FFF2-40B4-BE49-F238E27FC236}">
                <a16:creationId xmlns:a16="http://schemas.microsoft.com/office/drawing/2014/main" id="{32518A27-7C58-40EF-A43E-FED766D6C7E0}"/>
              </a:ext>
            </a:extLst>
          </p:cNvPr>
          <p:cNvSpPr>
            <a:spLocks noGrp="1"/>
          </p:cNvSpPr>
          <p:nvPr>
            <p:ph type="body" sz="quarter" idx="20"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95130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text 3 columns">
    <p:spTree>
      <p:nvGrpSpPr>
        <p:cNvPr id="1" name=""/>
        <p:cNvGrpSpPr/>
        <p:nvPr/>
      </p:nvGrpSpPr>
      <p:grpSpPr>
        <a:xfrm>
          <a:off x="0" y="0"/>
          <a:ext cx="0" cy="0"/>
          <a:chOff x="0" y="0"/>
          <a:chExt cx="0" cy="0"/>
        </a:xfrm>
      </p:grpSpPr>
      <p:pic>
        <p:nvPicPr>
          <p:cNvPr id="39" name="図 2">
            <a:extLst>
              <a:ext uri="{FF2B5EF4-FFF2-40B4-BE49-F238E27FC236}">
                <a16:creationId xmlns:a16="http://schemas.microsoft.com/office/drawing/2014/main" id="{32043FC4-E742-1740-AF60-003ABAE88A9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40" name="図 18">
            <a:extLst>
              <a:ext uri="{FF2B5EF4-FFF2-40B4-BE49-F238E27FC236}">
                <a16:creationId xmlns:a16="http://schemas.microsoft.com/office/drawing/2014/main" id="{B02B855A-8F7E-434B-9044-795322C6ABF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1" name="日付プレースホルダー 32">
            <a:extLst>
              <a:ext uri="{FF2B5EF4-FFF2-40B4-BE49-F238E27FC236}">
                <a16:creationId xmlns:a16="http://schemas.microsoft.com/office/drawing/2014/main" id="{D6ED4008-B8BC-D444-A538-3F99EF270548}"/>
              </a:ext>
            </a:extLst>
          </p:cNvPr>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bg1"/>
                </a:solidFill>
                <a:latin typeface="Arial" pitchFamily="34" charset="0"/>
                <a:ea typeface="ＭＳ Ｐゴシック" pitchFamily="50" charset="-128"/>
                <a:cs typeface="+mn-cs"/>
              </a:rPr>
              <a:t>Mitsubishi Power Europe,</a:t>
            </a:r>
            <a:r>
              <a:rPr kumimoji="1" lang="en-US" altLang="ja-JP" sz="700" kern="1200" baseline="0" dirty="0">
                <a:solidFill>
                  <a:schemeClr val="bg1"/>
                </a:solidFill>
                <a:latin typeface="Arial" pitchFamily="34" charset="0"/>
                <a:ea typeface="ＭＳ Ｐゴシック" pitchFamily="50" charset="-128"/>
                <a:cs typeface="+mn-cs"/>
              </a:rPr>
              <a:t> Ltd</a:t>
            </a:r>
            <a:r>
              <a:rPr kumimoji="1" lang="en-US" altLang="ja-JP" sz="700" kern="1200" dirty="0">
                <a:solidFill>
                  <a:schemeClr val="bg1"/>
                </a:solidFill>
                <a:latin typeface="Arial" pitchFamily="34" charset="0"/>
                <a:ea typeface="ＭＳ Ｐゴシック" pitchFamily="50" charset="-128"/>
                <a:cs typeface="+mn-cs"/>
              </a:rPr>
              <a:t>. All Rights Reserved.</a:t>
            </a:r>
          </a:p>
        </p:txBody>
      </p:sp>
      <p:sp>
        <p:nvSpPr>
          <p:cNvPr id="43" name="テキスト プレースホルダー 9">
            <a:extLst>
              <a:ext uri="{FF2B5EF4-FFF2-40B4-BE49-F238E27FC236}">
                <a16:creationId xmlns:a16="http://schemas.microsoft.com/office/drawing/2014/main" id="{1905EB53-1021-4A45-AC7F-3196D88A4B75}"/>
              </a:ext>
            </a:extLst>
          </p:cNvPr>
          <p:cNvSpPr>
            <a:spLocks noGrp="1"/>
          </p:cNvSpPr>
          <p:nvPr>
            <p:ph type="body" sz="quarter" idx="10" hasCustomPrompt="1"/>
          </p:nvPr>
        </p:nvSpPr>
        <p:spPr>
          <a:xfrm>
            <a:off x="552451"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44" name="テキスト プレースホルダー 18">
            <a:extLst>
              <a:ext uri="{FF2B5EF4-FFF2-40B4-BE49-F238E27FC236}">
                <a16:creationId xmlns:a16="http://schemas.microsoft.com/office/drawing/2014/main" id="{68B7E7D5-200C-0543-BD7F-F9AA8EEA7FA4}"/>
              </a:ext>
            </a:extLst>
          </p:cNvPr>
          <p:cNvSpPr>
            <a:spLocks noGrp="1"/>
          </p:cNvSpPr>
          <p:nvPr>
            <p:ph type="body" sz="quarter" idx="13" hasCustomPrompt="1"/>
          </p:nvPr>
        </p:nvSpPr>
        <p:spPr>
          <a:xfrm>
            <a:off x="552451" y="1525562"/>
            <a:ext cx="3456000" cy="3722337"/>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endParaRPr kumimoji="1" lang="en-US" altLang="ja-JP" dirty="0"/>
          </a:p>
        </p:txBody>
      </p:sp>
      <p:sp>
        <p:nvSpPr>
          <p:cNvPr id="45" name="テキスト プレースホルダー 18">
            <a:extLst>
              <a:ext uri="{FF2B5EF4-FFF2-40B4-BE49-F238E27FC236}">
                <a16:creationId xmlns:a16="http://schemas.microsoft.com/office/drawing/2014/main" id="{47A8507A-EB49-AB45-8238-42A11A5B321B}"/>
              </a:ext>
            </a:extLst>
          </p:cNvPr>
          <p:cNvSpPr>
            <a:spLocks noGrp="1"/>
          </p:cNvSpPr>
          <p:nvPr>
            <p:ph type="body" sz="quarter" idx="14" hasCustomPrompt="1"/>
          </p:nvPr>
        </p:nvSpPr>
        <p:spPr>
          <a:xfrm>
            <a:off x="552451" y="5435465"/>
            <a:ext cx="3454399"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cxnSp>
        <p:nvCxnSpPr>
          <p:cNvPr id="48" name="直線コネクタ 20">
            <a:extLst>
              <a:ext uri="{FF2B5EF4-FFF2-40B4-BE49-F238E27FC236}">
                <a16:creationId xmlns:a16="http://schemas.microsoft.com/office/drawing/2014/main" id="{CE1B3C2C-B829-6348-9E01-482A77DCEC58}"/>
              </a:ext>
            </a:extLst>
          </p:cNvPr>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タイトル 1">
            <a:extLst>
              <a:ext uri="{FF2B5EF4-FFF2-40B4-BE49-F238E27FC236}">
                <a16:creationId xmlns:a16="http://schemas.microsoft.com/office/drawing/2014/main" id="{52D39B9D-977F-4E4E-8773-AA2E21F4F9AC}"/>
              </a:ext>
            </a:extLst>
          </p:cNvPr>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(3 columns, just Text)</a:t>
            </a:r>
            <a:endParaRPr kumimoji="1" lang="ja-JP" altLang="en-US" dirty="0"/>
          </a:p>
        </p:txBody>
      </p:sp>
      <p:sp>
        <p:nvSpPr>
          <p:cNvPr id="50" name="テキスト プレースホルダー 9">
            <a:extLst>
              <a:ext uri="{FF2B5EF4-FFF2-40B4-BE49-F238E27FC236}">
                <a16:creationId xmlns:a16="http://schemas.microsoft.com/office/drawing/2014/main" id="{1AAE6BD2-2E23-1E46-9B40-E838CCCB1A33}"/>
              </a:ext>
            </a:extLst>
          </p:cNvPr>
          <p:cNvSpPr>
            <a:spLocks noGrp="1"/>
          </p:cNvSpPr>
          <p:nvPr>
            <p:ph type="body" sz="quarter" idx="17" hasCustomPrompt="1"/>
          </p:nvPr>
        </p:nvSpPr>
        <p:spPr>
          <a:xfrm>
            <a:off x="4366800"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51" name="テキスト プレースホルダー 18">
            <a:extLst>
              <a:ext uri="{FF2B5EF4-FFF2-40B4-BE49-F238E27FC236}">
                <a16:creationId xmlns:a16="http://schemas.microsoft.com/office/drawing/2014/main" id="{58EF3FD7-6F05-BE4A-B11B-B9E785543425}"/>
              </a:ext>
            </a:extLst>
          </p:cNvPr>
          <p:cNvSpPr>
            <a:spLocks noGrp="1"/>
          </p:cNvSpPr>
          <p:nvPr>
            <p:ph type="body" sz="quarter" idx="18" hasCustomPrompt="1"/>
          </p:nvPr>
        </p:nvSpPr>
        <p:spPr>
          <a:xfrm>
            <a:off x="4366801" y="1525562"/>
            <a:ext cx="3456400" cy="3722337"/>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p:txBody>
      </p:sp>
      <p:sp>
        <p:nvSpPr>
          <p:cNvPr id="52" name="テキスト プレースホルダー 18">
            <a:extLst>
              <a:ext uri="{FF2B5EF4-FFF2-40B4-BE49-F238E27FC236}">
                <a16:creationId xmlns:a16="http://schemas.microsoft.com/office/drawing/2014/main" id="{1E5562CA-6BA9-C148-99CB-9C529C097912}"/>
              </a:ext>
            </a:extLst>
          </p:cNvPr>
          <p:cNvSpPr>
            <a:spLocks noGrp="1"/>
          </p:cNvSpPr>
          <p:nvPr>
            <p:ph type="body" sz="quarter" idx="19" hasCustomPrompt="1"/>
          </p:nvPr>
        </p:nvSpPr>
        <p:spPr>
          <a:xfrm>
            <a:off x="4367213" y="5435465"/>
            <a:ext cx="3455987"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53" name="テキスト プレースホルダー 9">
            <a:extLst>
              <a:ext uri="{FF2B5EF4-FFF2-40B4-BE49-F238E27FC236}">
                <a16:creationId xmlns:a16="http://schemas.microsoft.com/office/drawing/2014/main" id="{8FD4D86B-00F9-1A45-8AF8-95AD409C0106}"/>
              </a:ext>
            </a:extLst>
          </p:cNvPr>
          <p:cNvSpPr>
            <a:spLocks noGrp="1"/>
          </p:cNvSpPr>
          <p:nvPr>
            <p:ph type="body" sz="quarter" idx="20" hasCustomPrompt="1"/>
          </p:nvPr>
        </p:nvSpPr>
        <p:spPr>
          <a:xfrm>
            <a:off x="8183550" y="797316"/>
            <a:ext cx="3456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54" name="テキスト プレースホルダー 18">
            <a:extLst>
              <a:ext uri="{FF2B5EF4-FFF2-40B4-BE49-F238E27FC236}">
                <a16:creationId xmlns:a16="http://schemas.microsoft.com/office/drawing/2014/main" id="{A0BCF0CF-C787-3943-904D-B2481B1FE847}"/>
              </a:ext>
            </a:extLst>
          </p:cNvPr>
          <p:cNvSpPr>
            <a:spLocks noGrp="1"/>
          </p:cNvSpPr>
          <p:nvPr>
            <p:ph type="body" sz="quarter" idx="21" hasCustomPrompt="1"/>
          </p:nvPr>
        </p:nvSpPr>
        <p:spPr>
          <a:xfrm>
            <a:off x="8183350" y="1525562"/>
            <a:ext cx="3456400" cy="3722337"/>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vl2pPr>
              <a:defRPr lang="en-US" altLang="ja-JP" sz="1400" smtClean="0">
                <a:solidFill>
                  <a:srgbClr val="000000"/>
                </a:solidFill>
              </a:defRPr>
            </a:lvl2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lvl="0" indent="-198029">
              <a:buClr>
                <a:srgbClr val="223F4B"/>
              </a:buClr>
              <a:buFont typeface="Wingdings" panose="05000000000000000000" pitchFamily="2" charset="2"/>
              <a:buChar char="n"/>
            </a:pPr>
            <a:r>
              <a:rPr lang="en-US" altLang="ja-JP" sz="1400" dirty="0">
                <a:solidFill>
                  <a:srgbClr val="000000"/>
                </a:solidFill>
              </a:rPr>
              <a:t>Heading 1</a:t>
            </a:r>
          </a:p>
          <a:p>
            <a:pPr marL="198029" lvl="0" indent="-198029">
              <a:buClr>
                <a:srgbClr val="223F4B"/>
              </a:buClr>
              <a:buFont typeface="Wingdings" panose="05000000000000000000" pitchFamily="2" charset="2"/>
              <a:buChar char="n"/>
            </a:pPr>
            <a:r>
              <a:rPr lang="en-US" altLang="ja-JP" sz="1400" dirty="0">
                <a:solidFill>
                  <a:srgbClr val="000000"/>
                </a:solidFill>
              </a:rPr>
              <a:t>Heading 2</a:t>
            </a:r>
          </a:p>
          <a:p>
            <a:pPr marL="198029" indent="-198029">
              <a:buClr>
                <a:srgbClr val="223F4B"/>
              </a:buClr>
              <a:buFont typeface="Wingdings" panose="05000000000000000000" pitchFamily="2" charset="2"/>
              <a:buChar char="n"/>
            </a:pPr>
            <a:r>
              <a:rPr lang="de-DE" sz="1400" dirty="0"/>
              <a:t>Heading 3</a:t>
            </a:r>
            <a:endParaRPr lang="en-US" altLang="ja-JP" sz="1400" dirty="0">
              <a:solidFill>
                <a:srgbClr val="000000"/>
              </a:solidFill>
            </a:endParaRPr>
          </a:p>
          <a:p>
            <a:pPr marL="355474" lvl="1" indent="-198029">
              <a:lnSpc>
                <a:spcPct val="150000"/>
              </a:lnSpc>
              <a:buClr>
                <a:srgbClr val="82A0AA"/>
              </a:buClr>
              <a:buFont typeface="Wingdings" panose="05000000000000000000" pitchFamily="2" charset="2"/>
              <a:buChar char="n"/>
            </a:pPr>
            <a:r>
              <a:rPr lang="en-US" altLang="ja-JP" sz="1400" dirty="0">
                <a:solidFill>
                  <a:srgbClr val="000000"/>
                </a:solidFill>
                <a:ea typeface="+mj-ea"/>
              </a:rPr>
              <a:t>Body of Text</a:t>
            </a:r>
          </a:p>
          <a:p>
            <a:pPr marL="355474" lvl="1" indent="-198029">
              <a:lnSpc>
                <a:spcPct val="150000"/>
              </a:lnSpc>
              <a:buClr>
                <a:srgbClr val="82A0AA"/>
              </a:buClr>
              <a:buFont typeface="Wingdings" panose="05000000000000000000" pitchFamily="2" charset="2"/>
              <a:buChar char="n"/>
            </a:pPr>
            <a:r>
              <a:rPr lang="de-DE" sz="1400" dirty="0"/>
              <a:t>Body of Text</a:t>
            </a:r>
          </a:p>
          <a:p>
            <a:pPr marL="198029" indent="-198029">
              <a:buClr>
                <a:srgbClr val="223F4B"/>
              </a:buClr>
              <a:buFont typeface="Wingdings" panose="05000000000000000000" pitchFamily="2" charset="2"/>
              <a:buChar char="n"/>
            </a:pPr>
            <a:r>
              <a:rPr lang="de-DE" sz="1400" dirty="0"/>
              <a:t>Heading 4</a:t>
            </a:r>
          </a:p>
        </p:txBody>
      </p:sp>
      <p:sp>
        <p:nvSpPr>
          <p:cNvPr id="56" name="テキスト プレースホルダー 18">
            <a:extLst>
              <a:ext uri="{FF2B5EF4-FFF2-40B4-BE49-F238E27FC236}">
                <a16:creationId xmlns:a16="http://schemas.microsoft.com/office/drawing/2014/main" id="{714ED991-CBC4-1440-8558-9629576E502C}"/>
              </a:ext>
            </a:extLst>
          </p:cNvPr>
          <p:cNvSpPr>
            <a:spLocks noGrp="1"/>
          </p:cNvSpPr>
          <p:nvPr>
            <p:ph type="body" sz="quarter" idx="23" hasCustomPrompt="1"/>
          </p:nvPr>
        </p:nvSpPr>
        <p:spPr>
          <a:xfrm>
            <a:off x="8181961" y="5435465"/>
            <a:ext cx="3455987"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18" name="スライド番号プレースホルダー 5">
            <a:extLst>
              <a:ext uri="{FF2B5EF4-FFF2-40B4-BE49-F238E27FC236}">
                <a16:creationId xmlns:a16="http://schemas.microsoft.com/office/drawing/2014/main" id="{E53255C8-1ACE-8843-9F29-BEADAA27C658}"/>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20" name="Text Placeholder 4">
            <a:extLst>
              <a:ext uri="{FF2B5EF4-FFF2-40B4-BE49-F238E27FC236}">
                <a16:creationId xmlns:a16="http://schemas.microsoft.com/office/drawing/2014/main" id="{79D7CD61-D151-4618-A338-C9D3A4494DEE}"/>
              </a:ext>
            </a:extLst>
          </p:cNvPr>
          <p:cNvSpPr>
            <a:spLocks noGrp="1"/>
          </p:cNvSpPr>
          <p:nvPr>
            <p:ph type="body" sz="quarter" idx="24"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70201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text + objects">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425A1DD-D8C6-DA46-A570-6BCA7220AFC4}"/>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9" name="図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4" name="日付プレースホルダー 32"/>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lang="en-US" altLang="ja-JP" sz="700" dirty="0">
                <a:solidFill>
                  <a:schemeClr val="bg1"/>
                </a:solidFill>
                <a:latin typeface="Arial" pitchFamily="34" charset="0"/>
                <a:ea typeface="ＭＳ Ｐゴシック" pitchFamily="50" charset="-128"/>
              </a:rPr>
              <a:t>Mitsubishi Power Europe,</a:t>
            </a:r>
            <a:r>
              <a:rPr lang="en-US" altLang="ja-JP" sz="700" baseline="0" dirty="0">
                <a:solidFill>
                  <a:schemeClr val="bg1"/>
                </a:solidFill>
                <a:latin typeface="Arial" pitchFamily="34" charset="0"/>
                <a:ea typeface="ＭＳ Ｐゴシック" pitchFamily="50" charset="-128"/>
              </a:rPr>
              <a:t> Ltd</a:t>
            </a:r>
            <a:r>
              <a:rPr lang="en-US" altLang="ja-JP" sz="700" dirty="0">
                <a:solidFill>
                  <a:schemeClr val="bg1"/>
                </a:solidFill>
                <a:latin typeface="Arial" pitchFamily="34" charset="0"/>
                <a:ea typeface="ＭＳ Ｐゴシック" pitchFamily="50" charset="-128"/>
              </a:rPr>
              <a:t>. All Rights Reserved.</a:t>
            </a:r>
          </a:p>
        </p:txBody>
      </p:sp>
      <p:sp>
        <p:nvSpPr>
          <p:cNvPr id="17" name="テキスト プレースホルダー 9"/>
          <p:cNvSpPr>
            <a:spLocks noGrp="1"/>
          </p:cNvSpPr>
          <p:nvPr>
            <p:ph type="body" sz="quarter" idx="10" hasCustomPrompt="1"/>
          </p:nvPr>
        </p:nvSpPr>
        <p:spPr>
          <a:xfrm>
            <a:off x="552450" y="797316"/>
            <a:ext cx="8706763"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18" name="テキスト プレースホルダー 18"/>
          <p:cNvSpPr>
            <a:spLocks noGrp="1"/>
          </p:cNvSpPr>
          <p:nvPr>
            <p:ph type="body" sz="quarter" idx="13" hasCustomPrompt="1"/>
          </p:nvPr>
        </p:nvSpPr>
        <p:spPr>
          <a:xfrm>
            <a:off x="552450" y="1525563"/>
            <a:ext cx="11104633"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22" name="テキスト プレースホルダー 18"/>
          <p:cNvSpPr>
            <a:spLocks noGrp="1"/>
          </p:cNvSpPr>
          <p:nvPr>
            <p:ph type="body" sz="quarter" idx="14" hasCustomPrompt="1"/>
          </p:nvPr>
        </p:nvSpPr>
        <p:spPr>
          <a:xfrm>
            <a:off x="552450" y="5435465"/>
            <a:ext cx="11104633"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23" name="コンテンツ プレースホルダー 8"/>
          <p:cNvSpPr>
            <a:spLocks noGrp="1"/>
          </p:cNvSpPr>
          <p:nvPr>
            <p:ph sz="quarter" idx="15" hasCustomPrompt="1"/>
          </p:nvPr>
        </p:nvSpPr>
        <p:spPr>
          <a:xfrm>
            <a:off x="552451" y="2518363"/>
            <a:ext cx="11104632"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cxnSp>
        <p:nvCxnSpPr>
          <p:cNvPr id="21" name="直線コネクタ 20"/>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タイトル 1"/>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(1 column with Object)</a:t>
            </a:r>
            <a:endParaRPr kumimoji="1" lang="ja-JP" altLang="en-US" dirty="0"/>
          </a:p>
        </p:txBody>
      </p:sp>
      <p:sp>
        <p:nvSpPr>
          <p:cNvPr id="13" name="スライド番号プレースホルダー 5">
            <a:extLst>
              <a:ext uri="{FF2B5EF4-FFF2-40B4-BE49-F238E27FC236}">
                <a16:creationId xmlns:a16="http://schemas.microsoft.com/office/drawing/2014/main" id="{F78D16F2-74F8-3945-B00D-752813F1E2A1}"/>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16" name="Text Placeholder 4">
            <a:extLst>
              <a:ext uri="{FF2B5EF4-FFF2-40B4-BE49-F238E27FC236}">
                <a16:creationId xmlns:a16="http://schemas.microsoft.com/office/drawing/2014/main" id="{B24B0F54-27B5-4AE9-BDCD-39C0A3BE1F1F}"/>
              </a:ext>
            </a:extLst>
          </p:cNvPr>
          <p:cNvSpPr>
            <a:spLocks noGrp="1"/>
          </p:cNvSpPr>
          <p:nvPr>
            <p:ph type="body" sz="quarter" idx="16"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117997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text + objects 2 columns">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92FDF04-6EEB-3844-90E7-DCC6519C47D8}"/>
              </a:ext>
            </a:extLst>
          </p:cNvPr>
          <p:cNvSpPr/>
          <p:nvPr userDrawn="1"/>
        </p:nvSpPr>
        <p:spPr>
          <a:xfrm>
            <a:off x="6273960" y="797316"/>
            <a:ext cx="5365590" cy="549301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図 2">
            <a:extLst>
              <a:ext uri="{FF2B5EF4-FFF2-40B4-BE49-F238E27FC236}">
                <a16:creationId xmlns:a16="http://schemas.microsoft.com/office/drawing/2014/main" id="{89142D73-FD55-E34E-8402-601A63A5F070}"/>
              </a:ext>
            </a:extLst>
          </p:cNvPr>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10656330" y="141114"/>
            <a:ext cx="1270000" cy="304800"/>
          </a:xfrm>
          <a:prstGeom prst="rect">
            <a:avLst/>
          </a:prstGeom>
        </p:spPr>
      </p:pic>
      <p:pic>
        <p:nvPicPr>
          <p:cNvPr id="16" name="図 18">
            <a:extLst>
              <a:ext uri="{FF2B5EF4-FFF2-40B4-BE49-F238E27FC236}">
                <a16:creationId xmlns:a16="http://schemas.microsoft.com/office/drawing/2014/main" id="{71000135-3B55-EC40-BF38-5FEB5BABD49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314" y="6408748"/>
            <a:ext cx="11653666" cy="262085"/>
          </a:xfrm>
          <a:prstGeom prst="rect">
            <a:avLst/>
          </a:prstGeom>
        </p:spPr>
      </p:pic>
      <p:sp>
        <p:nvSpPr>
          <p:cNvPr id="20" name="日付プレースホルダー 32">
            <a:extLst>
              <a:ext uri="{FF2B5EF4-FFF2-40B4-BE49-F238E27FC236}">
                <a16:creationId xmlns:a16="http://schemas.microsoft.com/office/drawing/2014/main" id="{2801E7FC-94E1-8D46-B88D-5164368FBDB1}"/>
              </a:ext>
            </a:extLst>
          </p:cNvPr>
          <p:cNvSpPr txBox="1">
            <a:spLocks/>
          </p:cNvSpPr>
          <p:nvPr userDrawn="1"/>
        </p:nvSpPr>
        <p:spPr>
          <a:xfrm>
            <a:off x="412842" y="6358986"/>
            <a:ext cx="7202203" cy="365210"/>
          </a:xfrm>
          <a:prstGeom prst="rect">
            <a:avLst/>
          </a:prstGeom>
          <a:ln>
            <a:noFill/>
          </a:ln>
        </p:spPr>
        <p:txBody>
          <a:bodyPr vert="horz" wrap="square" lIns="0" tIns="52395" rIns="104790" bIns="52395" numCol="1" anchor="ctr" anchorCtr="0" compatLnSpc="1">
            <a:prstTxWarp prst="textNoShape">
              <a:avLst/>
            </a:prstTxWarp>
          </a:bodyPr>
          <a:lstStyle>
            <a:defPPr>
              <a:defRPr lang="ja-JP"/>
            </a:defPPr>
            <a:lvl1pPr algn="l" defTabSz="457200" rtl="0" fontAlgn="base">
              <a:lnSpc>
                <a:spcPct val="100000"/>
              </a:lnSpc>
              <a:spcBef>
                <a:spcPct val="0"/>
              </a:spcBef>
              <a:spcAft>
                <a:spcPct val="0"/>
              </a:spcAft>
              <a:buFontTx/>
              <a:buNone/>
              <a:defRPr kumimoji="1" sz="1000" kern="1200" smtClean="0">
                <a:solidFill>
                  <a:schemeClr val="tx1"/>
                </a:solidFill>
                <a:latin typeface="Arial" pitchFamily="34" charset="0"/>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r>
              <a:rPr kumimoji="1" lang="en-US" altLang="ja-JP" sz="700" kern="1200" dirty="0">
                <a:solidFill>
                  <a:schemeClr val="bg1"/>
                </a:solidFill>
                <a:latin typeface="Arial" pitchFamily="34" charset="0"/>
                <a:ea typeface="ＭＳ Ｐゴシック" pitchFamily="50" charset="-128"/>
                <a:cs typeface="+mn-cs"/>
              </a:rPr>
              <a:t>Mitsubishi Power Europe,</a:t>
            </a:r>
            <a:r>
              <a:rPr kumimoji="1" lang="en-US" altLang="ja-JP" sz="700" kern="1200" baseline="0" dirty="0">
                <a:solidFill>
                  <a:schemeClr val="bg1"/>
                </a:solidFill>
                <a:latin typeface="Arial" pitchFamily="34" charset="0"/>
                <a:ea typeface="ＭＳ Ｐゴシック" pitchFamily="50" charset="-128"/>
                <a:cs typeface="+mn-cs"/>
              </a:rPr>
              <a:t> Ltd</a:t>
            </a:r>
            <a:r>
              <a:rPr kumimoji="1" lang="en-US" altLang="ja-JP" sz="700" kern="1200" dirty="0">
                <a:solidFill>
                  <a:schemeClr val="bg1"/>
                </a:solidFill>
                <a:latin typeface="Arial" pitchFamily="34" charset="0"/>
                <a:ea typeface="ＭＳ Ｐゴシック" pitchFamily="50" charset="-128"/>
                <a:cs typeface="+mn-cs"/>
              </a:rPr>
              <a:t>. All Rights Reserved.</a:t>
            </a:r>
          </a:p>
        </p:txBody>
      </p:sp>
      <p:sp>
        <p:nvSpPr>
          <p:cNvPr id="26" name="テキスト プレースホルダー 9">
            <a:extLst>
              <a:ext uri="{FF2B5EF4-FFF2-40B4-BE49-F238E27FC236}">
                <a16:creationId xmlns:a16="http://schemas.microsoft.com/office/drawing/2014/main" id="{4AB141F3-97BF-064D-B69B-6F755BA4208B}"/>
              </a:ext>
            </a:extLst>
          </p:cNvPr>
          <p:cNvSpPr>
            <a:spLocks noGrp="1"/>
          </p:cNvSpPr>
          <p:nvPr>
            <p:ph type="body" sz="quarter" idx="10" hasCustomPrompt="1"/>
          </p:nvPr>
        </p:nvSpPr>
        <p:spPr>
          <a:xfrm>
            <a:off x="552451" y="797316"/>
            <a:ext cx="5364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27" name="テキスト プレースホルダー 18">
            <a:extLst>
              <a:ext uri="{FF2B5EF4-FFF2-40B4-BE49-F238E27FC236}">
                <a16:creationId xmlns:a16="http://schemas.microsoft.com/office/drawing/2014/main" id="{AD73C142-F12A-D942-98C5-00D08799997B}"/>
              </a:ext>
            </a:extLst>
          </p:cNvPr>
          <p:cNvSpPr>
            <a:spLocks noGrp="1"/>
          </p:cNvSpPr>
          <p:nvPr>
            <p:ph type="body" sz="quarter" idx="13" hasCustomPrompt="1"/>
          </p:nvPr>
        </p:nvSpPr>
        <p:spPr>
          <a:xfrm>
            <a:off x="552450" y="1525563"/>
            <a:ext cx="5364001"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28" name="テキスト プレースホルダー 18">
            <a:extLst>
              <a:ext uri="{FF2B5EF4-FFF2-40B4-BE49-F238E27FC236}">
                <a16:creationId xmlns:a16="http://schemas.microsoft.com/office/drawing/2014/main" id="{77FED4B7-8437-DF43-9B65-5A296E1BD3CD}"/>
              </a:ext>
            </a:extLst>
          </p:cNvPr>
          <p:cNvSpPr>
            <a:spLocks noGrp="1"/>
          </p:cNvSpPr>
          <p:nvPr>
            <p:ph type="body" sz="quarter" idx="14" hasCustomPrompt="1"/>
          </p:nvPr>
        </p:nvSpPr>
        <p:spPr>
          <a:xfrm>
            <a:off x="552451" y="5435465"/>
            <a:ext cx="5364000"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29" name="コンテンツ プレースホルダー 8">
            <a:extLst>
              <a:ext uri="{FF2B5EF4-FFF2-40B4-BE49-F238E27FC236}">
                <a16:creationId xmlns:a16="http://schemas.microsoft.com/office/drawing/2014/main" id="{F3DC16EC-FCDC-B84C-A796-B6FF17CC21C4}"/>
              </a:ext>
            </a:extLst>
          </p:cNvPr>
          <p:cNvSpPr>
            <a:spLocks noGrp="1"/>
          </p:cNvSpPr>
          <p:nvPr>
            <p:ph sz="quarter" idx="15" hasCustomPrompt="1"/>
          </p:nvPr>
        </p:nvSpPr>
        <p:spPr>
          <a:xfrm>
            <a:off x="552451" y="2518363"/>
            <a:ext cx="5364000"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sp>
        <p:nvSpPr>
          <p:cNvPr id="30" name="コンテンツ プレースホルダー 8">
            <a:extLst>
              <a:ext uri="{FF2B5EF4-FFF2-40B4-BE49-F238E27FC236}">
                <a16:creationId xmlns:a16="http://schemas.microsoft.com/office/drawing/2014/main" id="{1E062428-43AF-E940-BC84-9F92E85CFD60}"/>
              </a:ext>
            </a:extLst>
          </p:cNvPr>
          <p:cNvSpPr>
            <a:spLocks noGrp="1"/>
          </p:cNvSpPr>
          <p:nvPr>
            <p:ph sz="quarter" idx="16" hasCustomPrompt="1"/>
          </p:nvPr>
        </p:nvSpPr>
        <p:spPr>
          <a:xfrm>
            <a:off x="6273960" y="2518363"/>
            <a:ext cx="5363999" cy="2729545"/>
          </a:xfrm>
          <a:prstGeom prst="rect">
            <a:avLst/>
          </a:prstGeom>
        </p:spPr>
        <p:txBody>
          <a:bodyPr lIns="104790" tIns="52395" rIns="104790" bIns="52395"/>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Object</a:t>
            </a:r>
            <a:endParaRPr kumimoji="1" lang="ja-JP" altLang="en-US" dirty="0"/>
          </a:p>
        </p:txBody>
      </p:sp>
      <p:cxnSp>
        <p:nvCxnSpPr>
          <p:cNvPr id="31" name="直線コネクタ 20">
            <a:extLst>
              <a:ext uri="{FF2B5EF4-FFF2-40B4-BE49-F238E27FC236}">
                <a16:creationId xmlns:a16="http://schemas.microsoft.com/office/drawing/2014/main" id="{D66EF03B-4CFF-934B-919C-FD05FD56D94E}"/>
              </a:ext>
            </a:extLst>
          </p:cNvPr>
          <p:cNvCxnSpPr/>
          <p:nvPr userDrawn="1"/>
        </p:nvCxnSpPr>
        <p:spPr>
          <a:xfrm>
            <a:off x="261882" y="564335"/>
            <a:ext cx="1165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タイトル 1">
            <a:extLst>
              <a:ext uri="{FF2B5EF4-FFF2-40B4-BE49-F238E27FC236}">
                <a16:creationId xmlns:a16="http://schemas.microsoft.com/office/drawing/2014/main" id="{FE7A82D4-6350-0047-B84C-03842077D0CE}"/>
              </a:ext>
            </a:extLst>
          </p:cNvPr>
          <p:cNvSpPr>
            <a:spLocks noGrp="1"/>
          </p:cNvSpPr>
          <p:nvPr>
            <p:ph type="title" hasCustomPrompt="1"/>
          </p:nvPr>
        </p:nvSpPr>
        <p:spPr>
          <a:xfrm>
            <a:off x="552450" y="136993"/>
            <a:ext cx="8707079" cy="350042"/>
          </a:xfrm>
          <a:prstGeom prst="rect">
            <a:avLst/>
          </a:prstGeom>
        </p:spPr>
        <p:txBody>
          <a:bodyPr lIns="104790" tIns="52395" rIns="104790" bIns="52395"/>
          <a:lstStyle>
            <a:lvl1pPr>
              <a:defRPr sz="2200" b="1" baseline="0">
                <a:solidFill>
                  <a:schemeClr val="tx1"/>
                </a:solidFill>
                <a:latin typeface="+mj-lt"/>
                <a:cs typeface="Arial" panose="020B0604020202020204" pitchFamily="34" charset="0"/>
              </a:defRPr>
            </a:lvl1pPr>
          </a:lstStyle>
          <a:p>
            <a:r>
              <a:rPr kumimoji="1" lang="en-US" altLang="ja-JP" dirty="0"/>
              <a:t>Page Title 22pt (2 columns with Object)</a:t>
            </a:r>
            <a:endParaRPr kumimoji="1" lang="ja-JP" altLang="en-US" dirty="0"/>
          </a:p>
        </p:txBody>
      </p:sp>
      <p:sp>
        <p:nvSpPr>
          <p:cNvPr id="33" name="テキスト プレースホルダー 9">
            <a:extLst>
              <a:ext uri="{FF2B5EF4-FFF2-40B4-BE49-F238E27FC236}">
                <a16:creationId xmlns:a16="http://schemas.microsoft.com/office/drawing/2014/main" id="{E6405F29-CA4A-5F40-8CEF-3A78BE6CA593}"/>
              </a:ext>
            </a:extLst>
          </p:cNvPr>
          <p:cNvSpPr>
            <a:spLocks noGrp="1"/>
          </p:cNvSpPr>
          <p:nvPr>
            <p:ph type="body" sz="quarter" idx="17" hasCustomPrompt="1"/>
          </p:nvPr>
        </p:nvSpPr>
        <p:spPr>
          <a:xfrm>
            <a:off x="6273962" y="797316"/>
            <a:ext cx="5364000" cy="652614"/>
          </a:xfrm>
          <a:prstGeom prst="rect">
            <a:avLst/>
          </a:prstGeom>
        </p:spPr>
        <p:txBody>
          <a:bodyPr lIns="104790" tIns="52395" rIns="104790" bIns="52395"/>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20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Subline 20pt</a:t>
            </a:r>
            <a:endParaRPr kumimoji="1" lang="ja-JP" altLang="en-US" dirty="0"/>
          </a:p>
        </p:txBody>
      </p:sp>
      <p:sp>
        <p:nvSpPr>
          <p:cNvPr id="34" name="テキスト プレースホルダー 18">
            <a:extLst>
              <a:ext uri="{FF2B5EF4-FFF2-40B4-BE49-F238E27FC236}">
                <a16:creationId xmlns:a16="http://schemas.microsoft.com/office/drawing/2014/main" id="{85140146-F58D-7645-9C02-37612814EAC3}"/>
              </a:ext>
            </a:extLst>
          </p:cNvPr>
          <p:cNvSpPr>
            <a:spLocks noGrp="1"/>
          </p:cNvSpPr>
          <p:nvPr>
            <p:ph type="body" sz="quarter" idx="18" hasCustomPrompt="1"/>
          </p:nvPr>
        </p:nvSpPr>
        <p:spPr>
          <a:xfrm>
            <a:off x="6273961" y="1525563"/>
            <a:ext cx="5364001" cy="838358"/>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sz="1400">
                <a:latin typeface="+mj-lt"/>
                <a:ea typeface="+mn-ea"/>
                <a:cs typeface="メイリオ" pitchFamily="50" charset="-128"/>
              </a:defRPr>
            </a:lvl1pPr>
          </a:lstStyle>
          <a:p>
            <a:pPr marL="0" marR="0" lvl="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a:pPr>
            <a:r>
              <a:rPr kumimoji="1" lang="en-US" altLang="ja-JP" dirty="0"/>
              <a:t>Body 14pt</a:t>
            </a:r>
          </a:p>
          <a:p>
            <a:pPr marL="198029" indent="-198029">
              <a:buClr>
                <a:srgbClr val="223F4B"/>
              </a:buClr>
              <a:buFont typeface="Wingdings" panose="05000000000000000000" pitchFamily="2" charset="2"/>
              <a:buChar char="n"/>
            </a:pPr>
            <a:r>
              <a:rPr lang="de-DE" sz="1400" dirty="0"/>
              <a:t>Heading 1</a:t>
            </a:r>
            <a:endParaRPr kumimoji="1" lang="en-US" altLang="ja-JP" dirty="0"/>
          </a:p>
        </p:txBody>
      </p:sp>
      <p:sp>
        <p:nvSpPr>
          <p:cNvPr id="35" name="テキスト プレースホルダー 18">
            <a:extLst>
              <a:ext uri="{FF2B5EF4-FFF2-40B4-BE49-F238E27FC236}">
                <a16:creationId xmlns:a16="http://schemas.microsoft.com/office/drawing/2014/main" id="{8D07DBC6-B0A0-9440-902D-243BD088CD49}"/>
              </a:ext>
            </a:extLst>
          </p:cNvPr>
          <p:cNvSpPr>
            <a:spLocks noGrp="1"/>
          </p:cNvSpPr>
          <p:nvPr>
            <p:ph type="body" sz="quarter" idx="19" hasCustomPrompt="1"/>
          </p:nvPr>
        </p:nvSpPr>
        <p:spPr>
          <a:xfrm>
            <a:off x="6273959" y="5435465"/>
            <a:ext cx="5364000" cy="838358"/>
          </a:xfrm>
          <a:prstGeom prst="rect">
            <a:avLst/>
          </a:prstGeom>
        </p:spPr>
        <p:txBody>
          <a:bodyPr lIns="104790" tIns="52395" rIns="104790" bIns="52395" numCol="1" spcCol="618840"/>
          <a:lstStyle>
            <a:lvl1pPr marL="0" indent="0">
              <a:lnSpc>
                <a:spcPct val="100000"/>
              </a:lnSpc>
              <a:spcBef>
                <a:spcPts val="0"/>
              </a:spcBef>
              <a:buNone/>
              <a:defRPr sz="1400">
                <a:latin typeface="+mj-lt"/>
                <a:ea typeface="+mn-ea"/>
                <a:cs typeface="メイリオ" pitchFamily="50" charset="-128"/>
              </a:defRPr>
            </a:lvl1pPr>
          </a:lstStyle>
          <a:p>
            <a:pPr lvl="0"/>
            <a:r>
              <a:rPr kumimoji="1" lang="en-US" altLang="ja-JP" dirty="0"/>
              <a:t>Text 14pt</a:t>
            </a:r>
          </a:p>
        </p:txBody>
      </p:sp>
      <p:sp>
        <p:nvSpPr>
          <p:cNvPr id="18" name="スライド番号プレースホルダー 5">
            <a:extLst>
              <a:ext uri="{FF2B5EF4-FFF2-40B4-BE49-F238E27FC236}">
                <a16:creationId xmlns:a16="http://schemas.microsoft.com/office/drawing/2014/main" id="{A52F39DC-9BB8-5C40-8CAA-88C97240141B}"/>
              </a:ext>
            </a:extLst>
          </p:cNvPr>
          <p:cNvSpPr txBox="1">
            <a:spLocks/>
          </p:cNvSpPr>
          <p:nvPr userDrawn="1"/>
        </p:nvSpPr>
        <p:spPr>
          <a:xfrm>
            <a:off x="11163964" y="6347449"/>
            <a:ext cx="694177" cy="365210"/>
          </a:xfrm>
          <a:prstGeom prst="rect">
            <a:avLst/>
          </a:prstGeom>
          <a:ln>
            <a:noFill/>
          </a:ln>
        </p:spPr>
        <p:txBody>
          <a:bodyPr vert="horz" wrap="square" lIns="104790" tIns="52395" rIns="104790" bIns="52395" numCol="1" anchor="ctr" anchorCtr="0" compatLnSpc="1">
            <a:prstTxWarp prst="textNoShape">
              <a:avLst/>
            </a:prstTxWarp>
          </a:bodyPr>
          <a:lstStyle>
            <a:defPPr>
              <a:defRPr lang="ja-JP"/>
            </a:defPPr>
            <a:lvl1pPr algn="r" defTabSz="457200" rtl="0" fontAlgn="base">
              <a:lnSpc>
                <a:spcPct val="100000"/>
              </a:lnSpc>
              <a:spcBef>
                <a:spcPct val="0"/>
              </a:spcBef>
              <a:spcAft>
                <a:spcPct val="0"/>
              </a:spcAft>
              <a:buFontTx/>
              <a:buNone/>
              <a:defRPr kumimoji="1" sz="1000" b="0" kern="1200">
                <a:solidFill>
                  <a:srgbClr val="FFFFFF"/>
                </a:solidFill>
                <a:latin typeface="+mn-lt"/>
                <a:ea typeface="ＭＳ Ｐゴシック" pitchFamily="50" charset="-128"/>
                <a:cs typeface="+mn-cs"/>
              </a:defRPr>
            </a:lvl1pPr>
            <a:lvl2pPr marL="4572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2pPr>
            <a:lvl3pPr marL="9144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3pPr>
            <a:lvl4pPr marL="13716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4pPr>
            <a:lvl5pPr marL="1828800" algn="ctr" defTabSz="457200" rtl="0" fontAlgn="base">
              <a:lnSpc>
                <a:spcPct val="90000"/>
              </a:lnSpc>
              <a:spcBef>
                <a:spcPct val="20000"/>
              </a:spcBef>
              <a:spcAft>
                <a:spcPct val="0"/>
              </a:spcAft>
              <a:buFont typeface="Arial" pitchFamily="34" charset="0"/>
              <a:defRPr kumimoji="1" sz="1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600" kern="1200">
                <a:solidFill>
                  <a:schemeClr val="tx1"/>
                </a:solidFill>
                <a:latin typeface="Arial" pitchFamily="34" charset="0"/>
                <a:ea typeface="ＭＳ Ｐゴシック" pitchFamily="50" charset="-128"/>
                <a:cs typeface="+mn-cs"/>
              </a:defRPr>
            </a:lvl9pPr>
          </a:lstStyle>
          <a:p>
            <a:pPr>
              <a:defRPr/>
            </a:pPr>
            <a:fld id="{2336B973-55D6-4CA0-852C-851A571EFE2A}" type="slidenum">
              <a:rPr lang="ja-JP" altLang="en-US" smtClean="0">
                <a:latin typeface="Arial"/>
              </a:rPr>
              <a:pPr>
                <a:defRPr/>
              </a:pPr>
              <a:t>‹#›</a:t>
            </a:fld>
            <a:endParaRPr lang="en-US" altLang="ja-JP" dirty="0">
              <a:latin typeface="Arial"/>
            </a:endParaRPr>
          </a:p>
        </p:txBody>
      </p:sp>
      <p:sp>
        <p:nvSpPr>
          <p:cNvPr id="21" name="Text Placeholder 4">
            <a:extLst>
              <a:ext uri="{FF2B5EF4-FFF2-40B4-BE49-F238E27FC236}">
                <a16:creationId xmlns:a16="http://schemas.microsoft.com/office/drawing/2014/main" id="{DA72D969-CAB6-42AF-B85E-834C71A87BB3}"/>
              </a:ext>
            </a:extLst>
          </p:cNvPr>
          <p:cNvSpPr>
            <a:spLocks noGrp="1"/>
          </p:cNvSpPr>
          <p:nvPr>
            <p:ph type="body" sz="quarter" idx="20" hasCustomPrompt="1"/>
          </p:nvPr>
        </p:nvSpPr>
        <p:spPr>
          <a:xfrm>
            <a:off x="10373494" y="6412368"/>
            <a:ext cx="1047750" cy="258470"/>
          </a:xfrm>
          <a:prstGeom prst="rect">
            <a:avLst/>
          </a:prstGeom>
        </p:spPr>
        <p:txBody>
          <a:bodyPr anchor="ctr"/>
          <a:lstStyle>
            <a:lvl1pPr marL="0" indent="0" algn="ctr">
              <a:buFontTx/>
              <a:buNone/>
              <a:defRPr sz="700">
                <a:solidFill>
                  <a:schemeClr val="bg1"/>
                </a:solidFill>
              </a:defRPr>
            </a:lvl1pPr>
            <a:lvl2pPr marL="392963" indent="0">
              <a:buFontTx/>
              <a:buNone/>
              <a:defRPr/>
            </a:lvl2pPr>
            <a:lvl3pPr marL="785927" indent="0">
              <a:buFontTx/>
              <a:buNone/>
              <a:defRPr/>
            </a:lvl3pPr>
            <a:lvl4pPr marL="1178890" indent="0">
              <a:buFontTx/>
              <a:buNone/>
              <a:defRPr/>
            </a:lvl4pPr>
            <a:lvl5pPr marL="1571853" indent="0">
              <a:buFontTx/>
              <a:buNone/>
              <a:defRPr/>
            </a:lvl5pPr>
          </a:lstStyle>
          <a:p>
            <a:pPr lvl="0"/>
            <a:r>
              <a:rPr lang="en-US" dirty="0"/>
              <a:t>XX.XX.2020</a:t>
            </a:r>
            <a:endParaRPr lang="en-GB" dirty="0"/>
          </a:p>
        </p:txBody>
      </p:sp>
    </p:spTree>
    <p:extLst>
      <p:ext uri="{BB962C8B-B14F-4D97-AF65-F5344CB8AC3E}">
        <p14:creationId xmlns:p14="http://schemas.microsoft.com/office/powerpoint/2010/main" val="403135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588572"/>
      </p:ext>
    </p:extLst>
  </p:cSld>
  <p:clrMap bg1="lt1" tx1="dk1" bg2="lt2" tx2="dk2" accent1="accent1" accent2="accent2" accent3="accent3" accent4="accent4" accent5="accent5" accent6="accent6" hlink="hlink" folHlink="folHlink"/>
  <p:sldLayoutIdLst>
    <p:sldLayoutId id="2147483700" r:id="rId1"/>
    <p:sldLayoutId id="2147483710" r:id="rId2"/>
    <p:sldLayoutId id="2147483712" r:id="rId3"/>
    <p:sldLayoutId id="2147483726" r:id="rId4"/>
    <p:sldLayoutId id="2147483727" r:id="rId5"/>
    <p:sldLayoutId id="2147483716" r:id="rId6"/>
    <p:sldLayoutId id="2147483717" r:id="rId7"/>
    <p:sldLayoutId id="2147483713" r:id="rId8"/>
    <p:sldLayoutId id="2147483714" r:id="rId9"/>
    <p:sldLayoutId id="2147483729" r:id="rId10"/>
    <p:sldLayoutId id="2147483730" r:id="rId11"/>
    <p:sldLayoutId id="2147483724" r:id="rId12"/>
    <p:sldLayoutId id="2147483725" r:id="rId13"/>
  </p:sldLayoutIdLst>
  <p:txStyles>
    <p:titleStyle>
      <a:lvl1pPr algn="l" defTabSz="785927" rtl="0" eaLnBrk="1" latinLnBrk="0" hangingPunct="1">
        <a:lnSpc>
          <a:spcPct val="90000"/>
        </a:lnSpc>
        <a:spcBef>
          <a:spcPct val="0"/>
        </a:spcBef>
        <a:buNone/>
        <a:defRPr kumimoji="1" sz="3800" kern="1200">
          <a:solidFill>
            <a:schemeClr val="tx1"/>
          </a:solidFill>
          <a:latin typeface="+mj-lt"/>
          <a:ea typeface="+mj-ea"/>
          <a:cs typeface="+mj-cs"/>
        </a:defRPr>
      </a:lvl1pPr>
    </p:titleStyle>
    <p:bodyStyle>
      <a:lvl1pPr marL="196482" indent="-196482" algn="l" defTabSz="785927" rtl="0" eaLnBrk="1" latinLnBrk="0" hangingPunct="1">
        <a:lnSpc>
          <a:spcPct val="90000"/>
        </a:lnSpc>
        <a:spcBef>
          <a:spcPts val="860"/>
        </a:spcBef>
        <a:buFont typeface="Arial" panose="020B0604020202020204" pitchFamily="34" charset="0"/>
        <a:buChar char="•"/>
        <a:defRPr kumimoji="1" sz="2400" kern="1200">
          <a:solidFill>
            <a:schemeClr val="tx1"/>
          </a:solidFill>
          <a:latin typeface="+mn-lt"/>
          <a:ea typeface="+mn-ea"/>
          <a:cs typeface="+mn-cs"/>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tx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en-US"/>
      </a:defPPr>
      <a:lvl1pPr marL="0" algn="l" defTabSz="785927" rtl="0" eaLnBrk="1" latinLnBrk="0" hangingPunct="1">
        <a:defRPr kumimoji="1" sz="1500" kern="1200">
          <a:solidFill>
            <a:schemeClr val="tx1"/>
          </a:solidFill>
          <a:latin typeface="+mn-lt"/>
          <a:ea typeface="+mn-ea"/>
          <a:cs typeface="+mn-cs"/>
        </a:defRPr>
      </a:lvl1pPr>
      <a:lvl2pPr marL="392963" algn="l" defTabSz="785927" rtl="0" eaLnBrk="1" latinLnBrk="0" hangingPunct="1">
        <a:defRPr kumimoji="1" sz="1500" kern="1200">
          <a:solidFill>
            <a:schemeClr val="tx1"/>
          </a:solidFill>
          <a:latin typeface="+mn-lt"/>
          <a:ea typeface="+mn-ea"/>
          <a:cs typeface="+mn-cs"/>
        </a:defRPr>
      </a:lvl2pPr>
      <a:lvl3pPr marL="785927" algn="l" defTabSz="785927" rtl="0" eaLnBrk="1" latinLnBrk="0" hangingPunct="1">
        <a:defRPr kumimoji="1" sz="1500" kern="1200">
          <a:solidFill>
            <a:schemeClr val="tx1"/>
          </a:solidFill>
          <a:latin typeface="+mn-lt"/>
          <a:ea typeface="+mn-ea"/>
          <a:cs typeface="+mn-cs"/>
        </a:defRPr>
      </a:lvl3pPr>
      <a:lvl4pPr marL="1178890" algn="l" defTabSz="785927" rtl="0" eaLnBrk="1" latinLnBrk="0" hangingPunct="1">
        <a:defRPr kumimoji="1" sz="1500" kern="1200">
          <a:solidFill>
            <a:schemeClr val="tx1"/>
          </a:solidFill>
          <a:latin typeface="+mn-lt"/>
          <a:ea typeface="+mn-ea"/>
          <a:cs typeface="+mn-cs"/>
        </a:defRPr>
      </a:lvl4pPr>
      <a:lvl5pPr marL="1571854" algn="l" defTabSz="785927" rtl="0" eaLnBrk="1" latinLnBrk="0" hangingPunct="1">
        <a:defRPr kumimoji="1" sz="1500" kern="1200">
          <a:solidFill>
            <a:schemeClr val="tx1"/>
          </a:solidFill>
          <a:latin typeface="+mn-lt"/>
          <a:ea typeface="+mn-ea"/>
          <a:cs typeface="+mn-cs"/>
        </a:defRPr>
      </a:lvl5pPr>
      <a:lvl6pPr marL="1964817" algn="l" defTabSz="785927" rtl="0" eaLnBrk="1" latinLnBrk="0" hangingPunct="1">
        <a:defRPr kumimoji="1" sz="1500" kern="1200">
          <a:solidFill>
            <a:schemeClr val="tx1"/>
          </a:solidFill>
          <a:latin typeface="+mn-lt"/>
          <a:ea typeface="+mn-ea"/>
          <a:cs typeface="+mn-cs"/>
        </a:defRPr>
      </a:lvl6pPr>
      <a:lvl7pPr marL="2357780" algn="l" defTabSz="785927" rtl="0" eaLnBrk="1" latinLnBrk="0" hangingPunct="1">
        <a:defRPr kumimoji="1" sz="1500" kern="1200">
          <a:solidFill>
            <a:schemeClr val="tx1"/>
          </a:solidFill>
          <a:latin typeface="+mn-lt"/>
          <a:ea typeface="+mn-ea"/>
          <a:cs typeface="+mn-cs"/>
        </a:defRPr>
      </a:lvl7pPr>
      <a:lvl8pPr marL="2750744" algn="l" defTabSz="785927" rtl="0" eaLnBrk="1" latinLnBrk="0" hangingPunct="1">
        <a:defRPr kumimoji="1" sz="1500" kern="1200">
          <a:solidFill>
            <a:schemeClr val="tx1"/>
          </a:solidFill>
          <a:latin typeface="+mn-lt"/>
          <a:ea typeface="+mn-ea"/>
          <a:cs typeface="+mn-cs"/>
        </a:defRPr>
      </a:lvl8pPr>
      <a:lvl9pPr marL="3143707" algn="l" defTabSz="785927" rtl="0" eaLnBrk="1" latinLnBrk="0" hangingPunct="1">
        <a:defRPr kumimoji="1"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17.svg"/><Relationship Id="rId5" Type="http://schemas.openxmlformats.org/officeDocument/2006/relationships/diagramQuickStyle" Target="../diagrams/quickStyle1.xml"/><Relationship Id="rId10" Type="http://schemas.openxmlformats.org/officeDocument/2006/relationships/image" Target="../media/image16.png"/><Relationship Id="rId4" Type="http://schemas.openxmlformats.org/officeDocument/2006/relationships/diagramLayout" Target="../diagrams/layout1.xml"/><Relationship Id="rId9"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2.jpeg"/><Relationship Id="rId5" Type="http://schemas.openxmlformats.org/officeDocument/2006/relationships/image" Target="../media/image24.png"/><Relationship Id="rId4" Type="http://schemas.openxmlformats.org/officeDocument/2006/relationships/image" Target="../media/image230.png"/></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411.4389.pdf"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0F503-9AB8-FE41-9098-5F164AA23750}"/>
              </a:ext>
            </a:extLst>
          </p:cNvPr>
          <p:cNvSpPr>
            <a:spLocks noGrp="1"/>
          </p:cNvSpPr>
          <p:nvPr>
            <p:ph type="title"/>
          </p:nvPr>
        </p:nvSpPr>
        <p:spPr/>
        <p:txBody>
          <a:bodyPr/>
          <a:lstStyle/>
          <a:p>
            <a:r>
              <a:rPr lang="en-GB" dirty="0"/>
              <a:t>Anomaly diagnosis method- Pre-Study</a:t>
            </a:r>
            <a:endParaRPr lang="en-GB" noProof="0" dirty="0"/>
          </a:p>
        </p:txBody>
      </p:sp>
      <p:sp>
        <p:nvSpPr>
          <p:cNvPr id="3" name="Textplatzhalter 2">
            <a:extLst>
              <a:ext uri="{FF2B5EF4-FFF2-40B4-BE49-F238E27FC236}">
                <a16:creationId xmlns:a16="http://schemas.microsoft.com/office/drawing/2014/main" id="{0C475B37-0002-9143-ADAA-4CE8E5C79971}"/>
              </a:ext>
            </a:extLst>
          </p:cNvPr>
          <p:cNvSpPr>
            <a:spLocks noGrp="1"/>
          </p:cNvSpPr>
          <p:nvPr>
            <p:ph type="body" sz="quarter" idx="12"/>
          </p:nvPr>
        </p:nvSpPr>
        <p:spPr/>
        <p:txBody>
          <a:bodyPr/>
          <a:lstStyle/>
          <a:p>
            <a:endParaRPr lang="en-GB" dirty="0"/>
          </a:p>
        </p:txBody>
      </p:sp>
      <p:sp>
        <p:nvSpPr>
          <p:cNvPr id="4" name="Textplatzhalter 3">
            <a:extLst>
              <a:ext uri="{FF2B5EF4-FFF2-40B4-BE49-F238E27FC236}">
                <a16:creationId xmlns:a16="http://schemas.microsoft.com/office/drawing/2014/main" id="{0281E11C-FBC2-4E47-9BC9-6596D25FEA95}"/>
              </a:ext>
            </a:extLst>
          </p:cNvPr>
          <p:cNvSpPr>
            <a:spLocks noGrp="1"/>
          </p:cNvSpPr>
          <p:nvPr>
            <p:ph type="body" sz="quarter" idx="13"/>
          </p:nvPr>
        </p:nvSpPr>
        <p:spPr/>
        <p:txBody>
          <a:bodyPr/>
          <a:lstStyle/>
          <a:p>
            <a:r>
              <a:rPr lang="en-GB" dirty="0"/>
              <a:t>15.09.2023</a:t>
            </a:r>
          </a:p>
        </p:txBody>
      </p:sp>
    </p:spTree>
    <p:extLst>
      <p:ext uri="{BB962C8B-B14F-4D97-AF65-F5344CB8AC3E}">
        <p14:creationId xmlns:p14="http://schemas.microsoft.com/office/powerpoint/2010/main" val="58732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B75CF3-C3A7-59D4-5922-E877D7CC8049}"/>
              </a:ext>
            </a:extLst>
          </p:cNvPr>
          <p:cNvPicPr>
            <a:picLocks noChangeAspect="1"/>
          </p:cNvPicPr>
          <p:nvPr/>
        </p:nvPicPr>
        <p:blipFill rotWithShape="1">
          <a:blip r:embed="rId3"/>
          <a:srcRect l="7861" t="1591" r="62684" b="4354"/>
          <a:stretch/>
        </p:blipFill>
        <p:spPr>
          <a:xfrm>
            <a:off x="0" y="873457"/>
            <a:ext cx="3236727" cy="5545326"/>
          </a:xfrm>
          <a:prstGeom prst="rect">
            <a:avLst/>
          </a:prstGeom>
        </p:spPr>
      </p:pic>
      <p:pic>
        <p:nvPicPr>
          <p:cNvPr id="11" name="Picture 10">
            <a:extLst>
              <a:ext uri="{FF2B5EF4-FFF2-40B4-BE49-F238E27FC236}">
                <a16:creationId xmlns:a16="http://schemas.microsoft.com/office/drawing/2014/main" id="{CFE2C521-EB07-1AB7-225C-1E44012A6A77}"/>
              </a:ext>
            </a:extLst>
          </p:cNvPr>
          <p:cNvPicPr>
            <a:picLocks noChangeAspect="1"/>
          </p:cNvPicPr>
          <p:nvPr/>
        </p:nvPicPr>
        <p:blipFill rotWithShape="1">
          <a:blip r:embed="rId3"/>
          <a:srcRect l="41226" t="3606" r="22496" b="42714"/>
          <a:stretch/>
        </p:blipFill>
        <p:spPr>
          <a:xfrm>
            <a:off x="6805110" y="1569680"/>
            <a:ext cx="4022640" cy="3137149"/>
          </a:xfrm>
          <a:prstGeom prst="rect">
            <a:avLst/>
          </a:prstGeom>
        </p:spPr>
      </p:pic>
      <p:cxnSp>
        <p:nvCxnSpPr>
          <p:cNvPr id="13" name="Straight Arrow Connector 12">
            <a:extLst>
              <a:ext uri="{FF2B5EF4-FFF2-40B4-BE49-F238E27FC236}">
                <a16:creationId xmlns:a16="http://schemas.microsoft.com/office/drawing/2014/main" id="{885D56A8-CF71-7285-EF76-376E02354AA3}"/>
              </a:ext>
            </a:extLst>
          </p:cNvPr>
          <p:cNvCxnSpPr>
            <a:cxnSpLocks/>
          </p:cNvCxnSpPr>
          <p:nvPr/>
        </p:nvCxnSpPr>
        <p:spPr>
          <a:xfrm flipV="1">
            <a:off x="2564478" y="3780430"/>
            <a:ext cx="4632406" cy="787485"/>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2" name="Title 1">
            <a:extLst>
              <a:ext uri="{FF2B5EF4-FFF2-40B4-BE49-F238E27FC236}">
                <a16:creationId xmlns:a16="http://schemas.microsoft.com/office/drawing/2014/main" id="{72C6053E-9D86-440E-8AD0-7450AD88AC37}"/>
              </a:ext>
            </a:extLst>
          </p:cNvPr>
          <p:cNvSpPr>
            <a:spLocks noGrp="1"/>
          </p:cNvSpPr>
          <p:nvPr>
            <p:ph type="title"/>
          </p:nvPr>
        </p:nvSpPr>
        <p:spPr/>
        <p:txBody>
          <a:bodyPr/>
          <a:lstStyle/>
          <a:p>
            <a:r>
              <a:rPr lang="en-GB" dirty="0"/>
              <a:t>Method-</a:t>
            </a:r>
            <a:r>
              <a:rPr lang="en-GB" sz="2400" dirty="0"/>
              <a:t>TCN</a:t>
            </a:r>
            <a:br>
              <a:rPr lang="en-GB" sz="2400" dirty="0"/>
            </a:br>
            <a:endParaRPr lang="en-GB" dirty="0"/>
          </a:p>
        </p:txBody>
      </p:sp>
      <p:sp>
        <p:nvSpPr>
          <p:cNvPr id="9" name="Text Placeholder 8">
            <a:extLst>
              <a:ext uri="{FF2B5EF4-FFF2-40B4-BE49-F238E27FC236}">
                <a16:creationId xmlns:a16="http://schemas.microsoft.com/office/drawing/2014/main" id="{73A95771-D6E9-4923-AAD8-811714BECDF0}"/>
              </a:ext>
            </a:extLst>
          </p:cNvPr>
          <p:cNvSpPr>
            <a:spLocks noGrp="1"/>
          </p:cNvSpPr>
          <p:nvPr>
            <p:ph type="body" sz="quarter" idx="16"/>
          </p:nvPr>
        </p:nvSpPr>
        <p:spPr/>
        <p:txBody>
          <a:bodyPr/>
          <a:lstStyle/>
          <a:p>
            <a:endParaRPr lang="en-GB"/>
          </a:p>
        </p:txBody>
      </p:sp>
      <p:sp>
        <p:nvSpPr>
          <p:cNvPr id="4" name="TextBox 3">
            <a:extLst>
              <a:ext uri="{FF2B5EF4-FFF2-40B4-BE49-F238E27FC236}">
                <a16:creationId xmlns:a16="http://schemas.microsoft.com/office/drawing/2014/main" id="{0F2EDA63-B9E0-1840-FBF6-AFDD8F4ACE3F}"/>
              </a:ext>
            </a:extLst>
          </p:cNvPr>
          <p:cNvSpPr txBox="1"/>
          <p:nvPr/>
        </p:nvSpPr>
        <p:spPr>
          <a:xfrm>
            <a:off x="319883" y="659026"/>
            <a:ext cx="12003880" cy="523220"/>
          </a:xfrm>
          <a:prstGeom prst="rect">
            <a:avLst/>
          </a:prstGeom>
          <a:noFill/>
        </p:spPr>
        <p:txBody>
          <a:bodyPr wrap="square">
            <a:spAutoFit/>
          </a:bodyPr>
          <a:lstStyle/>
          <a:p>
            <a:r>
              <a:rPr lang="en-GB" sz="1400" dirty="0"/>
              <a:t>The description of a Temporal Convolutional Network is based on the following </a:t>
            </a:r>
            <a:r>
              <a:rPr lang="en-GB" sz="1400" dirty="0" err="1"/>
              <a:t>paper:An</a:t>
            </a:r>
            <a:r>
              <a:rPr lang="en-GB" sz="1400" dirty="0"/>
              <a:t> Empirical Evaluation of Generic Convolutional and Recurrent Networks for Sequence </a:t>
            </a:r>
            <a:r>
              <a:rPr lang="en-GB" sz="1400" dirty="0" err="1"/>
              <a:t>Modeling</a:t>
            </a:r>
            <a:r>
              <a:rPr lang="en-GB" sz="1400" dirty="0"/>
              <a:t> https://arxiv.org/pdf/1803.01271.pdf</a:t>
            </a:r>
          </a:p>
        </p:txBody>
      </p:sp>
      <p:sp>
        <p:nvSpPr>
          <p:cNvPr id="6" name="TextBox 5">
            <a:extLst>
              <a:ext uri="{FF2B5EF4-FFF2-40B4-BE49-F238E27FC236}">
                <a16:creationId xmlns:a16="http://schemas.microsoft.com/office/drawing/2014/main" id="{5558E36E-B0C7-EC9C-72BC-6109612AB5E8}"/>
              </a:ext>
            </a:extLst>
          </p:cNvPr>
          <p:cNvSpPr txBox="1"/>
          <p:nvPr/>
        </p:nvSpPr>
        <p:spPr>
          <a:xfrm>
            <a:off x="2433119" y="5944694"/>
            <a:ext cx="4172398" cy="307777"/>
          </a:xfrm>
          <a:prstGeom prst="rect">
            <a:avLst/>
          </a:prstGeom>
          <a:noFill/>
        </p:spPr>
        <p:txBody>
          <a:bodyPr wrap="square">
            <a:spAutoFit/>
          </a:bodyPr>
          <a:lstStyle/>
          <a:p>
            <a:r>
              <a:rPr lang="en-GB" sz="1400" dirty="0"/>
              <a:t>(A) Overall architecture of the TCN-based model. </a:t>
            </a:r>
          </a:p>
        </p:txBody>
      </p:sp>
      <p:sp>
        <p:nvSpPr>
          <p:cNvPr id="10" name="TextBox 9">
            <a:extLst>
              <a:ext uri="{FF2B5EF4-FFF2-40B4-BE49-F238E27FC236}">
                <a16:creationId xmlns:a16="http://schemas.microsoft.com/office/drawing/2014/main" id="{81196462-7646-5434-11C2-EBDBBBDA91DC}"/>
              </a:ext>
            </a:extLst>
          </p:cNvPr>
          <p:cNvSpPr txBox="1"/>
          <p:nvPr/>
        </p:nvSpPr>
        <p:spPr>
          <a:xfrm>
            <a:off x="7553759" y="5636917"/>
            <a:ext cx="3343610" cy="307777"/>
          </a:xfrm>
          <a:prstGeom prst="rect">
            <a:avLst/>
          </a:prstGeom>
          <a:noFill/>
        </p:spPr>
        <p:txBody>
          <a:bodyPr wrap="square">
            <a:spAutoFit/>
          </a:bodyPr>
          <a:lstStyle/>
          <a:p>
            <a:r>
              <a:rPr lang="en-GB" sz="1400" dirty="0"/>
              <a:t>(B) Architecture of a residual block</a:t>
            </a:r>
          </a:p>
        </p:txBody>
      </p:sp>
      <p:cxnSp>
        <p:nvCxnSpPr>
          <p:cNvPr id="16" name="Straight Arrow Connector 15">
            <a:extLst>
              <a:ext uri="{FF2B5EF4-FFF2-40B4-BE49-F238E27FC236}">
                <a16:creationId xmlns:a16="http://schemas.microsoft.com/office/drawing/2014/main" id="{D5A9959F-9F58-FB66-E1A3-AD37ABF6CE79}"/>
              </a:ext>
            </a:extLst>
          </p:cNvPr>
          <p:cNvCxnSpPr>
            <a:cxnSpLocks/>
          </p:cNvCxnSpPr>
          <p:nvPr/>
        </p:nvCxnSpPr>
        <p:spPr>
          <a:xfrm>
            <a:off x="2582641" y="3445642"/>
            <a:ext cx="4596081" cy="334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6FAEC8B3-5414-0736-8DD5-66A4FEBD1608}"/>
              </a:ext>
            </a:extLst>
          </p:cNvPr>
          <p:cNvCxnSpPr>
            <a:cxnSpLocks/>
          </p:cNvCxnSpPr>
          <p:nvPr/>
        </p:nvCxnSpPr>
        <p:spPr>
          <a:xfrm flipV="1">
            <a:off x="2556851" y="3846622"/>
            <a:ext cx="4573803" cy="393742"/>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DABE1572-AACE-76DB-7B88-1BA35E05E64A}"/>
              </a:ext>
            </a:extLst>
          </p:cNvPr>
          <p:cNvCxnSpPr>
            <a:cxnSpLocks/>
          </p:cNvCxnSpPr>
          <p:nvPr/>
        </p:nvCxnSpPr>
        <p:spPr>
          <a:xfrm flipV="1">
            <a:off x="2556851" y="3780430"/>
            <a:ext cx="4621871" cy="1303233"/>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B3FD3E4C-11A0-E1D2-9BA2-3CBEED77FD4D}"/>
              </a:ext>
            </a:extLst>
          </p:cNvPr>
          <p:cNvCxnSpPr>
            <a:cxnSpLocks/>
          </p:cNvCxnSpPr>
          <p:nvPr/>
        </p:nvCxnSpPr>
        <p:spPr>
          <a:xfrm flipV="1">
            <a:off x="2556851" y="3780430"/>
            <a:ext cx="4621871" cy="94495"/>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9601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053E-9D86-440E-8AD0-7450AD88AC37}"/>
              </a:ext>
            </a:extLst>
          </p:cNvPr>
          <p:cNvSpPr>
            <a:spLocks noGrp="1"/>
          </p:cNvSpPr>
          <p:nvPr>
            <p:ph type="title"/>
          </p:nvPr>
        </p:nvSpPr>
        <p:spPr/>
        <p:txBody>
          <a:bodyPr/>
          <a:lstStyle/>
          <a:p>
            <a:r>
              <a:rPr lang="en-GB" dirty="0"/>
              <a:t>Method-</a:t>
            </a:r>
            <a:r>
              <a:rPr lang="en-GB" sz="2400" b="1" dirty="0"/>
              <a:t> Implemented</a:t>
            </a:r>
            <a:br>
              <a:rPr lang="en-GB" sz="2400" dirty="0"/>
            </a:br>
            <a:endParaRPr lang="en-GB" dirty="0"/>
          </a:p>
        </p:txBody>
      </p:sp>
      <p:sp>
        <p:nvSpPr>
          <p:cNvPr id="9" name="Text Placeholder 8">
            <a:extLst>
              <a:ext uri="{FF2B5EF4-FFF2-40B4-BE49-F238E27FC236}">
                <a16:creationId xmlns:a16="http://schemas.microsoft.com/office/drawing/2014/main" id="{73A95771-D6E9-4923-AAD8-811714BECDF0}"/>
              </a:ext>
            </a:extLst>
          </p:cNvPr>
          <p:cNvSpPr>
            <a:spLocks noGrp="1"/>
          </p:cNvSpPr>
          <p:nvPr>
            <p:ph type="body" sz="quarter" idx="16"/>
          </p:nvPr>
        </p:nvSpPr>
        <p:spPr/>
        <p:txBody>
          <a:bodyPr/>
          <a:lstStyle/>
          <a:p>
            <a:endParaRPr lang="en-GB"/>
          </a:p>
        </p:txBody>
      </p:sp>
      <p:sp>
        <p:nvSpPr>
          <p:cNvPr id="3" name="Rectangle 2">
            <a:extLst>
              <a:ext uri="{FF2B5EF4-FFF2-40B4-BE49-F238E27FC236}">
                <a16:creationId xmlns:a16="http://schemas.microsoft.com/office/drawing/2014/main" id="{79812DA3-590B-C585-C2A2-9701B864D98B}"/>
              </a:ext>
            </a:extLst>
          </p:cNvPr>
          <p:cNvSpPr/>
          <p:nvPr/>
        </p:nvSpPr>
        <p:spPr>
          <a:xfrm>
            <a:off x="681759" y="2251352"/>
            <a:ext cx="4795584" cy="1677915"/>
          </a:xfrm>
          <a:prstGeom prst="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457200" lvl="1" algn="l">
              <a:lnSpc>
                <a:spcPct val="150000"/>
              </a:lnSpc>
            </a:pPr>
            <a:r>
              <a:rPr lang="en-GB" sz="1400" b="1" u="sng" dirty="0">
                <a:solidFill>
                  <a:schemeClr val="tx1"/>
                </a:solidFill>
              </a:rPr>
              <a:t>CNN+LSTM</a:t>
            </a:r>
          </a:p>
          <a:p>
            <a:pPr marL="742950" lvl="1" indent="-285750" algn="l">
              <a:lnSpc>
                <a:spcPct val="150000"/>
              </a:lnSpc>
              <a:buFont typeface="+mj-lt"/>
              <a:buAutoNum type="arabicPeriod"/>
            </a:pPr>
            <a:r>
              <a:rPr lang="en-GB" sz="1400" dirty="0">
                <a:solidFill>
                  <a:schemeClr val="tx1"/>
                </a:solidFill>
              </a:rPr>
              <a:t>Convolutional layers (using tf.keras.layers.Conv1D for time series) </a:t>
            </a:r>
          </a:p>
          <a:p>
            <a:pPr marL="742950" lvl="1" indent="-285750" algn="l">
              <a:lnSpc>
                <a:spcPct val="150000"/>
              </a:lnSpc>
              <a:buFont typeface="+mj-lt"/>
              <a:buAutoNum type="arabicPeriod"/>
            </a:pPr>
            <a:r>
              <a:rPr lang="en-GB" sz="1400" dirty="0">
                <a:solidFill>
                  <a:schemeClr val="tx1"/>
                </a:solidFill>
              </a:rPr>
              <a:t>LSTM layers (using </a:t>
            </a:r>
            <a:r>
              <a:rPr lang="en-GB" sz="1400" dirty="0" err="1">
                <a:solidFill>
                  <a:schemeClr val="tx1"/>
                </a:solidFill>
              </a:rPr>
              <a:t>tf.keras.layers.LSTM</a:t>
            </a:r>
            <a:r>
              <a:rPr lang="en-GB" sz="1400" dirty="0">
                <a:solidFill>
                  <a:schemeClr val="tx1"/>
                </a:solidFill>
              </a:rPr>
              <a:t>). </a:t>
            </a:r>
          </a:p>
          <a:p>
            <a:pPr marL="742950" lvl="1" indent="-285750" algn="l">
              <a:lnSpc>
                <a:spcPct val="150000"/>
              </a:lnSpc>
              <a:buFont typeface="+mj-lt"/>
              <a:buAutoNum type="arabicPeriod"/>
            </a:pPr>
            <a:r>
              <a:rPr lang="en-GB" sz="1400" dirty="0">
                <a:solidFill>
                  <a:schemeClr val="tx1"/>
                </a:solidFill>
              </a:rPr>
              <a:t> can stack these layers sequentially in a model </a:t>
            </a:r>
          </a:p>
        </p:txBody>
      </p:sp>
      <p:sp>
        <p:nvSpPr>
          <p:cNvPr id="5" name="Rectangle 4">
            <a:extLst>
              <a:ext uri="{FF2B5EF4-FFF2-40B4-BE49-F238E27FC236}">
                <a16:creationId xmlns:a16="http://schemas.microsoft.com/office/drawing/2014/main" id="{E05C92B2-2E86-B9F3-7987-91A572F478F0}"/>
              </a:ext>
            </a:extLst>
          </p:cNvPr>
          <p:cNvSpPr/>
          <p:nvPr/>
        </p:nvSpPr>
        <p:spPr>
          <a:xfrm>
            <a:off x="5936734" y="2251353"/>
            <a:ext cx="5719702" cy="1677915"/>
          </a:xfrm>
          <a:prstGeom prst="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457200" lvl="1">
              <a:lnSpc>
                <a:spcPct val="150000"/>
              </a:lnSpc>
            </a:pPr>
            <a:r>
              <a:rPr lang="en-GB" sz="1400" b="1" u="sng" dirty="0">
                <a:solidFill>
                  <a:schemeClr val="tx1"/>
                </a:solidFill>
              </a:rPr>
              <a:t>TCN</a:t>
            </a:r>
            <a:endParaRPr lang="en-GB" sz="1400" dirty="0">
              <a:solidFill>
                <a:schemeClr val="tx1"/>
              </a:solidFill>
            </a:endParaRPr>
          </a:p>
          <a:p>
            <a:pPr marL="742950" lvl="1" indent="-285750" algn="l">
              <a:lnSpc>
                <a:spcPct val="150000"/>
              </a:lnSpc>
              <a:buFont typeface="+mj-lt"/>
              <a:buAutoNum type="arabicPeriod"/>
            </a:pPr>
            <a:r>
              <a:rPr lang="en-GB" sz="1400" dirty="0">
                <a:solidFill>
                  <a:schemeClr val="tx1"/>
                </a:solidFill>
              </a:rPr>
              <a:t>TensorFlow does support 1D convolution which is essential for TCN, it doesn't provide an out-of-the-box TCN layer. However, there are third-party implementations, such as the </a:t>
            </a:r>
            <a:r>
              <a:rPr lang="en-GB" sz="1400" dirty="0" err="1">
                <a:solidFill>
                  <a:schemeClr val="tx1"/>
                </a:solidFill>
              </a:rPr>
              <a:t>keras-tcn</a:t>
            </a:r>
            <a:r>
              <a:rPr lang="en-GB" sz="1400" dirty="0">
                <a:solidFill>
                  <a:schemeClr val="tx1"/>
                </a:solidFill>
              </a:rPr>
              <a:t> package</a:t>
            </a:r>
          </a:p>
        </p:txBody>
      </p:sp>
      <p:sp>
        <p:nvSpPr>
          <p:cNvPr id="7" name="Left Brace 6">
            <a:extLst>
              <a:ext uri="{FF2B5EF4-FFF2-40B4-BE49-F238E27FC236}">
                <a16:creationId xmlns:a16="http://schemas.microsoft.com/office/drawing/2014/main" id="{F138024F-F2F2-7BB4-2DD4-0E22DF5734AC}"/>
              </a:ext>
            </a:extLst>
          </p:cNvPr>
          <p:cNvSpPr/>
          <p:nvPr/>
        </p:nvSpPr>
        <p:spPr>
          <a:xfrm rot="16200000">
            <a:off x="5409843" y="1070365"/>
            <a:ext cx="684124" cy="6836383"/>
          </a:xfrm>
          <a:prstGeom prst="leftBrace">
            <a:avLst>
              <a:gd name="adj1" fmla="val 8333"/>
              <a:gd name="adj2" fmla="val 4836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0A9B8514-627F-6729-BF31-CFDB55371FC1}"/>
              </a:ext>
            </a:extLst>
          </p:cNvPr>
          <p:cNvSpPr txBox="1"/>
          <p:nvPr/>
        </p:nvSpPr>
        <p:spPr>
          <a:xfrm>
            <a:off x="2888734" y="5157101"/>
            <a:ext cx="6096000" cy="415498"/>
          </a:xfrm>
          <a:prstGeom prst="rect">
            <a:avLst/>
          </a:prstGeom>
          <a:noFill/>
        </p:spPr>
        <p:txBody>
          <a:bodyPr wrap="square">
            <a:spAutoFit/>
          </a:bodyPr>
          <a:lstStyle/>
          <a:p>
            <a:r>
              <a:rPr lang="en-GB" b="1" dirty="0"/>
              <a:t>Can be implemented using TensorFlow</a:t>
            </a:r>
          </a:p>
        </p:txBody>
      </p:sp>
    </p:spTree>
    <p:extLst>
      <p:ext uri="{BB962C8B-B14F-4D97-AF65-F5344CB8AC3E}">
        <p14:creationId xmlns:p14="http://schemas.microsoft.com/office/powerpoint/2010/main" val="278760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44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14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4F877E6-016B-A74F-9C9D-D2CDB58755D1}"/>
              </a:ext>
            </a:extLst>
          </p:cNvPr>
          <p:cNvSpPr>
            <a:spLocks noGrp="1"/>
          </p:cNvSpPr>
          <p:nvPr>
            <p:ph type="body" sz="quarter" idx="13"/>
          </p:nvPr>
        </p:nvSpPr>
        <p:spPr/>
        <p:txBody>
          <a:bodyPr/>
          <a:lstStyle/>
          <a:p>
            <a:pPr marL="198029" indent="-198029">
              <a:buClr>
                <a:srgbClr val="223F4B"/>
              </a:buClr>
              <a:buFont typeface="Wingdings" panose="05000000000000000000" pitchFamily="2" charset="2"/>
              <a:buChar char="n"/>
            </a:pPr>
            <a:r>
              <a:rPr lang="en-GB" altLang="ja-JP" sz="2000" dirty="0"/>
              <a:t>Scenario </a:t>
            </a:r>
          </a:p>
          <a:p>
            <a:pPr marL="198029" indent="-198029">
              <a:buClr>
                <a:srgbClr val="223F4B"/>
              </a:buClr>
              <a:buFont typeface="Wingdings" panose="05000000000000000000" pitchFamily="2" charset="2"/>
              <a:buChar char="n"/>
            </a:pPr>
            <a:r>
              <a:rPr lang="en-GB" sz="2000" dirty="0"/>
              <a:t>Key Idea</a:t>
            </a:r>
            <a:endParaRPr lang="en-GB" altLang="ja-JP" sz="2000" dirty="0"/>
          </a:p>
          <a:p>
            <a:pPr marL="198029" indent="-198029">
              <a:buClr>
                <a:srgbClr val="223F4B"/>
              </a:buClr>
              <a:buFont typeface="Wingdings" panose="05000000000000000000" pitchFamily="2" charset="2"/>
              <a:buChar char="n"/>
            </a:pPr>
            <a:r>
              <a:rPr lang="en-GB" sz="2000" dirty="0"/>
              <a:t>Model Workflow(Training and Inference)</a:t>
            </a:r>
            <a:endParaRPr lang="en-GB" altLang="ja-JP" sz="2000" dirty="0"/>
          </a:p>
          <a:p>
            <a:pPr marL="198029" indent="-198029">
              <a:buClr>
                <a:srgbClr val="223F4B"/>
              </a:buClr>
              <a:buFont typeface="Wingdings" panose="05000000000000000000" pitchFamily="2" charset="2"/>
              <a:buChar char="n"/>
            </a:pPr>
            <a:r>
              <a:rPr lang="en-GB" altLang="ja-JP" sz="2000" dirty="0"/>
              <a:t>Method</a:t>
            </a:r>
          </a:p>
          <a:p>
            <a:pPr marL="355474" lvl="1" indent="-198029">
              <a:lnSpc>
                <a:spcPct val="150000"/>
              </a:lnSpc>
              <a:buClr>
                <a:srgbClr val="82A0AA"/>
              </a:buClr>
              <a:buFont typeface="Wingdings" panose="05000000000000000000" pitchFamily="2" charset="2"/>
              <a:buChar char="n"/>
            </a:pPr>
            <a:r>
              <a:rPr lang="en-GB" sz="2000" dirty="0"/>
              <a:t>CNN+LSTM</a:t>
            </a:r>
          </a:p>
          <a:p>
            <a:pPr marL="355474" lvl="1" indent="-198029">
              <a:lnSpc>
                <a:spcPct val="150000"/>
              </a:lnSpc>
              <a:buClr>
                <a:srgbClr val="82A0AA"/>
              </a:buClr>
              <a:buFont typeface="Wingdings" panose="05000000000000000000" pitchFamily="2" charset="2"/>
              <a:buChar char="n"/>
            </a:pPr>
            <a:r>
              <a:rPr lang="en-GB" sz="2000" dirty="0"/>
              <a:t>TCN</a:t>
            </a:r>
          </a:p>
        </p:txBody>
      </p:sp>
      <p:sp>
        <p:nvSpPr>
          <p:cNvPr id="3" name="Titel 2">
            <a:extLst>
              <a:ext uri="{FF2B5EF4-FFF2-40B4-BE49-F238E27FC236}">
                <a16:creationId xmlns:a16="http://schemas.microsoft.com/office/drawing/2014/main" id="{B9DFCE2C-97A8-D646-8EA7-B9C0C8F8849F}"/>
              </a:ext>
            </a:extLst>
          </p:cNvPr>
          <p:cNvSpPr>
            <a:spLocks noGrp="1"/>
          </p:cNvSpPr>
          <p:nvPr>
            <p:ph type="title"/>
          </p:nvPr>
        </p:nvSpPr>
        <p:spPr/>
        <p:txBody>
          <a:bodyPr/>
          <a:lstStyle/>
          <a:p>
            <a:r>
              <a:rPr lang="en-GB" noProof="0" dirty="0"/>
              <a:t>Content</a:t>
            </a:r>
          </a:p>
        </p:txBody>
      </p:sp>
      <p:sp>
        <p:nvSpPr>
          <p:cNvPr id="6" name="Text Placeholder 5">
            <a:extLst>
              <a:ext uri="{FF2B5EF4-FFF2-40B4-BE49-F238E27FC236}">
                <a16:creationId xmlns:a16="http://schemas.microsoft.com/office/drawing/2014/main" id="{152CCCDE-D668-48A5-A841-231A8F960EA6}"/>
              </a:ext>
            </a:extLst>
          </p:cNvPr>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354183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AE6F27AE-090C-5D6E-C2E1-AD479548D380}"/>
              </a:ext>
            </a:extLst>
          </p:cNvPr>
          <p:cNvSpPr/>
          <p:nvPr/>
        </p:nvSpPr>
        <p:spPr>
          <a:xfrm>
            <a:off x="4704988" y="3418579"/>
            <a:ext cx="2367025" cy="11846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 name="Text Placeholder 3">
            <a:extLst>
              <a:ext uri="{FF2B5EF4-FFF2-40B4-BE49-F238E27FC236}">
                <a16:creationId xmlns:a16="http://schemas.microsoft.com/office/drawing/2014/main" id="{62BF5733-BE34-4995-80F3-40FDB5863A41}"/>
              </a:ext>
            </a:extLst>
          </p:cNvPr>
          <p:cNvSpPr>
            <a:spLocks noGrp="1"/>
          </p:cNvSpPr>
          <p:nvPr>
            <p:ph type="body" sz="quarter" idx="13"/>
          </p:nvPr>
        </p:nvSpPr>
        <p:spPr>
          <a:xfrm>
            <a:off x="722320" y="1965975"/>
            <a:ext cx="3456000" cy="1184677"/>
          </a:xfrm>
        </p:spPr>
        <p:txBody>
          <a:bodyPr/>
          <a:lstStyle/>
          <a:p>
            <a:pPr marL="285750" indent="-285750">
              <a:buFont typeface="Arial" panose="020B0604020202020204" pitchFamily="34" charset="0"/>
              <a:buChar char="•"/>
            </a:pPr>
            <a:r>
              <a:rPr lang="en-GB" sz="1600" dirty="0"/>
              <a:t>Alarm report</a:t>
            </a:r>
          </a:p>
          <a:p>
            <a:pPr marL="285750" indent="-285750">
              <a:buFont typeface="Arial" panose="020B0604020202020204" pitchFamily="34" charset="0"/>
              <a:buChar char="•"/>
            </a:pPr>
            <a:r>
              <a:rPr lang="en-GB" sz="1600" dirty="0"/>
              <a:t>observation from </a:t>
            </a:r>
            <a:r>
              <a:rPr lang="en-GB" sz="1600" dirty="0" err="1"/>
              <a:t>custmors</a:t>
            </a:r>
            <a:endParaRPr lang="en-GB" sz="1600" dirty="0"/>
          </a:p>
        </p:txBody>
      </p:sp>
      <p:sp>
        <p:nvSpPr>
          <p:cNvPr id="2" name="Title 1">
            <a:extLst>
              <a:ext uri="{FF2B5EF4-FFF2-40B4-BE49-F238E27FC236}">
                <a16:creationId xmlns:a16="http://schemas.microsoft.com/office/drawing/2014/main" id="{E9E07353-20CB-4ED4-9CDE-7CFDD646953A}"/>
              </a:ext>
            </a:extLst>
          </p:cNvPr>
          <p:cNvSpPr>
            <a:spLocks noGrp="1"/>
          </p:cNvSpPr>
          <p:nvPr>
            <p:ph type="title"/>
          </p:nvPr>
        </p:nvSpPr>
        <p:spPr/>
        <p:txBody>
          <a:bodyPr/>
          <a:lstStyle/>
          <a:p>
            <a:r>
              <a:rPr lang="en-GB" altLang="ja-JP" sz="2400" dirty="0"/>
              <a:t>Scenario</a:t>
            </a:r>
            <a:endParaRPr lang="en-GB" dirty="0"/>
          </a:p>
        </p:txBody>
      </p:sp>
      <p:sp>
        <p:nvSpPr>
          <p:cNvPr id="23" name="Text Placeholder 22">
            <a:extLst>
              <a:ext uri="{FF2B5EF4-FFF2-40B4-BE49-F238E27FC236}">
                <a16:creationId xmlns:a16="http://schemas.microsoft.com/office/drawing/2014/main" id="{95245C46-F5C0-4B9B-84BD-C80B4B3622CF}"/>
              </a:ext>
            </a:extLst>
          </p:cNvPr>
          <p:cNvSpPr>
            <a:spLocks noGrp="1"/>
          </p:cNvSpPr>
          <p:nvPr>
            <p:ph type="body" sz="quarter" idx="24"/>
          </p:nvPr>
        </p:nvSpPr>
        <p:spPr/>
        <p:txBody>
          <a:bodyPr/>
          <a:lstStyle/>
          <a:p>
            <a:endParaRPr lang="en-GB"/>
          </a:p>
        </p:txBody>
      </p:sp>
      <p:graphicFrame>
        <p:nvGraphicFramePr>
          <p:cNvPr id="13" name="Diagram 12">
            <a:extLst>
              <a:ext uri="{FF2B5EF4-FFF2-40B4-BE49-F238E27FC236}">
                <a16:creationId xmlns:a16="http://schemas.microsoft.com/office/drawing/2014/main" id="{8618B94C-4544-B415-B8C6-8DC1FE1B2E49}"/>
              </a:ext>
            </a:extLst>
          </p:cNvPr>
          <p:cNvGraphicFramePr/>
          <p:nvPr>
            <p:extLst>
              <p:ext uri="{D42A27DB-BD31-4B8C-83A1-F6EECF244321}">
                <p14:modId xmlns:p14="http://schemas.microsoft.com/office/powerpoint/2010/main" val="1241649919"/>
              </p:ext>
            </p:extLst>
          </p:nvPr>
        </p:nvGraphicFramePr>
        <p:xfrm>
          <a:off x="351465" y="1078787"/>
          <a:ext cx="11069779" cy="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 Placeholder 3">
            <a:extLst>
              <a:ext uri="{FF2B5EF4-FFF2-40B4-BE49-F238E27FC236}">
                <a16:creationId xmlns:a16="http://schemas.microsoft.com/office/drawing/2014/main" id="{86C4D6BE-77A8-5AB2-4655-FCC2E3E165A8}"/>
              </a:ext>
            </a:extLst>
          </p:cNvPr>
          <p:cNvSpPr txBox="1">
            <a:spLocks/>
          </p:cNvSpPr>
          <p:nvPr/>
        </p:nvSpPr>
        <p:spPr>
          <a:xfrm>
            <a:off x="4178320" y="1993283"/>
            <a:ext cx="3995758" cy="1439810"/>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lang="en-US" altLang="ja-JP" sz="1400" kern="1200" smtClean="0">
                <a:solidFill>
                  <a:srgbClr val="000000"/>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pPr marL="285750" indent="-285750">
              <a:buFont typeface="Arial" panose="020B0604020202020204" pitchFamily="34" charset="0"/>
              <a:buChar char="•"/>
            </a:pPr>
            <a:r>
              <a:rPr lang="en-GB" sz="1600" dirty="0"/>
              <a:t>Deviation detection</a:t>
            </a:r>
          </a:p>
          <a:p>
            <a:pPr marL="285750" indent="-285750">
              <a:buFont typeface="Arial" panose="020B0604020202020204" pitchFamily="34" charset="0"/>
              <a:buChar char="•"/>
            </a:pPr>
            <a:r>
              <a:rPr lang="en-GB" sz="1600" dirty="0"/>
              <a:t>Which parameter is anomaly</a:t>
            </a:r>
          </a:p>
        </p:txBody>
      </p:sp>
      <p:sp>
        <p:nvSpPr>
          <p:cNvPr id="15" name="Text Placeholder 3">
            <a:extLst>
              <a:ext uri="{FF2B5EF4-FFF2-40B4-BE49-F238E27FC236}">
                <a16:creationId xmlns:a16="http://schemas.microsoft.com/office/drawing/2014/main" id="{B933F4E3-1324-F7EC-2A29-963E3903B0F6}"/>
              </a:ext>
            </a:extLst>
          </p:cNvPr>
          <p:cNvSpPr txBox="1">
            <a:spLocks/>
          </p:cNvSpPr>
          <p:nvPr/>
        </p:nvSpPr>
        <p:spPr>
          <a:xfrm>
            <a:off x="7845203" y="2020591"/>
            <a:ext cx="3456000" cy="1439810"/>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lang="en-US" altLang="ja-JP" sz="1400" kern="1200" smtClean="0">
                <a:solidFill>
                  <a:srgbClr val="000000"/>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pPr marL="285750" indent="-285750">
              <a:buFont typeface="Arial" panose="020B0604020202020204" pitchFamily="34" charset="0"/>
              <a:buChar char="•"/>
            </a:pPr>
            <a:r>
              <a:rPr lang="en-GB" sz="1600" dirty="0"/>
              <a:t>Identifies underlying causes of faults.</a:t>
            </a:r>
          </a:p>
        </p:txBody>
      </p:sp>
      <p:pic>
        <p:nvPicPr>
          <p:cNvPr id="5" name="Graphic 4" descr="Monitor with solid fill">
            <a:extLst>
              <a:ext uri="{FF2B5EF4-FFF2-40B4-BE49-F238E27FC236}">
                <a16:creationId xmlns:a16="http://schemas.microsoft.com/office/drawing/2014/main" id="{8487C545-543A-70FE-077B-E2EECA31B1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49630" y="3580070"/>
            <a:ext cx="861549" cy="861549"/>
          </a:xfrm>
          <a:prstGeom prst="rect">
            <a:avLst/>
          </a:prstGeom>
        </p:spPr>
      </p:pic>
      <p:grpSp>
        <p:nvGrpSpPr>
          <p:cNvPr id="11" name="Group 10">
            <a:extLst>
              <a:ext uri="{FF2B5EF4-FFF2-40B4-BE49-F238E27FC236}">
                <a16:creationId xmlns:a16="http://schemas.microsoft.com/office/drawing/2014/main" id="{728518D1-8591-F1C1-B9DE-142A5F39C01B}"/>
              </a:ext>
            </a:extLst>
          </p:cNvPr>
          <p:cNvGrpSpPr/>
          <p:nvPr/>
        </p:nvGrpSpPr>
        <p:grpSpPr>
          <a:xfrm>
            <a:off x="779697" y="3630044"/>
            <a:ext cx="846156" cy="718663"/>
            <a:chOff x="210288" y="3181256"/>
            <a:chExt cx="1270484" cy="1207467"/>
          </a:xfrm>
        </p:grpSpPr>
        <p:pic>
          <p:nvPicPr>
            <p:cNvPr id="7" name="Graphic 6" descr="Database outline">
              <a:extLst>
                <a:ext uri="{FF2B5EF4-FFF2-40B4-BE49-F238E27FC236}">
                  <a16:creationId xmlns:a16="http://schemas.microsoft.com/office/drawing/2014/main" id="{EAC66BB0-E794-9AEA-F065-A6F7A3296F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1369" y="3181256"/>
              <a:ext cx="928322" cy="928322"/>
            </a:xfrm>
            <a:prstGeom prst="rect">
              <a:avLst/>
            </a:prstGeom>
          </p:spPr>
        </p:pic>
        <p:pic>
          <p:nvPicPr>
            <p:cNvPr id="9" name="Graphic 8" descr="Database outline">
              <a:extLst>
                <a:ext uri="{FF2B5EF4-FFF2-40B4-BE49-F238E27FC236}">
                  <a16:creationId xmlns:a16="http://schemas.microsoft.com/office/drawing/2014/main" id="{BAA11D2E-9BE4-F5C2-5639-91D1A0E84CB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2450" y="3460401"/>
              <a:ext cx="928322" cy="928322"/>
            </a:xfrm>
            <a:prstGeom prst="rect">
              <a:avLst/>
            </a:prstGeom>
          </p:spPr>
        </p:pic>
        <p:pic>
          <p:nvPicPr>
            <p:cNvPr id="10" name="Graphic 9" descr="Database outline">
              <a:extLst>
                <a:ext uri="{FF2B5EF4-FFF2-40B4-BE49-F238E27FC236}">
                  <a16:creationId xmlns:a16="http://schemas.microsoft.com/office/drawing/2014/main" id="{6AD1D8EC-F530-0720-7352-A68D2440A3F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0288" y="3441688"/>
              <a:ext cx="928322" cy="928322"/>
            </a:xfrm>
            <a:prstGeom prst="rect">
              <a:avLst/>
            </a:prstGeom>
          </p:spPr>
        </p:pic>
      </p:grpSp>
      <p:sp>
        <p:nvSpPr>
          <p:cNvPr id="12" name="Text Placeholder 3">
            <a:extLst>
              <a:ext uri="{FF2B5EF4-FFF2-40B4-BE49-F238E27FC236}">
                <a16:creationId xmlns:a16="http://schemas.microsoft.com/office/drawing/2014/main" id="{94FF63DE-29A9-A1B5-6D93-1464029F23F6}"/>
              </a:ext>
            </a:extLst>
          </p:cNvPr>
          <p:cNvSpPr txBox="1">
            <a:spLocks/>
          </p:cNvSpPr>
          <p:nvPr/>
        </p:nvSpPr>
        <p:spPr>
          <a:xfrm>
            <a:off x="1579543" y="3685339"/>
            <a:ext cx="1240991" cy="492244"/>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lang="en-US" altLang="ja-JP" sz="1400" kern="1200" smtClean="0">
                <a:solidFill>
                  <a:srgbClr val="000000"/>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r>
              <a:rPr lang="en-GB" sz="1600" dirty="0"/>
              <a:t>Common Database</a:t>
            </a:r>
          </a:p>
        </p:txBody>
      </p:sp>
      <p:sp>
        <p:nvSpPr>
          <p:cNvPr id="16" name="Rectangle: Rounded Corners 15">
            <a:extLst>
              <a:ext uri="{FF2B5EF4-FFF2-40B4-BE49-F238E27FC236}">
                <a16:creationId xmlns:a16="http://schemas.microsoft.com/office/drawing/2014/main" id="{7428FB16-E88E-E3F4-09D8-6CE0CE8935E2}"/>
              </a:ext>
            </a:extLst>
          </p:cNvPr>
          <p:cNvSpPr/>
          <p:nvPr/>
        </p:nvSpPr>
        <p:spPr>
          <a:xfrm>
            <a:off x="638820" y="3386656"/>
            <a:ext cx="2367025" cy="11846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0" name="Text Placeholder 3">
            <a:extLst>
              <a:ext uri="{FF2B5EF4-FFF2-40B4-BE49-F238E27FC236}">
                <a16:creationId xmlns:a16="http://schemas.microsoft.com/office/drawing/2014/main" id="{9E1AB884-2F93-F53F-0405-DFA0D4B9BEB7}"/>
              </a:ext>
            </a:extLst>
          </p:cNvPr>
          <p:cNvSpPr txBox="1">
            <a:spLocks/>
          </p:cNvSpPr>
          <p:nvPr/>
        </p:nvSpPr>
        <p:spPr>
          <a:xfrm>
            <a:off x="638820" y="4635180"/>
            <a:ext cx="2920726" cy="492244"/>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lang="en-US" altLang="ja-JP" sz="1400" kern="1200" smtClean="0">
                <a:solidFill>
                  <a:srgbClr val="000000"/>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pPr marL="285750" indent="-285750">
              <a:buFont typeface="Arial" panose="020B0604020202020204" pitchFamily="34" charset="0"/>
              <a:buChar char="•"/>
            </a:pPr>
            <a:r>
              <a:rPr lang="en-GB" sz="1600" dirty="0"/>
              <a:t>Choose the timeframe when the issue occurred.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endParaRPr lang="en-GB" sz="1600" dirty="0"/>
          </a:p>
          <a:p>
            <a:endParaRPr lang="en-GB" sz="1600" dirty="0"/>
          </a:p>
          <a:p>
            <a:endParaRPr lang="en-GB" sz="1600" dirty="0"/>
          </a:p>
          <a:p>
            <a:endParaRPr lang="en-GB" sz="1600" dirty="0"/>
          </a:p>
        </p:txBody>
      </p:sp>
      <p:sp>
        <p:nvSpPr>
          <p:cNvPr id="35" name="TextBox 34">
            <a:extLst>
              <a:ext uri="{FF2B5EF4-FFF2-40B4-BE49-F238E27FC236}">
                <a16:creationId xmlns:a16="http://schemas.microsoft.com/office/drawing/2014/main" id="{F1AD82B1-83C3-FEEA-4B53-5B2C176447E1}"/>
              </a:ext>
            </a:extLst>
          </p:cNvPr>
          <p:cNvSpPr txBox="1"/>
          <p:nvPr/>
        </p:nvSpPr>
        <p:spPr>
          <a:xfrm>
            <a:off x="5751848" y="3836302"/>
            <a:ext cx="1145613" cy="338554"/>
          </a:xfrm>
          <a:prstGeom prst="rect">
            <a:avLst/>
          </a:prstGeom>
          <a:noFill/>
        </p:spPr>
        <p:txBody>
          <a:bodyPr wrap="square">
            <a:spAutoFit/>
          </a:bodyPr>
          <a:lstStyle/>
          <a:p>
            <a:r>
              <a:rPr lang="en-GB" sz="1600" dirty="0"/>
              <a:t>EDDA </a:t>
            </a:r>
          </a:p>
        </p:txBody>
      </p:sp>
      <p:sp>
        <p:nvSpPr>
          <p:cNvPr id="42" name="TextBox 41">
            <a:extLst>
              <a:ext uri="{FF2B5EF4-FFF2-40B4-BE49-F238E27FC236}">
                <a16:creationId xmlns:a16="http://schemas.microsoft.com/office/drawing/2014/main" id="{0CE65B07-8571-2567-6B70-CE868892B7E4}"/>
              </a:ext>
            </a:extLst>
          </p:cNvPr>
          <p:cNvSpPr txBox="1"/>
          <p:nvPr/>
        </p:nvSpPr>
        <p:spPr>
          <a:xfrm>
            <a:off x="4727210" y="4693928"/>
            <a:ext cx="2426642" cy="584775"/>
          </a:xfrm>
          <a:prstGeom prst="rect">
            <a:avLst/>
          </a:prstGeom>
          <a:noFill/>
        </p:spPr>
        <p:txBody>
          <a:bodyPr wrap="square">
            <a:spAutoFit/>
          </a:bodyPr>
          <a:lstStyle/>
          <a:p>
            <a:pPr marL="285750" indent="-285750">
              <a:buFont typeface="Arial" panose="020B0604020202020204" pitchFamily="34" charset="0"/>
              <a:buChar char="•"/>
            </a:pPr>
            <a:r>
              <a:rPr lang="en-GB" sz="1600" dirty="0"/>
              <a:t>Get the abnormal parameter</a:t>
            </a:r>
          </a:p>
        </p:txBody>
      </p:sp>
      <p:sp>
        <p:nvSpPr>
          <p:cNvPr id="50" name="Arrow: Right 49">
            <a:extLst>
              <a:ext uri="{FF2B5EF4-FFF2-40B4-BE49-F238E27FC236}">
                <a16:creationId xmlns:a16="http://schemas.microsoft.com/office/drawing/2014/main" id="{BF29A81F-0D79-C0BA-F129-2BD35BC29673}"/>
              </a:ext>
            </a:extLst>
          </p:cNvPr>
          <p:cNvSpPr/>
          <p:nvPr/>
        </p:nvSpPr>
        <p:spPr>
          <a:xfrm>
            <a:off x="3025852" y="3584192"/>
            <a:ext cx="1674991" cy="8767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Inference on EDDA</a:t>
            </a:r>
          </a:p>
        </p:txBody>
      </p:sp>
      <p:pic>
        <p:nvPicPr>
          <p:cNvPr id="53" name="Graphic 52" descr="Monitor with solid fill">
            <a:extLst>
              <a:ext uri="{FF2B5EF4-FFF2-40B4-BE49-F238E27FC236}">
                <a16:creationId xmlns:a16="http://schemas.microsoft.com/office/drawing/2014/main" id="{631F33F7-EF14-DBDF-D04F-BAF2AEAE81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52857" y="3580070"/>
            <a:ext cx="861549" cy="861549"/>
          </a:xfrm>
          <a:prstGeom prst="rect">
            <a:avLst/>
          </a:prstGeom>
        </p:spPr>
      </p:pic>
      <p:sp>
        <p:nvSpPr>
          <p:cNvPr id="54" name="TextBox 53">
            <a:extLst>
              <a:ext uri="{FF2B5EF4-FFF2-40B4-BE49-F238E27FC236}">
                <a16:creationId xmlns:a16="http://schemas.microsoft.com/office/drawing/2014/main" id="{92E86290-4D02-6C75-D6B6-EE7F2687EB6F}"/>
              </a:ext>
            </a:extLst>
          </p:cNvPr>
          <p:cNvSpPr txBox="1"/>
          <p:nvPr/>
        </p:nvSpPr>
        <p:spPr>
          <a:xfrm>
            <a:off x="9650564" y="3836302"/>
            <a:ext cx="1145613" cy="338554"/>
          </a:xfrm>
          <a:prstGeom prst="rect">
            <a:avLst/>
          </a:prstGeom>
          <a:noFill/>
        </p:spPr>
        <p:txBody>
          <a:bodyPr wrap="square">
            <a:spAutoFit/>
          </a:bodyPr>
          <a:lstStyle/>
          <a:p>
            <a:r>
              <a:rPr lang="en-GB" sz="1600" dirty="0"/>
              <a:t>EDDA </a:t>
            </a:r>
          </a:p>
        </p:txBody>
      </p:sp>
      <p:sp>
        <p:nvSpPr>
          <p:cNvPr id="55" name="Rectangle: Rounded Corners 54">
            <a:extLst>
              <a:ext uri="{FF2B5EF4-FFF2-40B4-BE49-F238E27FC236}">
                <a16:creationId xmlns:a16="http://schemas.microsoft.com/office/drawing/2014/main" id="{F0E9EF55-22C6-45EB-2FCF-BAE227E4D126}"/>
              </a:ext>
            </a:extLst>
          </p:cNvPr>
          <p:cNvSpPr/>
          <p:nvPr/>
        </p:nvSpPr>
        <p:spPr>
          <a:xfrm>
            <a:off x="8603704" y="3418579"/>
            <a:ext cx="2367025" cy="11846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6" name="TextBox 55">
            <a:extLst>
              <a:ext uri="{FF2B5EF4-FFF2-40B4-BE49-F238E27FC236}">
                <a16:creationId xmlns:a16="http://schemas.microsoft.com/office/drawing/2014/main" id="{10BD7636-695A-1853-E591-30BEA7D679C2}"/>
              </a:ext>
            </a:extLst>
          </p:cNvPr>
          <p:cNvSpPr txBox="1"/>
          <p:nvPr/>
        </p:nvSpPr>
        <p:spPr>
          <a:xfrm>
            <a:off x="8603704" y="4720283"/>
            <a:ext cx="2552128" cy="584775"/>
          </a:xfrm>
          <a:prstGeom prst="rect">
            <a:avLst/>
          </a:prstGeom>
          <a:noFill/>
        </p:spPr>
        <p:txBody>
          <a:bodyPr wrap="square">
            <a:spAutoFit/>
          </a:bodyPr>
          <a:lstStyle/>
          <a:p>
            <a:pPr marL="285750" indent="-285750">
              <a:buFont typeface="Arial" panose="020B0604020202020204" pitchFamily="34" charset="0"/>
              <a:buChar char="•"/>
            </a:pPr>
            <a:r>
              <a:rPr lang="en-GB" sz="1600" dirty="0"/>
              <a:t>Get the root cause of the issue(</a:t>
            </a:r>
            <a:r>
              <a:rPr lang="en-GB" sz="1600" b="1" dirty="0"/>
              <a:t>Probability</a:t>
            </a:r>
            <a:r>
              <a:rPr lang="en-GB" sz="1600" dirty="0"/>
              <a:t>)</a:t>
            </a:r>
          </a:p>
        </p:txBody>
      </p:sp>
      <p:sp>
        <p:nvSpPr>
          <p:cNvPr id="57" name="Text Placeholder 3">
            <a:extLst>
              <a:ext uri="{FF2B5EF4-FFF2-40B4-BE49-F238E27FC236}">
                <a16:creationId xmlns:a16="http://schemas.microsoft.com/office/drawing/2014/main" id="{63E3B90B-5E8D-44AF-E121-539905650800}"/>
              </a:ext>
            </a:extLst>
          </p:cNvPr>
          <p:cNvSpPr txBox="1">
            <a:spLocks/>
          </p:cNvSpPr>
          <p:nvPr/>
        </p:nvSpPr>
        <p:spPr>
          <a:xfrm>
            <a:off x="52528" y="2893323"/>
            <a:ext cx="3456000" cy="294113"/>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lang="en-US" altLang="ja-JP" sz="1400" kern="1200" smtClean="0">
                <a:solidFill>
                  <a:srgbClr val="000000"/>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r>
              <a:rPr lang="en-GB" sz="1600" u="sng" dirty="0"/>
              <a:t>User Behaviour</a:t>
            </a:r>
          </a:p>
        </p:txBody>
      </p:sp>
      <p:sp>
        <p:nvSpPr>
          <p:cNvPr id="58" name="Text Placeholder 3">
            <a:extLst>
              <a:ext uri="{FF2B5EF4-FFF2-40B4-BE49-F238E27FC236}">
                <a16:creationId xmlns:a16="http://schemas.microsoft.com/office/drawing/2014/main" id="{36F4F759-3108-DD70-C2CD-01BB355E0817}"/>
              </a:ext>
            </a:extLst>
          </p:cNvPr>
          <p:cNvSpPr txBox="1">
            <a:spLocks/>
          </p:cNvSpPr>
          <p:nvPr/>
        </p:nvSpPr>
        <p:spPr>
          <a:xfrm>
            <a:off x="52528" y="589314"/>
            <a:ext cx="3456000" cy="294113"/>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lang="en-US" altLang="ja-JP" sz="1400" kern="1200" smtClean="0">
                <a:solidFill>
                  <a:srgbClr val="000000"/>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r>
              <a:rPr lang="en-GB" sz="1600" u="sng" dirty="0"/>
              <a:t>Process Stage</a:t>
            </a:r>
          </a:p>
        </p:txBody>
      </p:sp>
      <p:sp>
        <p:nvSpPr>
          <p:cNvPr id="59" name="TextBox 58">
            <a:extLst>
              <a:ext uri="{FF2B5EF4-FFF2-40B4-BE49-F238E27FC236}">
                <a16:creationId xmlns:a16="http://schemas.microsoft.com/office/drawing/2014/main" id="{F676811B-5871-E906-CFD4-13DF4446C1EA}"/>
              </a:ext>
            </a:extLst>
          </p:cNvPr>
          <p:cNvSpPr txBox="1"/>
          <p:nvPr/>
        </p:nvSpPr>
        <p:spPr>
          <a:xfrm>
            <a:off x="-14217" y="5521153"/>
            <a:ext cx="4226799" cy="646331"/>
          </a:xfrm>
          <a:prstGeom prst="rect">
            <a:avLst/>
          </a:prstGeom>
          <a:noFill/>
        </p:spPr>
        <p:txBody>
          <a:bodyPr wrap="square">
            <a:spAutoFit/>
          </a:bodyPr>
          <a:lstStyle/>
          <a:p>
            <a:r>
              <a:rPr lang="en-GB" sz="1200" dirty="0" err="1"/>
              <a:t>Eg</a:t>
            </a:r>
            <a:r>
              <a:rPr lang="en-GB" sz="1200" dirty="0"/>
              <a:t>: </a:t>
            </a:r>
          </a:p>
          <a:p>
            <a:r>
              <a:rPr lang="en-GB" sz="1200" dirty="0"/>
              <a:t>Issue happened between 12/09/2023 9:00 am to 10:00 am</a:t>
            </a:r>
          </a:p>
          <a:p>
            <a:r>
              <a:rPr lang="en-GB" sz="1200" dirty="0"/>
              <a:t>Select data between12/09/2023 9:00 am to 10:00 am</a:t>
            </a:r>
          </a:p>
        </p:txBody>
      </p:sp>
      <p:sp>
        <p:nvSpPr>
          <p:cNvPr id="61" name="TextBox 60">
            <a:extLst>
              <a:ext uri="{FF2B5EF4-FFF2-40B4-BE49-F238E27FC236}">
                <a16:creationId xmlns:a16="http://schemas.microsoft.com/office/drawing/2014/main" id="{039F2F3C-E698-9BAF-7BD6-F76C39BD06AF}"/>
              </a:ext>
            </a:extLst>
          </p:cNvPr>
          <p:cNvSpPr txBox="1"/>
          <p:nvPr/>
        </p:nvSpPr>
        <p:spPr>
          <a:xfrm>
            <a:off x="4700843" y="5563934"/>
            <a:ext cx="4226799" cy="646331"/>
          </a:xfrm>
          <a:prstGeom prst="rect">
            <a:avLst/>
          </a:prstGeom>
          <a:noFill/>
        </p:spPr>
        <p:txBody>
          <a:bodyPr wrap="square">
            <a:spAutoFit/>
          </a:bodyPr>
          <a:lstStyle/>
          <a:p>
            <a:r>
              <a:rPr lang="en-GB" sz="1200" dirty="0" err="1"/>
              <a:t>Eg</a:t>
            </a:r>
            <a:r>
              <a:rPr lang="en-GB" sz="1200" dirty="0"/>
              <a:t>:</a:t>
            </a:r>
          </a:p>
          <a:p>
            <a:r>
              <a:rPr lang="en-GB" sz="1200" dirty="0"/>
              <a:t>BPT is diagnose anormal by EDDA </a:t>
            </a:r>
          </a:p>
          <a:p>
            <a:endParaRPr lang="en-GB" sz="1200" dirty="0"/>
          </a:p>
        </p:txBody>
      </p:sp>
      <p:sp>
        <p:nvSpPr>
          <p:cNvPr id="62" name="TextBox 61">
            <a:extLst>
              <a:ext uri="{FF2B5EF4-FFF2-40B4-BE49-F238E27FC236}">
                <a16:creationId xmlns:a16="http://schemas.microsoft.com/office/drawing/2014/main" id="{2AF95593-09F6-41CB-156A-2AC2F502AF59}"/>
              </a:ext>
            </a:extLst>
          </p:cNvPr>
          <p:cNvSpPr txBox="1"/>
          <p:nvPr/>
        </p:nvSpPr>
        <p:spPr>
          <a:xfrm>
            <a:off x="8603704" y="5305058"/>
            <a:ext cx="2697499" cy="1015663"/>
          </a:xfrm>
          <a:prstGeom prst="rect">
            <a:avLst/>
          </a:prstGeom>
          <a:noFill/>
        </p:spPr>
        <p:txBody>
          <a:bodyPr wrap="square">
            <a:spAutoFit/>
          </a:bodyPr>
          <a:lstStyle/>
          <a:p>
            <a:r>
              <a:rPr lang="en-GB" sz="1200" dirty="0" err="1"/>
              <a:t>Eg</a:t>
            </a:r>
            <a:r>
              <a:rPr lang="en-GB" sz="1200" dirty="0"/>
              <a:t>: </a:t>
            </a:r>
          </a:p>
          <a:p>
            <a:r>
              <a:rPr lang="en-GB" sz="1200" dirty="0"/>
              <a:t>Fuel nozzle clogging : 49%</a:t>
            </a:r>
          </a:p>
          <a:p>
            <a:r>
              <a:rPr lang="en-GB" sz="1200" dirty="0"/>
              <a:t>Fuel gas composition change : 21 %</a:t>
            </a:r>
          </a:p>
          <a:p>
            <a:r>
              <a:rPr lang="en-GB" sz="1200" dirty="0"/>
              <a:t>Fuel gas valve malfunction : 2%</a:t>
            </a:r>
          </a:p>
          <a:p>
            <a:endParaRPr lang="en-GB" sz="1200" dirty="0"/>
          </a:p>
        </p:txBody>
      </p:sp>
      <p:sp>
        <p:nvSpPr>
          <p:cNvPr id="40" name="Rectangle 39">
            <a:extLst>
              <a:ext uri="{FF2B5EF4-FFF2-40B4-BE49-F238E27FC236}">
                <a16:creationId xmlns:a16="http://schemas.microsoft.com/office/drawing/2014/main" id="{D548BF9A-08C5-4F6E-237D-7FBC880F0599}"/>
              </a:ext>
            </a:extLst>
          </p:cNvPr>
          <p:cNvSpPr/>
          <p:nvPr/>
        </p:nvSpPr>
        <p:spPr>
          <a:xfrm>
            <a:off x="7485523" y="1078788"/>
            <a:ext cx="3947797" cy="533358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283962EB-924A-5075-DB71-A25EFA6B14D0}"/>
              </a:ext>
            </a:extLst>
          </p:cNvPr>
          <p:cNvSpPr txBox="1"/>
          <p:nvPr/>
        </p:nvSpPr>
        <p:spPr>
          <a:xfrm>
            <a:off x="7437562" y="1698909"/>
            <a:ext cx="3995758" cy="338554"/>
          </a:xfrm>
          <a:prstGeom prst="rect">
            <a:avLst/>
          </a:prstGeom>
          <a:solidFill>
            <a:srgbClr val="FFFF00"/>
          </a:solidFill>
          <a:effectLst>
            <a:outerShdw blurRad="50800" dist="38100" algn="l" rotWithShape="0">
              <a:prstClr val="black">
                <a:alpha val="40000"/>
              </a:prstClr>
            </a:outerShdw>
          </a:effectLst>
        </p:spPr>
        <p:txBody>
          <a:bodyPr wrap="square">
            <a:spAutoFit/>
          </a:bodyPr>
          <a:lstStyle/>
          <a:p>
            <a:r>
              <a:rPr lang="en-GB" sz="1600" b="1" dirty="0"/>
              <a:t>Anomaly diagnosis will be applied here</a:t>
            </a:r>
            <a:endParaRPr lang="en-GB" sz="1800" b="1" dirty="0"/>
          </a:p>
        </p:txBody>
      </p:sp>
      <p:sp>
        <p:nvSpPr>
          <p:cNvPr id="3" name="Arrow: Right 2">
            <a:extLst>
              <a:ext uri="{FF2B5EF4-FFF2-40B4-BE49-F238E27FC236}">
                <a16:creationId xmlns:a16="http://schemas.microsoft.com/office/drawing/2014/main" id="{AC6A0302-5505-9B2F-3A0C-96D8E9215CDD}"/>
              </a:ext>
            </a:extLst>
          </p:cNvPr>
          <p:cNvSpPr/>
          <p:nvPr/>
        </p:nvSpPr>
        <p:spPr>
          <a:xfrm>
            <a:off x="7053289" y="3601409"/>
            <a:ext cx="1674991" cy="8767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Inference on EDDA</a:t>
            </a:r>
          </a:p>
        </p:txBody>
      </p:sp>
    </p:spTree>
    <p:extLst>
      <p:ext uri="{BB962C8B-B14F-4D97-AF65-F5344CB8AC3E}">
        <p14:creationId xmlns:p14="http://schemas.microsoft.com/office/powerpoint/2010/main" val="170726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4092-9B6B-4198-8228-46A2934853C1}"/>
              </a:ext>
            </a:extLst>
          </p:cNvPr>
          <p:cNvSpPr>
            <a:spLocks noGrp="1"/>
          </p:cNvSpPr>
          <p:nvPr>
            <p:ph type="title"/>
          </p:nvPr>
        </p:nvSpPr>
        <p:spPr/>
        <p:txBody>
          <a:bodyPr/>
          <a:lstStyle/>
          <a:p>
            <a:r>
              <a:rPr lang="en-GB" sz="2400" dirty="0"/>
              <a:t>Key Idea</a:t>
            </a:r>
            <a:endParaRPr lang="en-GB" dirty="0"/>
          </a:p>
        </p:txBody>
      </p:sp>
      <p:sp>
        <p:nvSpPr>
          <p:cNvPr id="13" name="Text Placeholder 12">
            <a:extLst>
              <a:ext uri="{FF2B5EF4-FFF2-40B4-BE49-F238E27FC236}">
                <a16:creationId xmlns:a16="http://schemas.microsoft.com/office/drawing/2014/main" id="{729CC99E-4D3D-4F0F-9D1C-39B6ABA7ED3C}"/>
              </a:ext>
            </a:extLst>
          </p:cNvPr>
          <p:cNvSpPr>
            <a:spLocks noGrp="1"/>
          </p:cNvSpPr>
          <p:nvPr>
            <p:ph type="body" sz="quarter" idx="16"/>
          </p:nvPr>
        </p:nvSpPr>
        <p:spPr/>
        <p:txBody>
          <a:bodyPr/>
          <a:lstStyle/>
          <a:p>
            <a:endParaRPr lang="en-GB" dirty="0"/>
          </a:p>
        </p:txBody>
      </p:sp>
      <p:sp>
        <p:nvSpPr>
          <p:cNvPr id="37" name="Text Placeholder 3">
            <a:extLst>
              <a:ext uri="{FF2B5EF4-FFF2-40B4-BE49-F238E27FC236}">
                <a16:creationId xmlns:a16="http://schemas.microsoft.com/office/drawing/2014/main" id="{F197C9C3-62FD-CD63-BE72-6D11FFF0DE66}"/>
              </a:ext>
            </a:extLst>
          </p:cNvPr>
          <p:cNvSpPr txBox="1">
            <a:spLocks/>
          </p:cNvSpPr>
          <p:nvPr/>
        </p:nvSpPr>
        <p:spPr>
          <a:xfrm>
            <a:off x="5156239" y="5730860"/>
            <a:ext cx="7961472" cy="350042"/>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tx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endParaRPr lang="en-GB" dirty="0"/>
          </a:p>
        </p:txBody>
      </p:sp>
      <p:pic>
        <p:nvPicPr>
          <p:cNvPr id="1026" name="Picture 2" descr="Grayscale image pixels | how images are stored in a computer">
            <a:extLst>
              <a:ext uri="{FF2B5EF4-FFF2-40B4-BE49-F238E27FC236}">
                <a16:creationId xmlns:a16="http://schemas.microsoft.com/office/drawing/2014/main" id="{23DB6E49-60CB-02E5-CF4F-34D78A6075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3" t="9602" r="15900" b="13020"/>
          <a:stretch/>
        </p:blipFill>
        <p:spPr bwMode="auto">
          <a:xfrm>
            <a:off x="8834201" y="4314043"/>
            <a:ext cx="2336722" cy="1416817"/>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Straight Arrow Connector 1024">
            <a:extLst>
              <a:ext uri="{FF2B5EF4-FFF2-40B4-BE49-F238E27FC236}">
                <a16:creationId xmlns:a16="http://schemas.microsoft.com/office/drawing/2014/main" id="{BEE87896-B68F-7DD0-DC10-1F34D81AB846}"/>
              </a:ext>
            </a:extLst>
          </p:cNvPr>
          <p:cNvCxnSpPr>
            <a:cxnSpLocks/>
          </p:cNvCxnSpPr>
          <p:nvPr/>
        </p:nvCxnSpPr>
        <p:spPr>
          <a:xfrm>
            <a:off x="3137414" y="5048853"/>
            <a:ext cx="5314181"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28" name="TextBox 1027">
            <a:extLst>
              <a:ext uri="{FF2B5EF4-FFF2-40B4-BE49-F238E27FC236}">
                <a16:creationId xmlns:a16="http://schemas.microsoft.com/office/drawing/2014/main" id="{2446D3D9-87E3-E6CA-62A2-08FBA1F2C55A}"/>
              </a:ext>
            </a:extLst>
          </p:cNvPr>
          <p:cNvSpPr txBox="1"/>
          <p:nvPr/>
        </p:nvSpPr>
        <p:spPr>
          <a:xfrm>
            <a:off x="3424251" y="4879576"/>
            <a:ext cx="4518289" cy="33855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1600" dirty="0">
                <a:solidFill>
                  <a:schemeClr val="tx1"/>
                </a:solidFill>
                <a:highlight>
                  <a:srgbClr val="FFFF00"/>
                </a:highlight>
              </a:rPr>
              <a:t>Each abnormal case is a grey scale picture</a:t>
            </a:r>
          </a:p>
        </p:txBody>
      </p:sp>
      <p:pic>
        <p:nvPicPr>
          <p:cNvPr id="5" name="Picture 4" descr="A grid with black lines&#10;&#10;Description automatically generated">
            <a:extLst>
              <a:ext uri="{FF2B5EF4-FFF2-40B4-BE49-F238E27FC236}">
                <a16:creationId xmlns:a16="http://schemas.microsoft.com/office/drawing/2014/main" id="{0EC3B476-EE16-1CB7-B4B8-0C8A7F3729C1}"/>
              </a:ext>
            </a:extLst>
          </p:cNvPr>
          <p:cNvPicPr>
            <a:picLocks noChangeAspect="1"/>
          </p:cNvPicPr>
          <p:nvPr/>
        </p:nvPicPr>
        <p:blipFill rotWithShape="1">
          <a:blip r:embed="rId4">
            <a:extLst>
              <a:ext uri="{28A0092B-C50C-407E-A947-70E740481C1C}">
                <a14:useLocalDpi xmlns:a14="http://schemas.microsoft.com/office/drawing/2010/main" val="0"/>
              </a:ext>
            </a:extLst>
          </a:blip>
          <a:srcRect r="19473"/>
          <a:stretch/>
        </p:blipFill>
        <p:spPr>
          <a:xfrm>
            <a:off x="438586" y="4196317"/>
            <a:ext cx="2555410" cy="1516157"/>
          </a:xfrm>
          <a:prstGeom prst="rect">
            <a:avLst/>
          </a:prstGeom>
        </p:spPr>
      </p:pic>
      <p:sp>
        <p:nvSpPr>
          <p:cNvPr id="40" name="TextBox 39">
            <a:extLst>
              <a:ext uri="{FF2B5EF4-FFF2-40B4-BE49-F238E27FC236}">
                <a16:creationId xmlns:a16="http://schemas.microsoft.com/office/drawing/2014/main" id="{0746A90E-CE99-35A7-DEBB-B9D47601D7A3}"/>
              </a:ext>
            </a:extLst>
          </p:cNvPr>
          <p:cNvSpPr txBox="1"/>
          <p:nvPr/>
        </p:nvSpPr>
        <p:spPr>
          <a:xfrm>
            <a:off x="339600" y="671594"/>
            <a:ext cx="10319942" cy="3293209"/>
          </a:xfrm>
          <a:prstGeom prst="rect">
            <a:avLst/>
          </a:prstGeom>
          <a:noFill/>
        </p:spPr>
        <p:txBody>
          <a:bodyPr wrap="square">
            <a:spAutoFit/>
          </a:bodyPr>
          <a:lstStyle/>
          <a:p>
            <a:pPr>
              <a:lnSpc>
                <a:spcPct val="200000"/>
              </a:lnSpc>
            </a:pPr>
            <a:r>
              <a:rPr lang="en-GB" sz="1600" u="sng" dirty="0"/>
              <a:t>Problem Define </a:t>
            </a:r>
            <a:r>
              <a:rPr lang="en-GB" sz="1600" dirty="0"/>
              <a:t>: Determine the corresponding root cause (output) for a given abnormal input</a:t>
            </a:r>
          </a:p>
          <a:p>
            <a:pPr>
              <a:lnSpc>
                <a:spcPct val="200000"/>
              </a:lnSpc>
            </a:pPr>
            <a:r>
              <a:rPr lang="en-GB" sz="1600" u="sng" dirty="0"/>
              <a:t>Aim</a:t>
            </a:r>
            <a:r>
              <a:rPr lang="en-GB" sz="1600" dirty="0"/>
              <a:t> : Build </a:t>
            </a:r>
            <a:r>
              <a:rPr lang="en-GB" sz="1600" b="1" dirty="0"/>
              <a:t>Time Series Classification </a:t>
            </a:r>
            <a:r>
              <a:rPr lang="en-GB" sz="1600" dirty="0"/>
              <a:t>model , each parameters has own classification model</a:t>
            </a:r>
          </a:p>
          <a:p>
            <a:pPr>
              <a:lnSpc>
                <a:spcPct val="200000"/>
              </a:lnSpc>
            </a:pPr>
            <a:r>
              <a:rPr lang="en-GB" sz="1600" u="sng" dirty="0"/>
              <a:t>Key idea</a:t>
            </a:r>
            <a:r>
              <a:rPr lang="en-GB" sz="1600" dirty="0"/>
              <a:t>: Each time series sequence is transformed into a 2D image-like representation.</a:t>
            </a:r>
          </a:p>
          <a:p>
            <a:pPr marL="809701" lvl="1" indent="-285750">
              <a:lnSpc>
                <a:spcPct val="200000"/>
              </a:lnSpc>
              <a:buFont typeface="Wingdings" panose="05000000000000000000" pitchFamily="2" charset="2"/>
              <a:buChar char="Ø"/>
            </a:pPr>
            <a:r>
              <a:rPr lang="en-GB" sz="1600" dirty="0"/>
              <a:t>Pattern Recognition: By using a 2D image-like representation , we can uncover whether there are specific patterns within the time series that share the same root cause</a:t>
            </a:r>
          </a:p>
          <a:p>
            <a:pPr marL="809701" lvl="1" indent="-285750">
              <a:lnSpc>
                <a:spcPct val="200000"/>
              </a:lnSpc>
              <a:buFont typeface="Wingdings" panose="05000000000000000000" pitchFamily="2" charset="2"/>
              <a:buChar char="Ø"/>
            </a:pPr>
            <a:r>
              <a:rPr lang="en-GB" sz="1600" dirty="0"/>
              <a:t>Temporal Relationships: study the relationships and patterns between different variables over time</a:t>
            </a:r>
          </a:p>
          <a:p>
            <a:endParaRPr lang="en-GB" sz="1600" dirty="0"/>
          </a:p>
        </p:txBody>
      </p:sp>
    </p:spTree>
    <p:extLst>
      <p:ext uri="{BB962C8B-B14F-4D97-AF65-F5344CB8AC3E}">
        <p14:creationId xmlns:p14="http://schemas.microsoft.com/office/powerpoint/2010/main" val="370302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634EF9-A7E1-43BD-A022-741D16965DBC}"/>
              </a:ext>
            </a:extLst>
          </p:cNvPr>
          <p:cNvSpPr>
            <a:spLocks noGrp="1"/>
          </p:cNvSpPr>
          <p:nvPr>
            <p:ph type="body" sz="quarter" idx="13"/>
          </p:nvPr>
        </p:nvSpPr>
        <p:spPr>
          <a:xfrm>
            <a:off x="0" y="931207"/>
            <a:ext cx="12158623" cy="712326"/>
          </a:xfrm>
          <a:prstGeom prst="rightArrow">
            <a:avLst/>
          </a:prstGeom>
          <a:solidFill>
            <a:schemeClr val="accent2"/>
          </a:solidFill>
          <a:ln>
            <a:solidFill>
              <a:schemeClr val="bg1"/>
            </a:solidFill>
          </a:ln>
        </p:spPr>
        <p:style>
          <a:lnRef idx="2">
            <a:schemeClr val="dk1"/>
          </a:lnRef>
          <a:fillRef idx="1">
            <a:schemeClr val="lt1"/>
          </a:fillRef>
          <a:effectRef idx="0">
            <a:schemeClr val="dk1"/>
          </a:effectRef>
          <a:fontRef idx="minor">
            <a:schemeClr val="dk1"/>
          </a:fontRef>
        </p:style>
        <p:txBody>
          <a:bodyPr/>
          <a:lstStyle/>
          <a:p>
            <a:pPr algn="ctr"/>
            <a:r>
              <a:rPr lang="en-GB" dirty="0">
                <a:solidFill>
                  <a:schemeClr val="bg1"/>
                </a:solidFill>
              </a:rPr>
              <a:t>Data preparing and pre-process</a:t>
            </a:r>
          </a:p>
        </p:txBody>
      </p:sp>
      <p:sp>
        <p:nvSpPr>
          <p:cNvPr id="2" name="Title 1">
            <a:extLst>
              <a:ext uri="{FF2B5EF4-FFF2-40B4-BE49-F238E27FC236}">
                <a16:creationId xmlns:a16="http://schemas.microsoft.com/office/drawing/2014/main" id="{665A4092-9B6B-4198-8228-46A2934853C1}"/>
              </a:ext>
            </a:extLst>
          </p:cNvPr>
          <p:cNvSpPr>
            <a:spLocks noGrp="1"/>
          </p:cNvSpPr>
          <p:nvPr>
            <p:ph type="title"/>
          </p:nvPr>
        </p:nvSpPr>
        <p:spPr/>
        <p:txBody>
          <a:bodyPr/>
          <a:lstStyle/>
          <a:p>
            <a:r>
              <a:rPr lang="en-GB" sz="2400" dirty="0"/>
              <a:t>Model Workflow</a:t>
            </a:r>
            <a:endParaRPr lang="en-GB" dirty="0"/>
          </a:p>
        </p:txBody>
      </p:sp>
      <p:sp>
        <p:nvSpPr>
          <p:cNvPr id="13" name="Text Placeholder 12">
            <a:extLst>
              <a:ext uri="{FF2B5EF4-FFF2-40B4-BE49-F238E27FC236}">
                <a16:creationId xmlns:a16="http://schemas.microsoft.com/office/drawing/2014/main" id="{729CC99E-4D3D-4F0F-9D1C-39B6ABA7ED3C}"/>
              </a:ext>
            </a:extLst>
          </p:cNvPr>
          <p:cNvSpPr>
            <a:spLocks noGrp="1"/>
          </p:cNvSpPr>
          <p:nvPr>
            <p:ph type="body" sz="quarter" idx="16"/>
          </p:nvPr>
        </p:nvSpPr>
        <p:spPr/>
        <p:txBody>
          <a:bodyPr/>
          <a:lstStyle/>
          <a:p>
            <a:endParaRPr lang="en-GB" dirty="0"/>
          </a:p>
        </p:txBody>
      </p:sp>
      <p:sp>
        <p:nvSpPr>
          <p:cNvPr id="37" name="Text Placeholder 3">
            <a:extLst>
              <a:ext uri="{FF2B5EF4-FFF2-40B4-BE49-F238E27FC236}">
                <a16:creationId xmlns:a16="http://schemas.microsoft.com/office/drawing/2014/main" id="{F197C9C3-62FD-CD63-BE72-6D11FFF0DE66}"/>
              </a:ext>
            </a:extLst>
          </p:cNvPr>
          <p:cNvSpPr txBox="1">
            <a:spLocks/>
          </p:cNvSpPr>
          <p:nvPr/>
        </p:nvSpPr>
        <p:spPr>
          <a:xfrm>
            <a:off x="31790" y="710688"/>
            <a:ext cx="7961472" cy="350042"/>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tx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r>
              <a:rPr lang="en-GB" u="sng" dirty="0"/>
              <a:t>Aim to build </a:t>
            </a:r>
            <a:r>
              <a:rPr lang="en-GB" b="1" u="sng" dirty="0"/>
              <a:t>Time Series Classification </a:t>
            </a:r>
            <a:r>
              <a:rPr lang="en-GB" u="sng" dirty="0"/>
              <a:t>model : </a:t>
            </a:r>
            <a:r>
              <a:rPr lang="en-GB" dirty="0"/>
              <a:t>Each parameters has own classification model</a:t>
            </a:r>
          </a:p>
        </p:txBody>
      </p:sp>
      <p:sp>
        <p:nvSpPr>
          <p:cNvPr id="39" name="TextBox 38">
            <a:extLst>
              <a:ext uri="{FF2B5EF4-FFF2-40B4-BE49-F238E27FC236}">
                <a16:creationId xmlns:a16="http://schemas.microsoft.com/office/drawing/2014/main" id="{38C85596-CDBC-12C5-C765-900A3DC2CAB3}"/>
              </a:ext>
            </a:extLst>
          </p:cNvPr>
          <p:cNvSpPr txBox="1"/>
          <p:nvPr/>
        </p:nvSpPr>
        <p:spPr>
          <a:xfrm>
            <a:off x="476174" y="1075827"/>
            <a:ext cx="11268151" cy="1154675"/>
          </a:xfrm>
          <a:prstGeom prst="rect">
            <a:avLst/>
          </a:prstGeom>
          <a:noFill/>
        </p:spPr>
        <p:txBody>
          <a:bodyPr wrap="square">
            <a:spAutoFit/>
          </a:bodyPr>
          <a:lstStyle/>
          <a:p>
            <a:pPr>
              <a:lnSpc>
                <a:spcPct val="150000"/>
              </a:lnSpc>
            </a:pPr>
            <a:endParaRPr lang="en-GB" sz="1600" dirty="0"/>
          </a:p>
          <a:p>
            <a:pPr marL="342900" indent="-342900">
              <a:lnSpc>
                <a:spcPct val="150000"/>
              </a:lnSpc>
              <a:buFont typeface="+mj-lt"/>
              <a:buAutoNum type="arabicPeriod"/>
            </a:pPr>
            <a:r>
              <a:rPr lang="en-GB" sz="1600" b="1" dirty="0"/>
              <a:t>Feature Engineering: </a:t>
            </a:r>
          </a:p>
          <a:p>
            <a:pPr marL="866851" lvl="1" indent="-342900">
              <a:lnSpc>
                <a:spcPct val="150000"/>
              </a:lnSpc>
              <a:buFont typeface="Wingdings" panose="05000000000000000000" pitchFamily="2" charset="2"/>
              <a:buChar char="Ø"/>
            </a:pPr>
            <a:r>
              <a:rPr lang="en-GB" sz="1600" dirty="0"/>
              <a:t>Extract domain-specific attributes, following traditional detection criteria; expert guidance is essential.</a:t>
            </a:r>
          </a:p>
        </p:txBody>
      </p:sp>
      <p:pic>
        <p:nvPicPr>
          <p:cNvPr id="3" name="Picture 2" descr="A grid with black lines&#10;&#10;Description automatically generated">
            <a:extLst>
              <a:ext uri="{FF2B5EF4-FFF2-40B4-BE49-F238E27FC236}">
                <a16:creationId xmlns:a16="http://schemas.microsoft.com/office/drawing/2014/main" id="{C0E9A9A7-0622-68FF-F230-703C63093F12}"/>
              </a:ext>
            </a:extLst>
          </p:cNvPr>
          <p:cNvPicPr>
            <a:picLocks noChangeAspect="1"/>
          </p:cNvPicPr>
          <p:nvPr/>
        </p:nvPicPr>
        <p:blipFill rotWithShape="1">
          <a:blip r:embed="rId3">
            <a:extLst>
              <a:ext uri="{28A0092B-C50C-407E-A947-70E740481C1C}">
                <a14:useLocalDpi xmlns:a14="http://schemas.microsoft.com/office/drawing/2010/main" val="0"/>
              </a:ext>
            </a:extLst>
          </a:blip>
          <a:srcRect r="19473"/>
          <a:stretch/>
        </p:blipFill>
        <p:spPr>
          <a:xfrm>
            <a:off x="1732267" y="3609804"/>
            <a:ext cx="4140875" cy="2456833"/>
          </a:xfrm>
          <a:prstGeom prst="rect">
            <a:avLst/>
          </a:prstGeom>
        </p:spPr>
      </p:pic>
      <p:sp>
        <p:nvSpPr>
          <p:cNvPr id="7" name="Right Brace 6">
            <a:extLst>
              <a:ext uri="{FF2B5EF4-FFF2-40B4-BE49-F238E27FC236}">
                <a16:creationId xmlns:a16="http://schemas.microsoft.com/office/drawing/2014/main" id="{AC81D117-2903-0FAF-73E1-E2B0EAE7846D}"/>
              </a:ext>
            </a:extLst>
          </p:cNvPr>
          <p:cNvSpPr/>
          <p:nvPr/>
        </p:nvSpPr>
        <p:spPr>
          <a:xfrm rot="16200000">
            <a:off x="4339845" y="2032799"/>
            <a:ext cx="281783" cy="265146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30" name="TextBox 29">
            <a:extLst>
              <a:ext uri="{FF2B5EF4-FFF2-40B4-BE49-F238E27FC236}">
                <a16:creationId xmlns:a16="http://schemas.microsoft.com/office/drawing/2014/main" id="{0E3805CC-7FE2-6F35-F620-21AE464BD96C}"/>
              </a:ext>
            </a:extLst>
          </p:cNvPr>
          <p:cNvSpPr txBox="1"/>
          <p:nvPr/>
        </p:nvSpPr>
        <p:spPr>
          <a:xfrm>
            <a:off x="691225" y="2753217"/>
            <a:ext cx="7121821" cy="416011"/>
          </a:xfrm>
          <a:prstGeom prst="rect">
            <a:avLst/>
          </a:prstGeom>
          <a:noFill/>
        </p:spPr>
        <p:txBody>
          <a:bodyPr wrap="square">
            <a:spAutoFit/>
          </a:bodyPr>
          <a:lstStyle/>
          <a:p>
            <a:pPr>
              <a:lnSpc>
                <a:spcPct val="150000"/>
              </a:lnSpc>
            </a:pPr>
            <a:r>
              <a:rPr lang="en-GB" sz="1600" dirty="0"/>
              <a:t>E.g. BPT is abnormal parameters,{X1,X2…X7} is variable related with BPT</a:t>
            </a:r>
          </a:p>
        </p:txBody>
      </p:sp>
      <p:sp>
        <p:nvSpPr>
          <p:cNvPr id="31" name="TextBox 30">
            <a:extLst>
              <a:ext uri="{FF2B5EF4-FFF2-40B4-BE49-F238E27FC236}">
                <a16:creationId xmlns:a16="http://schemas.microsoft.com/office/drawing/2014/main" id="{034D7B91-7A97-7A3E-15F0-04EF16C3C992}"/>
              </a:ext>
            </a:extLst>
          </p:cNvPr>
          <p:cNvSpPr txBox="1"/>
          <p:nvPr/>
        </p:nvSpPr>
        <p:spPr>
          <a:xfrm>
            <a:off x="6443642" y="4797311"/>
            <a:ext cx="7121821" cy="416011"/>
          </a:xfrm>
          <a:prstGeom prst="rect">
            <a:avLst/>
          </a:prstGeom>
          <a:noFill/>
        </p:spPr>
        <p:txBody>
          <a:bodyPr wrap="square">
            <a:spAutoFit/>
          </a:bodyPr>
          <a:lstStyle/>
          <a:p>
            <a:pPr>
              <a:lnSpc>
                <a:spcPct val="150000"/>
              </a:lnSpc>
            </a:pPr>
            <a:r>
              <a:rPr lang="en-GB" sz="1600" dirty="0"/>
              <a:t>interval for the occurrence of the issue</a:t>
            </a:r>
          </a:p>
        </p:txBody>
      </p:sp>
      <p:sp>
        <p:nvSpPr>
          <p:cNvPr id="32" name="Right Brace 31">
            <a:extLst>
              <a:ext uri="{FF2B5EF4-FFF2-40B4-BE49-F238E27FC236}">
                <a16:creationId xmlns:a16="http://schemas.microsoft.com/office/drawing/2014/main" id="{F2858A48-5B12-DC28-6AE0-A6C39E241565}"/>
              </a:ext>
            </a:extLst>
          </p:cNvPr>
          <p:cNvSpPr/>
          <p:nvPr/>
        </p:nvSpPr>
        <p:spPr>
          <a:xfrm>
            <a:off x="5945386" y="3974776"/>
            <a:ext cx="222031" cy="206108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02738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634EF9-A7E1-43BD-A022-741D16965DBC}"/>
              </a:ext>
            </a:extLst>
          </p:cNvPr>
          <p:cNvSpPr>
            <a:spLocks noGrp="1"/>
          </p:cNvSpPr>
          <p:nvPr>
            <p:ph type="body" sz="quarter" idx="13"/>
          </p:nvPr>
        </p:nvSpPr>
        <p:spPr>
          <a:xfrm>
            <a:off x="31789" y="920665"/>
            <a:ext cx="12047568" cy="712326"/>
          </a:xfrm>
          <a:prstGeom prst="rightArrow">
            <a:avLst/>
          </a:prstGeom>
          <a:solidFill>
            <a:schemeClr val="accent2"/>
          </a:solidFill>
          <a:ln>
            <a:solidFill>
              <a:schemeClr val="bg1"/>
            </a:solidFill>
          </a:ln>
        </p:spPr>
        <p:style>
          <a:lnRef idx="2">
            <a:schemeClr val="dk1"/>
          </a:lnRef>
          <a:fillRef idx="1">
            <a:schemeClr val="lt1"/>
          </a:fillRef>
          <a:effectRef idx="0">
            <a:schemeClr val="dk1"/>
          </a:effectRef>
          <a:fontRef idx="minor">
            <a:schemeClr val="dk1"/>
          </a:fontRef>
        </p:style>
        <p:txBody>
          <a:bodyPr/>
          <a:lstStyle/>
          <a:p>
            <a:pPr algn="ctr"/>
            <a:r>
              <a:rPr lang="en-GB" dirty="0">
                <a:solidFill>
                  <a:schemeClr val="bg1"/>
                </a:solidFill>
              </a:rPr>
              <a:t>Data preparing and pre-process</a:t>
            </a:r>
          </a:p>
        </p:txBody>
      </p:sp>
      <p:sp>
        <p:nvSpPr>
          <p:cNvPr id="2" name="Title 1">
            <a:extLst>
              <a:ext uri="{FF2B5EF4-FFF2-40B4-BE49-F238E27FC236}">
                <a16:creationId xmlns:a16="http://schemas.microsoft.com/office/drawing/2014/main" id="{665A4092-9B6B-4198-8228-46A2934853C1}"/>
              </a:ext>
            </a:extLst>
          </p:cNvPr>
          <p:cNvSpPr>
            <a:spLocks noGrp="1"/>
          </p:cNvSpPr>
          <p:nvPr>
            <p:ph type="title"/>
          </p:nvPr>
        </p:nvSpPr>
        <p:spPr/>
        <p:txBody>
          <a:bodyPr/>
          <a:lstStyle/>
          <a:p>
            <a:r>
              <a:rPr lang="en-GB" sz="2400" dirty="0"/>
              <a:t>Model Workflow</a:t>
            </a:r>
            <a:endParaRPr lang="en-GB" dirty="0"/>
          </a:p>
        </p:txBody>
      </p:sp>
      <p:sp>
        <p:nvSpPr>
          <p:cNvPr id="13" name="Text Placeholder 12">
            <a:extLst>
              <a:ext uri="{FF2B5EF4-FFF2-40B4-BE49-F238E27FC236}">
                <a16:creationId xmlns:a16="http://schemas.microsoft.com/office/drawing/2014/main" id="{729CC99E-4D3D-4F0F-9D1C-39B6ABA7ED3C}"/>
              </a:ext>
            </a:extLst>
          </p:cNvPr>
          <p:cNvSpPr>
            <a:spLocks noGrp="1"/>
          </p:cNvSpPr>
          <p:nvPr>
            <p:ph type="body" sz="quarter" idx="16"/>
          </p:nvPr>
        </p:nvSpPr>
        <p:spPr/>
        <p:txBody>
          <a:bodyPr/>
          <a:lstStyle/>
          <a:p>
            <a:endParaRPr lang="en-GB" dirty="0"/>
          </a:p>
        </p:txBody>
      </p:sp>
      <p:sp>
        <p:nvSpPr>
          <p:cNvPr id="18" name="Right Brace 17">
            <a:extLst>
              <a:ext uri="{FF2B5EF4-FFF2-40B4-BE49-F238E27FC236}">
                <a16:creationId xmlns:a16="http://schemas.microsoft.com/office/drawing/2014/main" id="{95B98BB5-B9EF-E5DC-C28E-5C6980ADAB2E}"/>
              </a:ext>
            </a:extLst>
          </p:cNvPr>
          <p:cNvSpPr/>
          <p:nvPr/>
        </p:nvSpPr>
        <p:spPr>
          <a:xfrm>
            <a:off x="1847261" y="2419068"/>
            <a:ext cx="298427" cy="300387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8F07A311-4FA3-280E-E2AB-E8AECDC56C15}"/>
              </a:ext>
            </a:extLst>
          </p:cNvPr>
          <p:cNvGrpSpPr/>
          <p:nvPr/>
        </p:nvGrpSpPr>
        <p:grpSpPr>
          <a:xfrm>
            <a:off x="57229" y="3429794"/>
            <a:ext cx="1698185" cy="904459"/>
            <a:chOff x="78593" y="2782677"/>
            <a:chExt cx="2052777" cy="1099704"/>
          </a:xfrm>
        </p:grpSpPr>
        <p:pic>
          <p:nvPicPr>
            <p:cNvPr id="12" name="Picture 11" descr="A grid with black and white lines&#10;&#10;Description automatically generated">
              <a:extLst>
                <a:ext uri="{FF2B5EF4-FFF2-40B4-BE49-F238E27FC236}">
                  <a16:creationId xmlns:a16="http://schemas.microsoft.com/office/drawing/2014/main" id="{AD1F5390-E7E8-EC92-6128-55C56F304D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945" y="2782677"/>
              <a:ext cx="1658425" cy="813641"/>
            </a:xfrm>
            <a:prstGeom prst="rect">
              <a:avLst/>
            </a:prstGeom>
          </p:spPr>
        </p:pic>
        <p:pic>
          <p:nvPicPr>
            <p:cNvPr id="19" name="Picture 18" descr="A grid with black and white lines&#10;&#10;Description automatically generated">
              <a:extLst>
                <a:ext uri="{FF2B5EF4-FFF2-40B4-BE49-F238E27FC236}">
                  <a16:creationId xmlns:a16="http://schemas.microsoft.com/office/drawing/2014/main" id="{902E722D-81F2-14DC-BF5B-5DD465F26E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161" y="2935134"/>
              <a:ext cx="1620002" cy="794790"/>
            </a:xfrm>
            <a:prstGeom prst="rect">
              <a:avLst/>
            </a:prstGeom>
          </p:spPr>
        </p:pic>
        <p:pic>
          <p:nvPicPr>
            <p:cNvPr id="20" name="Picture 19" descr="A grid with black and white lines&#10;&#10;Description automatically generated">
              <a:extLst>
                <a:ext uri="{FF2B5EF4-FFF2-40B4-BE49-F238E27FC236}">
                  <a16:creationId xmlns:a16="http://schemas.microsoft.com/office/drawing/2014/main" id="{68DAF62E-C8FA-9724-52B3-C28CA8FE96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93" y="3087591"/>
              <a:ext cx="1620002" cy="794790"/>
            </a:xfrm>
            <a:prstGeom prst="rect">
              <a:avLst/>
            </a:prstGeom>
          </p:spPr>
        </p:pic>
      </p:grpSp>
      <p:grpSp>
        <p:nvGrpSpPr>
          <p:cNvPr id="27" name="Group 26">
            <a:extLst>
              <a:ext uri="{FF2B5EF4-FFF2-40B4-BE49-F238E27FC236}">
                <a16:creationId xmlns:a16="http://schemas.microsoft.com/office/drawing/2014/main" id="{EBDDA658-845C-EEC1-96F9-454EC8F1BCD5}"/>
              </a:ext>
            </a:extLst>
          </p:cNvPr>
          <p:cNvGrpSpPr/>
          <p:nvPr/>
        </p:nvGrpSpPr>
        <p:grpSpPr>
          <a:xfrm>
            <a:off x="55736" y="2363564"/>
            <a:ext cx="1634934" cy="871172"/>
            <a:chOff x="146217" y="1527933"/>
            <a:chExt cx="1932130" cy="1090591"/>
          </a:xfrm>
        </p:grpSpPr>
        <p:pic>
          <p:nvPicPr>
            <p:cNvPr id="17" name="Picture 16" descr="A grid with black lines&#10;&#10;Description automatically generated">
              <a:extLst>
                <a:ext uri="{FF2B5EF4-FFF2-40B4-BE49-F238E27FC236}">
                  <a16:creationId xmlns:a16="http://schemas.microsoft.com/office/drawing/2014/main" id="{23E410A8-263B-828C-BCBC-F4973A9EEE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969" y="1527933"/>
              <a:ext cx="1552378" cy="785677"/>
            </a:xfrm>
            <a:prstGeom prst="rect">
              <a:avLst/>
            </a:prstGeom>
          </p:spPr>
        </p:pic>
        <p:pic>
          <p:nvPicPr>
            <p:cNvPr id="23" name="Picture 22" descr="A grid with black lines&#10;&#10;Description automatically generated">
              <a:extLst>
                <a:ext uri="{FF2B5EF4-FFF2-40B4-BE49-F238E27FC236}">
                  <a16:creationId xmlns:a16="http://schemas.microsoft.com/office/drawing/2014/main" id="{B2ED181C-96B9-A1EC-B987-14E6F5FDEC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556" y="1680390"/>
              <a:ext cx="1552378" cy="785677"/>
            </a:xfrm>
            <a:prstGeom prst="rect">
              <a:avLst/>
            </a:prstGeom>
          </p:spPr>
        </p:pic>
        <p:pic>
          <p:nvPicPr>
            <p:cNvPr id="24" name="Picture 23" descr="A grid with black lines&#10;&#10;Description automatically generated">
              <a:extLst>
                <a:ext uri="{FF2B5EF4-FFF2-40B4-BE49-F238E27FC236}">
                  <a16:creationId xmlns:a16="http://schemas.microsoft.com/office/drawing/2014/main" id="{148F3616-0716-3372-8C53-859B746A87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217" y="1832847"/>
              <a:ext cx="1552378" cy="785677"/>
            </a:xfrm>
            <a:prstGeom prst="rect">
              <a:avLst/>
            </a:prstGeom>
          </p:spPr>
        </p:pic>
      </p:grpSp>
      <p:grpSp>
        <p:nvGrpSpPr>
          <p:cNvPr id="29" name="Group 28">
            <a:extLst>
              <a:ext uri="{FF2B5EF4-FFF2-40B4-BE49-F238E27FC236}">
                <a16:creationId xmlns:a16="http://schemas.microsoft.com/office/drawing/2014/main" id="{3EECECEF-7F23-DABB-3460-38442D1A4E17}"/>
              </a:ext>
            </a:extLst>
          </p:cNvPr>
          <p:cNvGrpSpPr/>
          <p:nvPr/>
        </p:nvGrpSpPr>
        <p:grpSpPr>
          <a:xfrm>
            <a:off x="31789" y="4499033"/>
            <a:ext cx="1738549" cy="907055"/>
            <a:chOff x="-47249" y="3948820"/>
            <a:chExt cx="2099002" cy="1038363"/>
          </a:xfrm>
        </p:grpSpPr>
        <p:pic>
          <p:nvPicPr>
            <p:cNvPr id="22" name="Picture 21" descr="A grid with black text&#10;&#10;Description automatically generated">
              <a:extLst>
                <a:ext uri="{FF2B5EF4-FFF2-40B4-BE49-F238E27FC236}">
                  <a16:creationId xmlns:a16="http://schemas.microsoft.com/office/drawing/2014/main" id="{D4EEAE60-45EE-4245-A4B7-BFDA42DA9A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591" y="3948820"/>
              <a:ext cx="1650162" cy="803726"/>
            </a:xfrm>
            <a:prstGeom prst="rect">
              <a:avLst/>
            </a:prstGeom>
          </p:spPr>
        </p:pic>
        <p:pic>
          <p:nvPicPr>
            <p:cNvPr id="25" name="Picture 24" descr="A grid with black text&#10;&#10;Description automatically generated">
              <a:extLst>
                <a:ext uri="{FF2B5EF4-FFF2-40B4-BE49-F238E27FC236}">
                  <a16:creationId xmlns:a16="http://schemas.microsoft.com/office/drawing/2014/main" id="{7CCD64D4-3F85-3433-F2B3-99BF430F32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929" y="4046534"/>
              <a:ext cx="1650162" cy="803726"/>
            </a:xfrm>
            <a:prstGeom prst="rect">
              <a:avLst/>
            </a:prstGeom>
          </p:spPr>
        </p:pic>
        <p:pic>
          <p:nvPicPr>
            <p:cNvPr id="26" name="Picture 25" descr="A grid with black text&#10;&#10;Description automatically generated">
              <a:extLst>
                <a:ext uri="{FF2B5EF4-FFF2-40B4-BE49-F238E27FC236}">
                  <a16:creationId xmlns:a16="http://schemas.microsoft.com/office/drawing/2014/main" id="{D05D1ECA-AF06-0476-2C85-F352DA385F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49" y="4183457"/>
              <a:ext cx="1650162" cy="803726"/>
            </a:xfrm>
            <a:prstGeom prst="rect">
              <a:avLst/>
            </a:prstGeom>
          </p:spPr>
        </p:pic>
      </p:grpSp>
      <p:sp>
        <p:nvSpPr>
          <p:cNvPr id="39" name="TextBox 38">
            <a:extLst>
              <a:ext uri="{FF2B5EF4-FFF2-40B4-BE49-F238E27FC236}">
                <a16:creationId xmlns:a16="http://schemas.microsoft.com/office/drawing/2014/main" id="{38C85596-CDBC-12C5-C765-900A3DC2CAB3}"/>
              </a:ext>
            </a:extLst>
          </p:cNvPr>
          <p:cNvSpPr txBox="1"/>
          <p:nvPr/>
        </p:nvSpPr>
        <p:spPr>
          <a:xfrm>
            <a:off x="2118634" y="2523301"/>
            <a:ext cx="4366202" cy="2314544"/>
          </a:xfrm>
          <a:prstGeom prst="rect">
            <a:avLst/>
          </a:prstGeom>
          <a:noFill/>
        </p:spPr>
        <p:txBody>
          <a:bodyPr wrap="square">
            <a:spAutoFit/>
          </a:bodyPr>
          <a:lstStyle/>
          <a:p>
            <a:pPr marL="342900" indent="-342900">
              <a:lnSpc>
                <a:spcPct val="150000"/>
              </a:lnSpc>
              <a:buFont typeface="+mj-lt"/>
              <a:buAutoNum type="arabicPeriod" startAt="2"/>
            </a:pPr>
            <a:r>
              <a:rPr lang="en-GB" sz="1400" b="1" dirty="0">
                <a:solidFill>
                  <a:srgbClr val="FF0000"/>
                </a:solidFill>
              </a:rPr>
              <a:t>Label data : </a:t>
            </a:r>
          </a:p>
          <a:p>
            <a:pPr marL="866851" lvl="1" indent="-342900">
              <a:lnSpc>
                <a:spcPct val="150000"/>
              </a:lnSpc>
              <a:buFont typeface="Wingdings" panose="05000000000000000000" pitchFamily="2" charset="2"/>
              <a:buChar char="Ø"/>
            </a:pPr>
            <a:r>
              <a:rPr lang="en-GB" sz="1400" dirty="0"/>
              <a:t>Supervised learning</a:t>
            </a:r>
          </a:p>
          <a:p>
            <a:pPr marL="866851" lvl="1" indent="-342900">
              <a:lnSpc>
                <a:spcPct val="150000"/>
              </a:lnSpc>
              <a:buFont typeface="Wingdings" panose="05000000000000000000" pitchFamily="2" charset="2"/>
              <a:buChar char="Ø"/>
            </a:pPr>
            <a:r>
              <a:rPr lang="en-GB" sz="1400" dirty="0"/>
              <a:t>each abnormal case can be represented as a two-dimensional matrix, and each matrix can be associated with a label</a:t>
            </a:r>
          </a:p>
          <a:p>
            <a:pPr marL="866851" lvl="1" indent="-342900">
              <a:lnSpc>
                <a:spcPct val="150000"/>
              </a:lnSpc>
              <a:buFont typeface="Wingdings" panose="05000000000000000000" pitchFamily="2" charset="2"/>
              <a:buChar char="Ø"/>
            </a:pPr>
            <a:r>
              <a:rPr lang="en-GB" sz="1400" dirty="0"/>
              <a:t>Label provide from experts</a:t>
            </a:r>
          </a:p>
          <a:p>
            <a:pPr marL="342900" indent="-342900">
              <a:lnSpc>
                <a:spcPct val="150000"/>
              </a:lnSpc>
              <a:buFont typeface="+mj-lt"/>
              <a:buAutoNum type="arabicPeriod" startAt="3"/>
            </a:pPr>
            <a:r>
              <a:rPr lang="en-GB" sz="1400" b="1" dirty="0"/>
              <a:t>Normalization</a:t>
            </a:r>
          </a:p>
        </p:txBody>
      </p:sp>
      <p:grpSp>
        <p:nvGrpSpPr>
          <p:cNvPr id="3" name="Group 2">
            <a:extLst>
              <a:ext uri="{FF2B5EF4-FFF2-40B4-BE49-F238E27FC236}">
                <a16:creationId xmlns:a16="http://schemas.microsoft.com/office/drawing/2014/main" id="{886E6030-50E9-033A-0449-4F1C49FC2FCC}"/>
              </a:ext>
            </a:extLst>
          </p:cNvPr>
          <p:cNvGrpSpPr/>
          <p:nvPr/>
        </p:nvGrpSpPr>
        <p:grpSpPr>
          <a:xfrm>
            <a:off x="6324783" y="1457229"/>
            <a:ext cx="5510861" cy="4955139"/>
            <a:chOff x="7122270" y="1701381"/>
            <a:chExt cx="4729674" cy="4411483"/>
          </a:xfrm>
          <a:solidFill>
            <a:schemeClr val="tx2">
              <a:lumMod val="20000"/>
              <a:lumOff val="80000"/>
            </a:schemeClr>
          </a:solidFill>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A3CE3FA-7CBA-3E84-3930-96E9236209B7}"/>
                    </a:ext>
                  </a:extLst>
                </p:cNvPr>
                <p:cNvSpPr txBox="1"/>
                <p:nvPr/>
              </p:nvSpPr>
              <p:spPr>
                <a:xfrm>
                  <a:off x="7122270" y="1701381"/>
                  <a:ext cx="4729674" cy="4411483"/>
                </a:xfrm>
                <a:prstGeom prst="rect">
                  <a:avLst/>
                </a:prstGeom>
                <a:grpFill/>
                <a:ln>
                  <a:prstDash val="sysDash"/>
                  <a:extLst>
                    <a:ext uri="{C807C97D-BFC1-408E-A445-0C87EB9F89A2}">
                      <ask:lineSketchStyleProps xmlns:ask="http://schemas.microsoft.com/office/drawing/2018/sketchyshapes" sd="1454673637">
                        <a:custGeom>
                          <a:avLst/>
                          <a:gdLst>
                            <a:gd name="connsiteX0" fmla="*/ 0 w 4819637"/>
                            <a:gd name="connsiteY0" fmla="*/ 0 h 4346190"/>
                            <a:gd name="connsiteX1" fmla="*/ 543930 w 4819637"/>
                            <a:gd name="connsiteY1" fmla="*/ 0 h 4346190"/>
                            <a:gd name="connsiteX2" fmla="*/ 1087861 w 4819637"/>
                            <a:gd name="connsiteY2" fmla="*/ 0 h 4346190"/>
                            <a:gd name="connsiteX3" fmla="*/ 1728184 w 4819637"/>
                            <a:gd name="connsiteY3" fmla="*/ 0 h 4346190"/>
                            <a:gd name="connsiteX4" fmla="*/ 2513096 w 4819637"/>
                            <a:gd name="connsiteY4" fmla="*/ 0 h 4346190"/>
                            <a:gd name="connsiteX5" fmla="*/ 3298009 w 4819637"/>
                            <a:gd name="connsiteY5" fmla="*/ 0 h 4346190"/>
                            <a:gd name="connsiteX6" fmla="*/ 4034725 w 4819637"/>
                            <a:gd name="connsiteY6" fmla="*/ 0 h 4346190"/>
                            <a:gd name="connsiteX7" fmla="*/ 4819637 w 4819637"/>
                            <a:gd name="connsiteY7" fmla="*/ 0 h 4346190"/>
                            <a:gd name="connsiteX8" fmla="*/ 4819637 w 4819637"/>
                            <a:gd name="connsiteY8" fmla="*/ 707808 h 4346190"/>
                            <a:gd name="connsiteX9" fmla="*/ 4819637 w 4819637"/>
                            <a:gd name="connsiteY9" fmla="*/ 1328692 h 4346190"/>
                            <a:gd name="connsiteX10" fmla="*/ 4819637 w 4819637"/>
                            <a:gd name="connsiteY10" fmla="*/ 1949577 h 4346190"/>
                            <a:gd name="connsiteX11" fmla="*/ 4819637 w 4819637"/>
                            <a:gd name="connsiteY11" fmla="*/ 2440075 h 4346190"/>
                            <a:gd name="connsiteX12" fmla="*/ 4819637 w 4819637"/>
                            <a:gd name="connsiteY12" fmla="*/ 3060960 h 4346190"/>
                            <a:gd name="connsiteX13" fmla="*/ 4819637 w 4819637"/>
                            <a:gd name="connsiteY13" fmla="*/ 3551458 h 4346190"/>
                            <a:gd name="connsiteX14" fmla="*/ 4819637 w 4819637"/>
                            <a:gd name="connsiteY14" fmla="*/ 4346190 h 4346190"/>
                            <a:gd name="connsiteX15" fmla="*/ 4227510 w 4819637"/>
                            <a:gd name="connsiteY15" fmla="*/ 4346190 h 4346190"/>
                            <a:gd name="connsiteX16" fmla="*/ 3587187 w 4819637"/>
                            <a:gd name="connsiteY16" fmla="*/ 4346190 h 4346190"/>
                            <a:gd name="connsiteX17" fmla="*/ 3043257 w 4819637"/>
                            <a:gd name="connsiteY17" fmla="*/ 4346190 h 4346190"/>
                            <a:gd name="connsiteX18" fmla="*/ 2306541 w 4819637"/>
                            <a:gd name="connsiteY18" fmla="*/ 4346190 h 4346190"/>
                            <a:gd name="connsiteX19" fmla="*/ 1569825 w 4819637"/>
                            <a:gd name="connsiteY19" fmla="*/ 4346190 h 4346190"/>
                            <a:gd name="connsiteX20" fmla="*/ 1025894 w 4819637"/>
                            <a:gd name="connsiteY20" fmla="*/ 4346190 h 4346190"/>
                            <a:gd name="connsiteX21" fmla="*/ 0 w 4819637"/>
                            <a:gd name="connsiteY21" fmla="*/ 4346190 h 4346190"/>
                            <a:gd name="connsiteX22" fmla="*/ 0 w 4819637"/>
                            <a:gd name="connsiteY22" fmla="*/ 3768768 h 4346190"/>
                            <a:gd name="connsiteX23" fmla="*/ 0 w 4819637"/>
                            <a:gd name="connsiteY23" fmla="*/ 3060960 h 4346190"/>
                            <a:gd name="connsiteX24" fmla="*/ 0 w 4819637"/>
                            <a:gd name="connsiteY24" fmla="*/ 2526999 h 4346190"/>
                            <a:gd name="connsiteX25" fmla="*/ 0 w 4819637"/>
                            <a:gd name="connsiteY25" fmla="*/ 1819191 h 4346190"/>
                            <a:gd name="connsiteX26" fmla="*/ 0 w 4819637"/>
                            <a:gd name="connsiteY26" fmla="*/ 1198307 h 4346190"/>
                            <a:gd name="connsiteX27" fmla="*/ 0 w 4819637"/>
                            <a:gd name="connsiteY27" fmla="*/ 533960 h 4346190"/>
                            <a:gd name="connsiteX28" fmla="*/ 0 w 4819637"/>
                            <a:gd name="connsiteY28" fmla="*/ 0 h 434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19637" h="4346190" fill="none" extrusionOk="0">
                              <a:moveTo>
                                <a:pt x="0" y="0"/>
                              </a:moveTo>
                              <a:cubicBezTo>
                                <a:pt x="142804" y="3112"/>
                                <a:pt x="286221" y="11266"/>
                                <a:pt x="543930" y="0"/>
                              </a:cubicBezTo>
                              <a:cubicBezTo>
                                <a:pt x="801639" y="-11266"/>
                                <a:pt x="927529" y="10110"/>
                                <a:pt x="1087861" y="0"/>
                              </a:cubicBezTo>
                              <a:cubicBezTo>
                                <a:pt x="1248193" y="-10110"/>
                                <a:pt x="1523316" y="12181"/>
                                <a:pt x="1728184" y="0"/>
                              </a:cubicBezTo>
                              <a:cubicBezTo>
                                <a:pt x="1933052" y="-12181"/>
                                <a:pt x="2307870" y="-20686"/>
                                <a:pt x="2513096" y="0"/>
                              </a:cubicBezTo>
                              <a:cubicBezTo>
                                <a:pt x="2718322" y="20686"/>
                                <a:pt x="2918704" y="-27777"/>
                                <a:pt x="3298009" y="0"/>
                              </a:cubicBezTo>
                              <a:cubicBezTo>
                                <a:pt x="3677314" y="27777"/>
                                <a:pt x="3789571" y="-17299"/>
                                <a:pt x="4034725" y="0"/>
                              </a:cubicBezTo>
                              <a:cubicBezTo>
                                <a:pt x="4279879" y="17299"/>
                                <a:pt x="4539745" y="22922"/>
                                <a:pt x="4819637" y="0"/>
                              </a:cubicBezTo>
                              <a:cubicBezTo>
                                <a:pt x="4789963" y="328430"/>
                                <a:pt x="4849441" y="508092"/>
                                <a:pt x="4819637" y="707808"/>
                              </a:cubicBezTo>
                              <a:cubicBezTo>
                                <a:pt x="4789833" y="907524"/>
                                <a:pt x="4814891" y="1046370"/>
                                <a:pt x="4819637" y="1328692"/>
                              </a:cubicBezTo>
                              <a:cubicBezTo>
                                <a:pt x="4824383" y="1611014"/>
                                <a:pt x="4798031" y="1678434"/>
                                <a:pt x="4819637" y="1949577"/>
                              </a:cubicBezTo>
                              <a:cubicBezTo>
                                <a:pt x="4841243" y="2220721"/>
                                <a:pt x="4800245" y="2197539"/>
                                <a:pt x="4819637" y="2440075"/>
                              </a:cubicBezTo>
                              <a:cubicBezTo>
                                <a:pt x="4839029" y="2682611"/>
                                <a:pt x="4849292" y="2818743"/>
                                <a:pt x="4819637" y="3060960"/>
                              </a:cubicBezTo>
                              <a:cubicBezTo>
                                <a:pt x="4789982" y="3303178"/>
                                <a:pt x="4795884" y="3372163"/>
                                <a:pt x="4819637" y="3551458"/>
                              </a:cubicBezTo>
                              <a:cubicBezTo>
                                <a:pt x="4843390" y="3730753"/>
                                <a:pt x="4807863" y="4082983"/>
                                <a:pt x="4819637" y="4346190"/>
                              </a:cubicBezTo>
                              <a:cubicBezTo>
                                <a:pt x="4640839" y="4331329"/>
                                <a:pt x="4510310" y="4356240"/>
                                <a:pt x="4227510" y="4346190"/>
                              </a:cubicBezTo>
                              <a:cubicBezTo>
                                <a:pt x="3944710" y="4336140"/>
                                <a:pt x="3841551" y="4341555"/>
                                <a:pt x="3587187" y="4346190"/>
                              </a:cubicBezTo>
                              <a:cubicBezTo>
                                <a:pt x="3332823" y="4350825"/>
                                <a:pt x="3297344" y="4338337"/>
                                <a:pt x="3043257" y="4346190"/>
                              </a:cubicBezTo>
                              <a:cubicBezTo>
                                <a:pt x="2789170" y="4354044"/>
                                <a:pt x="2483592" y="4363649"/>
                                <a:pt x="2306541" y="4346190"/>
                              </a:cubicBezTo>
                              <a:cubicBezTo>
                                <a:pt x="2129490" y="4328731"/>
                                <a:pt x="1828963" y="4344531"/>
                                <a:pt x="1569825" y="4346190"/>
                              </a:cubicBezTo>
                              <a:cubicBezTo>
                                <a:pt x="1310687" y="4347849"/>
                                <a:pt x="1196083" y="4369455"/>
                                <a:pt x="1025894" y="4346190"/>
                              </a:cubicBezTo>
                              <a:cubicBezTo>
                                <a:pt x="855705" y="4322925"/>
                                <a:pt x="209155" y="4352803"/>
                                <a:pt x="0" y="4346190"/>
                              </a:cubicBezTo>
                              <a:cubicBezTo>
                                <a:pt x="1490" y="4066922"/>
                                <a:pt x="-4950" y="3919970"/>
                                <a:pt x="0" y="3768768"/>
                              </a:cubicBezTo>
                              <a:cubicBezTo>
                                <a:pt x="4950" y="3617566"/>
                                <a:pt x="-12298" y="3245080"/>
                                <a:pt x="0" y="3060960"/>
                              </a:cubicBezTo>
                              <a:cubicBezTo>
                                <a:pt x="12298" y="2876840"/>
                                <a:pt x="-23058" y="2697804"/>
                                <a:pt x="0" y="2526999"/>
                              </a:cubicBezTo>
                              <a:cubicBezTo>
                                <a:pt x="23058" y="2356194"/>
                                <a:pt x="-30661" y="2088628"/>
                                <a:pt x="0" y="1819191"/>
                              </a:cubicBezTo>
                              <a:cubicBezTo>
                                <a:pt x="30661" y="1549754"/>
                                <a:pt x="3725" y="1327839"/>
                                <a:pt x="0" y="1198307"/>
                              </a:cubicBezTo>
                              <a:cubicBezTo>
                                <a:pt x="-3725" y="1068775"/>
                                <a:pt x="1569" y="760925"/>
                                <a:pt x="0" y="533960"/>
                              </a:cubicBezTo>
                              <a:cubicBezTo>
                                <a:pt x="-1569" y="306995"/>
                                <a:pt x="-2079" y="154363"/>
                                <a:pt x="0" y="0"/>
                              </a:cubicBezTo>
                              <a:close/>
                            </a:path>
                            <a:path w="4819637" h="4346190" stroke="0" extrusionOk="0">
                              <a:moveTo>
                                <a:pt x="0" y="0"/>
                              </a:moveTo>
                              <a:cubicBezTo>
                                <a:pt x="152220" y="31143"/>
                                <a:pt x="446124" y="-9629"/>
                                <a:pt x="640323" y="0"/>
                              </a:cubicBezTo>
                              <a:cubicBezTo>
                                <a:pt x="834522" y="9629"/>
                                <a:pt x="1154810" y="11100"/>
                                <a:pt x="1425236" y="0"/>
                              </a:cubicBezTo>
                              <a:cubicBezTo>
                                <a:pt x="1695662" y="-11100"/>
                                <a:pt x="1794508" y="-21415"/>
                                <a:pt x="2017362" y="0"/>
                              </a:cubicBezTo>
                              <a:cubicBezTo>
                                <a:pt x="2240216" y="21415"/>
                                <a:pt x="2439304" y="25436"/>
                                <a:pt x="2754078" y="0"/>
                              </a:cubicBezTo>
                              <a:cubicBezTo>
                                <a:pt x="3068852" y="-25436"/>
                                <a:pt x="3270413" y="30828"/>
                                <a:pt x="3490794" y="0"/>
                              </a:cubicBezTo>
                              <a:cubicBezTo>
                                <a:pt x="3711175" y="-30828"/>
                                <a:pt x="4037338" y="-6861"/>
                                <a:pt x="4227510" y="0"/>
                              </a:cubicBezTo>
                              <a:cubicBezTo>
                                <a:pt x="4417682" y="6861"/>
                                <a:pt x="4558152" y="21885"/>
                                <a:pt x="4819637" y="0"/>
                              </a:cubicBezTo>
                              <a:cubicBezTo>
                                <a:pt x="4841911" y="321250"/>
                                <a:pt x="4806336" y="477497"/>
                                <a:pt x="4819637" y="707808"/>
                              </a:cubicBezTo>
                              <a:cubicBezTo>
                                <a:pt x="4832938" y="938119"/>
                                <a:pt x="4797132" y="1089331"/>
                                <a:pt x="4819637" y="1241769"/>
                              </a:cubicBezTo>
                              <a:cubicBezTo>
                                <a:pt x="4842142" y="1394207"/>
                                <a:pt x="4807484" y="1600188"/>
                                <a:pt x="4819637" y="1732267"/>
                              </a:cubicBezTo>
                              <a:cubicBezTo>
                                <a:pt x="4831790" y="1864346"/>
                                <a:pt x="4794060" y="2086716"/>
                                <a:pt x="4819637" y="2266228"/>
                              </a:cubicBezTo>
                              <a:cubicBezTo>
                                <a:pt x="4845214" y="2445740"/>
                                <a:pt x="4829270" y="2735449"/>
                                <a:pt x="4819637" y="2930574"/>
                              </a:cubicBezTo>
                              <a:cubicBezTo>
                                <a:pt x="4810004" y="3125699"/>
                                <a:pt x="4839501" y="3364398"/>
                                <a:pt x="4819637" y="3507996"/>
                              </a:cubicBezTo>
                              <a:cubicBezTo>
                                <a:pt x="4799773" y="3651594"/>
                                <a:pt x="4850789" y="4153081"/>
                                <a:pt x="4819637" y="4346190"/>
                              </a:cubicBezTo>
                              <a:cubicBezTo>
                                <a:pt x="4500042" y="4323898"/>
                                <a:pt x="4293311" y="4356242"/>
                                <a:pt x="4131117" y="4346190"/>
                              </a:cubicBezTo>
                              <a:cubicBezTo>
                                <a:pt x="3968923" y="4336138"/>
                                <a:pt x="3784115" y="4352022"/>
                                <a:pt x="3587187" y="4346190"/>
                              </a:cubicBezTo>
                              <a:cubicBezTo>
                                <a:pt x="3390259" y="4340359"/>
                                <a:pt x="3300112" y="4336462"/>
                                <a:pt x="3043257" y="4346190"/>
                              </a:cubicBezTo>
                              <a:cubicBezTo>
                                <a:pt x="2786402" y="4355919"/>
                                <a:pt x="2738614" y="4348508"/>
                                <a:pt x="2499326" y="4346190"/>
                              </a:cubicBezTo>
                              <a:cubicBezTo>
                                <a:pt x="2260038" y="4343872"/>
                                <a:pt x="2013706" y="4318939"/>
                                <a:pt x="1714414" y="4346190"/>
                              </a:cubicBezTo>
                              <a:cubicBezTo>
                                <a:pt x="1415122" y="4373441"/>
                                <a:pt x="1250486" y="4312001"/>
                                <a:pt x="929501" y="4346190"/>
                              </a:cubicBezTo>
                              <a:cubicBezTo>
                                <a:pt x="608516" y="4380379"/>
                                <a:pt x="445996" y="4350286"/>
                                <a:pt x="0" y="4346190"/>
                              </a:cubicBezTo>
                              <a:cubicBezTo>
                                <a:pt x="-17059" y="4046045"/>
                                <a:pt x="-22123" y="3809379"/>
                                <a:pt x="0" y="3638382"/>
                              </a:cubicBezTo>
                              <a:cubicBezTo>
                                <a:pt x="22123" y="3467385"/>
                                <a:pt x="-7190" y="3279560"/>
                                <a:pt x="0" y="2930574"/>
                              </a:cubicBezTo>
                              <a:cubicBezTo>
                                <a:pt x="7190" y="2581588"/>
                                <a:pt x="-7813" y="2650810"/>
                                <a:pt x="0" y="2440075"/>
                              </a:cubicBezTo>
                              <a:cubicBezTo>
                                <a:pt x="7813" y="2229340"/>
                                <a:pt x="17773" y="2002427"/>
                                <a:pt x="0" y="1862653"/>
                              </a:cubicBezTo>
                              <a:cubicBezTo>
                                <a:pt x="-17773" y="1722879"/>
                                <a:pt x="885" y="1545355"/>
                                <a:pt x="0" y="1328692"/>
                              </a:cubicBezTo>
                              <a:cubicBezTo>
                                <a:pt x="-885" y="1112029"/>
                                <a:pt x="15135" y="1007952"/>
                                <a:pt x="0" y="794732"/>
                              </a:cubicBezTo>
                              <a:cubicBezTo>
                                <a:pt x="-15135" y="581512"/>
                                <a:pt x="-1219" y="350519"/>
                                <a:pt x="0" y="0"/>
                              </a:cubicBezTo>
                              <a:close/>
                            </a:path>
                          </a:pathLst>
                        </a:custGeom>
                        <ask:type>
                          <ask:lineSketchNone/>
                        </ask:type>
                      </ask:lineSketchStyleProps>
                    </a:ext>
                  </a:extLst>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GB" sz="1200" dirty="0"/>
                    <a:t>Assume a </a:t>
                  </a:r>
                  <a14:m>
                    <m:oMath xmlns:m="http://schemas.openxmlformats.org/officeDocument/2006/math">
                      <m:d>
                        <m:dPr>
                          <m:begChr m:val="["/>
                          <m:endChr m:val="]"/>
                          <m:ctrlPr>
                            <a:rPr lang="en-GB" sz="1200" i="1" smtClean="0">
                              <a:latin typeface="Cambria Math" panose="02040503050406030204" pitchFamily="18" charset="0"/>
                            </a:rPr>
                          </m:ctrlPr>
                        </m:dPr>
                        <m:e>
                          <m:m>
                            <m:mPr>
                              <m:mcs>
                                <m:mc>
                                  <m:mcPr>
                                    <m:count m:val="3"/>
                                    <m:mcJc m:val="center"/>
                                  </m:mcPr>
                                </m:mc>
                              </m:mcs>
                              <m:ctrlPr>
                                <a:rPr lang="en-GB" sz="120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11</m:t>
                                    </m:r>
                                  </m:sub>
                                </m:sSub>
                              </m:e>
                              <m:e>
                                <m:r>
                                  <a:rPr lang="en-GB" sz="1200" i="1" smtClean="0">
                                    <a:latin typeface="Cambria Math" panose="02040503050406030204" pitchFamily="18" charset="0"/>
                                  </a:rPr>
                                  <m:t>⋯</m:t>
                                </m:r>
                              </m:e>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𝑡𝑚</m:t>
                                    </m:r>
                                  </m:sub>
                                </m:sSub>
                              </m:e>
                            </m:mr>
                            <m:mr>
                              <m:e>
                                <m:r>
                                  <a:rPr lang="en-GB" sz="1200" i="1" smtClean="0">
                                    <a:latin typeface="Cambria Math" panose="02040503050406030204" pitchFamily="18" charset="0"/>
                                  </a:rPr>
                                  <m:t>⋮</m:t>
                                </m:r>
                              </m:e>
                              <m:e>
                                <m:r>
                                  <a:rPr lang="en-GB" sz="1200" i="1" smtClean="0">
                                    <a:latin typeface="Cambria Math" panose="02040503050406030204" pitchFamily="18" charset="0"/>
                                  </a:rPr>
                                  <m:t>⋱</m:t>
                                </m:r>
                              </m:e>
                              <m:e>
                                <m:r>
                                  <a:rPr lang="en-GB" sz="1200" i="1" smtClean="0">
                                    <a:latin typeface="Cambria Math" panose="02040503050406030204" pitchFamily="18" charset="0"/>
                                  </a:rPr>
                                  <m:t>⋮</m:t>
                                </m:r>
                              </m:e>
                            </m:mr>
                            <m:mr>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𝑛</m:t>
                                    </m:r>
                                    <m:r>
                                      <a:rPr lang="en-GB" sz="1200" b="0" i="1" smtClean="0">
                                        <a:latin typeface="Cambria Math" panose="02040503050406030204" pitchFamily="18" charset="0"/>
                                      </a:rPr>
                                      <m:t>1</m:t>
                                    </m:r>
                                  </m:sub>
                                </m:sSub>
                              </m:e>
                              <m:e>
                                <m:r>
                                  <a:rPr lang="en-GB" sz="1200" i="1" smtClean="0">
                                    <a:latin typeface="Cambria Math" panose="02040503050406030204" pitchFamily="18" charset="0"/>
                                  </a:rPr>
                                  <m:t>⋯</m:t>
                                </m:r>
                              </m:e>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𝑛𝑚</m:t>
                                    </m:r>
                                  </m:sub>
                                </m:sSub>
                              </m:e>
                            </m:mr>
                          </m:m>
                        </m:e>
                      </m:d>
                    </m:oMath>
                  </a14:m>
                  <a:r>
                    <a:rPr lang="en-GB" sz="1200" dirty="0"/>
                    <a:t> with ‘n’ represents the length of the time series and 'm' stands for the number of variables associated with abnormal parameters. </a:t>
                  </a:r>
                </a:p>
                <a:p>
                  <a:pPr>
                    <a:lnSpc>
                      <a:spcPct val="150000"/>
                    </a:lnSpc>
                  </a:pPr>
                  <a14:m>
                    <m:oMath xmlns:m="http://schemas.openxmlformats.org/officeDocument/2006/math">
                      <m:r>
                        <m:rPr>
                          <m:sty m:val="p"/>
                        </m:rPr>
                        <a:rPr lang="en-GB" sz="1200" smtClean="0">
                          <a:latin typeface="Cambria Math" panose="02040503050406030204" pitchFamily="18" charset="0"/>
                        </a:rPr>
                        <m:t>T</m:t>
                      </m:r>
                      <m:r>
                        <a:rPr lang="en-GB" sz="1200" smtClean="0">
                          <a:latin typeface="Cambria Math" panose="02040503050406030204" pitchFamily="18" charset="0"/>
                        </a:rPr>
                        <m:t>=</m:t>
                      </m:r>
                      <m:d>
                        <m:dPr>
                          <m:begChr m:val="["/>
                          <m:endChr m:val="]"/>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a:rPr lang="en-GB" sz="1200">
                                  <a:latin typeface="Cambria Math" panose="02040503050406030204" pitchFamily="18" charset="0"/>
                                </a:rPr>
                                <m:t>𝑇</m:t>
                              </m:r>
                            </m:e>
                            <m:sub>
                              <m:r>
                                <a:rPr lang="en-GB" sz="1200">
                                  <a:latin typeface="Cambria Math" panose="02040503050406030204" pitchFamily="18" charset="0"/>
                                </a:rPr>
                                <m:t>1,</m:t>
                              </m:r>
                            </m:sub>
                          </m:sSub>
                          <m:sSub>
                            <m:sSubPr>
                              <m:ctrlPr>
                                <a:rPr lang="en-GB" sz="1200" i="1">
                                  <a:latin typeface="Cambria Math" panose="02040503050406030204" pitchFamily="18" charset="0"/>
                                </a:rPr>
                              </m:ctrlPr>
                            </m:sSubPr>
                            <m:e>
                              <m:r>
                                <a:rPr lang="en-GB" sz="1200">
                                  <a:latin typeface="Cambria Math" panose="02040503050406030204" pitchFamily="18" charset="0"/>
                                </a:rPr>
                                <m:t>𝑇</m:t>
                              </m:r>
                            </m:e>
                            <m:sub>
                              <m:r>
                                <a:rPr lang="en-GB" sz="1200">
                                  <a:latin typeface="Cambria Math" panose="02040503050406030204" pitchFamily="18" charset="0"/>
                                </a:rPr>
                                <m:t>2,</m:t>
                              </m:r>
                            </m:sub>
                          </m:sSub>
                          <m:sSub>
                            <m:sSubPr>
                              <m:ctrlPr>
                                <a:rPr lang="en-GB" sz="1200" i="1">
                                  <a:latin typeface="Cambria Math" panose="02040503050406030204" pitchFamily="18" charset="0"/>
                                </a:rPr>
                              </m:ctrlPr>
                            </m:sSubPr>
                            <m:e>
                              <m:r>
                                <a:rPr lang="en-GB" sz="1200">
                                  <a:latin typeface="Cambria Math" panose="02040503050406030204" pitchFamily="18" charset="0"/>
                                </a:rPr>
                                <m:t>𝑇</m:t>
                              </m:r>
                            </m:e>
                            <m:sub>
                              <m:r>
                                <a:rPr lang="en-GB" sz="1200">
                                  <a:latin typeface="Cambria Math" panose="02040503050406030204" pitchFamily="18" charset="0"/>
                                </a:rPr>
                                <m:t>3,</m:t>
                              </m:r>
                            </m:sub>
                          </m:sSub>
                          <m:r>
                            <a:rPr lang="en-GB" sz="1200">
                              <a:latin typeface="Cambria Math" panose="02040503050406030204" pitchFamily="18" charset="0"/>
                            </a:rPr>
                            <m:t>…</m:t>
                          </m:r>
                          <m:sSub>
                            <m:sSubPr>
                              <m:ctrlPr>
                                <a:rPr lang="en-GB" sz="1200" i="1">
                                  <a:latin typeface="Cambria Math" panose="02040503050406030204" pitchFamily="18" charset="0"/>
                                </a:rPr>
                              </m:ctrlPr>
                            </m:sSubPr>
                            <m:e>
                              <m:r>
                                <a:rPr lang="en-GB" sz="1200">
                                  <a:latin typeface="Cambria Math" panose="02040503050406030204" pitchFamily="18" charset="0"/>
                                </a:rPr>
                                <m:t>𝑇</m:t>
                              </m:r>
                            </m:e>
                            <m:sub>
                              <m:r>
                                <a:rPr lang="en-GB" sz="1200">
                                  <a:latin typeface="Cambria Math" panose="02040503050406030204" pitchFamily="18" charset="0"/>
                                </a:rPr>
                                <m:t>𝑖</m:t>
                              </m:r>
                              <m:r>
                                <a:rPr lang="en-GB" sz="1200">
                                  <a:latin typeface="Cambria Math" panose="02040503050406030204" pitchFamily="18" charset="0"/>
                                </a:rPr>
                                <m:t>,</m:t>
                              </m:r>
                            </m:sub>
                          </m:sSub>
                        </m:e>
                      </m:d>
                      <m:r>
                        <a:rPr lang="en-GB" sz="1200">
                          <a:latin typeface="Cambria Math" panose="02040503050406030204" pitchFamily="18" charset="0"/>
                        </a:rPr>
                        <m:t> </m:t>
                      </m:r>
                    </m:oMath>
                  </a14:m>
                  <a:r>
                    <a:rPr lang="en-GB" sz="1200" dirty="0"/>
                    <a:t> where </a:t>
                  </a:r>
                  <a:r>
                    <a:rPr lang="en-GB" sz="1200" dirty="0" err="1"/>
                    <a:t>i</a:t>
                  </a:r>
                  <a:r>
                    <a:rPr lang="en-GB" sz="1200" dirty="0"/>
                    <a:t> represents an abnormal case. We can consider a dataset </a:t>
                  </a:r>
                  <a14:m>
                    <m:oMath xmlns:m="http://schemas.openxmlformats.org/officeDocument/2006/math">
                      <m:r>
                        <m:rPr>
                          <m:sty m:val="p"/>
                        </m:rPr>
                        <a:rPr lang="en-GB" sz="1200">
                          <a:latin typeface="Cambria Math" panose="02040503050406030204" pitchFamily="18" charset="0"/>
                        </a:rPr>
                        <m:t>D</m:t>
                      </m:r>
                      <m:r>
                        <a:rPr lang="en-GB" sz="1200">
                          <a:latin typeface="Cambria Math" panose="02040503050406030204" pitchFamily="18" charset="0"/>
                        </a:rPr>
                        <m:t>={</m:t>
                      </m:r>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a:rPr lang="en-GB" sz="1200">
                                  <a:latin typeface="Cambria Math" panose="02040503050406030204" pitchFamily="18" charset="0"/>
                                </a:rPr>
                                <m:t>𝑇</m:t>
                              </m:r>
                            </m:e>
                            <m:sub>
                              <m:r>
                                <a:rPr lang="en-GB" sz="1200">
                                  <a:latin typeface="Cambria Math" panose="02040503050406030204" pitchFamily="18" charset="0"/>
                                </a:rPr>
                                <m:t>1,</m:t>
                              </m:r>
                            </m:sub>
                          </m:sSub>
                          <m:r>
                            <a:rPr lang="en-GB" sz="1200">
                              <a:latin typeface="Cambria Math" panose="02040503050406030204" pitchFamily="18" charset="0"/>
                            </a:rPr>
                            <m:t>,</m:t>
                          </m:r>
                          <m:sSub>
                            <m:sSubPr>
                              <m:ctrlPr>
                                <a:rPr lang="en-GB" sz="1200" i="1">
                                  <a:latin typeface="Cambria Math" panose="02040503050406030204" pitchFamily="18" charset="0"/>
                                </a:rPr>
                              </m:ctrlPr>
                            </m:sSubPr>
                            <m:e>
                              <m:r>
                                <a:rPr lang="en-GB" sz="1200">
                                  <a:latin typeface="Cambria Math" panose="02040503050406030204" pitchFamily="18" charset="0"/>
                                </a:rPr>
                                <m:t>𝑌</m:t>
                              </m:r>
                            </m:e>
                            <m:sub>
                              <m:r>
                                <a:rPr lang="en-GB" sz="1200">
                                  <a:latin typeface="Cambria Math" panose="02040503050406030204" pitchFamily="18" charset="0"/>
                                </a:rPr>
                                <m:t>1,</m:t>
                              </m:r>
                            </m:sub>
                          </m:sSub>
                        </m:e>
                      </m:d>
                      <m:r>
                        <a:rPr lang="en-GB" sz="1200">
                          <a:latin typeface="Cambria Math" panose="02040503050406030204" pitchFamily="18" charset="0"/>
                        </a:rPr>
                        <m:t>,</m:t>
                      </m:r>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a:rPr lang="en-GB" sz="1200">
                                  <a:latin typeface="Cambria Math" panose="02040503050406030204" pitchFamily="18" charset="0"/>
                                </a:rPr>
                                <m:t>𝑇</m:t>
                              </m:r>
                            </m:e>
                            <m:sub>
                              <m:r>
                                <a:rPr lang="en-GB" sz="1200">
                                  <a:latin typeface="Cambria Math" panose="02040503050406030204" pitchFamily="18" charset="0"/>
                                </a:rPr>
                                <m:t>2,</m:t>
                              </m:r>
                            </m:sub>
                          </m:sSub>
                          <m:r>
                            <a:rPr lang="en-GB" sz="1200">
                              <a:latin typeface="Cambria Math" panose="02040503050406030204" pitchFamily="18" charset="0"/>
                            </a:rPr>
                            <m:t>,</m:t>
                          </m:r>
                          <m:sSub>
                            <m:sSubPr>
                              <m:ctrlPr>
                                <a:rPr lang="en-GB" sz="1200" i="1">
                                  <a:latin typeface="Cambria Math" panose="02040503050406030204" pitchFamily="18" charset="0"/>
                                </a:rPr>
                              </m:ctrlPr>
                            </m:sSubPr>
                            <m:e>
                              <m:r>
                                <a:rPr lang="en-GB" sz="1200">
                                  <a:latin typeface="Cambria Math" panose="02040503050406030204" pitchFamily="18" charset="0"/>
                                </a:rPr>
                                <m:t>𝑌</m:t>
                              </m:r>
                            </m:e>
                            <m:sub>
                              <m:r>
                                <a:rPr lang="en-GB" sz="1200">
                                  <a:latin typeface="Cambria Math" panose="02040503050406030204" pitchFamily="18" charset="0"/>
                                </a:rPr>
                                <m:t>2,</m:t>
                              </m:r>
                            </m:sub>
                          </m:sSub>
                        </m:e>
                      </m:d>
                      <m:r>
                        <a:rPr lang="en-GB" sz="1200">
                          <a:latin typeface="Cambria Math" panose="02040503050406030204" pitchFamily="18" charset="0"/>
                        </a:rPr>
                        <m:t>….</m:t>
                      </m:r>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a:rPr lang="en-GB" sz="1200">
                                  <a:latin typeface="Cambria Math" panose="02040503050406030204" pitchFamily="18" charset="0"/>
                                </a:rPr>
                                <m:t>𝑇</m:t>
                              </m:r>
                            </m:e>
                            <m:sub>
                              <m:r>
                                <a:rPr lang="en-GB" sz="1200">
                                  <a:latin typeface="Cambria Math" panose="02040503050406030204" pitchFamily="18" charset="0"/>
                                </a:rPr>
                                <m:t>𝑖</m:t>
                              </m:r>
                              <m:r>
                                <a:rPr lang="en-GB" sz="1200">
                                  <a:latin typeface="Cambria Math" panose="02040503050406030204" pitchFamily="18" charset="0"/>
                                </a:rPr>
                                <m:t>,</m:t>
                              </m:r>
                            </m:sub>
                          </m:sSub>
                          <m:r>
                            <a:rPr lang="en-GB" sz="1200">
                              <a:latin typeface="Cambria Math" panose="02040503050406030204" pitchFamily="18" charset="0"/>
                            </a:rPr>
                            <m:t>,</m:t>
                          </m:r>
                          <m:sSub>
                            <m:sSubPr>
                              <m:ctrlPr>
                                <a:rPr lang="en-GB" sz="1200" i="1">
                                  <a:latin typeface="Cambria Math" panose="02040503050406030204" pitchFamily="18" charset="0"/>
                                </a:rPr>
                              </m:ctrlPr>
                            </m:sSubPr>
                            <m:e>
                              <m:r>
                                <a:rPr lang="en-GB" sz="1200">
                                  <a:latin typeface="Cambria Math" panose="02040503050406030204" pitchFamily="18" charset="0"/>
                                </a:rPr>
                                <m:t>𝑌</m:t>
                              </m:r>
                            </m:e>
                            <m:sub>
                              <m:r>
                                <a:rPr lang="en-GB" sz="1200">
                                  <a:latin typeface="Cambria Math" panose="02040503050406030204" pitchFamily="18" charset="0"/>
                                </a:rPr>
                                <m:t>,</m:t>
                              </m:r>
                            </m:sub>
                          </m:sSub>
                        </m:e>
                      </m:d>
                    </m:oMath>
                  </a14:m>
                  <a:r>
                    <a:rPr lang="en-GB" sz="1200" dirty="0"/>
                    <a:t>}, where </a:t>
                  </a:r>
                  <a14:m>
                    <m:oMath xmlns:m="http://schemas.openxmlformats.org/officeDocument/2006/math">
                      <m:r>
                        <a:rPr lang="en-GB" sz="1200">
                          <a:latin typeface="Cambria Math" panose="02040503050406030204" pitchFamily="18" charset="0"/>
                        </a:rPr>
                        <m:t>𝑇</m:t>
                      </m:r>
                      <m:r>
                        <m:rPr>
                          <m:sty m:val="p"/>
                        </m:rPr>
                        <a:rPr lang="en-GB" sz="1200" b="0" i="0" smtClean="0">
                          <a:latin typeface="Cambria Math" panose="02040503050406030204" pitchFamily="18" charset="0"/>
                        </a:rPr>
                        <m:t>i</m:t>
                      </m:r>
                    </m:oMath>
                  </a14:m>
                  <a:r>
                    <a:rPr lang="en-GB" sz="1200" dirty="0"/>
                    <a:t> is a time series with Yi as its corresponding label.</a:t>
                  </a:r>
                </a:p>
                <a:p>
                  <a:pPr>
                    <a:lnSpc>
                      <a:spcPct val="150000"/>
                    </a:lnSpc>
                  </a:pPr>
                  <a:r>
                    <a:rPr lang="en-GB" sz="1200" dirty="0"/>
                    <a:t> E.g</a:t>
                  </a:r>
                  <a:r>
                    <a:rPr lang="en-GB" sz="2400" dirty="0"/>
                    <a:t>.</a:t>
                  </a:r>
                  <a:endParaRPr lang="en-GB" sz="1200" dirty="0"/>
                </a:p>
                <a:p>
                  <a:pPr>
                    <a:lnSpc>
                      <a:spcPct val="150000"/>
                    </a:lnSpc>
                  </a:pPr>
                  <a:r>
                    <a:rPr lang="en-GB" sz="1200" dirty="0"/>
                    <a:t>BPT : Fuel nozzle clogging issue happened between12/09/2023 9:00 am to 10:00 am ,this can be represented as follows:</a:t>
                  </a:r>
                </a:p>
                <a:p>
                  <a:pPr>
                    <a:lnSpc>
                      <a:spcPct val="150000"/>
                    </a:lnSpc>
                  </a:pPr>
                  <a:r>
                    <a:rPr lang="en-GB" sz="1200" dirty="0"/>
                    <a:t>Fuel nozzle clogging → class 1</a:t>
                  </a:r>
                </a:p>
                <a:p>
                  <a:pPr>
                    <a:lnSpc>
                      <a:spcPct val="150000"/>
                    </a:lnSpc>
                  </a:pPr>
                  <a:r>
                    <a:rPr lang="en-GB" sz="1200" dirty="0"/>
                    <a:t>Fuel gas composition change → class 2</a:t>
                  </a:r>
                </a:p>
                <a:p>
                  <a:pPr>
                    <a:lnSpc>
                      <a:spcPct val="150000"/>
                    </a:lnSpc>
                  </a:pPr>
                  <a:r>
                    <a:rPr lang="en-GB" sz="1200" dirty="0"/>
                    <a:t>Fuel gas valve malfunction → class 3</a:t>
                  </a:r>
                </a:p>
                <a:p>
                  <a:pPr>
                    <a:lnSpc>
                      <a:spcPct val="150000"/>
                    </a:lnSpc>
                  </a:pPr>
                  <a:endParaRPr lang="en-GB" sz="1200" dirty="0"/>
                </a:p>
                <a:p>
                  <a:pPr algn="ctr"/>
                  <a:r>
                    <a:rPr lang="en-GB" sz="1200" dirty="0"/>
                    <a:t>                     </a:t>
                  </a:r>
                  <a14:m>
                    <m:oMath xmlns:m="http://schemas.openxmlformats.org/officeDocument/2006/math">
                      <m:d>
                        <m:dPr>
                          <m:begChr m:val="["/>
                          <m:endChr m:val="]"/>
                          <m:ctrlPr>
                            <a:rPr lang="en-GB" sz="1200" i="1" smtClean="0">
                              <a:latin typeface="Cambria Math" panose="02040503050406030204" pitchFamily="18" charset="0"/>
                            </a:rPr>
                          </m:ctrlPr>
                        </m:dPr>
                        <m:e>
                          <m:m>
                            <m:mPr>
                              <m:mcs>
                                <m:mc>
                                  <m:mcPr>
                                    <m:count m:val="3"/>
                                    <m:mcJc m:val="center"/>
                                  </m:mcPr>
                                </m:mc>
                              </m:mcs>
                              <m:ctrlPr>
                                <a:rPr lang="en-GB" sz="120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11</m:t>
                                    </m:r>
                                  </m:sub>
                                </m:sSub>
                              </m:e>
                              <m:e>
                                <m:r>
                                  <a:rPr lang="en-GB" sz="1200" i="1" smtClean="0">
                                    <a:latin typeface="Cambria Math" panose="02040503050406030204" pitchFamily="18" charset="0"/>
                                  </a:rPr>
                                  <m:t>⋯</m:t>
                                </m:r>
                              </m:e>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𝑡𝑚</m:t>
                                    </m:r>
                                  </m:sub>
                                </m:sSub>
                              </m:e>
                            </m:mr>
                            <m:mr>
                              <m:e>
                                <m:r>
                                  <a:rPr lang="en-GB" sz="1200" i="1" smtClean="0">
                                    <a:latin typeface="Cambria Math" panose="02040503050406030204" pitchFamily="18" charset="0"/>
                                  </a:rPr>
                                  <m:t>⋮</m:t>
                                </m:r>
                              </m:e>
                              <m:e>
                                <m:r>
                                  <a:rPr lang="en-GB" sz="1200" i="1" smtClean="0">
                                    <a:latin typeface="Cambria Math" panose="02040503050406030204" pitchFamily="18" charset="0"/>
                                  </a:rPr>
                                  <m:t>⋱</m:t>
                                </m:r>
                              </m:e>
                              <m:e>
                                <m:r>
                                  <a:rPr lang="en-GB" sz="1200" i="1" smtClean="0">
                                    <a:latin typeface="Cambria Math" panose="02040503050406030204" pitchFamily="18" charset="0"/>
                                  </a:rPr>
                                  <m:t>⋮</m:t>
                                </m:r>
                              </m:e>
                            </m:mr>
                            <m:mr>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𝑛</m:t>
                                    </m:r>
                                    <m:r>
                                      <a:rPr lang="en-GB" sz="1200" b="0" i="1" smtClean="0">
                                        <a:latin typeface="Cambria Math" panose="02040503050406030204" pitchFamily="18" charset="0"/>
                                      </a:rPr>
                                      <m:t>1</m:t>
                                    </m:r>
                                  </m:sub>
                                </m:sSub>
                              </m:e>
                              <m:e>
                                <m:r>
                                  <a:rPr lang="en-GB" sz="1200" i="1" smtClean="0">
                                    <a:latin typeface="Cambria Math" panose="02040503050406030204" pitchFamily="18" charset="0"/>
                                  </a:rPr>
                                  <m:t>⋯</m:t>
                                </m:r>
                              </m:e>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𝑛𝑚</m:t>
                                    </m:r>
                                  </m:sub>
                                </m:sSub>
                              </m:e>
                            </m:mr>
                          </m:m>
                        </m:e>
                      </m:d>
                    </m:oMath>
                  </a14:m>
                  <a:r>
                    <a:rPr lang="en-GB" sz="1200" dirty="0"/>
                    <a:t>→ class 1</a:t>
                  </a:r>
                </a:p>
              </p:txBody>
            </p:sp>
          </mc:Choice>
          <mc:Fallback xmlns="">
            <p:sp>
              <p:nvSpPr>
                <p:cNvPr id="5" name="TextBox 4">
                  <a:extLst>
                    <a:ext uri="{FF2B5EF4-FFF2-40B4-BE49-F238E27FC236}">
                      <a16:creationId xmlns:a16="http://schemas.microsoft.com/office/drawing/2014/main" id="{0A3CE3FA-7CBA-3E84-3930-96E9236209B7}"/>
                    </a:ext>
                  </a:extLst>
                </p:cNvPr>
                <p:cNvSpPr txBox="1">
                  <a:spLocks noRot="1" noChangeAspect="1" noMove="1" noResize="1" noEditPoints="1" noAdjustHandles="1" noChangeArrowheads="1" noChangeShapeType="1" noTextEdit="1"/>
                </p:cNvSpPr>
                <p:nvPr/>
              </p:nvSpPr>
              <p:spPr>
                <a:xfrm>
                  <a:off x="7122270" y="1701381"/>
                  <a:ext cx="4729674" cy="4411483"/>
                </a:xfrm>
                <a:prstGeom prst="rect">
                  <a:avLst/>
                </a:prstGeom>
                <a:blipFill>
                  <a:blip r:embed="rId6"/>
                  <a:stretch>
                    <a:fillRect r="-552"/>
                  </a:stretch>
                </a:blipFill>
                <a:ln>
                  <a:prstDash val="sysDash"/>
                  <a:extLst>
                    <a:ext uri="{C807C97D-BFC1-408E-A445-0C87EB9F89A2}">
                      <ask:lineSketchStyleProps xmlns:ask="http://schemas.microsoft.com/office/drawing/2018/sketchyshapes" sd="1454673637">
                        <a:custGeom>
                          <a:avLst/>
                          <a:gdLst>
                            <a:gd name="connsiteX0" fmla="*/ 0 w 4819637"/>
                            <a:gd name="connsiteY0" fmla="*/ 0 h 4346190"/>
                            <a:gd name="connsiteX1" fmla="*/ 543930 w 4819637"/>
                            <a:gd name="connsiteY1" fmla="*/ 0 h 4346190"/>
                            <a:gd name="connsiteX2" fmla="*/ 1087861 w 4819637"/>
                            <a:gd name="connsiteY2" fmla="*/ 0 h 4346190"/>
                            <a:gd name="connsiteX3" fmla="*/ 1728184 w 4819637"/>
                            <a:gd name="connsiteY3" fmla="*/ 0 h 4346190"/>
                            <a:gd name="connsiteX4" fmla="*/ 2513096 w 4819637"/>
                            <a:gd name="connsiteY4" fmla="*/ 0 h 4346190"/>
                            <a:gd name="connsiteX5" fmla="*/ 3298009 w 4819637"/>
                            <a:gd name="connsiteY5" fmla="*/ 0 h 4346190"/>
                            <a:gd name="connsiteX6" fmla="*/ 4034725 w 4819637"/>
                            <a:gd name="connsiteY6" fmla="*/ 0 h 4346190"/>
                            <a:gd name="connsiteX7" fmla="*/ 4819637 w 4819637"/>
                            <a:gd name="connsiteY7" fmla="*/ 0 h 4346190"/>
                            <a:gd name="connsiteX8" fmla="*/ 4819637 w 4819637"/>
                            <a:gd name="connsiteY8" fmla="*/ 707808 h 4346190"/>
                            <a:gd name="connsiteX9" fmla="*/ 4819637 w 4819637"/>
                            <a:gd name="connsiteY9" fmla="*/ 1328692 h 4346190"/>
                            <a:gd name="connsiteX10" fmla="*/ 4819637 w 4819637"/>
                            <a:gd name="connsiteY10" fmla="*/ 1949577 h 4346190"/>
                            <a:gd name="connsiteX11" fmla="*/ 4819637 w 4819637"/>
                            <a:gd name="connsiteY11" fmla="*/ 2440075 h 4346190"/>
                            <a:gd name="connsiteX12" fmla="*/ 4819637 w 4819637"/>
                            <a:gd name="connsiteY12" fmla="*/ 3060960 h 4346190"/>
                            <a:gd name="connsiteX13" fmla="*/ 4819637 w 4819637"/>
                            <a:gd name="connsiteY13" fmla="*/ 3551458 h 4346190"/>
                            <a:gd name="connsiteX14" fmla="*/ 4819637 w 4819637"/>
                            <a:gd name="connsiteY14" fmla="*/ 4346190 h 4346190"/>
                            <a:gd name="connsiteX15" fmla="*/ 4227510 w 4819637"/>
                            <a:gd name="connsiteY15" fmla="*/ 4346190 h 4346190"/>
                            <a:gd name="connsiteX16" fmla="*/ 3587187 w 4819637"/>
                            <a:gd name="connsiteY16" fmla="*/ 4346190 h 4346190"/>
                            <a:gd name="connsiteX17" fmla="*/ 3043257 w 4819637"/>
                            <a:gd name="connsiteY17" fmla="*/ 4346190 h 4346190"/>
                            <a:gd name="connsiteX18" fmla="*/ 2306541 w 4819637"/>
                            <a:gd name="connsiteY18" fmla="*/ 4346190 h 4346190"/>
                            <a:gd name="connsiteX19" fmla="*/ 1569825 w 4819637"/>
                            <a:gd name="connsiteY19" fmla="*/ 4346190 h 4346190"/>
                            <a:gd name="connsiteX20" fmla="*/ 1025894 w 4819637"/>
                            <a:gd name="connsiteY20" fmla="*/ 4346190 h 4346190"/>
                            <a:gd name="connsiteX21" fmla="*/ 0 w 4819637"/>
                            <a:gd name="connsiteY21" fmla="*/ 4346190 h 4346190"/>
                            <a:gd name="connsiteX22" fmla="*/ 0 w 4819637"/>
                            <a:gd name="connsiteY22" fmla="*/ 3768768 h 4346190"/>
                            <a:gd name="connsiteX23" fmla="*/ 0 w 4819637"/>
                            <a:gd name="connsiteY23" fmla="*/ 3060960 h 4346190"/>
                            <a:gd name="connsiteX24" fmla="*/ 0 w 4819637"/>
                            <a:gd name="connsiteY24" fmla="*/ 2526999 h 4346190"/>
                            <a:gd name="connsiteX25" fmla="*/ 0 w 4819637"/>
                            <a:gd name="connsiteY25" fmla="*/ 1819191 h 4346190"/>
                            <a:gd name="connsiteX26" fmla="*/ 0 w 4819637"/>
                            <a:gd name="connsiteY26" fmla="*/ 1198307 h 4346190"/>
                            <a:gd name="connsiteX27" fmla="*/ 0 w 4819637"/>
                            <a:gd name="connsiteY27" fmla="*/ 533960 h 4346190"/>
                            <a:gd name="connsiteX28" fmla="*/ 0 w 4819637"/>
                            <a:gd name="connsiteY28" fmla="*/ 0 h 434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19637" h="4346190" fill="none" extrusionOk="0">
                              <a:moveTo>
                                <a:pt x="0" y="0"/>
                              </a:moveTo>
                              <a:cubicBezTo>
                                <a:pt x="142804" y="3112"/>
                                <a:pt x="286221" y="11266"/>
                                <a:pt x="543930" y="0"/>
                              </a:cubicBezTo>
                              <a:cubicBezTo>
                                <a:pt x="801639" y="-11266"/>
                                <a:pt x="927529" y="10110"/>
                                <a:pt x="1087861" y="0"/>
                              </a:cubicBezTo>
                              <a:cubicBezTo>
                                <a:pt x="1248193" y="-10110"/>
                                <a:pt x="1523316" y="12181"/>
                                <a:pt x="1728184" y="0"/>
                              </a:cubicBezTo>
                              <a:cubicBezTo>
                                <a:pt x="1933052" y="-12181"/>
                                <a:pt x="2307870" y="-20686"/>
                                <a:pt x="2513096" y="0"/>
                              </a:cubicBezTo>
                              <a:cubicBezTo>
                                <a:pt x="2718322" y="20686"/>
                                <a:pt x="2918704" y="-27777"/>
                                <a:pt x="3298009" y="0"/>
                              </a:cubicBezTo>
                              <a:cubicBezTo>
                                <a:pt x="3677314" y="27777"/>
                                <a:pt x="3789571" y="-17299"/>
                                <a:pt x="4034725" y="0"/>
                              </a:cubicBezTo>
                              <a:cubicBezTo>
                                <a:pt x="4279879" y="17299"/>
                                <a:pt x="4539745" y="22922"/>
                                <a:pt x="4819637" y="0"/>
                              </a:cubicBezTo>
                              <a:cubicBezTo>
                                <a:pt x="4789963" y="328430"/>
                                <a:pt x="4849441" y="508092"/>
                                <a:pt x="4819637" y="707808"/>
                              </a:cubicBezTo>
                              <a:cubicBezTo>
                                <a:pt x="4789833" y="907524"/>
                                <a:pt x="4814891" y="1046370"/>
                                <a:pt x="4819637" y="1328692"/>
                              </a:cubicBezTo>
                              <a:cubicBezTo>
                                <a:pt x="4824383" y="1611014"/>
                                <a:pt x="4798031" y="1678434"/>
                                <a:pt x="4819637" y="1949577"/>
                              </a:cubicBezTo>
                              <a:cubicBezTo>
                                <a:pt x="4841243" y="2220721"/>
                                <a:pt x="4800245" y="2197539"/>
                                <a:pt x="4819637" y="2440075"/>
                              </a:cubicBezTo>
                              <a:cubicBezTo>
                                <a:pt x="4839029" y="2682611"/>
                                <a:pt x="4849292" y="2818743"/>
                                <a:pt x="4819637" y="3060960"/>
                              </a:cubicBezTo>
                              <a:cubicBezTo>
                                <a:pt x="4789982" y="3303178"/>
                                <a:pt x="4795884" y="3372163"/>
                                <a:pt x="4819637" y="3551458"/>
                              </a:cubicBezTo>
                              <a:cubicBezTo>
                                <a:pt x="4843390" y="3730753"/>
                                <a:pt x="4807863" y="4082983"/>
                                <a:pt x="4819637" y="4346190"/>
                              </a:cubicBezTo>
                              <a:cubicBezTo>
                                <a:pt x="4640839" y="4331329"/>
                                <a:pt x="4510310" y="4356240"/>
                                <a:pt x="4227510" y="4346190"/>
                              </a:cubicBezTo>
                              <a:cubicBezTo>
                                <a:pt x="3944710" y="4336140"/>
                                <a:pt x="3841551" y="4341555"/>
                                <a:pt x="3587187" y="4346190"/>
                              </a:cubicBezTo>
                              <a:cubicBezTo>
                                <a:pt x="3332823" y="4350825"/>
                                <a:pt x="3297344" y="4338337"/>
                                <a:pt x="3043257" y="4346190"/>
                              </a:cubicBezTo>
                              <a:cubicBezTo>
                                <a:pt x="2789170" y="4354044"/>
                                <a:pt x="2483592" y="4363649"/>
                                <a:pt x="2306541" y="4346190"/>
                              </a:cubicBezTo>
                              <a:cubicBezTo>
                                <a:pt x="2129490" y="4328731"/>
                                <a:pt x="1828963" y="4344531"/>
                                <a:pt x="1569825" y="4346190"/>
                              </a:cubicBezTo>
                              <a:cubicBezTo>
                                <a:pt x="1310687" y="4347849"/>
                                <a:pt x="1196083" y="4369455"/>
                                <a:pt x="1025894" y="4346190"/>
                              </a:cubicBezTo>
                              <a:cubicBezTo>
                                <a:pt x="855705" y="4322925"/>
                                <a:pt x="209155" y="4352803"/>
                                <a:pt x="0" y="4346190"/>
                              </a:cubicBezTo>
                              <a:cubicBezTo>
                                <a:pt x="1490" y="4066922"/>
                                <a:pt x="-4950" y="3919970"/>
                                <a:pt x="0" y="3768768"/>
                              </a:cubicBezTo>
                              <a:cubicBezTo>
                                <a:pt x="4950" y="3617566"/>
                                <a:pt x="-12298" y="3245080"/>
                                <a:pt x="0" y="3060960"/>
                              </a:cubicBezTo>
                              <a:cubicBezTo>
                                <a:pt x="12298" y="2876840"/>
                                <a:pt x="-23058" y="2697804"/>
                                <a:pt x="0" y="2526999"/>
                              </a:cubicBezTo>
                              <a:cubicBezTo>
                                <a:pt x="23058" y="2356194"/>
                                <a:pt x="-30661" y="2088628"/>
                                <a:pt x="0" y="1819191"/>
                              </a:cubicBezTo>
                              <a:cubicBezTo>
                                <a:pt x="30661" y="1549754"/>
                                <a:pt x="3725" y="1327839"/>
                                <a:pt x="0" y="1198307"/>
                              </a:cubicBezTo>
                              <a:cubicBezTo>
                                <a:pt x="-3725" y="1068775"/>
                                <a:pt x="1569" y="760925"/>
                                <a:pt x="0" y="533960"/>
                              </a:cubicBezTo>
                              <a:cubicBezTo>
                                <a:pt x="-1569" y="306995"/>
                                <a:pt x="-2079" y="154363"/>
                                <a:pt x="0" y="0"/>
                              </a:cubicBezTo>
                              <a:close/>
                            </a:path>
                            <a:path w="4819637" h="4346190" stroke="0" extrusionOk="0">
                              <a:moveTo>
                                <a:pt x="0" y="0"/>
                              </a:moveTo>
                              <a:cubicBezTo>
                                <a:pt x="152220" y="31143"/>
                                <a:pt x="446124" y="-9629"/>
                                <a:pt x="640323" y="0"/>
                              </a:cubicBezTo>
                              <a:cubicBezTo>
                                <a:pt x="834522" y="9629"/>
                                <a:pt x="1154810" y="11100"/>
                                <a:pt x="1425236" y="0"/>
                              </a:cubicBezTo>
                              <a:cubicBezTo>
                                <a:pt x="1695662" y="-11100"/>
                                <a:pt x="1794508" y="-21415"/>
                                <a:pt x="2017362" y="0"/>
                              </a:cubicBezTo>
                              <a:cubicBezTo>
                                <a:pt x="2240216" y="21415"/>
                                <a:pt x="2439304" y="25436"/>
                                <a:pt x="2754078" y="0"/>
                              </a:cubicBezTo>
                              <a:cubicBezTo>
                                <a:pt x="3068852" y="-25436"/>
                                <a:pt x="3270413" y="30828"/>
                                <a:pt x="3490794" y="0"/>
                              </a:cubicBezTo>
                              <a:cubicBezTo>
                                <a:pt x="3711175" y="-30828"/>
                                <a:pt x="4037338" y="-6861"/>
                                <a:pt x="4227510" y="0"/>
                              </a:cubicBezTo>
                              <a:cubicBezTo>
                                <a:pt x="4417682" y="6861"/>
                                <a:pt x="4558152" y="21885"/>
                                <a:pt x="4819637" y="0"/>
                              </a:cubicBezTo>
                              <a:cubicBezTo>
                                <a:pt x="4841911" y="321250"/>
                                <a:pt x="4806336" y="477497"/>
                                <a:pt x="4819637" y="707808"/>
                              </a:cubicBezTo>
                              <a:cubicBezTo>
                                <a:pt x="4832938" y="938119"/>
                                <a:pt x="4797132" y="1089331"/>
                                <a:pt x="4819637" y="1241769"/>
                              </a:cubicBezTo>
                              <a:cubicBezTo>
                                <a:pt x="4842142" y="1394207"/>
                                <a:pt x="4807484" y="1600188"/>
                                <a:pt x="4819637" y="1732267"/>
                              </a:cubicBezTo>
                              <a:cubicBezTo>
                                <a:pt x="4831790" y="1864346"/>
                                <a:pt x="4794060" y="2086716"/>
                                <a:pt x="4819637" y="2266228"/>
                              </a:cubicBezTo>
                              <a:cubicBezTo>
                                <a:pt x="4845214" y="2445740"/>
                                <a:pt x="4829270" y="2735449"/>
                                <a:pt x="4819637" y="2930574"/>
                              </a:cubicBezTo>
                              <a:cubicBezTo>
                                <a:pt x="4810004" y="3125699"/>
                                <a:pt x="4839501" y="3364398"/>
                                <a:pt x="4819637" y="3507996"/>
                              </a:cubicBezTo>
                              <a:cubicBezTo>
                                <a:pt x="4799773" y="3651594"/>
                                <a:pt x="4850789" y="4153081"/>
                                <a:pt x="4819637" y="4346190"/>
                              </a:cubicBezTo>
                              <a:cubicBezTo>
                                <a:pt x="4500042" y="4323898"/>
                                <a:pt x="4293311" y="4356242"/>
                                <a:pt x="4131117" y="4346190"/>
                              </a:cubicBezTo>
                              <a:cubicBezTo>
                                <a:pt x="3968923" y="4336138"/>
                                <a:pt x="3784115" y="4352022"/>
                                <a:pt x="3587187" y="4346190"/>
                              </a:cubicBezTo>
                              <a:cubicBezTo>
                                <a:pt x="3390259" y="4340359"/>
                                <a:pt x="3300112" y="4336462"/>
                                <a:pt x="3043257" y="4346190"/>
                              </a:cubicBezTo>
                              <a:cubicBezTo>
                                <a:pt x="2786402" y="4355919"/>
                                <a:pt x="2738614" y="4348508"/>
                                <a:pt x="2499326" y="4346190"/>
                              </a:cubicBezTo>
                              <a:cubicBezTo>
                                <a:pt x="2260038" y="4343872"/>
                                <a:pt x="2013706" y="4318939"/>
                                <a:pt x="1714414" y="4346190"/>
                              </a:cubicBezTo>
                              <a:cubicBezTo>
                                <a:pt x="1415122" y="4373441"/>
                                <a:pt x="1250486" y="4312001"/>
                                <a:pt x="929501" y="4346190"/>
                              </a:cubicBezTo>
                              <a:cubicBezTo>
                                <a:pt x="608516" y="4380379"/>
                                <a:pt x="445996" y="4350286"/>
                                <a:pt x="0" y="4346190"/>
                              </a:cubicBezTo>
                              <a:cubicBezTo>
                                <a:pt x="-17059" y="4046045"/>
                                <a:pt x="-22123" y="3809379"/>
                                <a:pt x="0" y="3638382"/>
                              </a:cubicBezTo>
                              <a:cubicBezTo>
                                <a:pt x="22123" y="3467385"/>
                                <a:pt x="-7190" y="3279560"/>
                                <a:pt x="0" y="2930574"/>
                              </a:cubicBezTo>
                              <a:cubicBezTo>
                                <a:pt x="7190" y="2581588"/>
                                <a:pt x="-7813" y="2650810"/>
                                <a:pt x="0" y="2440075"/>
                              </a:cubicBezTo>
                              <a:cubicBezTo>
                                <a:pt x="7813" y="2229340"/>
                                <a:pt x="17773" y="2002427"/>
                                <a:pt x="0" y="1862653"/>
                              </a:cubicBezTo>
                              <a:cubicBezTo>
                                <a:pt x="-17773" y="1722879"/>
                                <a:pt x="885" y="1545355"/>
                                <a:pt x="0" y="1328692"/>
                              </a:cubicBezTo>
                              <a:cubicBezTo>
                                <a:pt x="-885" y="1112029"/>
                                <a:pt x="15135" y="1007952"/>
                                <a:pt x="0" y="794732"/>
                              </a:cubicBezTo>
                              <a:cubicBezTo>
                                <a:pt x="-15135" y="581512"/>
                                <a:pt x="-1219" y="350519"/>
                                <a:pt x="0" y="0"/>
                              </a:cubicBezTo>
                              <a:close/>
                            </a:path>
                          </a:pathLst>
                        </a:custGeom>
                        <ask:type>
                          <ask:lineSketchNone/>
                        </ask:type>
                      </ask:lineSketchStyleProps>
                    </a:ext>
                  </a:extLst>
                </a:ln>
              </p:spPr>
              <p:txBody>
                <a:bodyPr/>
                <a:lstStyle/>
                <a:p>
                  <a:r>
                    <a:rPr lang="en-GB">
                      <a:noFill/>
                    </a:rPr>
                    <a:t> </a:t>
                  </a:r>
                </a:p>
              </p:txBody>
            </p:sp>
          </mc:Fallback>
        </mc:AlternateContent>
        <p:sp>
          <p:nvSpPr>
            <p:cNvPr id="8" name="TextBox 7">
              <a:extLst>
                <a:ext uri="{FF2B5EF4-FFF2-40B4-BE49-F238E27FC236}">
                  <a16:creationId xmlns:a16="http://schemas.microsoft.com/office/drawing/2014/main" id="{9A79E37E-26AC-7C34-094C-6FC2A801E249}"/>
                </a:ext>
              </a:extLst>
            </p:cNvPr>
            <p:cNvSpPr txBox="1"/>
            <p:nvPr/>
          </p:nvSpPr>
          <p:spPr>
            <a:xfrm>
              <a:off x="7433059" y="5864794"/>
              <a:ext cx="1312982" cy="248070"/>
            </a:xfrm>
            <a:prstGeom prst="rect">
              <a:avLst/>
            </a:prstGeom>
            <a:grpFill/>
          </p:spPr>
          <p:txBody>
            <a:bodyPr wrap="square">
              <a:spAutoFit/>
            </a:bodyPr>
            <a:lstStyle/>
            <a:p>
              <a:r>
                <a:rPr lang="en-GB" sz="1200" dirty="0"/>
                <a:t>12/09/2023 10:00 </a:t>
              </a:r>
            </a:p>
          </p:txBody>
        </p:sp>
        <p:sp>
          <p:nvSpPr>
            <p:cNvPr id="7" name="TextBox 6">
              <a:extLst>
                <a:ext uri="{FF2B5EF4-FFF2-40B4-BE49-F238E27FC236}">
                  <a16:creationId xmlns:a16="http://schemas.microsoft.com/office/drawing/2014/main" id="{2B836570-8035-7F9B-8E38-7F4DE47C9AB4}"/>
                </a:ext>
              </a:extLst>
            </p:cNvPr>
            <p:cNvSpPr txBox="1"/>
            <p:nvPr/>
          </p:nvSpPr>
          <p:spPr>
            <a:xfrm>
              <a:off x="7512028" y="5486415"/>
              <a:ext cx="1461261" cy="276999"/>
            </a:xfrm>
            <a:prstGeom prst="rect">
              <a:avLst/>
            </a:prstGeom>
            <a:grpFill/>
          </p:spPr>
          <p:txBody>
            <a:bodyPr wrap="square">
              <a:spAutoFit/>
            </a:bodyPr>
            <a:lstStyle/>
            <a:p>
              <a:r>
                <a:rPr lang="en-GB" sz="1200" dirty="0"/>
                <a:t>12/09/2023 9:00 </a:t>
              </a:r>
            </a:p>
          </p:txBody>
        </p:sp>
        <p:sp>
          <p:nvSpPr>
            <p:cNvPr id="9" name="TextBox 8">
              <a:extLst>
                <a:ext uri="{FF2B5EF4-FFF2-40B4-BE49-F238E27FC236}">
                  <a16:creationId xmlns:a16="http://schemas.microsoft.com/office/drawing/2014/main" id="{28B368B3-A024-475B-F023-D1C42F33936D}"/>
                </a:ext>
              </a:extLst>
            </p:cNvPr>
            <p:cNvSpPr txBox="1"/>
            <p:nvPr/>
          </p:nvSpPr>
          <p:spPr>
            <a:xfrm>
              <a:off x="7896767" y="5675662"/>
              <a:ext cx="531073" cy="261610"/>
            </a:xfrm>
            <a:prstGeom prst="rect">
              <a:avLst/>
            </a:prstGeom>
            <a:grpFill/>
          </p:spPr>
          <p:txBody>
            <a:bodyPr wrap="square">
              <a:spAutoFit/>
            </a:bodyPr>
            <a:lstStyle/>
            <a:p>
              <a:r>
                <a:rPr lang="en-GB" sz="1100" dirty="0"/>
                <a:t>to</a:t>
              </a:r>
              <a:endParaRPr lang="en-GB" sz="1200" dirty="0"/>
            </a:p>
          </p:txBody>
        </p:sp>
        <p:sp>
          <p:nvSpPr>
            <p:cNvPr id="6" name="Left Brace 5">
              <a:extLst>
                <a:ext uri="{FF2B5EF4-FFF2-40B4-BE49-F238E27FC236}">
                  <a16:creationId xmlns:a16="http://schemas.microsoft.com/office/drawing/2014/main" id="{619F5250-F8E2-442C-6089-139E03C6623F}"/>
                </a:ext>
              </a:extLst>
            </p:cNvPr>
            <p:cNvSpPr/>
            <p:nvPr/>
          </p:nvSpPr>
          <p:spPr>
            <a:xfrm>
              <a:off x="8592478" y="5549824"/>
              <a:ext cx="301841" cy="499630"/>
            </a:xfrm>
            <a:prstGeom prst="leftBrace">
              <a:avLst/>
            </a:prstGeom>
            <a:grpFill/>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10" name="Text Placeholder 3">
            <a:extLst>
              <a:ext uri="{FF2B5EF4-FFF2-40B4-BE49-F238E27FC236}">
                <a16:creationId xmlns:a16="http://schemas.microsoft.com/office/drawing/2014/main" id="{08081588-472C-E7CF-5EE2-12792D586978}"/>
              </a:ext>
            </a:extLst>
          </p:cNvPr>
          <p:cNvSpPr txBox="1">
            <a:spLocks/>
          </p:cNvSpPr>
          <p:nvPr/>
        </p:nvSpPr>
        <p:spPr>
          <a:xfrm>
            <a:off x="31790" y="710688"/>
            <a:ext cx="7961472" cy="350042"/>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tx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r>
              <a:rPr lang="en-GB" u="sng" dirty="0"/>
              <a:t>Aim to build </a:t>
            </a:r>
            <a:r>
              <a:rPr lang="en-GB" b="1" u="sng" dirty="0"/>
              <a:t>Time Series Classification </a:t>
            </a:r>
            <a:r>
              <a:rPr lang="en-GB" u="sng" dirty="0"/>
              <a:t>model : </a:t>
            </a:r>
            <a:r>
              <a:rPr lang="en-GB" dirty="0"/>
              <a:t>Each parameters has own classification model</a:t>
            </a:r>
          </a:p>
        </p:txBody>
      </p:sp>
    </p:spTree>
    <p:extLst>
      <p:ext uri="{BB962C8B-B14F-4D97-AF65-F5344CB8AC3E}">
        <p14:creationId xmlns:p14="http://schemas.microsoft.com/office/powerpoint/2010/main" val="374941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4092-9B6B-4198-8228-46A2934853C1}"/>
              </a:ext>
            </a:extLst>
          </p:cNvPr>
          <p:cNvSpPr>
            <a:spLocks noGrp="1"/>
          </p:cNvSpPr>
          <p:nvPr>
            <p:ph type="title"/>
          </p:nvPr>
        </p:nvSpPr>
        <p:spPr/>
        <p:txBody>
          <a:bodyPr/>
          <a:lstStyle/>
          <a:p>
            <a:r>
              <a:rPr lang="en-GB" sz="2400" dirty="0"/>
              <a:t>Model Workflow</a:t>
            </a:r>
            <a:endParaRPr lang="en-GB" dirty="0"/>
          </a:p>
        </p:txBody>
      </p:sp>
      <p:sp>
        <p:nvSpPr>
          <p:cNvPr id="3" name="TextBox 2">
            <a:extLst>
              <a:ext uri="{FF2B5EF4-FFF2-40B4-BE49-F238E27FC236}">
                <a16:creationId xmlns:a16="http://schemas.microsoft.com/office/drawing/2014/main" id="{20712429-FF27-7847-4218-83BA545E0D10}"/>
              </a:ext>
            </a:extLst>
          </p:cNvPr>
          <p:cNvSpPr txBox="1"/>
          <p:nvPr/>
        </p:nvSpPr>
        <p:spPr>
          <a:xfrm>
            <a:off x="32050" y="1639731"/>
            <a:ext cx="3691156" cy="227414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1200" dirty="0"/>
              <a:t>Training unit : An abnormal  case</a:t>
            </a:r>
          </a:p>
          <a:p>
            <a:pPr marL="342900" indent="-342900">
              <a:lnSpc>
                <a:spcPct val="150000"/>
              </a:lnSpc>
              <a:buFont typeface="Arial" panose="020B0604020202020204" pitchFamily="34" charset="0"/>
              <a:buChar char="•"/>
            </a:pPr>
            <a:r>
              <a:rPr lang="en-GB" sz="1200" dirty="0"/>
              <a:t>Data balance or not</a:t>
            </a:r>
          </a:p>
          <a:p>
            <a:pPr marL="866851" lvl="1" indent="-342900">
              <a:lnSpc>
                <a:spcPct val="150000"/>
              </a:lnSpc>
              <a:buFont typeface="Wingdings" panose="05000000000000000000" pitchFamily="2" charset="2"/>
              <a:buChar char="Ø"/>
            </a:pPr>
            <a:r>
              <a:rPr lang="en-GB" sz="1200" dirty="0"/>
              <a:t>Balance : Random Sample. 7:3 or 8:2 to split training set and testing set</a:t>
            </a:r>
          </a:p>
          <a:p>
            <a:pPr marL="866851" lvl="1" indent="-342900">
              <a:lnSpc>
                <a:spcPct val="150000"/>
              </a:lnSpc>
              <a:buFont typeface="Wingdings" panose="05000000000000000000" pitchFamily="2" charset="2"/>
              <a:buChar char="Ø"/>
            </a:pPr>
            <a:r>
              <a:rPr lang="en-GB" sz="1200" dirty="0"/>
              <a:t>Unbalance : SMOTE </a:t>
            </a:r>
          </a:p>
          <a:p>
            <a:pPr marL="866851" lvl="1" indent="-342900">
              <a:lnSpc>
                <a:spcPct val="150000"/>
              </a:lnSpc>
              <a:buFont typeface="Wingdings" panose="05000000000000000000" pitchFamily="2" charset="2"/>
              <a:buChar char="Ø"/>
            </a:pPr>
            <a:endParaRPr lang="en-GB" sz="1200" dirty="0"/>
          </a:p>
          <a:p>
            <a:pPr marL="866851" lvl="1" indent="-342900">
              <a:lnSpc>
                <a:spcPct val="150000"/>
              </a:lnSpc>
              <a:buFont typeface="Wingdings" panose="05000000000000000000" pitchFamily="2" charset="2"/>
              <a:buChar char="Ø"/>
            </a:pPr>
            <a:endParaRPr lang="en-GB" sz="1200" dirty="0"/>
          </a:p>
          <a:p>
            <a:pPr marL="866851" lvl="1" indent="-342900">
              <a:lnSpc>
                <a:spcPct val="150000"/>
              </a:lnSpc>
              <a:buFont typeface="Arial" panose="020B0604020202020204" pitchFamily="34" charset="0"/>
              <a:buChar char="•"/>
            </a:pPr>
            <a:endParaRPr lang="en-GB" sz="1200" dirty="0"/>
          </a:p>
        </p:txBody>
      </p:sp>
      <p:sp>
        <p:nvSpPr>
          <p:cNvPr id="5" name="Text Placeholder 3">
            <a:extLst>
              <a:ext uri="{FF2B5EF4-FFF2-40B4-BE49-F238E27FC236}">
                <a16:creationId xmlns:a16="http://schemas.microsoft.com/office/drawing/2014/main" id="{ABE84B75-966C-D2EB-0848-DDE5D88C93A3}"/>
              </a:ext>
            </a:extLst>
          </p:cNvPr>
          <p:cNvSpPr txBox="1">
            <a:spLocks/>
          </p:cNvSpPr>
          <p:nvPr/>
        </p:nvSpPr>
        <p:spPr>
          <a:xfrm>
            <a:off x="4090631" y="887555"/>
            <a:ext cx="3755254" cy="712326"/>
          </a:xfrm>
          <a:prstGeom prst="rightArrow">
            <a:avLst/>
          </a:prstGeom>
          <a:solidFill>
            <a:schemeClr val="accent2"/>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dk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dk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dk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9pPr>
          </a:lstStyle>
          <a:p>
            <a:pPr algn="ctr"/>
            <a:r>
              <a:rPr lang="en-GB" dirty="0">
                <a:solidFill>
                  <a:schemeClr val="bg1"/>
                </a:solidFill>
              </a:rPr>
              <a:t>Model Training</a:t>
            </a:r>
          </a:p>
        </p:txBody>
      </p:sp>
      <p:sp>
        <p:nvSpPr>
          <p:cNvPr id="6" name="TextBox 5">
            <a:extLst>
              <a:ext uri="{FF2B5EF4-FFF2-40B4-BE49-F238E27FC236}">
                <a16:creationId xmlns:a16="http://schemas.microsoft.com/office/drawing/2014/main" id="{3BDE219D-778B-6A4F-DB3C-827A8480DA0D}"/>
              </a:ext>
            </a:extLst>
          </p:cNvPr>
          <p:cNvSpPr txBox="1"/>
          <p:nvPr/>
        </p:nvSpPr>
        <p:spPr>
          <a:xfrm>
            <a:off x="4150698" y="1609687"/>
            <a:ext cx="2956417" cy="227414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1200" dirty="0"/>
              <a:t>Method</a:t>
            </a:r>
          </a:p>
          <a:p>
            <a:pPr marL="866851" lvl="1" indent="-342900">
              <a:lnSpc>
                <a:spcPct val="150000"/>
              </a:lnSpc>
              <a:buFont typeface="Wingdings" panose="05000000000000000000" pitchFamily="2" charset="2"/>
              <a:buChar char="Ø"/>
            </a:pPr>
            <a:r>
              <a:rPr lang="en-GB" sz="1200" dirty="0"/>
              <a:t>CNN+LSTM</a:t>
            </a:r>
          </a:p>
          <a:p>
            <a:pPr marL="866851" lvl="1" indent="-342900">
              <a:lnSpc>
                <a:spcPct val="150000"/>
              </a:lnSpc>
              <a:buFont typeface="Wingdings" panose="05000000000000000000" pitchFamily="2" charset="2"/>
              <a:buChar char="Ø"/>
            </a:pPr>
            <a:r>
              <a:rPr lang="en-GB" sz="1200" dirty="0"/>
              <a:t>TCN</a:t>
            </a:r>
          </a:p>
          <a:p>
            <a:pPr marL="171450" indent="-171450">
              <a:lnSpc>
                <a:spcPct val="150000"/>
              </a:lnSpc>
              <a:buFont typeface="Arial" panose="020B0604020202020204" pitchFamily="34" charset="0"/>
              <a:buChar char="•"/>
            </a:pPr>
            <a:r>
              <a:rPr lang="en-GB" sz="1200" dirty="0"/>
              <a:t>The model's output will consist of probabilities assigned to each class.</a:t>
            </a:r>
          </a:p>
          <a:p>
            <a:pPr marL="171450" indent="-171450">
              <a:lnSpc>
                <a:spcPct val="150000"/>
              </a:lnSpc>
              <a:buFont typeface="Arial" panose="020B0604020202020204" pitchFamily="34" charset="0"/>
              <a:buChar char="•"/>
            </a:pPr>
            <a:endParaRPr lang="en-GB" sz="1200" dirty="0"/>
          </a:p>
          <a:p>
            <a:pPr marL="171450" indent="-171450">
              <a:lnSpc>
                <a:spcPct val="150000"/>
              </a:lnSpc>
              <a:buFont typeface="Arial" panose="020B0604020202020204" pitchFamily="34" charset="0"/>
              <a:buChar char="•"/>
            </a:pPr>
            <a:endParaRPr lang="en-GB" sz="1200" dirty="0"/>
          </a:p>
          <a:p>
            <a:pPr marL="171450" indent="-171450">
              <a:lnSpc>
                <a:spcPct val="150000"/>
              </a:lnSpc>
              <a:buFont typeface="Arial" panose="020B0604020202020204" pitchFamily="34" charset="0"/>
              <a:buChar char="•"/>
            </a:pPr>
            <a:endParaRPr lang="en-GB" sz="1200" b="0" i="0" dirty="0">
              <a:solidFill>
                <a:srgbClr val="222222"/>
              </a:solidFill>
              <a:effectLst/>
              <a:latin typeface="arial" panose="020B0604020202020204" pitchFamily="34" charset="0"/>
            </a:endParaRPr>
          </a:p>
        </p:txBody>
      </p:sp>
      <p:sp>
        <p:nvSpPr>
          <p:cNvPr id="7" name="Text Placeholder 3">
            <a:extLst>
              <a:ext uri="{FF2B5EF4-FFF2-40B4-BE49-F238E27FC236}">
                <a16:creationId xmlns:a16="http://schemas.microsoft.com/office/drawing/2014/main" id="{D15DC376-C191-7647-7FE3-69F16E80294A}"/>
              </a:ext>
            </a:extLst>
          </p:cNvPr>
          <p:cNvSpPr txBox="1">
            <a:spLocks/>
          </p:cNvSpPr>
          <p:nvPr/>
        </p:nvSpPr>
        <p:spPr>
          <a:xfrm>
            <a:off x="8055494" y="887555"/>
            <a:ext cx="3755254" cy="712326"/>
          </a:xfrm>
          <a:prstGeom prst="rightArrow">
            <a:avLst/>
          </a:prstGeom>
          <a:solidFill>
            <a:schemeClr val="accent2"/>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dk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dk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dk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9pPr>
          </a:lstStyle>
          <a:p>
            <a:pPr algn="ctr"/>
            <a:r>
              <a:rPr lang="en-GB" dirty="0">
                <a:solidFill>
                  <a:schemeClr val="bg1"/>
                </a:solidFill>
              </a:rPr>
              <a:t>Model Evaluate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9B61FD-C367-B970-FB8C-C52A12A2CE5D}"/>
                  </a:ext>
                </a:extLst>
              </p:cNvPr>
              <p:cNvSpPr txBox="1"/>
              <p:nvPr/>
            </p:nvSpPr>
            <p:spPr>
              <a:xfrm>
                <a:off x="7751155" y="1630703"/>
                <a:ext cx="4554136" cy="3857916"/>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GB" sz="1200" dirty="0"/>
                  <a:t>Primary concern is accuracy</a:t>
                </a:r>
              </a:p>
              <a:p>
                <a:pPr>
                  <a:lnSpc>
                    <a:spcPct val="150000"/>
                  </a:lnSpc>
                </a:pPr>
                <a:endParaRPr lang="en-GB" sz="1200" dirty="0"/>
              </a:p>
              <a:p>
                <a:pPr marL="695401" lvl="1" indent="-171450">
                  <a:buFont typeface="Wingdings" panose="05000000000000000000" pitchFamily="2" charset="2"/>
                  <a:buChar char="Ø"/>
                </a:pPr>
                <a:r>
                  <a:rPr lang="en-GB" sz="1200" dirty="0"/>
                  <a:t>The formula for multi-class classification accuracy </a:t>
                </a:r>
              </a:p>
              <a:p>
                <a:pPr lvl="1"/>
                <a:endParaRPr lang="en-GB" sz="1200" dirty="0"/>
              </a:p>
              <a:p>
                <a:pPr lvl="1"/>
                <a14:m>
                  <m:oMathPara xmlns:m="http://schemas.openxmlformats.org/officeDocument/2006/math">
                    <m:oMathParaPr>
                      <m:jc m:val="centerGroup"/>
                    </m:oMathParaPr>
                    <m:oMath xmlns:m="http://schemas.openxmlformats.org/officeDocument/2006/math">
                      <m:r>
                        <m:rPr>
                          <m:sty m:val="p"/>
                        </m:rPr>
                        <a:rPr lang="en-GB" sz="1200">
                          <a:latin typeface="Cambria Math" panose="02040503050406030204" pitchFamily="18" charset="0"/>
                        </a:rPr>
                        <m:t>A</m:t>
                      </m:r>
                      <m:r>
                        <m:rPr>
                          <m:sty m:val="p"/>
                        </m:rPr>
                        <a:rPr lang="en-GB" sz="1200" b="0" i="0" smtClean="0">
                          <a:latin typeface="Cambria Math" panose="02040503050406030204" pitchFamily="18" charset="0"/>
                        </a:rPr>
                        <m:t>ccuracy</m:t>
                      </m:r>
                      <m:r>
                        <a:rPr lang="en-GB" sz="1200" b="0" i="0" smtClean="0">
                          <a:latin typeface="Cambria Math" panose="02040503050406030204" pitchFamily="18" charset="0"/>
                        </a:rPr>
                        <m:t>=</m:t>
                      </m:r>
                      <m:f>
                        <m:fPr>
                          <m:ctrlPr>
                            <a:rPr lang="en-GB" sz="1200" i="1" smtClean="0">
                              <a:latin typeface="Cambria Math" panose="02040503050406030204" pitchFamily="18" charset="0"/>
                            </a:rPr>
                          </m:ctrlPr>
                        </m:fPr>
                        <m:num>
                          <m:r>
                            <a:rPr lang="en-GB" sz="1200" i="1">
                              <a:latin typeface="Cambria Math" panose="02040503050406030204" pitchFamily="18" charset="0"/>
                            </a:rPr>
                            <m:t>𝑁𝑢𝑚𝑏𝑒𝑟</m:t>
                          </m:r>
                          <m:r>
                            <a:rPr lang="en-GB" sz="1200" i="1">
                              <a:latin typeface="Cambria Math" panose="02040503050406030204" pitchFamily="18" charset="0"/>
                            </a:rPr>
                            <m:t> </m:t>
                          </m:r>
                          <m:r>
                            <a:rPr lang="en-GB" sz="1200" i="1">
                              <a:latin typeface="Cambria Math" panose="02040503050406030204" pitchFamily="18" charset="0"/>
                            </a:rPr>
                            <m:t>𝑜𝑓</m:t>
                          </m:r>
                          <m:r>
                            <a:rPr lang="en-GB" sz="1200" i="1">
                              <a:latin typeface="Cambria Math" panose="02040503050406030204" pitchFamily="18" charset="0"/>
                            </a:rPr>
                            <m:t> </m:t>
                          </m:r>
                          <m:r>
                            <a:rPr lang="en-GB" sz="1200" i="1">
                              <a:latin typeface="Cambria Math" panose="02040503050406030204" pitchFamily="18" charset="0"/>
                            </a:rPr>
                            <m:t>𝐶𝑜𝑟𝑟𝑒𝑐𝑡𝑙𝑦</m:t>
                          </m:r>
                          <m:r>
                            <a:rPr lang="en-GB" sz="1200" i="1">
                              <a:latin typeface="Cambria Math" panose="02040503050406030204" pitchFamily="18" charset="0"/>
                            </a:rPr>
                            <m:t> </m:t>
                          </m:r>
                          <m:r>
                            <a:rPr lang="en-GB" sz="1200" i="1">
                              <a:latin typeface="Cambria Math" panose="02040503050406030204" pitchFamily="18" charset="0"/>
                            </a:rPr>
                            <m:t>𝐶𝑙𝑎𝑠𝑠𝑖𝑓𝑖𝑒𝑑</m:t>
                          </m:r>
                          <m:r>
                            <a:rPr lang="en-GB" sz="1200" i="1">
                              <a:latin typeface="Cambria Math" panose="02040503050406030204" pitchFamily="18" charset="0"/>
                            </a:rPr>
                            <m:t> </m:t>
                          </m:r>
                          <m:r>
                            <a:rPr lang="en-GB" sz="1200" i="1">
                              <a:latin typeface="Cambria Math" panose="02040503050406030204" pitchFamily="18" charset="0"/>
                            </a:rPr>
                            <m:t>𝐼𝑛𝑠𝑡𝑎𝑛𝑐𝑒𝑠</m:t>
                          </m:r>
                          <m:r>
                            <a:rPr lang="en-GB" sz="1200" i="1">
                              <a:latin typeface="Cambria Math" panose="02040503050406030204" pitchFamily="18" charset="0"/>
                            </a:rPr>
                            <m:t> </m:t>
                          </m:r>
                          <m:r>
                            <m:rPr>
                              <m:nor/>
                            </m:rPr>
                            <a:rPr lang="en-GB" sz="1200" dirty="0"/>
                            <m:t> </m:t>
                          </m:r>
                        </m:num>
                        <m:den>
                          <m:r>
                            <a:rPr lang="en-GB" sz="1200" i="1">
                              <a:latin typeface="Cambria Math" panose="02040503050406030204" pitchFamily="18" charset="0"/>
                            </a:rPr>
                            <m:t>𝑇𝑜𝑡𝑎𝑙</m:t>
                          </m:r>
                          <m:r>
                            <a:rPr lang="en-GB" sz="1200" i="1">
                              <a:latin typeface="Cambria Math" panose="02040503050406030204" pitchFamily="18" charset="0"/>
                            </a:rPr>
                            <m:t> </m:t>
                          </m:r>
                          <m:r>
                            <a:rPr lang="en-GB" sz="1200" i="1">
                              <a:latin typeface="Cambria Math" panose="02040503050406030204" pitchFamily="18" charset="0"/>
                            </a:rPr>
                            <m:t>𝑁𝑢𝑚𝑏𝑒𝑟</m:t>
                          </m:r>
                          <m:r>
                            <a:rPr lang="en-GB" sz="1200" i="1">
                              <a:latin typeface="Cambria Math" panose="02040503050406030204" pitchFamily="18" charset="0"/>
                            </a:rPr>
                            <m:t> </m:t>
                          </m:r>
                          <m:r>
                            <a:rPr lang="en-GB" sz="1200" i="1">
                              <a:latin typeface="Cambria Math" panose="02040503050406030204" pitchFamily="18" charset="0"/>
                            </a:rPr>
                            <m:t>𝑜𝑓</m:t>
                          </m:r>
                          <m:r>
                            <a:rPr lang="en-GB" sz="1200" i="1">
                              <a:latin typeface="Cambria Math" panose="02040503050406030204" pitchFamily="18" charset="0"/>
                            </a:rPr>
                            <m:t> </m:t>
                          </m:r>
                          <m:r>
                            <a:rPr lang="en-GB" sz="1200" i="1">
                              <a:latin typeface="Cambria Math" panose="02040503050406030204" pitchFamily="18" charset="0"/>
                            </a:rPr>
                            <m:t>𝐼𝑛𝑠𝑡𝑎𝑛𝑐𝑒𝑠</m:t>
                          </m:r>
                        </m:den>
                      </m:f>
                    </m:oMath>
                  </m:oMathPara>
                </a14:m>
                <a:endParaRPr lang="en-GB" sz="1200" dirty="0"/>
              </a:p>
              <a:p>
                <a:pPr lvl="1"/>
                <a:endParaRPr lang="en-GB" sz="1200" dirty="0"/>
              </a:p>
              <a:p>
                <a:pPr lvl="1"/>
                <a:r>
                  <a:rPr lang="en-GB" sz="1200" dirty="0"/>
                  <a:t>Number of Correctly Classified Instances : the total number of instances correctly assigned to their respective classes by the model.</a:t>
                </a:r>
              </a:p>
              <a:p>
                <a:pPr marL="695401" lvl="1" indent="-171450">
                  <a:buFont typeface="Wingdings" panose="05000000000000000000" pitchFamily="2" charset="2"/>
                  <a:buChar char="v"/>
                </a:pPr>
                <a:endParaRPr lang="en-GB" sz="1200" dirty="0"/>
              </a:p>
              <a:p>
                <a:pPr lvl="1"/>
                <a:r>
                  <a:rPr lang="en-GB" sz="1200" dirty="0"/>
                  <a:t>Total Number of Instances :  the complete dataset size, including all classes.</a:t>
                </a:r>
              </a:p>
              <a:p>
                <a:endParaRPr lang="en-GB" sz="1200" dirty="0"/>
              </a:p>
              <a:p>
                <a:endParaRPr lang="en-GB" sz="1200" dirty="0"/>
              </a:p>
              <a:p>
                <a:pPr marL="171450" indent="-171450">
                  <a:lnSpc>
                    <a:spcPct val="150000"/>
                  </a:lnSpc>
                  <a:buFont typeface="Arial" panose="020B0604020202020204" pitchFamily="34" charset="0"/>
                  <a:buChar char="•"/>
                </a:pPr>
                <a:r>
                  <a:rPr lang="en-GB" sz="1200" dirty="0"/>
                  <a:t>precision, recall, F1-score, confusion matrices </a:t>
                </a:r>
              </a:p>
              <a:p>
                <a:pPr marL="171450" indent="-171450">
                  <a:lnSpc>
                    <a:spcPct val="150000"/>
                  </a:lnSpc>
                  <a:buFont typeface="Arial" panose="020B0604020202020204" pitchFamily="34" charset="0"/>
                  <a:buChar char="•"/>
                </a:pPr>
                <a:r>
                  <a:rPr lang="en-GB" sz="1200" dirty="0"/>
                  <a:t>Cross-validation</a:t>
                </a:r>
              </a:p>
              <a:p>
                <a:pPr>
                  <a:lnSpc>
                    <a:spcPct val="150000"/>
                  </a:lnSpc>
                </a:pPr>
                <a:endParaRPr lang="en-GB" sz="1200" dirty="0"/>
              </a:p>
            </p:txBody>
          </p:sp>
        </mc:Choice>
        <mc:Fallback xmlns="">
          <p:sp>
            <p:nvSpPr>
              <p:cNvPr id="9" name="TextBox 8">
                <a:extLst>
                  <a:ext uri="{FF2B5EF4-FFF2-40B4-BE49-F238E27FC236}">
                    <a16:creationId xmlns:a16="http://schemas.microsoft.com/office/drawing/2014/main" id="{EB9B61FD-C367-B970-FB8C-C52A12A2CE5D}"/>
                  </a:ext>
                </a:extLst>
              </p:cNvPr>
              <p:cNvSpPr txBox="1">
                <a:spLocks noRot="1" noChangeAspect="1" noMove="1" noResize="1" noEditPoints="1" noAdjustHandles="1" noChangeArrowheads="1" noChangeShapeType="1" noTextEdit="1"/>
              </p:cNvSpPr>
              <p:nvPr/>
            </p:nvSpPr>
            <p:spPr>
              <a:xfrm>
                <a:off x="7751155" y="1630703"/>
                <a:ext cx="4554136" cy="3857916"/>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312A0CB-C363-C959-446A-BD168A0FD90C}"/>
                  </a:ext>
                </a:extLst>
              </p:cNvPr>
              <p:cNvSpPr txBox="1"/>
              <p:nvPr/>
            </p:nvSpPr>
            <p:spPr>
              <a:xfrm>
                <a:off x="-75561" y="3264238"/>
                <a:ext cx="1948729" cy="679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200" i="1" smtClean="0">
                              <a:latin typeface="Cambria Math" panose="02040503050406030204" pitchFamily="18" charset="0"/>
                            </a:rPr>
                          </m:ctrlPr>
                        </m:dPr>
                        <m:e>
                          <m:m>
                            <m:mPr>
                              <m:mcs>
                                <m:mc>
                                  <m:mcPr>
                                    <m:count m:val="3"/>
                                    <m:mcJc m:val="center"/>
                                  </m:mcPr>
                                </m:mc>
                              </m:mcs>
                              <m:ctrlPr>
                                <a:rPr lang="en-GB" sz="120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11</m:t>
                                    </m:r>
                                  </m:sub>
                                </m:sSub>
                              </m:e>
                              <m:e>
                                <m:r>
                                  <a:rPr lang="en-GB" sz="1200" i="1" smtClean="0">
                                    <a:latin typeface="Cambria Math" panose="02040503050406030204" pitchFamily="18" charset="0"/>
                                  </a:rPr>
                                  <m:t>⋯</m:t>
                                </m:r>
                              </m:e>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𝑡𝑚</m:t>
                                    </m:r>
                                  </m:sub>
                                </m:sSub>
                              </m:e>
                            </m:mr>
                            <m:mr>
                              <m:e>
                                <m:r>
                                  <a:rPr lang="en-GB" sz="1200" i="1" smtClean="0">
                                    <a:latin typeface="Cambria Math" panose="02040503050406030204" pitchFamily="18" charset="0"/>
                                  </a:rPr>
                                  <m:t>⋮</m:t>
                                </m:r>
                              </m:e>
                              <m:e>
                                <m:r>
                                  <a:rPr lang="en-GB" sz="1200" i="1" smtClean="0">
                                    <a:latin typeface="Cambria Math" panose="02040503050406030204" pitchFamily="18" charset="0"/>
                                  </a:rPr>
                                  <m:t>⋱</m:t>
                                </m:r>
                              </m:e>
                              <m:e>
                                <m:r>
                                  <a:rPr lang="en-GB" sz="1200" i="1" smtClean="0">
                                    <a:latin typeface="Cambria Math" panose="02040503050406030204" pitchFamily="18" charset="0"/>
                                  </a:rPr>
                                  <m:t>⋮</m:t>
                                </m:r>
                              </m:e>
                            </m:mr>
                            <m:mr>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𝑛</m:t>
                                    </m:r>
                                    <m:r>
                                      <a:rPr lang="en-GB" sz="1200" b="0" i="1" smtClean="0">
                                        <a:latin typeface="Cambria Math" panose="02040503050406030204" pitchFamily="18" charset="0"/>
                                      </a:rPr>
                                      <m:t>1</m:t>
                                    </m:r>
                                  </m:sub>
                                </m:sSub>
                              </m:e>
                              <m:e>
                                <m:r>
                                  <a:rPr lang="en-GB" sz="1200" i="1" smtClean="0">
                                    <a:latin typeface="Cambria Math" panose="02040503050406030204" pitchFamily="18" charset="0"/>
                                  </a:rPr>
                                  <m:t>⋯</m:t>
                                </m:r>
                              </m:e>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𝑛𝑚</m:t>
                                    </m:r>
                                  </m:sub>
                                </m:sSub>
                              </m:e>
                            </m:mr>
                          </m:m>
                        </m:e>
                      </m:d>
                    </m:oMath>
                  </m:oMathPara>
                </a14:m>
                <a:endParaRPr lang="en-GB" sz="1200" dirty="0"/>
              </a:p>
            </p:txBody>
          </p:sp>
        </mc:Choice>
        <mc:Fallback xmlns="">
          <p:sp>
            <p:nvSpPr>
              <p:cNvPr id="38" name="TextBox 37">
                <a:extLst>
                  <a:ext uri="{FF2B5EF4-FFF2-40B4-BE49-F238E27FC236}">
                    <a16:creationId xmlns:a16="http://schemas.microsoft.com/office/drawing/2014/main" id="{1312A0CB-C363-C959-446A-BD168A0FD90C}"/>
                  </a:ext>
                </a:extLst>
              </p:cNvPr>
              <p:cNvSpPr txBox="1">
                <a:spLocks noRot="1" noChangeAspect="1" noMove="1" noResize="1" noEditPoints="1" noAdjustHandles="1" noChangeArrowheads="1" noChangeShapeType="1" noTextEdit="1"/>
              </p:cNvSpPr>
              <p:nvPr/>
            </p:nvSpPr>
            <p:spPr>
              <a:xfrm>
                <a:off x="-75561" y="3264238"/>
                <a:ext cx="1948729" cy="67928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C58DC80-79B9-673D-261C-98FE2C58CB65}"/>
                  </a:ext>
                </a:extLst>
              </p:cNvPr>
              <p:cNvSpPr txBox="1"/>
              <p:nvPr/>
            </p:nvSpPr>
            <p:spPr>
              <a:xfrm>
                <a:off x="-75562" y="5054591"/>
                <a:ext cx="1948729" cy="679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200" i="1" smtClean="0">
                              <a:latin typeface="Cambria Math" panose="02040503050406030204" pitchFamily="18" charset="0"/>
                            </a:rPr>
                          </m:ctrlPr>
                        </m:dPr>
                        <m:e>
                          <m:m>
                            <m:mPr>
                              <m:mcs>
                                <m:mc>
                                  <m:mcPr>
                                    <m:count m:val="3"/>
                                    <m:mcJc m:val="center"/>
                                  </m:mcPr>
                                </m:mc>
                              </m:mcs>
                              <m:ctrlPr>
                                <a:rPr lang="en-GB" sz="120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11</m:t>
                                    </m:r>
                                  </m:sub>
                                </m:sSub>
                              </m:e>
                              <m:e>
                                <m:r>
                                  <a:rPr lang="en-GB" sz="1200" i="1" smtClean="0">
                                    <a:latin typeface="Cambria Math" panose="02040503050406030204" pitchFamily="18" charset="0"/>
                                  </a:rPr>
                                  <m:t>⋯</m:t>
                                </m:r>
                              </m:e>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𝑡𝑚</m:t>
                                    </m:r>
                                  </m:sub>
                                </m:sSub>
                              </m:e>
                            </m:mr>
                            <m:mr>
                              <m:e>
                                <m:r>
                                  <a:rPr lang="en-GB" sz="1200" i="1" smtClean="0">
                                    <a:latin typeface="Cambria Math" panose="02040503050406030204" pitchFamily="18" charset="0"/>
                                  </a:rPr>
                                  <m:t>⋮</m:t>
                                </m:r>
                              </m:e>
                              <m:e>
                                <m:r>
                                  <a:rPr lang="en-GB" sz="1200" i="1" smtClean="0">
                                    <a:latin typeface="Cambria Math" panose="02040503050406030204" pitchFamily="18" charset="0"/>
                                  </a:rPr>
                                  <m:t>⋱</m:t>
                                </m:r>
                              </m:e>
                              <m:e>
                                <m:r>
                                  <a:rPr lang="en-GB" sz="1200" i="1" smtClean="0">
                                    <a:latin typeface="Cambria Math" panose="02040503050406030204" pitchFamily="18" charset="0"/>
                                  </a:rPr>
                                  <m:t>⋮</m:t>
                                </m:r>
                              </m:e>
                            </m:mr>
                            <m:mr>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𝑛</m:t>
                                    </m:r>
                                    <m:r>
                                      <a:rPr lang="en-GB" sz="1200" b="0" i="1" smtClean="0">
                                        <a:latin typeface="Cambria Math" panose="02040503050406030204" pitchFamily="18" charset="0"/>
                                      </a:rPr>
                                      <m:t>1</m:t>
                                    </m:r>
                                  </m:sub>
                                </m:sSub>
                              </m:e>
                              <m:e>
                                <m:r>
                                  <a:rPr lang="en-GB" sz="1200" i="1" smtClean="0">
                                    <a:latin typeface="Cambria Math" panose="02040503050406030204" pitchFamily="18" charset="0"/>
                                  </a:rPr>
                                  <m:t>⋯</m:t>
                                </m:r>
                              </m:e>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𝑛𝑚</m:t>
                                    </m:r>
                                  </m:sub>
                                </m:sSub>
                              </m:e>
                            </m:mr>
                          </m:m>
                        </m:e>
                      </m:d>
                    </m:oMath>
                  </m:oMathPara>
                </a14:m>
                <a:endParaRPr lang="en-GB" sz="1200" dirty="0"/>
              </a:p>
            </p:txBody>
          </p:sp>
        </mc:Choice>
        <mc:Fallback xmlns="">
          <p:sp>
            <p:nvSpPr>
              <p:cNvPr id="40" name="TextBox 39">
                <a:extLst>
                  <a:ext uri="{FF2B5EF4-FFF2-40B4-BE49-F238E27FC236}">
                    <a16:creationId xmlns:a16="http://schemas.microsoft.com/office/drawing/2014/main" id="{5C58DC80-79B9-673D-261C-98FE2C58CB65}"/>
                  </a:ext>
                </a:extLst>
              </p:cNvPr>
              <p:cNvSpPr txBox="1">
                <a:spLocks noRot="1" noChangeAspect="1" noMove="1" noResize="1" noEditPoints="1" noAdjustHandles="1" noChangeArrowheads="1" noChangeShapeType="1" noTextEdit="1"/>
              </p:cNvSpPr>
              <p:nvPr/>
            </p:nvSpPr>
            <p:spPr>
              <a:xfrm>
                <a:off x="-75562" y="5054591"/>
                <a:ext cx="1948729" cy="679289"/>
              </a:xfrm>
              <a:prstGeom prst="rect">
                <a:avLst/>
              </a:prstGeom>
              <a:blipFill>
                <a:blip r:embed="rId5"/>
                <a:stretch>
                  <a:fillRect/>
                </a:stretch>
              </a:blipFill>
            </p:spPr>
            <p:txBody>
              <a:bodyPr/>
              <a:lstStyle/>
              <a:p>
                <a:r>
                  <a:rPr lang="en-GB">
                    <a:noFill/>
                  </a:rPr>
                  <a:t> </a:t>
                </a:r>
              </a:p>
            </p:txBody>
          </p:sp>
        </mc:Fallback>
      </mc:AlternateContent>
      <p:sp>
        <p:nvSpPr>
          <p:cNvPr id="42" name="TextBox 41">
            <a:extLst>
              <a:ext uri="{FF2B5EF4-FFF2-40B4-BE49-F238E27FC236}">
                <a16:creationId xmlns:a16="http://schemas.microsoft.com/office/drawing/2014/main" id="{37797D09-B47F-3B51-551B-93E2B06DB2F4}"/>
              </a:ext>
            </a:extLst>
          </p:cNvPr>
          <p:cNvSpPr txBox="1"/>
          <p:nvPr/>
        </p:nvSpPr>
        <p:spPr>
          <a:xfrm>
            <a:off x="735852" y="4028259"/>
            <a:ext cx="415211" cy="1169551"/>
          </a:xfrm>
          <a:prstGeom prst="rect">
            <a:avLst/>
          </a:prstGeom>
          <a:noFill/>
        </p:spPr>
        <p:txBody>
          <a:bodyPr wrap="square">
            <a:spAutoFit/>
          </a:bodyPr>
          <a:lstStyle/>
          <a:p>
            <a:r>
              <a:rPr lang="en-GB" sz="1000" b="1" dirty="0"/>
              <a:t>.</a:t>
            </a:r>
          </a:p>
          <a:p>
            <a:r>
              <a:rPr lang="en-GB" sz="1000" b="1" dirty="0"/>
              <a:t>.</a:t>
            </a:r>
          </a:p>
          <a:p>
            <a:r>
              <a:rPr lang="en-GB" sz="1000" b="1" dirty="0"/>
              <a:t>.</a:t>
            </a:r>
          </a:p>
          <a:p>
            <a:r>
              <a:rPr lang="en-GB" sz="1000" b="1" dirty="0"/>
              <a:t>.</a:t>
            </a:r>
          </a:p>
          <a:p>
            <a:r>
              <a:rPr lang="en-GB" sz="1000" b="1" dirty="0"/>
              <a:t>.</a:t>
            </a:r>
          </a:p>
          <a:p>
            <a:r>
              <a:rPr lang="en-GB" sz="1000" b="1" dirty="0"/>
              <a:t>.</a:t>
            </a:r>
          </a:p>
          <a:p>
            <a:endParaRPr lang="en-GB" sz="1000" b="1" dirty="0"/>
          </a:p>
        </p:txBody>
      </p:sp>
      <p:sp>
        <p:nvSpPr>
          <p:cNvPr id="43" name="Right Brace 42">
            <a:extLst>
              <a:ext uri="{FF2B5EF4-FFF2-40B4-BE49-F238E27FC236}">
                <a16:creationId xmlns:a16="http://schemas.microsoft.com/office/drawing/2014/main" id="{A35DF6B3-B4C8-0904-7411-142110529BDC}"/>
              </a:ext>
            </a:extLst>
          </p:cNvPr>
          <p:cNvSpPr/>
          <p:nvPr/>
        </p:nvSpPr>
        <p:spPr>
          <a:xfrm>
            <a:off x="1713422" y="3348969"/>
            <a:ext cx="319489" cy="2274149"/>
          </a:xfrm>
          <a:prstGeom prst="rightBrace">
            <a:avLst>
              <a:gd name="adj1" fmla="val 8333"/>
              <a:gd name="adj2" fmla="val 4926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5" name="TextBox 44">
            <a:extLst>
              <a:ext uri="{FF2B5EF4-FFF2-40B4-BE49-F238E27FC236}">
                <a16:creationId xmlns:a16="http://schemas.microsoft.com/office/drawing/2014/main" id="{02456DC2-A50E-560F-EC63-942AFFB105EB}"/>
              </a:ext>
            </a:extLst>
          </p:cNvPr>
          <p:cNvSpPr txBox="1"/>
          <p:nvPr/>
        </p:nvSpPr>
        <p:spPr>
          <a:xfrm>
            <a:off x="2117993" y="4320160"/>
            <a:ext cx="2424712" cy="276999"/>
          </a:xfrm>
          <a:prstGeom prst="rect">
            <a:avLst/>
          </a:prstGeom>
          <a:noFill/>
        </p:spPr>
        <p:txBody>
          <a:bodyPr wrap="square">
            <a:spAutoFit/>
          </a:bodyPr>
          <a:lstStyle/>
          <a:p>
            <a:r>
              <a:rPr lang="en-GB" sz="1200" dirty="0"/>
              <a:t>BPT fault dataset </a:t>
            </a:r>
          </a:p>
        </p:txBody>
      </p:sp>
      <p:pic>
        <p:nvPicPr>
          <p:cNvPr id="2050" name="Picture 2" descr="convolutional neural networks – CV-Tricks.com">
            <a:extLst>
              <a:ext uri="{FF2B5EF4-FFF2-40B4-BE49-F238E27FC236}">
                <a16:creationId xmlns:a16="http://schemas.microsoft.com/office/drawing/2014/main" id="{E8CBA8D6-0604-F423-5745-B07EE56974F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9" t="4431" r="1416" b="2866"/>
          <a:stretch/>
        </p:blipFill>
        <p:spPr bwMode="auto">
          <a:xfrm>
            <a:off x="3917262" y="3372524"/>
            <a:ext cx="3189853" cy="1798171"/>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46">
            <a:extLst>
              <a:ext uri="{FF2B5EF4-FFF2-40B4-BE49-F238E27FC236}">
                <a16:creationId xmlns:a16="http://schemas.microsoft.com/office/drawing/2014/main" id="{675738E5-4009-1D36-722D-20427CF4E3AE}"/>
              </a:ext>
            </a:extLst>
          </p:cNvPr>
          <p:cNvSpPr/>
          <p:nvPr/>
        </p:nvSpPr>
        <p:spPr>
          <a:xfrm>
            <a:off x="6602157" y="3372524"/>
            <a:ext cx="504958" cy="1651168"/>
          </a:xfrm>
          <a:prstGeom prst="roundRect">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C53E0597-1C34-009F-002B-624F2F66B5E3}"/>
              </a:ext>
            </a:extLst>
          </p:cNvPr>
          <p:cNvSpPr txBox="1"/>
          <p:nvPr/>
        </p:nvSpPr>
        <p:spPr>
          <a:xfrm>
            <a:off x="4265114" y="5388321"/>
            <a:ext cx="3371162" cy="889154"/>
          </a:xfrm>
          <a:prstGeom prst="rect">
            <a:avLst/>
          </a:prstGeom>
          <a:noFill/>
        </p:spPr>
        <p:txBody>
          <a:bodyPr wrap="square">
            <a:spAutoFit/>
          </a:bodyPr>
          <a:lstStyle/>
          <a:p>
            <a:pPr>
              <a:lnSpc>
                <a:spcPct val="150000"/>
              </a:lnSpc>
            </a:pPr>
            <a:r>
              <a:rPr lang="en-GB" sz="1200" dirty="0"/>
              <a:t>Class 1 (Fuel nozzle clogging) : 49%</a:t>
            </a:r>
          </a:p>
          <a:p>
            <a:pPr>
              <a:lnSpc>
                <a:spcPct val="150000"/>
              </a:lnSpc>
            </a:pPr>
            <a:r>
              <a:rPr lang="en-GB" sz="1200" dirty="0"/>
              <a:t>Class 2 (Fuel gas composition change) : 21 %</a:t>
            </a:r>
          </a:p>
          <a:p>
            <a:pPr>
              <a:lnSpc>
                <a:spcPct val="150000"/>
              </a:lnSpc>
            </a:pPr>
            <a:r>
              <a:rPr lang="en-GB" sz="1200" dirty="0"/>
              <a:t>Class 3 (Fuel gas valve malfunction) : 2%</a:t>
            </a:r>
          </a:p>
        </p:txBody>
      </p:sp>
      <p:cxnSp>
        <p:nvCxnSpPr>
          <p:cNvPr id="51" name="Straight Arrow Connector 50">
            <a:extLst>
              <a:ext uri="{FF2B5EF4-FFF2-40B4-BE49-F238E27FC236}">
                <a16:creationId xmlns:a16="http://schemas.microsoft.com/office/drawing/2014/main" id="{88053AAE-D993-AE76-DF2A-554537D698C1}"/>
              </a:ext>
            </a:extLst>
          </p:cNvPr>
          <p:cNvCxnSpPr>
            <a:stCxn id="47" idx="2"/>
          </p:cNvCxnSpPr>
          <p:nvPr/>
        </p:nvCxnSpPr>
        <p:spPr>
          <a:xfrm>
            <a:off x="6854636" y="5023692"/>
            <a:ext cx="0" cy="406280"/>
          </a:xfrm>
          <a:prstGeom prst="straightConnector1">
            <a:avLst/>
          </a:prstGeom>
          <a:ln w="28575">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B9731E-F7EF-C0F6-204F-7E9105EA0439}"/>
                  </a:ext>
                </a:extLst>
              </p:cNvPr>
              <p:cNvSpPr txBox="1"/>
              <p:nvPr/>
            </p:nvSpPr>
            <p:spPr>
              <a:xfrm>
                <a:off x="-2924363" y="3411608"/>
                <a:ext cx="6210300" cy="4135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𝑇</m:t>
                          </m:r>
                        </m:e>
                        <m:sub>
                          <m:r>
                            <a:rPr lang="en-GB" sz="2000" i="1">
                              <a:latin typeface="Cambria Math" panose="02040503050406030204" pitchFamily="18" charset="0"/>
                              <a:ea typeface="Cambria Math" panose="02040503050406030204" pitchFamily="18" charset="0"/>
                            </a:rPr>
                            <m:t>1</m:t>
                          </m:r>
                        </m:sub>
                      </m:sSub>
                    </m:oMath>
                  </m:oMathPara>
                </a14:m>
                <a:endParaRPr lang="en-GB" dirty="0"/>
              </a:p>
            </p:txBody>
          </p:sp>
        </mc:Choice>
        <mc:Fallback xmlns="">
          <p:sp>
            <p:nvSpPr>
              <p:cNvPr id="12" name="TextBox 11">
                <a:extLst>
                  <a:ext uri="{FF2B5EF4-FFF2-40B4-BE49-F238E27FC236}">
                    <a16:creationId xmlns:a16="http://schemas.microsoft.com/office/drawing/2014/main" id="{F4B9731E-F7EF-C0F6-204F-7E9105EA0439}"/>
                  </a:ext>
                </a:extLst>
              </p:cNvPr>
              <p:cNvSpPr txBox="1">
                <a:spLocks noRot="1" noChangeAspect="1" noMove="1" noResize="1" noEditPoints="1" noAdjustHandles="1" noChangeArrowheads="1" noChangeShapeType="1" noTextEdit="1"/>
              </p:cNvSpPr>
              <p:nvPr/>
            </p:nvSpPr>
            <p:spPr>
              <a:xfrm>
                <a:off x="-2924363" y="3411608"/>
                <a:ext cx="6210300" cy="41351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349444-7CC9-DD09-0CE7-2A174150E6E2}"/>
                  </a:ext>
                </a:extLst>
              </p:cNvPr>
              <p:cNvSpPr txBox="1"/>
              <p:nvPr/>
            </p:nvSpPr>
            <p:spPr>
              <a:xfrm>
                <a:off x="-393839" y="5181269"/>
                <a:ext cx="1114094" cy="4135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𝑇</m:t>
                          </m:r>
                        </m:e>
                        <m:sub>
                          <m:r>
                            <a:rPr lang="en-GB" sz="2000" b="0" i="1" smtClean="0">
                              <a:latin typeface="Cambria Math" panose="02040503050406030204" pitchFamily="18" charset="0"/>
                              <a:ea typeface="Cambria Math" panose="02040503050406030204" pitchFamily="18" charset="0"/>
                            </a:rPr>
                            <m:t>𝑖</m:t>
                          </m:r>
                        </m:sub>
                      </m:sSub>
                    </m:oMath>
                  </m:oMathPara>
                </a14:m>
                <a:endParaRPr lang="en-GB" dirty="0"/>
              </a:p>
            </p:txBody>
          </p:sp>
        </mc:Choice>
        <mc:Fallback xmlns="">
          <p:sp>
            <p:nvSpPr>
              <p:cNvPr id="13" name="TextBox 12">
                <a:extLst>
                  <a:ext uri="{FF2B5EF4-FFF2-40B4-BE49-F238E27FC236}">
                    <a16:creationId xmlns:a16="http://schemas.microsoft.com/office/drawing/2014/main" id="{64349444-7CC9-DD09-0CE7-2A174150E6E2}"/>
                  </a:ext>
                </a:extLst>
              </p:cNvPr>
              <p:cNvSpPr txBox="1">
                <a:spLocks noRot="1" noChangeAspect="1" noMove="1" noResize="1" noEditPoints="1" noAdjustHandles="1" noChangeArrowheads="1" noChangeShapeType="1" noTextEdit="1"/>
              </p:cNvSpPr>
              <p:nvPr/>
            </p:nvSpPr>
            <p:spPr>
              <a:xfrm>
                <a:off x="-393839" y="5181269"/>
                <a:ext cx="1114094" cy="413511"/>
              </a:xfrm>
              <a:prstGeom prst="rect">
                <a:avLst/>
              </a:prstGeom>
              <a:blipFill>
                <a:blip r:embed="rId8"/>
                <a:stretch>
                  <a:fillRect/>
                </a:stretch>
              </a:blipFill>
            </p:spPr>
            <p:txBody>
              <a:bodyPr/>
              <a:lstStyle/>
              <a:p>
                <a:r>
                  <a:rPr lang="en-GB">
                    <a:noFill/>
                  </a:rPr>
                  <a:t> </a:t>
                </a:r>
              </a:p>
            </p:txBody>
          </p:sp>
        </mc:Fallback>
      </mc:AlternateContent>
      <p:sp>
        <p:nvSpPr>
          <p:cNvPr id="14" name="Text Placeholder 3">
            <a:extLst>
              <a:ext uri="{FF2B5EF4-FFF2-40B4-BE49-F238E27FC236}">
                <a16:creationId xmlns:a16="http://schemas.microsoft.com/office/drawing/2014/main" id="{D157B2F2-AE0D-8065-9C01-C38FD43BF9A8}"/>
              </a:ext>
            </a:extLst>
          </p:cNvPr>
          <p:cNvSpPr txBox="1">
            <a:spLocks/>
          </p:cNvSpPr>
          <p:nvPr/>
        </p:nvSpPr>
        <p:spPr>
          <a:xfrm>
            <a:off x="125768" y="917249"/>
            <a:ext cx="3755254" cy="712326"/>
          </a:xfrm>
          <a:prstGeom prst="rightArrow">
            <a:avLst/>
          </a:prstGeom>
          <a:solidFill>
            <a:schemeClr val="accent2"/>
          </a:solidFill>
          <a:ln w="12700" cap="flat" cmpd="sng" algn="ctr">
            <a:solidFill>
              <a:schemeClr val="bg1"/>
            </a:solidFill>
            <a:prstDash val="solid"/>
            <a:miter lim="800000"/>
          </a:ln>
        </p:spPr>
        <p:style>
          <a:lnRef idx="2">
            <a:schemeClr val="dk1"/>
          </a:lnRef>
          <a:fillRef idx="1">
            <a:schemeClr val="lt1"/>
          </a:fillRef>
          <a:effectRef idx="0">
            <a:schemeClr val="dk1"/>
          </a:effectRef>
          <a:fontRef idx="minor">
            <a:schemeClr val="dk1"/>
          </a:fontRef>
        </p:style>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dk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dk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dk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dk1"/>
                </a:solidFill>
                <a:latin typeface="+mn-lt"/>
                <a:ea typeface="+mn-ea"/>
                <a:cs typeface="+mn-cs"/>
              </a:defRPr>
            </a:lvl9pPr>
          </a:lstStyle>
          <a:p>
            <a:pPr algn="ctr"/>
            <a:r>
              <a:rPr lang="en-GB" dirty="0">
                <a:solidFill>
                  <a:schemeClr val="bg1"/>
                </a:solidFill>
              </a:rPr>
              <a:t>Data sampling</a:t>
            </a:r>
          </a:p>
        </p:txBody>
      </p:sp>
      <p:sp>
        <p:nvSpPr>
          <p:cNvPr id="4" name="Text Placeholder 3">
            <a:extLst>
              <a:ext uri="{FF2B5EF4-FFF2-40B4-BE49-F238E27FC236}">
                <a16:creationId xmlns:a16="http://schemas.microsoft.com/office/drawing/2014/main" id="{D9B2E18A-9CA0-444A-3041-F65C23617F64}"/>
              </a:ext>
            </a:extLst>
          </p:cNvPr>
          <p:cNvSpPr txBox="1">
            <a:spLocks/>
          </p:cNvSpPr>
          <p:nvPr/>
        </p:nvSpPr>
        <p:spPr>
          <a:xfrm>
            <a:off x="31790" y="710688"/>
            <a:ext cx="7961472" cy="350042"/>
          </a:xfrm>
          <a:prstGeom prst="rect">
            <a:avLst/>
          </a:prstGeom>
        </p:spPr>
        <p:txBody>
          <a:bodyPr lIns="104790" tIns="52395" rIns="104790" bIns="52395" numCol="1" spcCol="618840"/>
          <a:lstStyle>
            <a:lvl1pPr marL="0" marR="0" indent="0" algn="l" defTabSz="785927" rtl="0" eaLnBrk="1" fontAlgn="auto" latinLnBrk="0" hangingPunct="1">
              <a:lnSpc>
                <a:spcPct val="120000"/>
              </a:lnSpc>
              <a:spcBef>
                <a:spcPts val="860"/>
              </a:spcBef>
              <a:spcAft>
                <a:spcPts val="0"/>
              </a:spcAft>
              <a:buClrTx/>
              <a:buSzTx/>
              <a:buFont typeface="Arial" panose="020B0604020202020204" pitchFamily="34" charset="0"/>
              <a:buNone/>
              <a:tabLst/>
              <a:defRPr kumimoji="1" sz="1400" kern="1200">
                <a:solidFill>
                  <a:schemeClr val="tx1"/>
                </a:solidFill>
                <a:latin typeface="+mj-lt"/>
                <a:ea typeface="+mn-ea"/>
                <a:cs typeface="メイリオ" pitchFamily="50" charset="-128"/>
              </a:defRPr>
            </a:lvl1pPr>
            <a:lvl2pPr marL="589445" indent="-196482" algn="l" defTabSz="785927" rtl="0" eaLnBrk="1" latinLnBrk="0" hangingPunct="1">
              <a:lnSpc>
                <a:spcPct val="90000"/>
              </a:lnSpc>
              <a:spcBef>
                <a:spcPts val="430"/>
              </a:spcBef>
              <a:buFont typeface="Arial" panose="020B0604020202020204" pitchFamily="34" charset="0"/>
              <a:buChar char="•"/>
              <a:defRPr kumimoji="1" sz="2100" kern="1200">
                <a:solidFill>
                  <a:schemeClr val="tx1"/>
                </a:solidFill>
                <a:latin typeface="+mn-lt"/>
                <a:ea typeface="+mn-ea"/>
                <a:cs typeface="+mn-cs"/>
              </a:defRPr>
            </a:lvl2pPr>
            <a:lvl3pPr marL="982409" indent="-196482" algn="l" defTabSz="785927" rtl="0" eaLnBrk="1" latinLnBrk="0" hangingPunct="1">
              <a:lnSpc>
                <a:spcPct val="90000"/>
              </a:lnSpc>
              <a:spcBef>
                <a:spcPts val="430"/>
              </a:spcBef>
              <a:buFont typeface="Arial" panose="020B0604020202020204" pitchFamily="34" charset="0"/>
              <a:buChar char="•"/>
              <a:defRPr kumimoji="1" sz="1700" kern="1200">
                <a:solidFill>
                  <a:schemeClr val="tx1"/>
                </a:solidFill>
                <a:latin typeface="+mn-lt"/>
                <a:ea typeface="+mn-ea"/>
                <a:cs typeface="+mn-cs"/>
              </a:defRPr>
            </a:lvl3pPr>
            <a:lvl4pPr marL="137537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4pPr>
            <a:lvl5pPr marL="1768335"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5pPr>
            <a:lvl6pPr marL="216129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6pPr>
            <a:lvl7pPr marL="2554262"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7pPr>
            <a:lvl8pPr marL="2947226"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8pPr>
            <a:lvl9pPr marL="3340189" indent="-196482" algn="l" defTabSz="785927" rtl="0" eaLnBrk="1" latinLnBrk="0" hangingPunct="1">
              <a:lnSpc>
                <a:spcPct val="90000"/>
              </a:lnSpc>
              <a:spcBef>
                <a:spcPts val="430"/>
              </a:spcBef>
              <a:buFont typeface="Arial" panose="020B0604020202020204" pitchFamily="34" charset="0"/>
              <a:buChar char="•"/>
              <a:defRPr kumimoji="1" sz="1500" kern="1200">
                <a:solidFill>
                  <a:schemeClr val="tx1"/>
                </a:solidFill>
                <a:latin typeface="+mn-lt"/>
                <a:ea typeface="+mn-ea"/>
                <a:cs typeface="+mn-cs"/>
              </a:defRPr>
            </a:lvl9pPr>
          </a:lstStyle>
          <a:p>
            <a:r>
              <a:rPr lang="en-GB" u="sng" dirty="0"/>
              <a:t>Aim to build </a:t>
            </a:r>
            <a:r>
              <a:rPr lang="en-GB" b="1" u="sng" dirty="0"/>
              <a:t>Time Series Classification </a:t>
            </a:r>
            <a:r>
              <a:rPr lang="en-GB" u="sng" dirty="0"/>
              <a:t>model : </a:t>
            </a:r>
            <a:r>
              <a:rPr lang="en-GB" dirty="0"/>
              <a:t>Each parameters has own classification model</a:t>
            </a:r>
          </a:p>
        </p:txBody>
      </p:sp>
    </p:spTree>
    <p:extLst>
      <p:ext uri="{BB962C8B-B14F-4D97-AF65-F5344CB8AC3E}">
        <p14:creationId xmlns:p14="http://schemas.microsoft.com/office/powerpoint/2010/main" val="6390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053E-9D86-440E-8AD0-7450AD88AC37}"/>
              </a:ext>
            </a:extLst>
          </p:cNvPr>
          <p:cNvSpPr>
            <a:spLocks noGrp="1"/>
          </p:cNvSpPr>
          <p:nvPr>
            <p:ph type="title"/>
          </p:nvPr>
        </p:nvSpPr>
        <p:spPr/>
        <p:txBody>
          <a:bodyPr/>
          <a:lstStyle/>
          <a:p>
            <a:r>
              <a:rPr lang="en-GB" sz="2400" dirty="0"/>
              <a:t>Method-CNN+LSTM</a:t>
            </a:r>
            <a:br>
              <a:rPr lang="en-GB" sz="2400" dirty="0"/>
            </a:br>
            <a:endParaRPr lang="en-GB" sz="2400" dirty="0"/>
          </a:p>
        </p:txBody>
      </p:sp>
      <p:sp>
        <p:nvSpPr>
          <p:cNvPr id="9" name="Text Placeholder 8">
            <a:extLst>
              <a:ext uri="{FF2B5EF4-FFF2-40B4-BE49-F238E27FC236}">
                <a16:creationId xmlns:a16="http://schemas.microsoft.com/office/drawing/2014/main" id="{73A95771-D6E9-4923-AAD8-811714BECDF0}"/>
              </a:ext>
            </a:extLst>
          </p:cNvPr>
          <p:cNvSpPr>
            <a:spLocks noGrp="1"/>
          </p:cNvSpPr>
          <p:nvPr>
            <p:ph type="body" sz="quarter" idx="16"/>
          </p:nvPr>
        </p:nvSpPr>
        <p:spPr/>
        <p:txBody>
          <a:bodyPr/>
          <a:lstStyle/>
          <a:p>
            <a:endParaRPr lang="en-GB"/>
          </a:p>
        </p:txBody>
      </p:sp>
      <p:sp>
        <p:nvSpPr>
          <p:cNvPr id="10" name="Rectangle: Rounded Corners 9">
            <a:extLst>
              <a:ext uri="{FF2B5EF4-FFF2-40B4-BE49-F238E27FC236}">
                <a16:creationId xmlns:a16="http://schemas.microsoft.com/office/drawing/2014/main" id="{D7C277A7-227A-1930-193D-81327F383FFE}"/>
              </a:ext>
            </a:extLst>
          </p:cNvPr>
          <p:cNvSpPr/>
          <p:nvPr/>
        </p:nvSpPr>
        <p:spPr>
          <a:xfrm>
            <a:off x="1187434" y="948832"/>
            <a:ext cx="3181350" cy="647700"/>
          </a:xfrm>
          <a:prstGeom prst="round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Feature Extraction with CNNs</a:t>
            </a:r>
          </a:p>
        </p:txBody>
      </p:sp>
      <p:sp>
        <p:nvSpPr>
          <p:cNvPr id="11" name="Rectangle: Rounded Corners 10">
            <a:extLst>
              <a:ext uri="{FF2B5EF4-FFF2-40B4-BE49-F238E27FC236}">
                <a16:creationId xmlns:a16="http://schemas.microsoft.com/office/drawing/2014/main" id="{BC135138-AF53-29E1-1C5C-B9FCE46C3E02}"/>
              </a:ext>
            </a:extLst>
          </p:cNvPr>
          <p:cNvSpPr/>
          <p:nvPr/>
        </p:nvSpPr>
        <p:spPr>
          <a:xfrm>
            <a:off x="7077600" y="948833"/>
            <a:ext cx="3215226" cy="647700"/>
          </a:xfrm>
          <a:prstGeom prst="roundRect">
            <a:avLst/>
          </a:prstGeo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LSTM for Sequential Learning</a:t>
            </a:r>
          </a:p>
        </p:txBody>
      </p:sp>
      <p:sp>
        <p:nvSpPr>
          <p:cNvPr id="18" name="TextBox 17">
            <a:extLst>
              <a:ext uri="{FF2B5EF4-FFF2-40B4-BE49-F238E27FC236}">
                <a16:creationId xmlns:a16="http://schemas.microsoft.com/office/drawing/2014/main" id="{AE339115-76D3-0DFE-23DD-4041011E9A98}"/>
              </a:ext>
            </a:extLst>
          </p:cNvPr>
          <p:cNvSpPr txBox="1"/>
          <p:nvPr/>
        </p:nvSpPr>
        <p:spPr>
          <a:xfrm>
            <a:off x="5308854" y="764850"/>
            <a:ext cx="828675" cy="1015663"/>
          </a:xfrm>
          <a:prstGeom prst="rect">
            <a:avLst/>
          </a:prstGeom>
          <a:noFill/>
        </p:spPr>
        <p:txBody>
          <a:bodyPr wrap="square">
            <a:spAutoFit/>
          </a:bodyPr>
          <a:lstStyle/>
          <a:p>
            <a:r>
              <a:rPr lang="en-GB" sz="6000" dirty="0"/>
              <a:t>+</a:t>
            </a:r>
            <a:endParaRPr lang="en-GB" dirty="0"/>
          </a:p>
        </p:txBody>
      </p:sp>
      <p:sp>
        <p:nvSpPr>
          <p:cNvPr id="21" name="TextBox 20">
            <a:extLst>
              <a:ext uri="{FF2B5EF4-FFF2-40B4-BE49-F238E27FC236}">
                <a16:creationId xmlns:a16="http://schemas.microsoft.com/office/drawing/2014/main" id="{9EE289FC-F7C0-1B91-D416-87D3C0A6F709}"/>
              </a:ext>
            </a:extLst>
          </p:cNvPr>
          <p:cNvSpPr txBox="1"/>
          <p:nvPr/>
        </p:nvSpPr>
        <p:spPr>
          <a:xfrm>
            <a:off x="200025" y="5843280"/>
            <a:ext cx="10020300" cy="754053"/>
          </a:xfrm>
          <a:prstGeom prst="rect">
            <a:avLst/>
          </a:prstGeom>
          <a:noFill/>
        </p:spPr>
        <p:txBody>
          <a:bodyPr wrap="square">
            <a:spAutoFit/>
          </a:bodyPr>
          <a:lstStyle/>
          <a:p>
            <a:pPr marL="171450" indent="-171450">
              <a:buFont typeface="Arial" panose="020B0604020202020204" pitchFamily="34" charset="0"/>
              <a:buChar char="•"/>
            </a:pPr>
            <a:r>
              <a:rPr lang="en-GB" sz="1100" dirty="0"/>
              <a:t>Long-term Recurrent Convolutional Networks for Visual Recognition and Description </a:t>
            </a:r>
            <a:r>
              <a:rPr lang="en-GB" sz="1100" dirty="0">
                <a:hlinkClick r:id="rId3"/>
              </a:rPr>
              <a:t>https://arxiv.org/pdf/1411.4389.pdf</a:t>
            </a:r>
            <a:endParaRPr lang="en-GB" sz="1100" dirty="0"/>
          </a:p>
          <a:p>
            <a:pPr marL="171450" indent="-171450">
              <a:buFont typeface="Arial" panose="020B0604020202020204" pitchFamily="34" charset="0"/>
              <a:buChar char="•"/>
            </a:pPr>
            <a:r>
              <a:rPr lang="en-GB" sz="1000" dirty="0"/>
              <a:t>CNN-LSTM Deep Learning Architecture for Computer Vision-based Modal Frequency </a:t>
            </a:r>
            <a:r>
              <a:rPr lang="en-GB" sz="1000" dirty="0" err="1"/>
              <a:t>Detectio</a:t>
            </a:r>
            <a:endParaRPr lang="en-GB" sz="1000" dirty="0"/>
          </a:p>
          <a:p>
            <a:pPr marL="171450" indent="-171450">
              <a:buFont typeface="Arial" panose="020B0604020202020204" pitchFamily="34" charset="0"/>
              <a:buChar char="•"/>
            </a:pPr>
            <a:r>
              <a:rPr lang="en-GB" sz="1100" dirty="0"/>
              <a:t>A Hybrid CNN-LSTM Based Approach for Anomaly Detection Systems in SDNs https://dl.acm.org/doi/fullHtml/10.1145/3465481.3469190</a:t>
            </a:r>
          </a:p>
          <a:p>
            <a:endParaRPr lang="en-GB" sz="1100" dirty="0"/>
          </a:p>
        </p:txBody>
      </p:sp>
      <p:pic>
        <p:nvPicPr>
          <p:cNvPr id="23" name="Picture 22" descr="A diagram of a diagram of a layer of layers&#10;&#10;Description automatically generated with medium confidence">
            <a:extLst>
              <a:ext uri="{FF2B5EF4-FFF2-40B4-BE49-F238E27FC236}">
                <a16:creationId xmlns:a16="http://schemas.microsoft.com/office/drawing/2014/main" id="{8B5E6C40-3587-F50A-DA05-ABD47E4C4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5" y="2367079"/>
            <a:ext cx="11588701" cy="3176471"/>
          </a:xfrm>
          <a:prstGeom prst="rect">
            <a:avLst/>
          </a:prstGeom>
        </p:spPr>
      </p:pic>
    </p:spTree>
    <p:extLst>
      <p:ext uri="{BB962C8B-B14F-4D97-AF65-F5344CB8AC3E}">
        <p14:creationId xmlns:p14="http://schemas.microsoft.com/office/powerpoint/2010/main" val="403579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053E-9D86-440E-8AD0-7450AD88AC37}"/>
              </a:ext>
            </a:extLst>
          </p:cNvPr>
          <p:cNvSpPr>
            <a:spLocks noGrp="1"/>
          </p:cNvSpPr>
          <p:nvPr>
            <p:ph type="title"/>
          </p:nvPr>
        </p:nvSpPr>
        <p:spPr/>
        <p:txBody>
          <a:bodyPr/>
          <a:lstStyle/>
          <a:p>
            <a:r>
              <a:rPr lang="en-GB" dirty="0"/>
              <a:t>Method-</a:t>
            </a:r>
            <a:r>
              <a:rPr lang="en-GB" sz="2400" dirty="0"/>
              <a:t>TCN</a:t>
            </a:r>
            <a:br>
              <a:rPr lang="en-GB" sz="2400" dirty="0"/>
            </a:br>
            <a:endParaRPr lang="en-GB" dirty="0"/>
          </a:p>
        </p:txBody>
      </p:sp>
      <p:sp>
        <p:nvSpPr>
          <p:cNvPr id="9" name="Text Placeholder 8">
            <a:extLst>
              <a:ext uri="{FF2B5EF4-FFF2-40B4-BE49-F238E27FC236}">
                <a16:creationId xmlns:a16="http://schemas.microsoft.com/office/drawing/2014/main" id="{73A95771-D6E9-4923-AAD8-811714BECDF0}"/>
              </a:ext>
            </a:extLst>
          </p:cNvPr>
          <p:cNvSpPr>
            <a:spLocks noGrp="1"/>
          </p:cNvSpPr>
          <p:nvPr>
            <p:ph type="body" sz="quarter" idx="16"/>
          </p:nvPr>
        </p:nvSpPr>
        <p:spPr/>
        <p:txBody>
          <a:bodyPr/>
          <a:lstStyle/>
          <a:p>
            <a:endParaRPr lang="en-GB"/>
          </a:p>
        </p:txBody>
      </p:sp>
      <p:sp>
        <p:nvSpPr>
          <p:cNvPr id="4" name="TextBox 3">
            <a:extLst>
              <a:ext uri="{FF2B5EF4-FFF2-40B4-BE49-F238E27FC236}">
                <a16:creationId xmlns:a16="http://schemas.microsoft.com/office/drawing/2014/main" id="{0F2EDA63-B9E0-1840-FBF6-AFDD8F4ACE3F}"/>
              </a:ext>
            </a:extLst>
          </p:cNvPr>
          <p:cNvSpPr txBox="1"/>
          <p:nvPr/>
        </p:nvSpPr>
        <p:spPr>
          <a:xfrm>
            <a:off x="319883" y="659026"/>
            <a:ext cx="12003880" cy="523220"/>
          </a:xfrm>
          <a:prstGeom prst="rect">
            <a:avLst/>
          </a:prstGeom>
          <a:noFill/>
        </p:spPr>
        <p:txBody>
          <a:bodyPr wrap="square">
            <a:spAutoFit/>
          </a:bodyPr>
          <a:lstStyle/>
          <a:p>
            <a:r>
              <a:rPr lang="en-GB" sz="1400" dirty="0"/>
              <a:t>The description of a Temporal Convolutional Network is based on the following </a:t>
            </a:r>
            <a:r>
              <a:rPr lang="en-GB" sz="1400" dirty="0" err="1"/>
              <a:t>paper:An</a:t>
            </a:r>
            <a:r>
              <a:rPr lang="en-GB" sz="1400" dirty="0"/>
              <a:t> Empirical Evaluation of Generic Convolutional and Recurrent Networks for Sequence </a:t>
            </a:r>
            <a:r>
              <a:rPr lang="en-GB" sz="1400" dirty="0" err="1"/>
              <a:t>Modeling</a:t>
            </a:r>
            <a:r>
              <a:rPr lang="en-GB" sz="1400" dirty="0"/>
              <a:t> https://arxiv.org/pdf/1803.01271.pdf</a:t>
            </a:r>
          </a:p>
        </p:txBody>
      </p:sp>
      <p:sp>
        <p:nvSpPr>
          <p:cNvPr id="5" name="TextBox 4">
            <a:extLst>
              <a:ext uri="{FF2B5EF4-FFF2-40B4-BE49-F238E27FC236}">
                <a16:creationId xmlns:a16="http://schemas.microsoft.com/office/drawing/2014/main" id="{05F65FA2-C736-CD05-60BC-ABC8729741E0}"/>
              </a:ext>
            </a:extLst>
          </p:cNvPr>
          <p:cNvSpPr txBox="1"/>
          <p:nvPr/>
        </p:nvSpPr>
        <p:spPr>
          <a:xfrm>
            <a:off x="319883" y="1182246"/>
            <a:ext cx="11668917" cy="5407699"/>
          </a:xfrm>
          <a:prstGeom prst="rect">
            <a:avLst/>
          </a:prstGeom>
          <a:noFill/>
        </p:spPr>
        <p:txBody>
          <a:bodyPr wrap="square">
            <a:spAutoFit/>
          </a:bodyPr>
          <a:lstStyle/>
          <a:p>
            <a:pPr marL="285750" indent="-285750">
              <a:lnSpc>
                <a:spcPts val="1900"/>
              </a:lnSpc>
              <a:buFont typeface="Arial" panose="020B0604020202020204" pitchFamily="34" charset="0"/>
              <a:buChar char="•"/>
            </a:pPr>
            <a:r>
              <a:rPr lang="en-GB" sz="1200" u="sng" dirty="0"/>
              <a:t>Architecture</a:t>
            </a:r>
            <a:r>
              <a:rPr lang="en-GB" sz="1200" dirty="0"/>
              <a:t>: 1D fully connected layers and convolutional layers. These convolutional layers utilize causal and dilated convolution</a:t>
            </a:r>
          </a:p>
          <a:p>
            <a:pPr marL="285750" indent="-285750">
              <a:lnSpc>
                <a:spcPts val="1900"/>
              </a:lnSpc>
              <a:buFont typeface="Arial" panose="020B0604020202020204" pitchFamily="34" charset="0"/>
              <a:buChar char="•"/>
            </a:pPr>
            <a:r>
              <a:rPr lang="en-GB" sz="1200" u="sng" dirty="0"/>
              <a:t>Causal Convolution</a:t>
            </a:r>
            <a:r>
              <a:rPr lang="en-GB" sz="1200" dirty="0"/>
              <a:t>: </a:t>
            </a:r>
          </a:p>
          <a:p>
            <a:pPr marL="809701" lvl="1" indent="-285750">
              <a:lnSpc>
                <a:spcPts val="1900"/>
              </a:lnSpc>
              <a:buFont typeface="Arial" panose="020B0604020202020204" pitchFamily="34" charset="0"/>
              <a:buChar char="•"/>
            </a:pPr>
            <a:r>
              <a:rPr lang="en-GB" sz="1200" b="1" dirty="0"/>
              <a:t>Extract derived features from time series data </a:t>
            </a:r>
          </a:p>
          <a:p>
            <a:pPr marL="809701" lvl="1" indent="-285750">
              <a:lnSpc>
                <a:spcPts val="1900"/>
              </a:lnSpc>
              <a:buFont typeface="Arial" panose="020B0604020202020204" pitchFamily="34" charset="0"/>
              <a:buChar char="•"/>
            </a:pPr>
            <a:r>
              <a:rPr lang="en-GB" sz="1200" dirty="0"/>
              <a:t>ensure that at any time t, the model is </a:t>
            </a:r>
            <a:r>
              <a:rPr lang="en-GB" sz="1200" b="1" dirty="0"/>
              <a:t>only</a:t>
            </a:r>
            <a:r>
              <a:rPr lang="en-GB" sz="1200" dirty="0"/>
              <a:t> using information from time t and earlier. </a:t>
            </a:r>
          </a:p>
          <a:p>
            <a:pPr marL="809701" lvl="1" indent="-285750">
              <a:lnSpc>
                <a:spcPts val="1900"/>
              </a:lnSpc>
              <a:buFont typeface="Arial" panose="020B0604020202020204" pitchFamily="34" charset="0"/>
              <a:buChar char="•"/>
            </a:pPr>
            <a:r>
              <a:rPr lang="en-GB" sz="1200" dirty="0"/>
              <a:t>In practice, it's like applying a 1D convolutional layer, but with padding on the left, ensuring that the output at time t does not look into the future.</a:t>
            </a:r>
          </a:p>
          <a:p>
            <a:pPr marL="285750" indent="-285750">
              <a:lnSpc>
                <a:spcPts val="1900"/>
              </a:lnSpc>
              <a:buFont typeface="Arial" panose="020B0604020202020204" pitchFamily="34" charset="0"/>
              <a:buChar char="•"/>
            </a:pPr>
            <a:r>
              <a:rPr lang="en-GB" sz="1200" u="sng" dirty="0"/>
              <a:t>Dilated Convolution</a:t>
            </a:r>
            <a:r>
              <a:rPr lang="en-GB" sz="1200" dirty="0"/>
              <a:t>:</a:t>
            </a:r>
          </a:p>
          <a:p>
            <a:pPr marL="809701" lvl="1" indent="-285750">
              <a:lnSpc>
                <a:spcPts val="1900"/>
              </a:lnSpc>
              <a:buFont typeface="Arial" panose="020B0604020202020204" pitchFamily="34" charset="0"/>
              <a:buChar char="•"/>
            </a:pPr>
            <a:r>
              <a:rPr lang="en-GB" sz="1200" dirty="0"/>
              <a:t>Receptive Field Size: As you move up the layers, convolution window size grows, thereby increasing the receptive field and reducing computation.</a:t>
            </a:r>
          </a:p>
          <a:p>
            <a:pPr marL="285750" indent="-285750">
              <a:lnSpc>
                <a:spcPts val="1900"/>
              </a:lnSpc>
              <a:buFont typeface="Arial" panose="020B0604020202020204" pitchFamily="34" charset="0"/>
              <a:buChar char="•"/>
            </a:pPr>
            <a:r>
              <a:rPr lang="en-GB" sz="1200" u="sng" dirty="0"/>
              <a:t>Residual Block</a:t>
            </a:r>
            <a:r>
              <a:rPr lang="en-GB" sz="1200" dirty="0"/>
              <a:t>: Each residual block contains</a:t>
            </a:r>
          </a:p>
          <a:p>
            <a:pPr marL="809701" lvl="1" indent="-285750">
              <a:lnSpc>
                <a:spcPts val="1900"/>
              </a:lnSpc>
              <a:buFont typeface="+mj-lt"/>
              <a:buAutoNum type="arabicPeriod"/>
            </a:pPr>
            <a:r>
              <a:rPr lang="en-GB" sz="1200" dirty="0"/>
              <a:t>A causal convolution.</a:t>
            </a:r>
          </a:p>
          <a:p>
            <a:pPr marL="809701" lvl="1" indent="-285750">
              <a:lnSpc>
                <a:spcPts val="1900"/>
              </a:lnSpc>
              <a:buFont typeface="+mj-lt"/>
              <a:buAutoNum type="arabicPeriod"/>
            </a:pPr>
            <a:r>
              <a:rPr lang="en-GB" sz="1200" dirty="0" err="1"/>
              <a:t>ReLU</a:t>
            </a:r>
            <a:r>
              <a:rPr lang="en-GB" sz="1200" dirty="0"/>
              <a:t> activation function.</a:t>
            </a:r>
          </a:p>
          <a:p>
            <a:pPr marL="809701" lvl="1" indent="-285750">
              <a:lnSpc>
                <a:spcPts val="1900"/>
              </a:lnSpc>
              <a:buFont typeface="+mj-lt"/>
              <a:buAutoNum type="arabicPeriod"/>
            </a:pPr>
            <a:r>
              <a:rPr lang="en-GB" sz="1200" dirty="0"/>
              <a:t>A causal convolution.</a:t>
            </a:r>
          </a:p>
          <a:p>
            <a:pPr marL="809701" lvl="1" indent="-285750">
              <a:lnSpc>
                <a:spcPts val="1900"/>
              </a:lnSpc>
              <a:buFont typeface="+mj-lt"/>
              <a:buAutoNum type="arabicPeriod"/>
            </a:pPr>
            <a:r>
              <a:rPr lang="en-GB" sz="1200" dirty="0" err="1"/>
              <a:t>ReLU</a:t>
            </a:r>
            <a:r>
              <a:rPr lang="en-GB" sz="1200" dirty="0"/>
              <a:t> activation function.</a:t>
            </a:r>
          </a:p>
          <a:p>
            <a:pPr marL="809701" lvl="1" indent="-285750">
              <a:lnSpc>
                <a:spcPts val="1900"/>
              </a:lnSpc>
              <a:buFont typeface="+mj-lt"/>
              <a:buAutoNum type="arabicPeriod"/>
            </a:pPr>
            <a:r>
              <a:rPr lang="en-GB" sz="1200" dirty="0"/>
              <a:t>A skip connection that adds the input to the block to its output.</a:t>
            </a:r>
          </a:p>
          <a:p>
            <a:pPr marL="809701" lvl="1" indent="-285750">
              <a:lnSpc>
                <a:spcPts val="1900"/>
              </a:lnSpc>
              <a:buFont typeface="+mj-lt"/>
              <a:buAutoNum type="arabicPeriod"/>
            </a:pPr>
            <a:r>
              <a:rPr lang="en-GB" sz="1200" dirty="0"/>
              <a:t>If the input and output dimensions don’t match, a 1x1 convolution is used to transform the input before adding.</a:t>
            </a:r>
          </a:p>
          <a:p>
            <a:pPr marL="809701" lvl="1" indent="-285750">
              <a:lnSpc>
                <a:spcPts val="1900"/>
              </a:lnSpc>
              <a:buFont typeface="+mj-lt"/>
              <a:buAutoNum type="arabicPeriod"/>
            </a:pPr>
            <a:r>
              <a:rPr lang="en-GB" sz="1200" dirty="0"/>
              <a:t>Stacking Residual Blocks:</a:t>
            </a:r>
          </a:p>
          <a:p>
            <a:pPr marL="809701" lvl="1" indent="-285750">
              <a:lnSpc>
                <a:spcPts val="1900"/>
              </a:lnSpc>
              <a:buFont typeface="Arial" panose="020B0604020202020204" pitchFamily="34" charset="0"/>
              <a:buChar char="•"/>
            </a:pPr>
            <a:r>
              <a:rPr lang="en-GB" sz="1200" dirty="0"/>
              <a:t>Multiple such residual blocks are stacked to increase the receptive field of the network. </a:t>
            </a:r>
          </a:p>
          <a:p>
            <a:pPr marL="809701" lvl="1" indent="-285750">
              <a:lnSpc>
                <a:spcPts val="1900"/>
              </a:lnSpc>
              <a:buFont typeface="Arial" panose="020B0604020202020204" pitchFamily="34" charset="0"/>
              <a:buChar char="•"/>
            </a:pPr>
            <a:r>
              <a:rPr lang="en-GB" sz="1200" dirty="0"/>
              <a:t>The depth of  TCN (i.e., the number of these stacked residual blocks) determines how far back in the input sequence model </a:t>
            </a:r>
            <a:r>
              <a:rPr lang="en-GB" sz="1200" b="1" dirty="0"/>
              <a:t>can effectively "see" or consider.</a:t>
            </a:r>
          </a:p>
          <a:p>
            <a:pPr marL="285750" indent="-285750">
              <a:lnSpc>
                <a:spcPts val="1900"/>
              </a:lnSpc>
              <a:buFont typeface="Arial" panose="020B0604020202020204" pitchFamily="34" charset="0"/>
              <a:buChar char="•"/>
            </a:pPr>
            <a:r>
              <a:rPr lang="en-GB" sz="1200" u="sng" dirty="0"/>
              <a:t>Output Layer</a:t>
            </a:r>
            <a:r>
              <a:rPr lang="en-GB" sz="1200" dirty="0"/>
              <a:t>:</a:t>
            </a:r>
          </a:p>
          <a:p>
            <a:pPr marL="809701" lvl="1" indent="-285750">
              <a:lnSpc>
                <a:spcPts val="1900"/>
              </a:lnSpc>
              <a:buFont typeface="Arial" panose="020B0604020202020204" pitchFamily="34" charset="0"/>
              <a:buChar char="•"/>
            </a:pPr>
            <a:r>
              <a:rPr lang="en-GB" sz="1200" dirty="0"/>
              <a:t>After all the residual blocks, we can attach an output layer suitable for our task. For our </a:t>
            </a:r>
            <a:r>
              <a:rPr lang="en-GB" sz="1200" b="1" dirty="0"/>
              <a:t>sequence classification is the entire sequence gets a single </a:t>
            </a:r>
            <a:r>
              <a:rPr lang="en-GB" sz="1200" b="1" dirty="0" err="1"/>
              <a:t>label</a:t>
            </a:r>
            <a:r>
              <a:rPr lang="en-GB" sz="1200" dirty="0" err="1"/>
              <a:t>,the</a:t>
            </a:r>
            <a:r>
              <a:rPr lang="en-GB" sz="1200" dirty="0"/>
              <a:t> output might be a </a:t>
            </a:r>
            <a:r>
              <a:rPr lang="en-GB" sz="1200" dirty="0" err="1"/>
              <a:t>softmax</a:t>
            </a:r>
            <a:r>
              <a:rPr lang="en-GB" sz="1200" dirty="0"/>
              <a:t> distribution over classes for the entire sequence.</a:t>
            </a:r>
          </a:p>
          <a:p>
            <a:pPr marL="285750" indent="-285750">
              <a:lnSpc>
                <a:spcPts val="1700"/>
              </a:lnSpc>
              <a:buFont typeface="Arial" panose="020B0604020202020204" pitchFamily="34" charset="0"/>
              <a:buChar char="•"/>
            </a:pPr>
            <a:endParaRPr lang="en-GB" sz="1200" dirty="0"/>
          </a:p>
        </p:txBody>
      </p:sp>
    </p:spTree>
    <p:extLst>
      <p:ext uri="{BB962C8B-B14F-4D97-AF65-F5344CB8AC3E}">
        <p14:creationId xmlns:p14="http://schemas.microsoft.com/office/powerpoint/2010/main" val="1533292213"/>
      </p:ext>
    </p:extLst>
  </p:cSld>
  <p:clrMapOvr>
    <a:masterClrMapping/>
  </p:clrMapOvr>
</p:sld>
</file>

<file path=ppt/theme/theme1.xml><?xml version="1.0" encoding="utf-8"?>
<a:theme xmlns:a="http://schemas.openxmlformats.org/drawingml/2006/main" name="MHI PPT 16:9_Single Company">
  <a:themeElements>
    <a:clrScheme name="Mitsubishi Power Europe ">
      <a:dk1>
        <a:srgbClr val="000000"/>
      </a:dk1>
      <a:lt1>
        <a:srgbClr val="FFFFFF"/>
      </a:lt1>
      <a:dk2>
        <a:srgbClr val="567583"/>
      </a:dk2>
      <a:lt2>
        <a:srgbClr val="829FAA"/>
      </a:lt2>
      <a:accent1>
        <a:srgbClr val="E31E26"/>
      </a:accent1>
      <a:accent2>
        <a:srgbClr val="829FAA"/>
      </a:accent2>
      <a:accent3>
        <a:srgbClr val="567683"/>
      </a:accent3>
      <a:accent4>
        <a:srgbClr val="026287"/>
      </a:accent4>
      <a:accent5>
        <a:srgbClr val="627B2B"/>
      </a:accent5>
      <a:accent6>
        <a:srgbClr val="6E1E4B"/>
      </a:accent6>
      <a:hlink>
        <a:srgbClr val="000000"/>
      </a:hlink>
      <a:folHlink>
        <a:srgbClr val="000000"/>
      </a:folHlink>
    </a:clrScheme>
    <a:fontScheme name="ユーザー定義 1">
      <a:majorFont>
        <a:latin typeface="Arial"/>
        <a:ea typeface="Arial"/>
        <a:cs typeface=""/>
      </a:majorFont>
      <a:minorFont>
        <a:latin typeface="Arial"/>
        <a:ea typeface="Arial"/>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_08_PPT_16_9_ENGv00_FINAL (003).PPTX  -  Read-Only" id="{74C0A765-FAB1-482B-BF87-6D9B25DDFFE9}" vid="{D8BD5A80-DC28-47A1-A005-51F90F5BD26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D5B2910FF2DB64E80357AA3DEF8ADAC" ma:contentTypeVersion="0" ma:contentTypeDescription="新しいドキュメントを作成します。" ma:contentTypeScope="" ma:versionID="1b479d396f5586346956dd7adcb8dc5c">
  <xsd:schema xmlns:xsd="http://www.w3.org/2001/XMLSchema" xmlns:xs="http://www.w3.org/2001/XMLSchema" xmlns:p="http://schemas.microsoft.com/office/2006/metadata/properties" targetNamespace="http://schemas.microsoft.com/office/2006/metadata/properties" ma:root="true" ma:fieldsID="8c216975fa0084bb3f54c3fd858a610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C3EDCC-8F6B-4D10-86CF-4BD66D679907}">
  <ds:schemaRefs>
    <ds:schemaRef ds:uri="http://schemas.microsoft.com/sharepoint/v3/contenttype/forms"/>
  </ds:schemaRefs>
</ds:datastoreItem>
</file>

<file path=customXml/itemProps2.xml><?xml version="1.0" encoding="utf-8"?>
<ds:datastoreItem xmlns:ds="http://schemas.openxmlformats.org/officeDocument/2006/customXml" ds:itemID="{2DAF8E2D-F462-4EBC-B1FB-AAC49E2F3AD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4769F4C-0DBA-4CE4-A05B-189C93FF52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1813</TotalTime>
  <Words>1158</Words>
  <Application>Microsoft Office PowerPoint</Application>
  <PresentationFormat>Custom</PresentationFormat>
  <Paragraphs>174</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Söhne</vt:lpstr>
      <vt:lpstr>Times-Roman20</vt:lpstr>
      <vt:lpstr>游ゴシック</vt:lpstr>
      <vt:lpstr>Arial</vt:lpstr>
      <vt:lpstr>Arial</vt:lpstr>
      <vt:lpstr>Calibri</vt:lpstr>
      <vt:lpstr>Cambria Math</vt:lpstr>
      <vt:lpstr>Wingdings</vt:lpstr>
      <vt:lpstr>MHI PPT 16:9_Single Company</vt:lpstr>
      <vt:lpstr>Anomaly diagnosis method- Pre-Study</vt:lpstr>
      <vt:lpstr>Content</vt:lpstr>
      <vt:lpstr>Scenario</vt:lpstr>
      <vt:lpstr>Key Idea</vt:lpstr>
      <vt:lpstr>Model Workflow</vt:lpstr>
      <vt:lpstr>Model Workflow</vt:lpstr>
      <vt:lpstr>Model Workflow</vt:lpstr>
      <vt:lpstr>Method-CNN+LSTM </vt:lpstr>
      <vt:lpstr>Method-TCN </vt:lpstr>
      <vt:lpstr>Method-TCN </vt:lpstr>
      <vt:lpstr>Method- Implemented </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Kaijung Wu</dc:creator>
  <cp:lastModifiedBy>Kaijung Wu</cp:lastModifiedBy>
  <cp:revision>12</cp:revision>
  <dcterms:created xsi:type="dcterms:W3CDTF">2023-09-12T14:09:57Z</dcterms:created>
  <dcterms:modified xsi:type="dcterms:W3CDTF">2023-10-13T15:25:19Z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0x0101004D5B2910FF2DB64E80357AA3DEF8ADAC</vt:lpwstr>
  </property>
</Properties>
</file>