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22"/>
  </p:notesMasterIdLst>
  <p:handoutMasterIdLst>
    <p:handoutMasterId r:id="rId23"/>
  </p:handoutMasterIdLst>
  <p:sldIdLst>
    <p:sldId id="258" r:id="rId5"/>
    <p:sldId id="259" r:id="rId6"/>
    <p:sldId id="277" r:id="rId7"/>
    <p:sldId id="287" r:id="rId8"/>
    <p:sldId id="288" r:id="rId9"/>
    <p:sldId id="292" r:id="rId10"/>
    <p:sldId id="291" r:id="rId11"/>
    <p:sldId id="293" r:id="rId12"/>
    <p:sldId id="294" r:id="rId13"/>
    <p:sldId id="297" r:id="rId14"/>
    <p:sldId id="299" r:id="rId15"/>
    <p:sldId id="295" r:id="rId16"/>
    <p:sldId id="296" r:id="rId17"/>
    <p:sldId id="300" r:id="rId18"/>
    <p:sldId id="290" r:id="rId19"/>
    <p:sldId id="266" r:id="rId20"/>
    <p:sldId id="267" r:id="rId21"/>
  </p:sldIdLst>
  <p:sldSz cx="12190413" cy="6859588"/>
  <p:notesSz cx="6858000" cy="9144000"/>
  <p:defaultTextStyle>
    <a:defPPr>
      <a:defRPr lang="ja-JP"/>
    </a:defPPr>
    <a:lvl1pPr marL="0" algn="l" defTabSz="1047902" rtl="0" eaLnBrk="1" latinLnBrk="0" hangingPunct="1">
      <a:defRPr kumimoji="1" sz="2100" kern="1200">
        <a:solidFill>
          <a:schemeClr val="tx1"/>
        </a:solidFill>
        <a:latin typeface="+mn-lt"/>
        <a:ea typeface="+mn-ea"/>
        <a:cs typeface="+mn-cs"/>
      </a:defRPr>
    </a:lvl1pPr>
    <a:lvl2pPr marL="523951" algn="l" defTabSz="1047902" rtl="0" eaLnBrk="1" latinLnBrk="0" hangingPunct="1">
      <a:defRPr kumimoji="1" sz="2100" kern="1200">
        <a:solidFill>
          <a:schemeClr val="tx1"/>
        </a:solidFill>
        <a:latin typeface="+mn-lt"/>
        <a:ea typeface="+mn-ea"/>
        <a:cs typeface="+mn-cs"/>
      </a:defRPr>
    </a:lvl2pPr>
    <a:lvl3pPr marL="1047902" algn="l" defTabSz="1047902" rtl="0" eaLnBrk="1" latinLnBrk="0" hangingPunct="1">
      <a:defRPr kumimoji="1" sz="2100" kern="1200">
        <a:solidFill>
          <a:schemeClr val="tx1"/>
        </a:solidFill>
        <a:latin typeface="+mn-lt"/>
        <a:ea typeface="+mn-ea"/>
        <a:cs typeface="+mn-cs"/>
      </a:defRPr>
    </a:lvl3pPr>
    <a:lvl4pPr marL="1571854" algn="l" defTabSz="1047902" rtl="0" eaLnBrk="1" latinLnBrk="0" hangingPunct="1">
      <a:defRPr kumimoji="1" sz="2100" kern="1200">
        <a:solidFill>
          <a:schemeClr val="tx1"/>
        </a:solidFill>
        <a:latin typeface="+mn-lt"/>
        <a:ea typeface="+mn-ea"/>
        <a:cs typeface="+mn-cs"/>
      </a:defRPr>
    </a:lvl4pPr>
    <a:lvl5pPr marL="2095805" algn="l" defTabSz="1047902" rtl="0" eaLnBrk="1" latinLnBrk="0" hangingPunct="1">
      <a:defRPr kumimoji="1" sz="2100" kern="1200">
        <a:solidFill>
          <a:schemeClr val="tx1"/>
        </a:solidFill>
        <a:latin typeface="+mn-lt"/>
        <a:ea typeface="+mn-ea"/>
        <a:cs typeface="+mn-cs"/>
      </a:defRPr>
    </a:lvl5pPr>
    <a:lvl6pPr marL="2619756" algn="l" defTabSz="1047902" rtl="0" eaLnBrk="1" latinLnBrk="0" hangingPunct="1">
      <a:defRPr kumimoji="1" sz="2100" kern="1200">
        <a:solidFill>
          <a:schemeClr val="tx1"/>
        </a:solidFill>
        <a:latin typeface="+mn-lt"/>
        <a:ea typeface="+mn-ea"/>
        <a:cs typeface="+mn-cs"/>
      </a:defRPr>
    </a:lvl6pPr>
    <a:lvl7pPr marL="3143707" algn="l" defTabSz="1047902" rtl="0" eaLnBrk="1" latinLnBrk="0" hangingPunct="1">
      <a:defRPr kumimoji="1" sz="2100" kern="1200">
        <a:solidFill>
          <a:schemeClr val="tx1"/>
        </a:solidFill>
        <a:latin typeface="+mn-lt"/>
        <a:ea typeface="+mn-ea"/>
        <a:cs typeface="+mn-cs"/>
      </a:defRPr>
    </a:lvl7pPr>
    <a:lvl8pPr marL="3667658" algn="l" defTabSz="1047902" rtl="0" eaLnBrk="1" latinLnBrk="0" hangingPunct="1">
      <a:defRPr kumimoji="1" sz="2100" kern="1200">
        <a:solidFill>
          <a:schemeClr val="tx1"/>
        </a:solidFill>
        <a:latin typeface="+mn-lt"/>
        <a:ea typeface="+mn-ea"/>
        <a:cs typeface="+mn-cs"/>
      </a:defRPr>
    </a:lvl8pPr>
    <a:lvl9pPr marL="4191610" algn="l" defTabSz="1047902"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guide id="3" orient="horz" pos="2161">
          <p15:clr>
            <a:srgbClr val="A4A3A4"/>
          </p15:clr>
        </p15:guide>
        <p15:guide id="4" pos="38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23F4B"/>
    <a:srgbClr val="E31F26"/>
    <a:srgbClr val="006487"/>
    <a:srgbClr val="647D2D"/>
    <a:srgbClr val="DC6914"/>
    <a:srgbClr val="82A0AA"/>
    <a:srgbClr val="000000"/>
    <a:srgbClr val="567783"/>
    <a:srgbClr val="6E1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95" autoAdjust="0"/>
    <p:restoredTop sz="79622" autoAdjust="0"/>
  </p:normalViewPr>
  <p:slideViewPr>
    <p:cSldViewPr snapToGrid="0" showGuides="1">
      <p:cViewPr varScale="1">
        <p:scale>
          <a:sx n="53" d="100"/>
          <a:sy n="53" d="100"/>
        </p:scale>
        <p:origin x="1484" y="40"/>
      </p:cViewPr>
      <p:guideLst>
        <p:guide orient="horz" pos="2160"/>
        <p:guide pos="2903"/>
        <p:guide orient="horz" pos="2161"/>
        <p:guide pos="387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Pie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223315-3652-4BDC-8A79-10D41FA08241}" type="datetimeFigureOut">
              <a:rPr kumimoji="1" lang="ja-JP" altLang="en-US" smtClean="0"/>
              <a:t>2023/10/13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EBD337-12C5-45AC-92D7-BF79CCFC2773}" type="slidenum">
              <a:rPr kumimoji="1" lang="ja-JP" altLang="en-US" smtClean="0"/>
              <a:t>‹#›</a:t>
            </a:fld>
            <a:endParaRPr kumimoji="1" lang="ja-JP" altLang="en-US"/>
          </a:p>
        </p:txBody>
      </p:sp>
    </p:spTree>
    <p:extLst>
      <p:ext uri="{BB962C8B-B14F-4D97-AF65-F5344CB8AC3E}">
        <p14:creationId xmlns:p14="http://schemas.microsoft.com/office/powerpoint/2010/main" val="145210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A264C-6953-4F22-AEE6-38CCC8CB2F77}" type="datetimeFigureOut">
              <a:rPr kumimoji="1" lang="ja-JP" altLang="en-US" smtClean="0"/>
              <a:t>2023/10/13</a:t>
            </a:fld>
            <a:endParaRPr kumimoji="1" lang="ja-JP" altLang="en-US"/>
          </a:p>
        </p:txBody>
      </p:sp>
      <p:sp>
        <p:nvSpPr>
          <p:cNvPr id="4" name="スライド イメージ プレースホルダー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80C04-D137-4757-B814-7DAA94ED8486}" type="slidenum">
              <a:rPr kumimoji="1" lang="ja-JP" altLang="en-US" smtClean="0"/>
              <a:t>‹#›</a:t>
            </a:fld>
            <a:endParaRPr kumimoji="1" lang="ja-JP" altLang="en-US"/>
          </a:p>
        </p:txBody>
      </p:sp>
    </p:spTree>
    <p:extLst>
      <p:ext uri="{BB962C8B-B14F-4D97-AF65-F5344CB8AC3E}">
        <p14:creationId xmlns:p14="http://schemas.microsoft.com/office/powerpoint/2010/main" val="1221566197"/>
      </p:ext>
    </p:extLst>
  </p:cSld>
  <p:clrMap bg1="lt1" tx1="dk1" bg2="lt2" tx2="dk2" accent1="accent1" accent2="accent2" accent3="accent3" accent4="accent4" accent5="accent5" accent6="accent6" hlink="hlink" folHlink="folHlink"/>
  <p:notesStyle>
    <a:lvl1pPr marL="0" algn="l" defTabSz="1047902" rtl="0" eaLnBrk="1" latinLnBrk="0" hangingPunct="1">
      <a:defRPr kumimoji="1" sz="1400" kern="1200">
        <a:solidFill>
          <a:schemeClr val="tx1"/>
        </a:solidFill>
        <a:latin typeface="+mn-lt"/>
        <a:ea typeface="+mn-ea"/>
        <a:cs typeface="+mn-cs"/>
      </a:defRPr>
    </a:lvl1pPr>
    <a:lvl2pPr marL="523951" algn="l" defTabSz="1047902" rtl="0" eaLnBrk="1" latinLnBrk="0" hangingPunct="1">
      <a:defRPr kumimoji="1" sz="1400" kern="1200">
        <a:solidFill>
          <a:schemeClr val="tx1"/>
        </a:solidFill>
        <a:latin typeface="+mn-lt"/>
        <a:ea typeface="+mn-ea"/>
        <a:cs typeface="+mn-cs"/>
      </a:defRPr>
    </a:lvl2pPr>
    <a:lvl3pPr marL="1047902" algn="l" defTabSz="1047902" rtl="0" eaLnBrk="1" latinLnBrk="0" hangingPunct="1">
      <a:defRPr kumimoji="1" sz="1400" kern="1200">
        <a:solidFill>
          <a:schemeClr val="tx1"/>
        </a:solidFill>
        <a:latin typeface="+mn-lt"/>
        <a:ea typeface="+mn-ea"/>
        <a:cs typeface="+mn-cs"/>
      </a:defRPr>
    </a:lvl3pPr>
    <a:lvl4pPr marL="1571854" algn="l" defTabSz="1047902" rtl="0" eaLnBrk="1" latinLnBrk="0" hangingPunct="1">
      <a:defRPr kumimoji="1" sz="1400" kern="1200">
        <a:solidFill>
          <a:schemeClr val="tx1"/>
        </a:solidFill>
        <a:latin typeface="+mn-lt"/>
        <a:ea typeface="+mn-ea"/>
        <a:cs typeface="+mn-cs"/>
      </a:defRPr>
    </a:lvl4pPr>
    <a:lvl5pPr marL="2095805" algn="l" defTabSz="1047902" rtl="0" eaLnBrk="1" latinLnBrk="0" hangingPunct="1">
      <a:defRPr kumimoji="1" sz="1400" kern="1200">
        <a:solidFill>
          <a:schemeClr val="tx1"/>
        </a:solidFill>
        <a:latin typeface="+mn-lt"/>
        <a:ea typeface="+mn-ea"/>
        <a:cs typeface="+mn-cs"/>
      </a:defRPr>
    </a:lvl5pPr>
    <a:lvl6pPr marL="2619756" algn="l" defTabSz="1047902" rtl="0" eaLnBrk="1" latinLnBrk="0" hangingPunct="1">
      <a:defRPr kumimoji="1" sz="1400" kern="1200">
        <a:solidFill>
          <a:schemeClr val="tx1"/>
        </a:solidFill>
        <a:latin typeface="+mn-lt"/>
        <a:ea typeface="+mn-ea"/>
        <a:cs typeface="+mn-cs"/>
      </a:defRPr>
    </a:lvl6pPr>
    <a:lvl7pPr marL="3143707" algn="l" defTabSz="1047902" rtl="0" eaLnBrk="1" latinLnBrk="0" hangingPunct="1">
      <a:defRPr kumimoji="1" sz="1400" kern="1200">
        <a:solidFill>
          <a:schemeClr val="tx1"/>
        </a:solidFill>
        <a:latin typeface="+mn-lt"/>
        <a:ea typeface="+mn-ea"/>
        <a:cs typeface="+mn-cs"/>
      </a:defRPr>
    </a:lvl7pPr>
    <a:lvl8pPr marL="3667658" algn="l" defTabSz="1047902" rtl="0" eaLnBrk="1" latinLnBrk="0" hangingPunct="1">
      <a:defRPr kumimoji="1" sz="1400" kern="1200">
        <a:solidFill>
          <a:schemeClr val="tx1"/>
        </a:solidFill>
        <a:latin typeface="+mn-lt"/>
        <a:ea typeface="+mn-ea"/>
        <a:cs typeface="+mn-cs"/>
      </a:defRPr>
    </a:lvl8pPr>
    <a:lvl9pPr marL="4191610" algn="l" defTabSz="1047902"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a:t>
            </a:fld>
            <a:endParaRPr kumimoji="1" lang="ja-JP" altLang="en-US"/>
          </a:p>
        </p:txBody>
      </p:sp>
    </p:spTree>
    <p:extLst>
      <p:ext uri="{BB962C8B-B14F-4D97-AF65-F5344CB8AC3E}">
        <p14:creationId xmlns:p14="http://schemas.microsoft.com/office/powerpoint/2010/main" val="417226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10</a:t>
            </a:fld>
            <a:endParaRPr kumimoji="1" lang="ja-JP" altLang="en-US"/>
          </a:p>
        </p:txBody>
      </p:sp>
    </p:spTree>
    <p:extLst>
      <p:ext uri="{BB962C8B-B14F-4D97-AF65-F5344CB8AC3E}">
        <p14:creationId xmlns:p14="http://schemas.microsoft.com/office/powerpoint/2010/main" val="2223326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11</a:t>
            </a:fld>
            <a:endParaRPr kumimoji="1" lang="ja-JP" altLang="en-US"/>
          </a:p>
        </p:txBody>
      </p:sp>
    </p:spTree>
    <p:extLst>
      <p:ext uri="{BB962C8B-B14F-4D97-AF65-F5344CB8AC3E}">
        <p14:creationId xmlns:p14="http://schemas.microsoft.com/office/powerpoint/2010/main" val="103988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12</a:t>
            </a:fld>
            <a:endParaRPr kumimoji="1" lang="ja-JP" altLang="en-US"/>
          </a:p>
        </p:txBody>
      </p:sp>
    </p:spTree>
    <p:extLst>
      <p:ext uri="{BB962C8B-B14F-4D97-AF65-F5344CB8AC3E}">
        <p14:creationId xmlns:p14="http://schemas.microsoft.com/office/powerpoint/2010/main" val="394853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13</a:t>
            </a:fld>
            <a:endParaRPr kumimoji="1" lang="ja-JP" altLang="en-US"/>
          </a:p>
        </p:txBody>
      </p:sp>
    </p:spTree>
    <p:extLst>
      <p:ext uri="{BB962C8B-B14F-4D97-AF65-F5344CB8AC3E}">
        <p14:creationId xmlns:p14="http://schemas.microsoft.com/office/powerpoint/2010/main" val="4227191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14</a:t>
            </a:fld>
            <a:endParaRPr kumimoji="1" lang="ja-JP" altLang="en-US"/>
          </a:p>
        </p:txBody>
      </p:sp>
    </p:spTree>
    <p:extLst>
      <p:ext uri="{BB962C8B-B14F-4D97-AF65-F5344CB8AC3E}">
        <p14:creationId xmlns:p14="http://schemas.microsoft.com/office/powerpoint/2010/main" val="23852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15</a:t>
            </a:fld>
            <a:endParaRPr kumimoji="1" lang="ja-JP" altLang="en-US"/>
          </a:p>
        </p:txBody>
      </p:sp>
    </p:spTree>
    <p:extLst>
      <p:ext uri="{BB962C8B-B14F-4D97-AF65-F5344CB8AC3E}">
        <p14:creationId xmlns:p14="http://schemas.microsoft.com/office/powerpoint/2010/main" val="983869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16</a:t>
            </a:fld>
            <a:endParaRPr kumimoji="1" lang="ja-JP" altLang="en-US"/>
          </a:p>
        </p:txBody>
      </p:sp>
    </p:spTree>
    <p:extLst>
      <p:ext uri="{BB962C8B-B14F-4D97-AF65-F5344CB8AC3E}">
        <p14:creationId xmlns:p14="http://schemas.microsoft.com/office/powerpoint/2010/main" val="1825059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17</a:t>
            </a:fld>
            <a:endParaRPr kumimoji="1" lang="ja-JP" altLang="en-US"/>
          </a:p>
        </p:txBody>
      </p:sp>
    </p:spTree>
    <p:extLst>
      <p:ext uri="{BB962C8B-B14F-4D97-AF65-F5344CB8AC3E}">
        <p14:creationId xmlns:p14="http://schemas.microsoft.com/office/powerpoint/2010/main" val="176720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2</a:t>
            </a:fld>
            <a:endParaRPr kumimoji="1" lang="ja-JP" altLang="en-US"/>
          </a:p>
        </p:txBody>
      </p:sp>
    </p:spTree>
    <p:extLst>
      <p:ext uri="{BB962C8B-B14F-4D97-AF65-F5344CB8AC3E}">
        <p14:creationId xmlns:p14="http://schemas.microsoft.com/office/powerpoint/2010/main" val="16192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b="0" i="0" dirty="0">
                  <a:solidFill>
                    <a:srgbClr val="D1D5DB"/>
                  </a:solidFill>
                  <a:effectLst/>
                  <a:latin typeface="Söhne"/>
                </a:endParaRPr>
              </a:p>
            </p:txBody>
          </p:sp>
        </mc:Choice>
        <mc:Fallback xmlns="">
          <p:sp>
            <p:nvSpPr>
              <p:cNvPr id="3" name="Notes Placeholder 2"/>
              <p:cNvSpPr>
                <a:spLocks noGrp="1"/>
              </p:cNvSpPr>
              <p:nvPr>
                <p:ph type="body" idx="1"/>
              </p:nvPr>
            </p:nvSpPr>
            <p:spPr/>
            <p:txBody>
              <a:bodyPr/>
              <a:lstStyle/>
              <a:p>
                <a:r>
                  <a:rPr lang="en-GB" dirty="0"/>
                  <a:t>We can address the fault diagnosis problem, a data-driven framework is proposed to model data from different fault classes and quantify fault diagnosis performance.</a:t>
                </a:r>
              </a:p>
              <a:p>
                <a:r>
                  <a:rPr lang="en-GB" dirty="0"/>
                  <a:t>fault diagnosis problem regard as muti-classification problem,</a:t>
                </a:r>
                <a:r>
                  <a:rPr lang="en-GB" sz="1800" b="0" i="0" u="none" strike="noStrike" baseline="0" dirty="0">
                    <a:latin typeface="Times-Roman20"/>
                  </a:rPr>
                  <a:t> In the problem of abnormal subsequence detection</a:t>
                </a:r>
              </a:p>
              <a:p>
                <a:endParaRPr lang="en-GB" sz="1800" b="0" i="0" u="none" strike="noStrike" baseline="0" dirty="0">
                  <a:latin typeface="Times-Roman20"/>
                </a:endParaRPr>
              </a:p>
              <a:p>
                <a:r>
                  <a:rPr lang="en-GB" sz="3200" dirty="0"/>
                  <a:t>Assume that time series X = [x1, x2, . . . , </a:t>
                </a:r>
                <a:r>
                  <a:rPr lang="en-GB" sz="3200" dirty="0" err="1"/>
                  <a:t>xT</a:t>
                </a:r>
                <a:r>
                  <a:rPr lang="en-GB" sz="3200" dirty="0"/>
                  <a:t> ] is an</a:t>
                </a:r>
              </a:p>
              <a:p>
                <a:r>
                  <a:rPr lang="en-GB" sz="3200" dirty="0"/>
                  <a:t>ordered set of values xi ∈ R, with T denoting the</a:t>
                </a:r>
              </a:p>
              <a:p>
                <a:r>
                  <a:rPr lang="en-GB" sz="3200" dirty="0"/>
                  <a:t>length of the time series X. Also consider a dataset D =</a:t>
                </a:r>
              </a:p>
              <a:p>
                <a:r>
                  <a:rPr lang="en-GB" sz="3200" dirty="0"/>
                  <a:t>{(X1, Y1), . . . ,(XN , YN )} to be a collection of pairs (Xi</a:t>
                </a:r>
              </a:p>
              <a:p>
                <a:r>
                  <a:rPr lang="en-GB" sz="3200" dirty="0"/>
                  <a:t>, Yi)</a:t>
                </a:r>
              </a:p>
              <a:p>
                <a:r>
                  <a:rPr lang="en-GB" sz="3200" dirty="0"/>
                  <a:t>where Xi</a:t>
                </a:r>
              </a:p>
              <a:p>
                <a:r>
                  <a:rPr lang="en-GB" sz="3200" dirty="0"/>
                  <a:t>is a time series with Yi as its corresponding</a:t>
                </a:r>
              </a:p>
              <a:p>
                <a:r>
                  <a:rPr lang="en-GB" sz="3200" dirty="0"/>
                  <a:t>label. TSC then consists of designing a classifier on D in</a:t>
                </a:r>
              </a:p>
              <a:p>
                <a:r>
                  <a:rPr lang="en-GB" sz="3200" dirty="0"/>
                  <a:t>order to map from the raw feature space X to a probability</a:t>
                </a:r>
              </a:p>
              <a:p>
                <a:r>
                  <a:rPr lang="en-GB" sz="3200" dirty="0"/>
                  <a:t>distribution over the set of unique classes in D</a:t>
                </a:r>
                <a:endParaRPr lang="en-GB" sz="1800" b="0" i="0" u="none" strike="noStrike" baseline="0" dirty="0">
                  <a:latin typeface="Times-Roman20"/>
                </a:endParaRPr>
              </a:p>
              <a:p>
                <a:endParaRPr lang="en-GB" sz="1800" b="0" i="0" u="none" strike="noStrike" baseline="0" dirty="0">
                  <a:latin typeface="Times-Roman20"/>
                </a:endParaRPr>
              </a:p>
              <a:p>
                <a:r>
                  <a:rPr lang="en-GB" b="0" i="0" dirty="0">
                    <a:solidFill>
                      <a:srgbClr val="161616"/>
                    </a:solidFill>
                    <a:effectLst/>
                    <a:latin typeface="IBM Plex Sans" panose="020B0604020202020204" pitchFamily="34" charset="0"/>
                  </a:rPr>
                  <a:t>For time series classification in a supervised setting where all of the data has class labels,</a:t>
                </a:r>
              </a:p>
              <a:p>
                <a:endParaRPr lang="en-GB" b="0" i="0" dirty="0">
                  <a:solidFill>
                    <a:srgbClr val="161616"/>
                  </a:solidFill>
                  <a:effectLst/>
                  <a:latin typeface="IBM Plex Sans" panose="020B0604020202020204" pitchFamily="34" charset="0"/>
                </a:endParaRPr>
              </a:p>
              <a:p>
                <a:r>
                  <a:rPr lang="en-GB" b="0" i="0" dirty="0">
                    <a:solidFill>
                      <a:srgbClr val="555555"/>
                    </a:solidFill>
                    <a:effectLst/>
                    <a:latin typeface="Source Sans Pro" panose="020B0604020202020204" pitchFamily="34" charset="0"/>
                  </a:rPr>
                  <a:t>, a time series is nothing more than a two-dimensional </a:t>
                </a:r>
                <a:r>
                  <a:rPr lang="en-GB" dirty="0" err="1">
                    <a:effectLst/>
                  </a:rPr>
                  <a:t>numpy</a:t>
                </a:r>
                <a:r>
                  <a:rPr lang="en-GB" b="0" i="0" dirty="0">
                    <a:solidFill>
                      <a:srgbClr val="555555"/>
                    </a:solidFill>
                    <a:effectLst/>
                    <a:latin typeface="Source Sans Pro" panose="020B0604020202020204" pitchFamily="34" charset="0"/>
                  </a:rPr>
                  <a:t> array with its first dimension corresponding to the time axis and the second one being the feature dimensionality (1 by default).</a:t>
                </a:r>
              </a:p>
              <a:p>
                <a:r>
                  <a:rPr lang="en-GB" b="0" i="0" dirty="0">
                    <a:solidFill>
                      <a:srgbClr val="555555"/>
                    </a:solidFill>
                    <a:effectLst/>
                    <a:latin typeface="Source Sans Pro" panose="020B0604020202020204" pitchFamily="34" charset="0"/>
                  </a:rPr>
                  <a:t>#</a:t>
                </a:r>
              </a:p>
              <a:p>
                <a:pPr>
                  <a:lnSpc>
                    <a:spcPct val="150000"/>
                  </a:lnSpc>
                </a:pPr>
                <a:r>
                  <a:rPr lang="en-GB" sz="1400" dirty="0">
                    <a:ea typeface="Cambria Math" panose="02040503050406030204" pitchFamily="18" charset="0"/>
                  </a:rPr>
                  <a:t>Donation:</a:t>
                </a:r>
              </a:p>
              <a:p>
                <a:pPr>
                  <a:lnSpc>
                    <a:spcPct val="150000"/>
                  </a:lnSpc>
                </a:pPr>
                <a:r>
                  <a:rPr lang="en-GB" sz="1400" i="0">
                    <a:latin typeface="Cambria Math" panose="02040503050406030204" pitchFamily="18" charset="0"/>
                    <a:ea typeface="Cambria Math" panose="02040503050406030204" pitchFamily="18" charset="0"/>
                  </a:rPr>
                  <a:t>T=[</a:t>
                </a:r>
                <a:r>
                  <a:rPr lang="en-GB" sz="1400" b="0" i="0">
                    <a:latin typeface="Cambria Math" panose="02040503050406030204" pitchFamily="18" charset="0"/>
                    <a:ea typeface="Cambria Math" panose="02040503050406030204" pitchFamily="18" charset="0"/>
                  </a:rPr>
                  <a:t>𝑇_(1,) </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𝑇_(</a:t>
                </a:r>
                <a:r>
                  <a:rPr lang="en-GB" sz="1400" b="0" i="0">
                    <a:latin typeface="Cambria Math" panose="02040503050406030204" pitchFamily="18" charset="0"/>
                    <a:ea typeface="Cambria Math" panose="02040503050406030204" pitchFamily="18" charset="0"/>
                  </a:rPr>
                  <a:t>3</a:t>
                </a:r>
                <a:r>
                  <a:rPr lang="en-GB" sz="1400" i="0">
                    <a:latin typeface="Cambria Math" panose="02040503050406030204" pitchFamily="18" charset="0"/>
                    <a:ea typeface="Cambria Math" panose="02040503050406030204" pitchFamily="18" charset="0"/>
                  </a:rPr>
                  <a:t>,)</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dirty="0"/>
                  <a:t>with n denoting the length of length of the time series T. Also consider a dataset </a:t>
                </a:r>
                <a:r>
                  <a:rPr lang="en-GB" sz="1400" b="0" i="0">
                    <a:latin typeface="Cambria Math" panose="02040503050406030204" pitchFamily="18" charset="0"/>
                    <a:ea typeface="Cambria Math" panose="02040503050406030204" pitchFamily="18" charset="0"/>
                  </a:rPr>
                  <a:t>D={(</a:t>
                </a:r>
                <a:r>
                  <a:rPr lang="en-GB" sz="1400" i="0">
                    <a:latin typeface="Cambria Math" panose="02040503050406030204" pitchFamily="18" charset="0"/>
                    <a:ea typeface="Cambria Math" panose="02040503050406030204" pitchFamily="18" charset="0"/>
                  </a:rPr>
                  <a:t>𝑇_(1,)</a:t>
                </a:r>
                <a:r>
                  <a:rPr lang="en-GB" sz="1400" b="0" i="0">
                    <a:latin typeface="Cambria Math" panose="02040503050406030204" pitchFamily="18" charset="0"/>
                    <a:ea typeface="Cambria Math" panose="02040503050406030204" pitchFamily="18" charset="0"/>
                  </a:rPr>
                  <a:t>,𝑌_(</a:t>
                </a:r>
                <a:r>
                  <a:rPr lang="en-GB" sz="1400" i="0">
                    <a:latin typeface="Cambria Math" panose="02040503050406030204" pitchFamily="18" charset="0"/>
                    <a:ea typeface="Cambria Math" panose="02040503050406030204" pitchFamily="18" charset="0"/>
                  </a:rPr>
                  <a:t>1,)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dirty="0"/>
                  <a:t>  is one</a:t>
                </a:r>
              </a:p>
              <a:p>
                <a:pPr>
                  <a:lnSpc>
                    <a:spcPct val="150000"/>
                  </a:lnSpc>
                </a:pPr>
                <a:endParaRPr lang="en-GB" sz="1400" dirty="0"/>
              </a:p>
              <a:p>
                <a:r>
                  <a:rPr lang="en-GB" dirty="0">
                    <a:solidFill>
                      <a:schemeClr val="accent1">
                        <a:lumMod val="40000"/>
                        <a:lumOff val="60000"/>
                      </a:schemeClr>
                    </a:solidFill>
                    <a:highlight>
                      <a:srgbClr val="FFFF00"/>
                    </a:highlight>
                  </a:rPr>
                  <a:t>For instance, consider a two-dimensional matrix where 'n' represents the length of the time series and 'm' serves as a parameter associated with BPT (</a:t>
                </a:r>
                <a:r>
                  <a:rPr lang="en-GB" dirty="0" err="1">
                    <a:solidFill>
                      <a:schemeClr val="accent1">
                        <a:lumMod val="40000"/>
                        <a:lumOff val="60000"/>
                      </a:schemeClr>
                    </a:solidFill>
                    <a:highlight>
                      <a:srgbClr val="FFFF00"/>
                    </a:highlight>
                  </a:rPr>
                  <a:t>Behavior</a:t>
                </a:r>
                <a:r>
                  <a:rPr lang="en-GB" dirty="0">
                    <a:solidFill>
                      <a:schemeClr val="accent1">
                        <a:lumMod val="40000"/>
                        <a:lumOff val="60000"/>
                      </a:schemeClr>
                    </a:solidFill>
                    <a:highlight>
                      <a:srgbClr val="FFFF00"/>
                    </a:highlight>
                  </a:rPr>
                  <a:t> Pattern Analysis). We can categorize specific events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Fuel Nozzle Clogging → Class 1</a:t>
                </a:r>
              </a:p>
              <a:p>
                <a:r>
                  <a:rPr lang="en-GB" dirty="0">
                    <a:solidFill>
                      <a:schemeClr val="accent1">
                        <a:lumMod val="40000"/>
                        <a:lumOff val="60000"/>
                      </a:schemeClr>
                    </a:solidFill>
                    <a:highlight>
                      <a:srgbClr val="FFFF00"/>
                    </a:highlight>
                  </a:rPr>
                  <a:t>Fuel Gas Composition Change → Class 2</a:t>
                </a:r>
              </a:p>
              <a:p>
                <a:r>
                  <a:rPr lang="en-GB" dirty="0">
                    <a:solidFill>
                      <a:schemeClr val="accent1">
                        <a:lumMod val="40000"/>
                        <a:lumOff val="60000"/>
                      </a:schemeClr>
                    </a:solidFill>
                    <a:highlight>
                      <a:srgbClr val="FFFF00"/>
                    </a:highlight>
                  </a:rPr>
                  <a:t>Fuel Gas Valve Malfunction → Class 3</a:t>
                </a:r>
              </a:p>
              <a:p>
                <a:r>
                  <a:rPr lang="en-GB" dirty="0">
                    <a:solidFill>
                      <a:schemeClr val="accent1">
                        <a:lumMod val="40000"/>
                        <a:lumOff val="60000"/>
                      </a:schemeClr>
                    </a:solidFill>
                    <a:highlight>
                      <a:srgbClr val="FFFF00"/>
                    </a:highlight>
                  </a:rPr>
                  <a:t>Suppose we encounter a fuel nozzle clogging issue within the time frame of 12/09/2023, from 9:00 am to 10:00 am. This can be represented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[Two-Dimensional Matrix] → Class 1</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This formulation maintains proper grammar and flow.</a:t>
                </a:r>
              </a:p>
              <a:p>
                <a:pPr>
                  <a:lnSpc>
                    <a:spcPct val="150000"/>
                  </a:lnSpc>
                </a:pPr>
                <a:endParaRPr lang="en-GB" sz="1400" dirty="0"/>
              </a:p>
              <a:p>
                <a:pPr algn="l"/>
                <a:r>
                  <a:rPr lang="en-GB" b="0" i="0" dirty="0">
                    <a:solidFill>
                      <a:srgbClr val="D1D5DB"/>
                    </a:solidFill>
                    <a:effectLst/>
                    <a:latin typeface="Söhne"/>
                  </a:rPr>
                  <a:t>Let's assume a two-dimensional matrix where 'n' represents the length of the time series, and 'm' stands for the number of variables associated with irregularity.</a:t>
                </a:r>
              </a:p>
              <a:p>
                <a:pPr algn="l"/>
                <a:r>
                  <a:rPr lang="en-GB" b="0" i="0" dirty="0">
                    <a:solidFill>
                      <a:srgbClr val="D1D5DB"/>
                    </a:solidFill>
                    <a:effectLst/>
                    <a:latin typeface="Söhne"/>
                  </a:rPr>
                  <a:t>Now, consider an incident where a fuel nozzle clogging issue occurred between 12/09/2023, from 9:00 am to 10:00 am. This can be represented as follows:</a:t>
                </a:r>
              </a:p>
              <a:p>
                <a:pPr algn="l">
                  <a:buFont typeface="Arial" panose="020B0604020202020204" pitchFamily="34" charset="0"/>
                  <a:buChar char="•"/>
                </a:pPr>
                <a:r>
                  <a:rPr lang="en-GB" b="0" i="0" dirty="0">
                    <a:solidFill>
                      <a:srgbClr val="D1D5DB"/>
                    </a:solidFill>
                    <a:effectLst/>
                    <a:latin typeface="Söhne"/>
                  </a:rPr>
                  <a:t>Fuel Nozzle Clogging → Class 1</a:t>
                </a:r>
              </a:p>
              <a:p>
                <a:pPr algn="l">
                  <a:buFont typeface="Arial" panose="020B0604020202020204" pitchFamily="34" charset="0"/>
                  <a:buChar char="•"/>
                </a:pPr>
                <a:r>
                  <a:rPr lang="en-GB" b="0" i="0" dirty="0">
                    <a:solidFill>
                      <a:srgbClr val="D1D5DB"/>
                    </a:solidFill>
                    <a:effectLst/>
                    <a:latin typeface="Söhne"/>
                  </a:rPr>
                  <a:t>Fuel Gas Composition Change → Class 2</a:t>
                </a:r>
              </a:p>
              <a:p>
                <a:pPr algn="l">
                  <a:buFont typeface="Arial" panose="020B0604020202020204" pitchFamily="34" charset="0"/>
                  <a:buChar char="•"/>
                </a:pPr>
                <a:r>
                  <a:rPr lang="en-GB" b="0" i="0" dirty="0">
                    <a:solidFill>
                      <a:srgbClr val="D1D5DB"/>
                    </a:solidFill>
                    <a:effectLst/>
                    <a:latin typeface="Söhne"/>
                  </a:rPr>
                  <a:t>Fuel Gas Valve Malfunction → Class 3</a:t>
                </a:r>
              </a:p>
              <a:p>
                <a:pPr algn="l"/>
                <a:r>
                  <a:rPr lang="en-GB" b="0" i="0" dirty="0">
                    <a:solidFill>
                      <a:srgbClr val="D1D5DB"/>
                    </a:solidFill>
                    <a:effectLst/>
                    <a:latin typeface="Söhne"/>
                  </a:rPr>
                  <a:t>In the context of this two-dimensional matrix, the occurrence would be classified as Class 1.</a:t>
                </a:r>
              </a:p>
              <a:p>
                <a:pPr algn="l"/>
                <a:r>
                  <a:rPr lang="en-GB" b="0" i="0" dirty="0">
                    <a:solidFill>
                      <a:srgbClr val="D1D5DB"/>
                    </a:solidFill>
                    <a:effectLst/>
                    <a:latin typeface="Söhne"/>
                  </a:rPr>
                  <a:t>This text has been refined for better grammar and clarity.</a:t>
                </a:r>
              </a:p>
              <a:p>
                <a:pPr algn="l"/>
                <a:endParaRPr lang="en-GB" b="0" i="0" dirty="0">
                  <a:solidFill>
                    <a:srgbClr val="D1D5DB"/>
                  </a:solidFill>
                  <a:effectLst/>
                  <a:latin typeface="Söhne"/>
                </a:endParaRPr>
              </a:p>
              <a:p>
                <a:pPr algn="l"/>
                <a:r>
                  <a:rPr lang="en-GB" b="0" i="0" dirty="0">
                    <a:solidFill>
                      <a:srgbClr val="D1D5DB"/>
                    </a:solidFill>
                    <a:effectLst/>
                    <a:latin typeface="Söhne"/>
                  </a:rPr>
                  <a:t>Time series classification is a machine learning task that involves categorizing or </a:t>
                </a:r>
                <a:r>
                  <a:rPr lang="en-GB" b="0" i="0" dirty="0" err="1">
                    <a:solidFill>
                      <a:srgbClr val="D1D5DB"/>
                    </a:solidFill>
                    <a:effectLst/>
                    <a:latin typeface="Söhne"/>
                  </a:rPr>
                  <a:t>labeling</a:t>
                </a:r>
                <a:r>
                  <a:rPr lang="en-GB" b="0" i="0" dirty="0">
                    <a:solidFill>
                      <a:srgbClr val="D1D5DB"/>
                    </a:solidFill>
                    <a:effectLst/>
                    <a:latin typeface="Söhne"/>
                  </a:rPr>
                  <a:t> time series data into predefined classes or categories. In this task, the input data consists of time-ordered sequences of observations, and the goal is to assign a class label to each time series based on its patterns, trends, or characteristics.</a:t>
                </a:r>
              </a:p>
              <a:p>
                <a:endParaRPr lang="en-GB" dirty="0"/>
              </a:p>
            </p:txBody>
          </p:sp>
        </mc:Fallback>
      </mc:AlternateContent>
      <p:sp>
        <p:nvSpPr>
          <p:cNvPr id="4" name="Slide Number Placeholder 3"/>
          <p:cNvSpPr>
            <a:spLocks noGrp="1"/>
          </p:cNvSpPr>
          <p:nvPr>
            <p:ph type="sldNum" sz="quarter" idx="5"/>
          </p:nvPr>
        </p:nvSpPr>
        <p:spPr/>
        <p:txBody>
          <a:bodyPr/>
          <a:lstStyle/>
          <a:p>
            <a:fld id="{EF780C04-D137-4757-B814-7DAA94ED8486}" type="slidenum">
              <a:rPr kumimoji="1" lang="ja-JP" altLang="en-US" smtClean="0"/>
              <a:t>3</a:t>
            </a:fld>
            <a:endParaRPr kumimoji="1" lang="ja-JP" altLang="en-US"/>
          </a:p>
        </p:txBody>
      </p:sp>
    </p:spTree>
    <p:extLst>
      <p:ext uri="{BB962C8B-B14F-4D97-AF65-F5344CB8AC3E}">
        <p14:creationId xmlns:p14="http://schemas.microsoft.com/office/powerpoint/2010/main" val="5838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4</a:t>
            </a:fld>
            <a:endParaRPr kumimoji="1" lang="ja-JP" altLang="en-US"/>
          </a:p>
        </p:txBody>
      </p:sp>
    </p:spTree>
    <p:extLst>
      <p:ext uri="{BB962C8B-B14F-4D97-AF65-F5344CB8AC3E}">
        <p14:creationId xmlns:p14="http://schemas.microsoft.com/office/powerpoint/2010/main" val="356730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5</a:t>
            </a:fld>
            <a:endParaRPr kumimoji="1" lang="ja-JP" altLang="en-US"/>
          </a:p>
        </p:txBody>
      </p:sp>
    </p:spTree>
    <p:extLst>
      <p:ext uri="{BB962C8B-B14F-4D97-AF65-F5344CB8AC3E}">
        <p14:creationId xmlns:p14="http://schemas.microsoft.com/office/powerpoint/2010/main" val="582430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6</a:t>
            </a:fld>
            <a:endParaRPr kumimoji="1" lang="ja-JP" altLang="en-US"/>
          </a:p>
        </p:txBody>
      </p:sp>
    </p:spTree>
    <p:extLst>
      <p:ext uri="{BB962C8B-B14F-4D97-AF65-F5344CB8AC3E}">
        <p14:creationId xmlns:p14="http://schemas.microsoft.com/office/powerpoint/2010/main" val="258206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7</a:t>
            </a:fld>
            <a:endParaRPr kumimoji="1" lang="ja-JP" altLang="en-US"/>
          </a:p>
        </p:txBody>
      </p:sp>
    </p:spTree>
    <p:extLst>
      <p:ext uri="{BB962C8B-B14F-4D97-AF65-F5344CB8AC3E}">
        <p14:creationId xmlns:p14="http://schemas.microsoft.com/office/powerpoint/2010/main" val="124289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8</a:t>
            </a:fld>
            <a:endParaRPr kumimoji="1" lang="ja-JP" altLang="en-US"/>
          </a:p>
        </p:txBody>
      </p:sp>
    </p:spTree>
    <p:extLst>
      <p:ext uri="{BB962C8B-B14F-4D97-AF65-F5344CB8AC3E}">
        <p14:creationId xmlns:p14="http://schemas.microsoft.com/office/powerpoint/2010/main" val="19398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9</a:t>
            </a:fld>
            <a:endParaRPr kumimoji="1" lang="ja-JP" altLang="en-US"/>
          </a:p>
        </p:txBody>
      </p:sp>
    </p:spTree>
    <p:extLst>
      <p:ext uri="{BB962C8B-B14F-4D97-AF65-F5344CB8AC3E}">
        <p14:creationId xmlns:p14="http://schemas.microsoft.com/office/powerpoint/2010/main" val="3138513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chart" Target="../charts/chart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02D3B21-3725-BF41-9B99-BCCF28F938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sp>
        <p:nvSpPr>
          <p:cNvPr id="7"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sp>
        <p:nvSpPr>
          <p:cNvPr id="6" name="テキスト プレースホルダー 5"/>
          <p:cNvSpPr>
            <a:spLocks noGrp="1"/>
          </p:cNvSpPr>
          <p:nvPr>
            <p:ph type="body" sz="quarter" idx="10" hasCustomPrompt="1"/>
          </p:nvPr>
        </p:nvSpPr>
        <p:spPr>
          <a:xfrm>
            <a:off x="376416" y="5567623"/>
            <a:ext cx="3182384" cy="351370"/>
          </a:xfrm>
          <a:prstGeom prst="rect">
            <a:avLst/>
          </a:prstGeom>
        </p:spPr>
        <p:txBody>
          <a:bodyPr lIns="104790" tIns="52395" rIns="104790" bIns="52395" anchor="ctr"/>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2020.6.1</a:t>
            </a:r>
            <a:endParaRPr kumimoji="1" lang="ja-JP" altLang="en-US" dirty="0"/>
          </a:p>
        </p:txBody>
      </p:sp>
      <p:sp>
        <p:nvSpPr>
          <p:cNvPr id="16" name="タイトル 2"/>
          <p:cNvSpPr>
            <a:spLocks noGrp="1"/>
          </p:cNvSpPr>
          <p:nvPr>
            <p:ph type="title" hasCustomPrompt="1"/>
          </p:nvPr>
        </p:nvSpPr>
        <p:spPr>
          <a:xfrm>
            <a:off x="376415" y="2700012"/>
            <a:ext cx="11440753" cy="585711"/>
          </a:xfrm>
          <a:prstGeom prst="rect">
            <a:avLst/>
          </a:prstGeom>
        </p:spPr>
        <p:txBody>
          <a:bodyPr lIns="104790" tIns="52395" rIns="104790" bIns="52395"/>
          <a:lstStyle>
            <a:lvl1pPr>
              <a:lnSpc>
                <a:spcPct val="100000"/>
              </a:lnSpc>
              <a:spcBef>
                <a:spcPts val="0"/>
              </a:spcBef>
              <a:defRPr sz="3400" b="1" baseline="0">
                <a:solidFill>
                  <a:schemeClr val="tx1"/>
                </a:solidFill>
                <a:latin typeface="+mj-lt"/>
                <a:ea typeface="+mj-ea"/>
                <a:cs typeface="メイリオ" pitchFamily="50" charset="-128"/>
              </a:defRPr>
            </a:lvl1pPr>
          </a:lstStyle>
          <a:p>
            <a:r>
              <a:rPr kumimoji="1" lang="en-US" altLang="ja-JP" dirty="0"/>
              <a:t>Cover Title 34pt</a:t>
            </a:r>
            <a:endParaRPr kumimoji="1" lang="ja-JP" altLang="en-US" dirty="0"/>
          </a:p>
        </p:txBody>
      </p:sp>
      <p:pic>
        <p:nvPicPr>
          <p:cNvPr id="11" name="図 10">
            <a:extLst>
              <a:ext uri="{FF2B5EF4-FFF2-40B4-BE49-F238E27FC236}">
                <a16:creationId xmlns:a16="http://schemas.microsoft.com/office/drawing/2014/main" id="{2C5EA4F8-C73C-3F43-BCA3-A5D06FE290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714" y="6005181"/>
            <a:ext cx="1602179" cy="140542"/>
          </a:xfrm>
          <a:prstGeom prst="rect">
            <a:avLst/>
          </a:prstGeom>
        </p:spPr>
      </p:pic>
      <p:sp>
        <p:nvSpPr>
          <p:cNvPr id="8" name="テキスト プレースホルダー 21">
            <a:extLst>
              <a:ext uri="{FF2B5EF4-FFF2-40B4-BE49-F238E27FC236}">
                <a16:creationId xmlns:a16="http://schemas.microsoft.com/office/drawing/2014/main" id="{7534F4E7-B9B8-4A28-8C6F-4EB843AAA78A}"/>
              </a:ext>
            </a:extLst>
          </p:cNvPr>
          <p:cNvSpPr>
            <a:spLocks noGrp="1"/>
          </p:cNvSpPr>
          <p:nvPr>
            <p:ph type="body" sz="quarter" idx="14" hasCustomPrompt="1"/>
          </p:nvPr>
        </p:nvSpPr>
        <p:spPr>
          <a:xfrm>
            <a:off x="376415" y="3361892"/>
            <a:ext cx="11440753" cy="1676788"/>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tx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grpSp>
        <p:nvGrpSpPr>
          <p:cNvPr id="13" name="Gruppieren 12">
            <a:extLst>
              <a:ext uri="{FF2B5EF4-FFF2-40B4-BE49-F238E27FC236}">
                <a16:creationId xmlns:a16="http://schemas.microsoft.com/office/drawing/2014/main" id="{AF6C2EEC-D758-3E46-B3FE-DBABCDB44B22}"/>
              </a:ext>
            </a:extLst>
          </p:cNvPr>
          <p:cNvGrpSpPr/>
          <p:nvPr userDrawn="1"/>
        </p:nvGrpSpPr>
        <p:grpSpPr>
          <a:xfrm>
            <a:off x="257983" y="203772"/>
            <a:ext cx="11657387" cy="943200"/>
            <a:chOff x="257984" y="202843"/>
            <a:chExt cx="11657387" cy="943200"/>
          </a:xfrm>
        </p:grpSpPr>
        <p:sp>
          <p:nvSpPr>
            <p:cNvPr id="14" name="Rechteck 13">
              <a:extLst>
                <a:ext uri="{FF2B5EF4-FFF2-40B4-BE49-F238E27FC236}">
                  <a16:creationId xmlns:a16="http://schemas.microsoft.com/office/drawing/2014/main" id="{C4996616-89D2-DC4A-B1AD-62BB3E84DD3F}"/>
                </a:ext>
              </a:extLst>
            </p:cNvPr>
            <p:cNvSpPr/>
            <p:nvPr userDrawn="1"/>
          </p:nvSpPr>
          <p:spPr>
            <a:xfrm>
              <a:off x="257984" y="202843"/>
              <a:ext cx="11657387" cy="94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Zeichnung, Blume enthält.&#10;&#10;Automatisch generierte Beschreibung">
              <a:extLst>
                <a:ext uri="{FF2B5EF4-FFF2-40B4-BE49-F238E27FC236}">
                  <a16:creationId xmlns:a16="http://schemas.microsoft.com/office/drawing/2014/main" id="{DD4311C1-8804-DA45-8B61-5C35BAA5C84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06307" y="294155"/>
              <a:ext cx="3226158" cy="768790"/>
            </a:xfrm>
            <a:prstGeom prst="rect">
              <a:avLst/>
            </a:prstGeom>
          </p:spPr>
        </p:pic>
      </p:grpSp>
    </p:spTree>
    <p:extLst>
      <p:ext uri="{BB962C8B-B14F-4D97-AF65-F5344CB8AC3E}">
        <p14:creationId xmlns:p14="http://schemas.microsoft.com/office/powerpoint/2010/main" val="96023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text + objects 3 columns">
    <p:spTree>
      <p:nvGrpSpPr>
        <p:cNvPr id="1" name=""/>
        <p:cNvGrpSpPr/>
        <p:nvPr/>
      </p:nvGrpSpPr>
      <p:grpSpPr>
        <a:xfrm>
          <a:off x="0" y="0"/>
          <a:ext cx="0" cy="0"/>
          <a:chOff x="0" y="0"/>
          <a:chExt cx="0" cy="0"/>
        </a:xfrm>
      </p:grpSpPr>
      <p:pic>
        <p:nvPicPr>
          <p:cNvPr id="39" name="図 2">
            <a:extLst>
              <a:ext uri="{FF2B5EF4-FFF2-40B4-BE49-F238E27FC236}">
                <a16:creationId xmlns:a16="http://schemas.microsoft.com/office/drawing/2014/main" id="{32043FC4-E742-1740-AF60-003ABAE88A9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40" name="図 18">
            <a:extLst>
              <a:ext uri="{FF2B5EF4-FFF2-40B4-BE49-F238E27FC236}">
                <a16:creationId xmlns:a16="http://schemas.microsoft.com/office/drawing/2014/main" id="{B02B855A-8F7E-434B-9044-795322C6AB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1" name="日付プレースホルダー 32">
            <a:extLst>
              <a:ext uri="{FF2B5EF4-FFF2-40B4-BE49-F238E27FC236}">
                <a16:creationId xmlns:a16="http://schemas.microsoft.com/office/drawing/2014/main" id="{D6ED4008-B8BC-D444-A538-3F99EF270548}"/>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43" name="テキスト プレースホルダー 9">
            <a:extLst>
              <a:ext uri="{FF2B5EF4-FFF2-40B4-BE49-F238E27FC236}">
                <a16:creationId xmlns:a16="http://schemas.microsoft.com/office/drawing/2014/main" id="{1905EB53-1021-4A45-AC7F-3196D88A4B75}"/>
              </a:ext>
            </a:extLst>
          </p:cNvPr>
          <p:cNvSpPr>
            <a:spLocks noGrp="1"/>
          </p:cNvSpPr>
          <p:nvPr>
            <p:ph type="body" sz="quarter" idx="10" hasCustomPrompt="1"/>
          </p:nvPr>
        </p:nvSpPr>
        <p:spPr>
          <a:xfrm>
            <a:off x="552451"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45" name="テキスト プレースホルダー 18">
            <a:extLst>
              <a:ext uri="{FF2B5EF4-FFF2-40B4-BE49-F238E27FC236}">
                <a16:creationId xmlns:a16="http://schemas.microsoft.com/office/drawing/2014/main" id="{47A8507A-EB49-AB45-8238-42A11A5B321B}"/>
              </a:ext>
            </a:extLst>
          </p:cNvPr>
          <p:cNvSpPr>
            <a:spLocks noGrp="1"/>
          </p:cNvSpPr>
          <p:nvPr>
            <p:ph type="body" sz="quarter" idx="14" hasCustomPrompt="1"/>
          </p:nvPr>
        </p:nvSpPr>
        <p:spPr>
          <a:xfrm>
            <a:off x="552451" y="5435465"/>
            <a:ext cx="3454399"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48" name="直線コネクタ 20">
            <a:extLst>
              <a:ext uri="{FF2B5EF4-FFF2-40B4-BE49-F238E27FC236}">
                <a16:creationId xmlns:a16="http://schemas.microsoft.com/office/drawing/2014/main" id="{CE1B3C2C-B829-6348-9E01-482A77DCEC58}"/>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タイトル 1">
            <a:extLst>
              <a:ext uri="{FF2B5EF4-FFF2-40B4-BE49-F238E27FC236}">
                <a16:creationId xmlns:a16="http://schemas.microsoft.com/office/drawing/2014/main" id="{52D39B9D-977F-4E4E-8773-AA2E21F4F9AC}"/>
              </a:ext>
            </a:extLst>
          </p:cNvPr>
          <p:cNvSpPr>
            <a:spLocks noGrp="1"/>
          </p:cNvSpPr>
          <p:nvPr>
            <p:ph type="title" hasCustomPrompt="1"/>
          </p:nvPr>
        </p:nvSpPr>
        <p:spPr>
          <a:xfrm>
            <a:off x="552451" y="135392"/>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(3 columns with Object)</a:t>
            </a:r>
            <a:endParaRPr kumimoji="1" lang="ja-JP" altLang="en-US" dirty="0"/>
          </a:p>
        </p:txBody>
      </p:sp>
      <p:sp>
        <p:nvSpPr>
          <p:cNvPr id="50" name="テキスト プレースホルダー 9">
            <a:extLst>
              <a:ext uri="{FF2B5EF4-FFF2-40B4-BE49-F238E27FC236}">
                <a16:creationId xmlns:a16="http://schemas.microsoft.com/office/drawing/2014/main" id="{1AAE6BD2-2E23-1E46-9B40-E838CCCB1A33}"/>
              </a:ext>
            </a:extLst>
          </p:cNvPr>
          <p:cNvSpPr>
            <a:spLocks noGrp="1"/>
          </p:cNvSpPr>
          <p:nvPr>
            <p:ph type="body" sz="quarter" idx="17" hasCustomPrompt="1"/>
          </p:nvPr>
        </p:nvSpPr>
        <p:spPr>
          <a:xfrm>
            <a:off x="436680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2" name="テキスト プレースホルダー 18">
            <a:extLst>
              <a:ext uri="{FF2B5EF4-FFF2-40B4-BE49-F238E27FC236}">
                <a16:creationId xmlns:a16="http://schemas.microsoft.com/office/drawing/2014/main" id="{1E5562CA-6BA9-C148-99CB-9C529C097912}"/>
              </a:ext>
            </a:extLst>
          </p:cNvPr>
          <p:cNvSpPr>
            <a:spLocks noGrp="1"/>
          </p:cNvSpPr>
          <p:nvPr>
            <p:ph type="body" sz="quarter" idx="19" hasCustomPrompt="1"/>
          </p:nvPr>
        </p:nvSpPr>
        <p:spPr>
          <a:xfrm>
            <a:off x="4367213"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53" name="テキスト プレースホルダー 9">
            <a:extLst>
              <a:ext uri="{FF2B5EF4-FFF2-40B4-BE49-F238E27FC236}">
                <a16:creationId xmlns:a16="http://schemas.microsoft.com/office/drawing/2014/main" id="{8FD4D86B-00F9-1A45-8AF8-95AD409C0106}"/>
              </a:ext>
            </a:extLst>
          </p:cNvPr>
          <p:cNvSpPr>
            <a:spLocks noGrp="1"/>
          </p:cNvSpPr>
          <p:nvPr>
            <p:ph type="body" sz="quarter" idx="20" hasCustomPrompt="1"/>
          </p:nvPr>
        </p:nvSpPr>
        <p:spPr>
          <a:xfrm>
            <a:off x="818355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6" name="テキスト プレースホルダー 18">
            <a:extLst>
              <a:ext uri="{FF2B5EF4-FFF2-40B4-BE49-F238E27FC236}">
                <a16:creationId xmlns:a16="http://schemas.microsoft.com/office/drawing/2014/main" id="{714ED991-CBC4-1440-8558-9629576E502C}"/>
              </a:ext>
            </a:extLst>
          </p:cNvPr>
          <p:cNvSpPr>
            <a:spLocks noGrp="1"/>
          </p:cNvSpPr>
          <p:nvPr>
            <p:ph type="body" sz="quarter" idx="23" hasCustomPrompt="1"/>
          </p:nvPr>
        </p:nvSpPr>
        <p:spPr>
          <a:xfrm>
            <a:off x="8181961"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7" name="テキスト プレースホルダー 18">
            <a:extLst>
              <a:ext uri="{FF2B5EF4-FFF2-40B4-BE49-F238E27FC236}">
                <a16:creationId xmlns:a16="http://schemas.microsoft.com/office/drawing/2014/main" id="{6FF0EA42-4404-9E4C-A7E4-2D160C3EECC2}"/>
              </a:ext>
            </a:extLst>
          </p:cNvPr>
          <p:cNvSpPr>
            <a:spLocks noGrp="1"/>
          </p:cNvSpPr>
          <p:nvPr>
            <p:ph type="body" sz="quarter" idx="13" hasCustomPrompt="1"/>
          </p:nvPr>
        </p:nvSpPr>
        <p:spPr>
          <a:xfrm>
            <a:off x="552451" y="1525563"/>
            <a:ext cx="3454400"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18" name="コンテンツ プレースホルダー 8">
            <a:extLst>
              <a:ext uri="{FF2B5EF4-FFF2-40B4-BE49-F238E27FC236}">
                <a16:creationId xmlns:a16="http://schemas.microsoft.com/office/drawing/2014/main" id="{8EAD100D-D456-A446-ACDE-F7C2586C9233}"/>
              </a:ext>
            </a:extLst>
          </p:cNvPr>
          <p:cNvSpPr>
            <a:spLocks noGrp="1"/>
          </p:cNvSpPr>
          <p:nvPr>
            <p:ph sz="quarter" idx="15" hasCustomPrompt="1"/>
          </p:nvPr>
        </p:nvSpPr>
        <p:spPr>
          <a:xfrm>
            <a:off x="552451" y="2518363"/>
            <a:ext cx="3454399"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19" name="テキスト プレースホルダー 18">
            <a:extLst>
              <a:ext uri="{FF2B5EF4-FFF2-40B4-BE49-F238E27FC236}">
                <a16:creationId xmlns:a16="http://schemas.microsoft.com/office/drawing/2014/main" id="{AA61BA27-593B-C641-9EA5-FC0380789066}"/>
              </a:ext>
            </a:extLst>
          </p:cNvPr>
          <p:cNvSpPr>
            <a:spLocks noGrp="1"/>
          </p:cNvSpPr>
          <p:nvPr>
            <p:ph type="body" sz="quarter" idx="24" hasCustomPrompt="1"/>
          </p:nvPr>
        </p:nvSpPr>
        <p:spPr>
          <a:xfrm>
            <a:off x="4366800" y="1521134"/>
            <a:ext cx="34544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0" name="コンテンツ プレースホルダー 8">
            <a:extLst>
              <a:ext uri="{FF2B5EF4-FFF2-40B4-BE49-F238E27FC236}">
                <a16:creationId xmlns:a16="http://schemas.microsoft.com/office/drawing/2014/main" id="{B57BA1E7-CA67-D14D-9BE0-D6EBB4EB2540}"/>
              </a:ext>
            </a:extLst>
          </p:cNvPr>
          <p:cNvSpPr>
            <a:spLocks noGrp="1"/>
          </p:cNvSpPr>
          <p:nvPr>
            <p:ph sz="quarter" idx="25" hasCustomPrompt="1"/>
          </p:nvPr>
        </p:nvSpPr>
        <p:spPr>
          <a:xfrm>
            <a:off x="4366801" y="2513934"/>
            <a:ext cx="3454400"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21" name="テキスト プレースホルダー 18">
            <a:extLst>
              <a:ext uri="{FF2B5EF4-FFF2-40B4-BE49-F238E27FC236}">
                <a16:creationId xmlns:a16="http://schemas.microsoft.com/office/drawing/2014/main" id="{1E0BD574-5964-1F4D-946D-91C5A67603F8}"/>
              </a:ext>
            </a:extLst>
          </p:cNvPr>
          <p:cNvSpPr>
            <a:spLocks noGrp="1"/>
          </p:cNvSpPr>
          <p:nvPr>
            <p:ph type="body" sz="quarter" idx="26" hasCustomPrompt="1"/>
          </p:nvPr>
        </p:nvSpPr>
        <p:spPr>
          <a:xfrm>
            <a:off x="8181153" y="1521134"/>
            <a:ext cx="3456796"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2" name="コンテンツ プレースホルダー 8">
            <a:extLst>
              <a:ext uri="{FF2B5EF4-FFF2-40B4-BE49-F238E27FC236}">
                <a16:creationId xmlns:a16="http://schemas.microsoft.com/office/drawing/2014/main" id="{02284374-73AB-E640-9920-4808485C5E9B}"/>
              </a:ext>
            </a:extLst>
          </p:cNvPr>
          <p:cNvSpPr>
            <a:spLocks noGrp="1"/>
          </p:cNvSpPr>
          <p:nvPr>
            <p:ph sz="quarter" idx="27" hasCustomPrompt="1"/>
          </p:nvPr>
        </p:nvSpPr>
        <p:spPr>
          <a:xfrm>
            <a:off x="8181152" y="2513934"/>
            <a:ext cx="3456795"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24" name="スライド番号プレースホルダー 5">
            <a:extLst>
              <a:ext uri="{FF2B5EF4-FFF2-40B4-BE49-F238E27FC236}">
                <a16:creationId xmlns:a16="http://schemas.microsoft.com/office/drawing/2014/main" id="{4ECBFAF0-508D-DE46-B476-F6968E6D7E31}"/>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3" name="Text Placeholder 4">
            <a:extLst>
              <a:ext uri="{FF2B5EF4-FFF2-40B4-BE49-F238E27FC236}">
                <a16:creationId xmlns:a16="http://schemas.microsoft.com/office/drawing/2014/main" id="{28D6DF44-6A99-409A-BFE2-60F2E6B360E6}"/>
              </a:ext>
            </a:extLst>
          </p:cNvPr>
          <p:cNvSpPr>
            <a:spLocks noGrp="1"/>
          </p:cNvSpPr>
          <p:nvPr>
            <p:ph type="body" sz="quarter" idx="28"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326550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icture w/caption">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7" name="スライド番号プレースホルダー 5"/>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(picture)</a:t>
            </a:r>
            <a:endParaRPr kumimoji="1" lang="ja-JP" altLang="en-US" dirty="0"/>
          </a:p>
        </p:txBody>
      </p:sp>
      <p:sp>
        <p:nvSpPr>
          <p:cNvPr id="16" name="Bildplatzhalter 4">
            <a:extLst>
              <a:ext uri="{FF2B5EF4-FFF2-40B4-BE49-F238E27FC236}">
                <a16:creationId xmlns:a16="http://schemas.microsoft.com/office/drawing/2014/main" id="{B478C11D-E98E-734E-8267-18F26B74A905}"/>
              </a:ext>
            </a:extLst>
          </p:cNvPr>
          <p:cNvSpPr>
            <a:spLocks noGrp="1"/>
          </p:cNvSpPr>
          <p:nvPr>
            <p:ph type="pic" sz="quarter" idx="15"/>
          </p:nvPr>
        </p:nvSpPr>
        <p:spPr>
          <a:xfrm>
            <a:off x="552450" y="797316"/>
            <a:ext cx="11104563" cy="4450588"/>
          </a:xfrm>
          <a:prstGeom prst="rect">
            <a:avLst/>
          </a:prstGeom>
        </p:spPr>
        <p:txBody>
          <a:bodyPr/>
          <a:lstStyle>
            <a:lvl1pPr marL="0" indent="0">
              <a:buNone/>
              <a:defRPr/>
            </a:lvl1pPr>
          </a:lstStyle>
          <a:p>
            <a:r>
              <a:rPr lang="en-US"/>
              <a:t>Click icon to add picture</a:t>
            </a:r>
            <a:endParaRPr lang="de-DE" dirty="0"/>
          </a:p>
        </p:txBody>
      </p:sp>
      <p:sp>
        <p:nvSpPr>
          <p:cNvPr id="11" name="Text Placeholder 4">
            <a:extLst>
              <a:ext uri="{FF2B5EF4-FFF2-40B4-BE49-F238E27FC236}">
                <a16:creationId xmlns:a16="http://schemas.microsoft.com/office/drawing/2014/main" id="{20A98487-D8F0-4DC0-866E-928BDE54E57E}"/>
              </a:ext>
            </a:extLst>
          </p:cNvPr>
          <p:cNvSpPr>
            <a:spLocks noGrp="1"/>
          </p:cNvSpPr>
          <p:nvPr>
            <p:ph type="body" sz="quarter" idx="16"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21982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4" name="図 4">
            <a:extLst>
              <a:ext uri="{FF2B5EF4-FFF2-40B4-BE49-F238E27FC236}">
                <a16:creationId xmlns:a16="http://schemas.microsoft.com/office/drawing/2014/main" id="{5DC12AB6-A92C-F74D-AD15-304089ACBA6A}"/>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4102821" y="2942346"/>
            <a:ext cx="3984771" cy="974896"/>
          </a:xfrm>
          <a:prstGeom prst="rect">
            <a:avLst/>
          </a:prstGeom>
        </p:spPr>
      </p:pic>
    </p:spTree>
    <p:extLst>
      <p:ext uri="{BB962C8B-B14F-4D97-AF65-F5344CB8AC3E}">
        <p14:creationId xmlns:p14="http://schemas.microsoft.com/office/powerpoint/2010/main" val="422907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pic>
        <p:nvPicPr>
          <p:cNvPr id="54" name="図 3">
            <a:extLst>
              <a:ext uri="{FF2B5EF4-FFF2-40B4-BE49-F238E27FC236}">
                <a16:creationId xmlns:a16="http://schemas.microsoft.com/office/drawing/2014/main" id="{DB7E8743-982B-B64F-97C7-011B1D47C2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8688" y="3146868"/>
            <a:ext cx="6534000" cy="392814"/>
          </a:xfrm>
          <a:prstGeom prst="rect">
            <a:avLst/>
          </a:prstGeom>
        </p:spPr>
      </p:pic>
      <p:pic>
        <p:nvPicPr>
          <p:cNvPr id="55" name="図 4">
            <a:extLst>
              <a:ext uri="{FF2B5EF4-FFF2-40B4-BE49-F238E27FC236}">
                <a16:creationId xmlns:a16="http://schemas.microsoft.com/office/drawing/2014/main" id="{1CA7FA97-2416-F549-BB75-4F2F1B59534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87498" y="5852493"/>
            <a:ext cx="1229979" cy="736739"/>
          </a:xfrm>
          <a:prstGeom prst="rect">
            <a:avLst/>
          </a:prstGeom>
        </p:spPr>
      </p:pic>
    </p:spTree>
    <p:extLst>
      <p:ext uri="{BB962C8B-B14F-4D97-AF65-F5344CB8AC3E}">
        <p14:creationId xmlns:p14="http://schemas.microsoft.com/office/powerpoint/2010/main" val="155007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V1">
    <p:spTree>
      <p:nvGrpSpPr>
        <p:cNvPr id="1" name=""/>
        <p:cNvGrpSpPr/>
        <p:nvPr/>
      </p:nvGrpSpPr>
      <p:grpSpPr>
        <a:xfrm>
          <a:off x="0" y="0"/>
          <a:ext cx="0" cy="0"/>
          <a:chOff x="0" y="0"/>
          <a:chExt cx="0" cy="0"/>
        </a:xfrm>
      </p:grpSpPr>
      <p:pic>
        <p:nvPicPr>
          <p:cNvPr id="10" name="図 9" descr="屋内, 座る, 金属, テーブル が含まれている画像&#10;&#10;自動的に生成された説明">
            <a:extLst>
              <a:ext uri="{FF2B5EF4-FFF2-40B4-BE49-F238E27FC236}">
                <a16:creationId xmlns:a16="http://schemas.microsoft.com/office/drawing/2014/main" id="{3E7BB581-F2D7-0646-8805-6EBDEF1BE3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7984" y="1146972"/>
            <a:ext cx="11657387" cy="5003800"/>
          </a:xfrm>
          <a:prstGeom prst="rect">
            <a:avLst/>
          </a:prstGeom>
        </p:spPr>
      </p:pic>
      <p:sp>
        <p:nvSpPr>
          <p:cNvPr id="27" name="タイトル 1"/>
          <p:cNvSpPr>
            <a:spLocks noGrp="1"/>
          </p:cNvSpPr>
          <p:nvPr>
            <p:ph type="title" hasCustomPrompt="1"/>
          </p:nvPr>
        </p:nvSpPr>
        <p:spPr>
          <a:xfrm>
            <a:off x="411581" y="1888399"/>
            <a:ext cx="5749568" cy="1139747"/>
          </a:xfrm>
          <a:prstGeom prst="rect">
            <a:avLst/>
          </a:prstGeom>
        </p:spPr>
        <p:txBody>
          <a:bodyPr lIns="104790" tIns="52395" rIns="104790" bIns="52395"/>
          <a:lstStyle>
            <a:lvl1pPr>
              <a:lnSpc>
                <a:spcPct val="100000"/>
              </a:lnSpc>
              <a:defRPr sz="3400" b="1" baseline="0">
                <a:solidFill>
                  <a:schemeClr val="bg1"/>
                </a:solidFill>
                <a:latin typeface="+mj-lt"/>
                <a:ea typeface="+mj-ea"/>
                <a:cs typeface="メイリオ" pitchFamily="50" charset="-128"/>
              </a:defRPr>
            </a:lvl1pPr>
          </a:lstStyle>
          <a:p>
            <a:r>
              <a:rPr kumimoji="1" lang="en-US" altLang="ja-JP" dirty="0"/>
              <a:t>Cover Title 34pt</a:t>
            </a:r>
            <a:endParaRPr kumimoji="1" lang="ja-JP" altLang="en-US" dirty="0"/>
          </a:p>
        </p:txBody>
      </p:sp>
      <p:sp>
        <p:nvSpPr>
          <p:cNvPr id="28" name="テキスト プレースホルダー 21"/>
          <p:cNvSpPr>
            <a:spLocks noGrp="1"/>
          </p:cNvSpPr>
          <p:nvPr>
            <p:ph type="body" sz="quarter" idx="12" hasCustomPrompt="1"/>
          </p:nvPr>
        </p:nvSpPr>
        <p:spPr>
          <a:xfrm>
            <a:off x="411578" y="3100666"/>
            <a:ext cx="5749568" cy="1591042"/>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bg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sp>
        <p:nvSpPr>
          <p:cNvPr id="21" name="テキスト プレースホルダー 5"/>
          <p:cNvSpPr>
            <a:spLocks noGrp="1"/>
          </p:cNvSpPr>
          <p:nvPr>
            <p:ph type="body" sz="quarter" idx="13" hasCustomPrompt="1"/>
          </p:nvPr>
        </p:nvSpPr>
        <p:spPr>
          <a:xfrm>
            <a:off x="411581" y="5395588"/>
            <a:ext cx="3182384" cy="351370"/>
          </a:xfrm>
          <a:prstGeom prst="rect">
            <a:avLst/>
          </a:prstGeom>
        </p:spPr>
        <p:txBody>
          <a:bodyPr lIns="104790" tIns="52395" rIns="104790" bIns="52395" anchor="ctr"/>
          <a:lstStyle>
            <a:lvl1pPr marL="0" indent="0">
              <a:lnSpc>
                <a:spcPct val="100000"/>
              </a:lnSpc>
              <a:spcBef>
                <a:spcPts val="0"/>
              </a:spcBef>
              <a:buNone/>
              <a:defRPr sz="1400">
                <a:solidFill>
                  <a:schemeClr val="bg1"/>
                </a:solidFill>
                <a:latin typeface="+mj-lt"/>
                <a:ea typeface="+mn-ea"/>
                <a:cs typeface="メイリオ" pitchFamily="50" charset="-128"/>
              </a:defRPr>
            </a:lvl1pPr>
          </a:lstStyle>
          <a:p>
            <a:pPr lvl="0"/>
            <a:r>
              <a:rPr kumimoji="1" lang="en-US" altLang="ja-JP" dirty="0"/>
              <a:t>2020.6.1</a:t>
            </a:r>
            <a:endParaRPr kumimoji="1" lang="ja-JP" altLang="en-US" dirty="0"/>
          </a:p>
        </p:txBody>
      </p:sp>
      <p:sp>
        <p:nvSpPr>
          <p:cNvPr id="12"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pic>
        <p:nvPicPr>
          <p:cNvPr id="14" name="図 13">
            <a:extLst>
              <a:ext uri="{FF2B5EF4-FFF2-40B4-BE49-F238E27FC236}">
                <a16:creationId xmlns:a16="http://schemas.microsoft.com/office/drawing/2014/main" id="{9B8A81FD-36C9-A048-9FEB-5B60BC3CED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1927" y="5850971"/>
            <a:ext cx="1595798" cy="134226"/>
          </a:xfrm>
          <a:prstGeom prst="rect">
            <a:avLst/>
          </a:prstGeom>
        </p:spPr>
      </p:pic>
      <p:pic>
        <p:nvPicPr>
          <p:cNvPr id="13" name="図 12">
            <a:extLst>
              <a:ext uri="{FF2B5EF4-FFF2-40B4-BE49-F238E27FC236}">
                <a16:creationId xmlns:a16="http://schemas.microsoft.com/office/drawing/2014/main" id="{B5649861-F5A8-E64C-90C9-167226438DC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grpSp>
        <p:nvGrpSpPr>
          <p:cNvPr id="5" name="Gruppieren 4">
            <a:extLst>
              <a:ext uri="{FF2B5EF4-FFF2-40B4-BE49-F238E27FC236}">
                <a16:creationId xmlns:a16="http://schemas.microsoft.com/office/drawing/2014/main" id="{61A99564-1771-45FE-9852-6BB9AE1C8E68}"/>
              </a:ext>
            </a:extLst>
          </p:cNvPr>
          <p:cNvGrpSpPr/>
          <p:nvPr userDrawn="1"/>
        </p:nvGrpSpPr>
        <p:grpSpPr>
          <a:xfrm>
            <a:off x="257983" y="203772"/>
            <a:ext cx="11657387" cy="943200"/>
            <a:chOff x="257984" y="202843"/>
            <a:chExt cx="11657387" cy="943200"/>
          </a:xfrm>
        </p:grpSpPr>
        <p:sp>
          <p:nvSpPr>
            <p:cNvPr id="4" name="Rechteck 3">
              <a:extLst>
                <a:ext uri="{FF2B5EF4-FFF2-40B4-BE49-F238E27FC236}">
                  <a16:creationId xmlns:a16="http://schemas.microsoft.com/office/drawing/2014/main" id="{783E0EE9-AC03-49CC-97A0-7223C6330FF0}"/>
                </a:ext>
              </a:extLst>
            </p:cNvPr>
            <p:cNvSpPr/>
            <p:nvPr userDrawn="1"/>
          </p:nvSpPr>
          <p:spPr>
            <a:xfrm>
              <a:off x="257984" y="202843"/>
              <a:ext cx="11657387" cy="94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descr="Ein Bild, das Zeichnung, Blume enthält.&#10;&#10;Automatisch generierte Beschreibung">
              <a:extLst>
                <a:ext uri="{FF2B5EF4-FFF2-40B4-BE49-F238E27FC236}">
                  <a16:creationId xmlns:a16="http://schemas.microsoft.com/office/drawing/2014/main" id="{757D1023-2E0E-47F5-A8F3-937796204BE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606307" y="294155"/>
              <a:ext cx="3226158" cy="768790"/>
            </a:xfrm>
            <a:prstGeom prst="rect">
              <a:avLst/>
            </a:prstGeom>
          </p:spPr>
        </p:pic>
      </p:grpSp>
    </p:spTree>
    <p:extLst>
      <p:ext uri="{BB962C8B-B14F-4D97-AF65-F5344CB8AC3E}">
        <p14:creationId xmlns:p14="http://schemas.microsoft.com/office/powerpoint/2010/main" val="415763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V2">
    <p:spTree>
      <p:nvGrpSpPr>
        <p:cNvPr id="1" name=""/>
        <p:cNvGrpSpPr/>
        <p:nvPr/>
      </p:nvGrpSpPr>
      <p:grpSpPr>
        <a:xfrm>
          <a:off x="0" y="0"/>
          <a:ext cx="0" cy="0"/>
          <a:chOff x="0" y="0"/>
          <a:chExt cx="0" cy="0"/>
        </a:xfrm>
      </p:grpSpPr>
      <p:pic>
        <p:nvPicPr>
          <p:cNvPr id="11" name="図 10" descr="建物, 座る, グリーン, エンジン が含まれている画像&#10;&#10;自動的に生成された説明">
            <a:extLst>
              <a:ext uri="{FF2B5EF4-FFF2-40B4-BE49-F238E27FC236}">
                <a16:creationId xmlns:a16="http://schemas.microsoft.com/office/drawing/2014/main" id="{EB3F3220-C9C8-1247-8464-C8AD9A3729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43598" y="953731"/>
            <a:ext cx="6870700" cy="5194300"/>
          </a:xfrm>
          <a:prstGeom prst="rect">
            <a:avLst/>
          </a:prstGeom>
        </p:spPr>
      </p:pic>
      <p:pic>
        <p:nvPicPr>
          <p:cNvPr id="38" name="図 3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1882" y="957332"/>
            <a:ext cx="4785360" cy="5187696"/>
          </a:xfrm>
          <a:prstGeom prst="rect">
            <a:avLst/>
          </a:prstGeom>
        </p:spPr>
      </p:pic>
      <p:sp>
        <p:nvSpPr>
          <p:cNvPr id="13" name="タイトル 1"/>
          <p:cNvSpPr>
            <a:spLocks noGrp="1"/>
          </p:cNvSpPr>
          <p:nvPr>
            <p:ph type="title" hasCustomPrompt="1"/>
          </p:nvPr>
        </p:nvSpPr>
        <p:spPr>
          <a:xfrm>
            <a:off x="411582" y="1888399"/>
            <a:ext cx="4635661" cy="1139747"/>
          </a:xfrm>
          <a:prstGeom prst="rect">
            <a:avLst/>
          </a:prstGeom>
        </p:spPr>
        <p:txBody>
          <a:bodyPr lIns="104790" tIns="52395" rIns="104790" bIns="52395"/>
          <a:lstStyle>
            <a:lvl1pPr>
              <a:lnSpc>
                <a:spcPct val="100000"/>
              </a:lnSpc>
              <a:defRPr sz="3400" b="1" baseline="0">
                <a:solidFill>
                  <a:schemeClr val="bg1"/>
                </a:solidFill>
                <a:latin typeface="+mj-lt"/>
                <a:ea typeface="+mj-ea"/>
                <a:cs typeface="メイリオ" pitchFamily="50" charset="-128"/>
              </a:defRPr>
            </a:lvl1pPr>
          </a:lstStyle>
          <a:p>
            <a:r>
              <a:rPr kumimoji="1" lang="en-US" altLang="ja-JP" dirty="0"/>
              <a:t>Cover Title 34pt</a:t>
            </a:r>
            <a:endParaRPr kumimoji="1" lang="ja-JP" altLang="en-US" dirty="0"/>
          </a:p>
        </p:txBody>
      </p:sp>
      <p:sp>
        <p:nvSpPr>
          <p:cNvPr id="18" name="テキスト プレースホルダー 21"/>
          <p:cNvSpPr>
            <a:spLocks noGrp="1"/>
          </p:cNvSpPr>
          <p:nvPr>
            <p:ph type="body" sz="quarter" idx="12" hasCustomPrompt="1"/>
          </p:nvPr>
        </p:nvSpPr>
        <p:spPr>
          <a:xfrm>
            <a:off x="411579" y="3100666"/>
            <a:ext cx="4635663" cy="1591042"/>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bg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sp>
        <p:nvSpPr>
          <p:cNvPr id="14"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sp>
        <p:nvSpPr>
          <p:cNvPr id="21" name="テキスト プレースホルダー 5"/>
          <p:cNvSpPr>
            <a:spLocks noGrp="1"/>
          </p:cNvSpPr>
          <p:nvPr>
            <p:ph type="body" sz="quarter" idx="13" hasCustomPrompt="1"/>
          </p:nvPr>
        </p:nvSpPr>
        <p:spPr>
          <a:xfrm>
            <a:off x="411581" y="5395588"/>
            <a:ext cx="3182384" cy="351370"/>
          </a:xfrm>
          <a:prstGeom prst="rect">
            <a:avLst/>
          </a:prstGeom>
        </p:spPr>
        <p:txBody>
          <a:bodyPr lIns="104790" tIns="52395" rIns="104790" bIns="52395" anchor="ctr"/>
          <a:lstStyle>
            <a:lvl1pPr marL="0" indent="0">
              <a:lnSpc>
                <a:spcPct val="100000"/>
              </a:lnSpc>
              <a:spcBef>
                <a:spcPts val="0"/>
              </a:spcBef>
              <a:buNone/>
              <a:defRPr sz="1400">
                <a:solidFill>
                  <a:schemeClr val="bg1"/>
                </a:solidFill>
                <a:latin typeface="+mj-lt"/>
                <a:ea typeface="+mn-ea"/>
                <a:cs typeface="メイリオ" pitchFamily="50" charset="-128"/>
              </a:defRPr>
            </a:lvl1pPr>
          </a:lstStyle>
          <a:p>
            <a:pPr lvl="0"/>
            <a:r>
              <a:rPr kumimoji="1" lang="en-US" altLang="ja-JP" dirty="0"/>
              <a:t>2020.6.1</a:t>
            </a:r>
            <a:endParaRPr kumimoji="1" lang="ja-JP" altLang="en-US" dirty="0"/>
          </a:p>
        </p:txBody>
      </p:sp>
      <p:pic>
        <p:nvPicPr>
          <p:cNvPr id="17" name="図 16">
            <a:extLst>
              <a:ext uri="{FF2B5EF4-FFF2-40B4-BE49-F238E27FC236}">
                <a16:creationId xmlns:a16="http://schemas.microsoft.com/office/drawing/2014/main" id="{CC30009A-B32B-B24B-8EDA-C0939CCEB4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1927" y="5850971"/>
            <a:ext cx="1595798" cy="134226"/>
          </a:xfrm>
          <a:prstGeom prst="rect">
            <a:avLst/>
          </a:prstGeom>
        </p:spPr>
      </p:pic>
      <p:pic>
        <p:nvPicPr>
          <p:cNvPr id="15" name="図 14">
            <a:extLst>
              <a:ext uri="{FF2B5EF4-FFF2-40B4-BE49-F238E27FC236}">
                <a16:creationId xmlns:a16="http://schemas.microsoft.com/office/drawing/2014/main" id="{49EFD16D-E6EB-8442-A27C-183A3B385E9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pic>
        <p:nvPicPr>
          <p:cNvPr id="3" name="Grafik 2">
            <a:extLst>
              <a:ext uri="{FF2B5EF4-FFF2-40B4-BE49-F238E27FC236}">
                <a16:creationId xmlns:a16="http://schemas.microsoft.com/office/drawing/2014/main" id="{B2A54DC8-BE5D-4ACE-B717-13F988E35AF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825248" y="92900"/>
            <a:ext cx="3227011" cy="768992"/>
          </a:xfrm>
          <a:prstGeom prst="rect">
            <a:avLst/>
          </a:prstGeom>
        </p:spPr>
      </p:pic>
    </p:spTree>
    <p:extLst>
      <p:ext uri="{BB962C8B-B14F-4D97-AF65-F5344CB8AC3E}">
        <p14:creationId xmlns:p14="http://schemas.microsoft.com/office/powerpoint/2010/main" val="287638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text V1">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8" name="テキスト プレースホルダー 18"/>
          <p:cNvSpPr>
            <a:spLocks noGrp="1"/>
          </p:cNvSpPr>
          <p:nvPr>
            <p:ph type="body" sz="quarter" idx="13" hasCustomPrompt="1"/>
          </p:nvPr>
        </p:nvSpPr>
        <p:spPr>
          <a:xfrm>
            <a:off x="552450" y="797316"/>
            <a:ext cx="11104633" cy="5483463"/>
          </a:xfrm>
          <a:prstGeom prst="rect">
            <a:avLst/>
          </a:prstGeom>
        </p:spPr>
        <p:txBody>
          <a:bodyPr lIns="104790" tIns="52395" rIns="104790" bIns="52395" numCol="1" spcCol="618840"/>
          <a:lstStyle>
            <a:lvl1pPr marL="0" marR="0" indent="0" algn="l" defTabSz="820738" rtl="0" eaLnBrk="1" fontAlgn="auto" latinLnBrk="0" hangingPunct="1">
              <a:lnSpc>
                <a:spcPct val="120000"/>
              </a:lnSpc>
              <a:spcBef>
                <a:spcPts val="860"/>
              </a:spcBef>
              <a:spcAft>
                <a:spcPts val="0"/>
              </a:spcAft>
              <a:buClrTx/>
              <a:buSzTx/>
              <a:buFont typeface="Arial" panose="020B0604020202020204" pitchFamily="34" charset="0"/>
              <a:buNone/>
              <a:tabLst>
                <a:tab pos="4840288" algn="l"/>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defTabSz="787400">
              <a:defRPr sz="2200" b="1" baseline="0">
                <a:solidFill>
                  <a:schemeClr val="tx1"/>
                </a:solidFill>
                <a:latin typeface="+mj-lt"/>
                <a:cs typeface="Arial" panose="020B0604020202020204" pitchFamily="34" charset="0"/>
              </a:defRPr>
            </a:lvl1pPr>
          </a:lstStyle>
          <a:p>
            <a:r>
              <a:rPr kumimoji="1" lang="en-US" altLang="ja-JP" dirty="0"/>
              <a:t>Page Title 22pt (just Text)</a:t>
            </a:r>
            <a:endParaRPr kumimoji="1" lang="ja-JP" altLang="en-US" dirty="0"/>
          </a:p>
        </p:txBody>
      </p:sp>
      <p:sp>
        <p:nvSpPr>
          <p:cNvPr id="10" name="スライド番号プレースホルダー 5">
            <a:extLst>
              <a:ext uri="{FF2B5EF4-FFF2-40B4-BE49-F238E27FC236}">
                <a16:creationId xmlns:a16="http://schemas.microsoft.com/office/drawing/2014/main" id="{083BC3B8-A62B-E24D-A9AF-FF5336A9A1A6}"/>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5" name="Text Placeholder 4">
            <a:extLst>
              <a:ext uri="{FF2B5EF4-FFF2-40B4-BE49-F238E27FC236}">
                <a16:creationId xmlns:a16="http://schemas.microsoft.com/office/drawing/2014/main" id="{72C7810C-92B5-4F03-BB3F-34CA99793360}"/>
              </a:ext>
            </a:extLst>
          </p:cNvPr>
          <p:cNvSpPr>
            <a:spLocks noGrp="1"/>
          </p:cNvSpPr>
          <p:nvPr>
            <p:ph type="body" sz="quarter" idx="14"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131548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text V2">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7" name="テキスト プレースホルダー 9"/>
          <p:cNvSpPr>
            <a:spLocks noGrp="1"/>
          </p:cNvSpPr>
          <p:nvPr>
            <p:ph type="body" sz="quarter" idx="10" hasCustomPrompt="1"/>
          </p:nvPr>
        </p:nvSpPr>
        <p:spPr>
          <a:xfrm>
            <a:off x="552450" y="797316"/>
            <a:ext cx="8706763"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18" name="テキスト プレースホルダー 18"/>
          <p:cNvSpPr>
            <a:spLocks noGrp="1"/>
          </p:cNvSpPr>
          <p:nvPr>
            <p:ph type="body" sz="quarter" idx="13" hasCustomPrompt="1"/>
          </p:nvPr>
        </p:nvSpPr>
        <p:spPr>
          <a:xfrm>
            <a:off x="552450" y="1525562"/>
            <a:ext cx="11104633" cy="3662661"/>
          </a:xfrm>
          <a:prstGeom prst="rect">
            <a:avLst/>
          </a:prstGeom>
        </p:spPr>
        <p:txBody>
          <a:bodyPr lIns="104790" tIns="52395" rIns="104790" bIns="52395" numCol="2"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2"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(1 column, just Text)</a:t>
            </a:r>
            <a:endParaRPr kumimoji="1" lang="ja-JP" altLang="en-US" dirty="0"/>
          </a:p>
        </p:txBody>
      </p:sp>
      <p:graphicFrame>
        <p:nvGraphicFramePr>
          <p:cNvPr id="11" name="Diagramm 10">
            <a:extLst>
              <a:ext uri="{FF2B5EF4-FFF2-40B4-BE49-F238E27FC236}">
                <a16:creationId xmlns:a16="http://schemas.microsoft.com/office/drawing/2014/main" id="{353781BA-2C17-2141-8BFB-3213A14BC797}"/>
              </a:ext>
            </a:extLst>
          </p:cNvPr>
          <p:cNvGraphicFramePr/>
          <p:nvPr userDrawn="1">
            <p:extLst>
              <p:ext uri="{D42A27DB-BD31-4B8C-83A1-F6EECF244321}">
                <p14:modId xmlns:p14="http://schemas.microsoft.com/office/powerpoint/2010/main" val="2662142517"/>
              </p:ext>
            </p:extLst>
          </p:nvPr>
        </p:nvGraphicFramePr>
        <p:xfrm>
          <a:off x="548438" y="797316"/>
          <a:ext cx="11104633" cy="5493010"/>
        </p:xfrm>
        <a:graphic>
          <a:graphicData uri="http://schemas.openxmlformats.org/drawingml/2006/chart">
            <c:chart xmlns:c="http://schemas.openxmlformats.org/drawingml/2006/chart" xmlns:r="http://schemas.openxmlformats.org/officeDocument/2006/relationships" r:id="rId4"/>
          </a:graphicData>
        </a:graphic>
      </p:graphicFrame>
      <p:sp>
        <p:nvSpPr>
          <p:cNvPr id="13" name="スライド番号プレースホルダー 5">
            <a:extLst>
              <a:ext uri="{FF2B5EF4-FFF2-40B4-BE49-F238E27FC236}">
                <a16:creationId xmlns:a16="http://schemas.microsoft.com/office/drawing/2014/main" id="{22E32625-DB6E-0947-A520-DEC81F03FA8F}"/>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6" name="Text Placeholder 4">
            <a:extLst>
              <a:ext uri="{FF2B5EF4-FFF2-40B4-BE49-F238E27FC236}">
                <a16:creationId xmlns:a16="http://schemas.microsoft.com/office/drawing/2014/main" id="{2EB47805-D19D-450F-BA61-33A98106A9CF}"/>
              </a:ext>
            </a:extLst>
          </p:cNvPr>
          <p:cNvSpPr>
            <a:spLocks noGrp="1"/>
          </p:cNvSpPr>
          <p:nvPr>
            <p:ph type="body" sz="quarter" idx="15"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310023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text 2 columns">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92FDF04-6EEB-3844-90E7-DCC6519C47D8}"/>
              </a:ext>
            </a:extLst>
          </p:cNvPr>
          <p:cNvSpPr/>
          <p:nvPr userDrawn="1"/>
        </p:nvSpPr>
        <p:spPr>
          <a:xfrm>
            <a:off x="6273960" y="797316"/>
            <a:ext cx="5363999" cy="54834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図 2">
            <a:extLst>
              <a:ext uri="{FF2B5EF4-FFF2-40B4-BE49-F238E27FC236}">
                <a16:creationId xmlns:a16="http://schemas.microsoft.com/office/drawing/2014/main" id="{89142D73-FD55-E34E-8402-601A63A5F070}"/>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6" name="図 18">
            <a:extLst>
              <a:ext uri="{FF2B5EF4-FFF2-40B4-BE49-F238E27FC236}">
                <a16:creationId xmlns:a16="http://schemas.microsoft.com/office/drawing/2014/main" id="{71000135-3B55-EC40-BF38-5FEB5BABD49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20" name="日付プレースホルダー 32">
            <a:extLst>
              <a:ext uri="{FF2B5EF4-FFF2-40B4-BE49-F238E27FC236}">
                <a16:creationId xmlns:a16="http://schemas.microsoft.com/office/drawing/2014/main" id="{2801E7FC-94E1-8D46-B88D-5164368FBDB1}"/>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26" name="テキスト プレースホルダー 9">
            <a:extLst>
              <a:ext uri="{FF2B5EF4-FFF2-40B4-BE49-F238E27FC236}">
                <a16:creationId xmlns:a16="http://schemas.microsoft.com/office/drawing/2014/main" id="{4AB141F3-97BF-064D-B69B-6F755BA4208B}"/>
              </a:ext>
            </a:extLst>
          </p:cNvPr>
          <p:cNvSpPr>
            <a:spLocks noGrp="1"/>
          </p:cNvSpPr>
          <p:nvPr>
            <p:ph type="body" sz="quarter" idx="10" hasCustomPrompt="1"/>
          </p:nvPr>
        </p:nvSpPr>
        <p:spPr>
          <a:xfrm>
            <a:off x="552451"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27" name="テキスト プレースホルダー 18">
            <a:extLst>
              <a:ext uri="{FF2B5EF4-FFF2-40B4-BE49-F238E27FC236}">
                <a16:creationId xmlns:a16="http://schemas.microsoft.com/office/drawing/2014/main" id="{AD73C142-F12A-D942-98C5-00D08799997B}"/>
              </a:ext>
            </a:extLst>
          </p:cNvPr>
          <p:cNvSpPr>
            <a:spLocks noGrp="1"/>
          </p:cNvSpPr>
          <p:nvPr>
            <p:ph type="body" sz="quarter" idx="13" hasCustomPrompt="1"/>
          </p:nvPr>
        </p:nvSpPr>
        <p:spPr>
          <a:xfrm>
            <a:off x="552451" y="1525562"/>
            <a:ext cx="5364000" cy="3717671"/>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28" name="テキスト プレースホルダー 18">
            <a:extLst>
              <a:ext uri="{FF2B5EF4-FFF2-40B4-BE49-F238E27FC236}">
                <a16:creationId xmlns:a16="http://schemas.microsoft.com/office/drawing/2014/main" id="{77FED4B7-8437-DF43-9B65-5A296E1BD3CD}"/>
              </a:ext>
            </a:extLst>
          </p:cNvPr>
          <p:cNvSpPr>
            <a:spLocks noGrp="1"/>
          </p:cNvSpPr>
          <p:nvPr>
            <p:ph type="body" sz="quarter" idx="14" hasCustomPrompt="1"/>
          </p:nvPr>
        </p:nvSpPr>
        <p:spPr>
          <a:xfrm>
            <a:off x="552451"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31" name="直線コネクタ 20">
            <a:extLst>
              <a:ext uri="{FF2B5EF4-FFF2-40B4-BE49-F238E27FC236}">
                <a16:creationId xmlns:a16="http://schemas.microsoft.com/office/drawing/2014/main" id="{D66EF03B-4CFF-934B-919C-FD05FD56D94E}"/>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FE7A82D4-6350-0047-B84C-03842077D0CE}"/>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(2 columns, just Text)</a:t>
            </a:r>
            <a:endParaRPr kumimoji="1" lang="ja-JP" altLang="en-US" dirty="0"/>
          </a:p>
        </p:txBody>
      </p:sp>
      <p:sp>
        <p:nvSpPr>
          <p:cNvPr id="33" name="テキスト プレースホルダー 9">
            <a:extLst>
              <a:ext uri="{FF2B5EF4-FFF2-40B4-BE49-F238E27FC236}">
                <a16:creationId xmlns:a16="http://schemas.microsoft.com/office/drawing/2014/main" id="{E6405F29-CA4A-5F40-8CEF-3A78BE6CA593}"/>
              </a:ext>
            </a:extLst>
          </p:cNvPr>
          <p:cNvSpPr>
            <a:spLocks noGrp="1"/>
          </p:cNvSpPr>
          <p:nvPr>
            <p:ph type="body" sz="quarter" idx="17" hasCustomPrompt="1"/>
          </p:nvPr>
        </p:nvSpPr>
        <p:spPr>
          <a:xfrm>
            <a:off x="6273962"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34" name="テキスト プレースホルダー 18">
            <a:extLst>
              <a:ext uri="{FF2B5EF4-FFF2-40B4-BE49-F238E27FC236}">
                <a16:creationId xmlns:a16="http://schemas.microsoft.com/office/drawing/2014/main" id="{85140146-F58D-7645-9C02-37612814EAC3}"/>
              </a:ext>
            </a:extLst>
          </p:cNvPr>
          <p:cNvSpPr>
            <a:spLocks noGrp="1"/>
          </p:cNvSpPr>
          <p:nvPr>
            <p:ph type="body" sz="quarter" idx="18" hasCustomPrompt="1"/>
          </p:nvPr>
        </p:nvSpPr>
        <p:spPr>
          <a:xfrm>
            <a:off x="6273961" y="1525562"/>
            <a:ext cx="5364001" cy="3717671"/>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35" name="テキスト プレースホルダー 18">
            <a:extLst>
              <a:ext uri="{FF2B5EF4-FFF2-40B4-BE49-F238E27FC236}">
                <a16:creationId xmlns:a16="http://schemas.microsoft.com/office/drawing/2014/main" id="{8D07DBC6-B0A0-9440-902D-243BD088CD49}"/>
              </a:ext>
            </a:extLst>
          </p:cNvPr>
          <p:cNvSpPr>
            <a:spLocks noGrp="1"/>
          </p:cNvSpPr>
          <p:nvPr>
            <p:ph type="body" sz="quarter" idx="19" hasCustomPrompt="1"/>
          </p:nvPr>
        </p:nvSpPr>
        <p:spPr>
          <a:xfrm>
            <a:off x="6273959"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4C0AD0E4-6A2B-8A4A-9201-72B45505659D}"/>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7" name="Text Placeholder 4">
            <a:extLst>
              <a:ext uri="{FF2B5EF4-FFF2-40B4-BE49-F238E27FC236}">
                <a16:creationId xmlns:a16="http://schemas.microsoft.com/office/drawing/2014/main" id="{32518A27-7C58-40EF-A43E-FED766D6C7E0}"/>
              </a:ext>
            </a:extLst>
          </p:cNvPr>
          <p:cNvSpPr>
            <a:spLocks noGrp="1"/>
          </p:cNvSpPr>
          <p:nvPr>
            <p:ph type="body" sz="quarter" idx="20"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95130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text 3 columns">
    <p:spTree>
      <p:nvGrpSpPr>
        <p:cNvPr id="1" name=""/>
        <p:cNvGrpSpPr/>
        <p:nvPr/>
      </p:nvGrpSpPr>
      <p:grpSpPr>
        <a:xfrm>
          <a:off x="0" y="0"/>
          <a:ext cx="0" cy="0"/>
          <a:chOff x="0" y="0"/>
          <a:chExt cx="0" cy="0"/>
        </a:xfrm>
      </p:grpSpPr>
      <p:pic>
        <p:nvPicPr>
          <p:cNvPr id="39" name="図 2">
            <a:extLst>
              <a:ext uri="{FF2B5EF4-FFF2-40B4-BE49-F238E27FC236}">
                <a16:creationId xmlns:a16="http://schemas.microsoft.com/office/drawing/2014/main" id="{32043FC4-E742-1740-AF60-003ABAE88A9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40" name="図 18">
            <a:extLst>
              <a:ext uri="{FF2B5EF4-FFF2-40B4-BE49-F238E27FC236}">
                <a16:creationId xmlns:a16="http://schemas.microsoft.com/office/drawing/2014/main" id="{B02B855A-8F7E-434B-9044-795322C6AB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1" name="日付プレースホルダー 32">
            <a:extLst>
              <a:ext uri="{FF2B5EF4-FFF2-40B4-BE49-F238E27FC236}">
                <a16:creationId xmlns:a16="http://schemas.microsoft.com/office/drawing/2014/main" id="{D6ED4008-B8BC-D444-A538-3F99EF270548}"/>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43" name="テキスト プレースホルダー 9">
            <a:extLst>
              <a:ext uri="{FF2B5EF4-FFF2-40B4-BE49-F238E27FC236}">
                <a16:creationId xmlns:a16="http://schemas.microsoft.com/office/drawing/2014/main" id="{1905EB53-1021-4A45-AC7F-3196D88A4B75}"/>
              </a:ext>
            </a:extLst>
          </p:cNvPr>
          <p:cNvSpPr>
            <a:spLocks noGrp="1"/>
          </p:cNvSpPr>
          <p:nvPr>
            <p:ph type="body" sz="quarter" idx="10" hasCustomPrompt="1"/>
          </p:nvPr>
        </p:nvSpPr>
        <p:spPr>
          <a:xfrm>
            <a:off x="552451"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44" name="テキスト プレースホルダー 18">
            <a:extLst>
              <a:ext uri="{FF2B5EF4-FFF2-40B4-BE49-F238E27FC236}">
                <a16:creationId xmlns:a16="http://schemas.microsoft.com/office/drawing/2014/main" id="{68B7E7D5-200C-0543-BD7F-F9AA8EEA7FA4}"/>
              </a:ext>
            </a:extLst>
          </p:cNvPr>
          <p:cNvSpPr>
            <a:spLocks noGrp="1"/>
          </p:cNvSpPr>
          <p:nvPr>
            <p:ph type="body" sz="quarter" idx="13" hasCustomPrompt="1"/>
          </p:nvPr>
        </p:nvSpPr>
        <p:spPr>
          <a:xfrm>
            <a:off x="552451" y="1525562"/>
            <a:ext cx="34560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45" name="テキスト プレースホルダー 18">
            <a:extLst>
              <a:ext uri="{FF2B5EF4-FFF2-40B4-BE49-F238E27FC236}">
                <a16:creationId xmlns:a16="http://schemas.microsoft.com/office/drawing/2014/main" id="{47A8507A-EB49-AB45-8238-42A11A5B321B}"/>
              </a:ext>
            </a:extLst>
          </p:cNvPr>
          <p:cNvSpPr>
            <a:spLocks noGrp="1"/>
          </p:cNvSpPr>
          <p:nvPr>
            <p:ph type="body" sz="quarter" idx="14" hasCustomPrompt="1"/>
          </p:nvPr>
        </p:nvSpPr>
        <p:spPr>
          <a:xfrm>
            <a:off x="552451" y="5435465"/>
            <a:ext cx="3454399"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48" name="直線コネクタ 20">
            <a:extLst>
              <a:ext uri="{FF2B5EF4-FFF2-40B4-BE49-F238E27FC236}">
                <a16:creationId xmlns:a16="http://schemas.microsoft.com/office/drawing/2014/main" id="{CE1B3C2C-B829-6348-9E01-482A77DCEC58}"/>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タイトル 1">
            <a:extLst>
              <a:ext uri="{FF2B5EF4-FFF2-40B4-BE49-F238E27FC236}">
                <a16:creationId xmlns:a16="http://schemas.microsoft.com/office/drawing/2014/main" id="{52D39B9D-977F-4E4E-8773-AA2E21F4F9AC}"/>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(3 columns, just Text)</a:t>
            </a:r>
            <a:endParaRPr kumimoji="1" lang="ja-JP" altLang="en-US" dirty="0"/>
          </a:p>
        </p:txBody>
      </p:sp>
      <p:sp>
        <p:nvSpPr>
          <p:cNvPr id="50" name="テキスト プレースホルダー 9">
            <a:extLst>
              <a:ext uri="{FF2B5EF4-FFF2-40B4-BE49-F238E27FC236}">
                <a16:creationId xmlns:a16="http://schemas.microsoft.com/office/drawing/2014/main" id="{1AAE6BD2-2E23-1E46-9B40-E838CCCB1A33}"/>
              </a:ext>
            </a:extLst>
          </p:cNvPr>
          <p:cNvSpPr>
            <a:spLocks noGrp="1"/>
          </p:cNvSpPr>
          <p:nvPr>
            <p:ph type="body" sz="quarter" idx="17" hasCustomPrompt="1"/>
          </p:nvPr>
        </p:nvSpPr>
        <p:spPr>
          <a:xfrm>
            <a:off x="436680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1" name="テキスト プレースホルダー 18">
            <a:extLst>
              <a:ext uri="{FF2B5EF4-FFF2-40B4-BE49-F238E27FC236}">
                <a16:creationId xmlns:a16="http://schemas.microsoft.com/office/drawing/2014/main" id="{58EF3FD7-6F05-BE4A-B11B-B9E785543425}"/>
              </a:ext>
            </a:extLst>
          </p:cNvPr>
          <p:cNvSpPr>
            <a:spLocks noGrp="1"/>
          </p:cNvSpPr>
          <p:nvPr>
            <p:ph type="body" sz="quarter" idx="18" hasCustomPrompt="1"/>
          </p:nvPr>
        </p:nvSpPr>
        <p:spPr>
          <a:xfrm>
            <a:off x="4366801" y="1525562"/>
            <a:ext cx="34564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sp>
        <p:nvSpPr>
          <p:cNvPr id="52" name="テキスト プレースホルダー 18">
            <a:extLst>
              <a:ext uri="{FF2B5EF4-FFF2-40B4-BE49-F238E27FC236}">
                <a16:creationId xmlns:a16="http://schemas.microsoft.com/office/drawing/2014/main" id="{1E5562CA-6BA9-C148-99CB-9C529C097912}"/>
              </a:ext>
            </a:extLst>
          </p:cNvPr>
          <p:cNvSpPr>
            <a:spLocks noGrp="1"/>
          </p:cNvSpPr>
          <p:nvPr>
            <p:ph type="body" sz="quarter" idx="19" hasCustomPrompt="1"/>
          </p:nvPr>
        </p:nvSpPr>
        <p:spPr>
          <a:xfrm>
            <a:off x="4367213"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53" name="テキスト プレースホルダー 9">
            <a:extLst>
              <a:ext uri="{FF2B5EF4-FFF2-40B4-BE49-F238E27FC236}">
                <a16:creationId xmlns:a16="http://schemas.microsoft.com/office/drawing/2014/main" id="{8FD4D86B-00F9-1A45-8AF8-95AD409C0106}"/>
              </a:ext>
            </a:extLst>
          </p:cNvPr>
          <p:cNvSpPr>
            <a:spLocks noGrp="1"/>
          </p:cNvSpPr>
          <p:nvPr>
            <p:ph type="body" sz="quarter" idx="20" hasCustomPrompt="1"/>
          </p:nvPr>
        </p:nvSpPr>
        <p:spPr>
          <a:xfrm>
            <a:off x="818355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4" name="テキスト プレースホルダー 18">
            <a:extLst>
              <a:ext uri="{FF2B5EF4-FFF2-40B4-BE49-F238E27FC236}">
                <a16:creationId xmlns:a16="http://schemas.microsoft.com/office/drawing/2014/main" id="{A0BCF0CF-C787-3943-904D-B2481B1FE847}"/>
              </a:ext>
            </a:extLst>
          </p:cNvPr>
          <p:cNvSpPr>
            <a:spLocks noGrp="1"/>
          </p:cNvSpPr>
          <p:nvPr>
            <p:ph type="body" sz="quarter" idx="21" hasCustomPrompt="1"/>
          </p:nvPr>
        </p:nvSpPr>
        <p:spPr>
          <a:xfrm>
            <a:off x="8183350" y="1525562"/>
            <a:ext cx="34564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sp>
        <p:nvSpPr>
          <p:cNvPr id="56" name="テキスト プレースホルダー 18">
            <a:extLst>
              <a:ext uri="{FF2B5EF4-FFF2-40B4-BE49-F238E27FC236}">
                <a16:creationId xmlns:a16="http://schemas.microsoft.com/office/drawing/2014/main" id="{714ED991-CBC4-1440-8558-9629576E502C}"/>
              </a:ext>
            </a:extLst>
          </p:cNvPr>
          <p:cNvSpPr>
            <a:spLocks noGrp="1"/>
          </p:cNvSpPr>
          <p:nvPr>
            <p:ph type="body" sz="quarter" idx="23" hasCustomPrompt="1"/>
          </p:nvPr>
        </p:nvSpPr>
        <p:spPr>
          <a:xfrm>
            <a:off x="8181961"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E53255C8-1ACE-8843-9F29-BEADAA27C658}"/>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0" name="Text Placeholder 4">
            <a:extLst>
              <a:ext uri="{FF2B5EF4-FFF2-40B4-BE49-F238E27FC236}">
                <a16:creationId xmlns:a16="http://schemas.microsoft.com/office/drawing/2014/main" id="{79D7CD61-D151-4618-A338-C9D3A4494DEE}"/>
              </a:ext>
            </a:extLst>
          </p:cNvPr>
          <p:cNvSpPr>
            <a:spLocks noGrp="1"/>
          </p:cNvSpPr>
          <p:nvPr>
            <p:ph type="body" sz="quarter" idx="24"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70201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text + objects">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7" name="テキスト プレースホルダー 9"/>
          <p:cNvSpPr>
            <a:spLocks noGrp="1"/>
          </p:cNvSpPr>
          <p:nvPr>
            <p:ph type="body" sz="quarter" idx="10" hasCustomPrompt="1"/>
          </p:nvPr>
        </p:nvSpPr>
        <p:spPr>
          <a:xfrm>
            <a:off x="552450" y="797316"/>
            <a:ext cx="8706763"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18" name="テキスト プレースホルダー 18"/>
          <p:cNvSpPr>
            <a:spLocks noGrp="1"/>
          </p:cNvSpPr>
          <p:nvPr>
            <p:ph type="body" sz="quarter" idx="13" hasCustomPrompt="1"/>
          </p:nvPr>
        </p:nvSpPr>
        <p:spPr>
          <a:xfrm>
            <a:off x="552450" y="1525563"/>
            <a:ext cx="11104633"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23" name="コンテンツ プレースホルダー 8"/>
          <p:cNvSpPr>
            <a:spLocks noGrp="1"/>
          </p:cNvSpPr>
          <p:nvPr>
            <p:ph sz="quarter" idx="15" hasCustomPrompt="1"/>
          </p:nvPr>
        </p:nvSpPr>
        <p:spPr>
          <a:xfrm>
            <a:off x="552451" y="2518363"/>
            <a:ext cx="11104632"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(1 column with Object)</a:t>
            </a:r>
            <a:endParaRPr kumimoji="1" lang="ja-JP" altLang="en-US" dirty="0"/>
          </a:p>
        </p:txBody>
      </p:sp>
      <p:sp>
        <p:nvSpPr>
          <p:cNvPr id="13" name="スライド番号プレースホルダー 5">
            <a:extLst>
              <a:ext uri="{FF2B5EF4-FFF2-40B4-BE49-F238E27FC236}">
                <a16:creationId xmlns:a16="http://schemas.microsoft.com/office/drawing/2014/main" id="{F78D16F2-74F8-3945-B00D-752813F1E2A1}"/>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6" name="Text Placeholder 4">
            <a:extLst>
              <a:ext uri="{FF2B5EF4-FFF2-40B4-BE49-F238E27FC236}">
                <a16:creationId xmlns:a16="http://schemas.microsoft.com/office/drawing/2014/main" id="{B24B0F54-27B5-4AE9-BDCD-39C0A3BE1F1F}"/>
              </a:ext>
            </a:extLst>
          </p:cNvPr>
          <p:cNvSpPr>
            <a:spLocks noGrp="1"/>
          </p:cNvSpPr>
          <p:nvPr>
            <p:ph type="body" sz="quarter" idx="16"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117997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text + objects 2 columns">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92FDF04-6EEB-3844-90E7-DCC6519C47D8}"/>
              </a:ext>
            </a:extLst>
          </p:cNvPr>
          <p:cNvSpPr/>
          <p:nvPr userDrawn="1"/>
        </p:nvSpPr>
        <p:spPr>
          <a:xfrm>
            <a:off x="6273960" y="797316"/>
            <a:ext cx="5365590" cy="54930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図 2">
            <a:extLst>
              <a:ext uri="{FF2B5EF4-FFF2-40B4-BE49-F238E27FC236}">
                <a16:creationId xmlns:a16="http://schemas.microsoft.com/office/drawing/2014/main" id="{89142D73-FD55-E34E-8402-601A63A5F070}"/>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6" name="図 18">
            <a:extLst>
              <a:ext uri="{FF2B5EF4-FFF2-40B4-BE49-F238E27FC236}">
                <a16:creationId xmlns:a16="http://schemas.microsoft.com/office/drawing/2014/main" id="{71000135-3B55-EC40-BF38-5FEB5BABD49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20" name="日付プレースホルダー 32">
            <a:extLst>
              <a:ext uri="{FF2B5EF4-FFF2-40B4-BE49-F238E27FC236}">
                <a16:creationId xmlns:a16="http://schemas.microsoft.com/office/drawing/2014/main" id="{2801E7FC-94E1-8D46-B88D-5164368FBDB1}"/>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26" name="テキスト プレースホルダー 9">
            <a:extLst>
              <a:ext uri="{FF2B5EF4-FFF2-40B4-BE49-F238E27FC236}">
                <a16:creationId xmlns:a16="http://schemas.microsoft.com/office/drawing/2014/main" id="{4AB141F3-97BF-064D-B69B-6F755BA4208B}"/>
              </a:ext>
            </a:extLst>
          </p:cNvPr>
          <p:cNvSpPr>
            <a:spLocks noGrp="1"/>
          </p:cNvSpPr>
          <p:nvPr>
            <p:ph type="body" sz="quarter" idx="10" hasCustomPrompt="1"/>
          </p:nvPr>
        </p:nvSpPr>
        <p:spPr>
          <a:xfrm>
            <a:off x="552451"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27" name="テキスト プレースホルダー 18">
            <a:extLst>
              <a:ext uri="{FF2B5EF4-FFF2-40B4-BE49-F238E27FC236}">
                <a16:creationId xmlns:a16="http://schemas.microsoft.com/office/drawing/2014/main" id="{AD73C142-F12A-D942-98C5-00D08799997B}"/>
              </a:ext>
            </a:extLst>
          </p:cNvPr>
          <p:cNvSpPr>
            <a:spLocks noGrp="1"/>
          </p:cNvSpPr>
          <p:nvPr>
            <p:ph type="body" sz="quarter" idx="13" hasCustomPrompt="1"/>
          </p:nvPr>
        </p:nvSpPr>
        <p:spPr>
          <a:xfrm>
            <a:off x="552450" y="1525563"/>
            <a:ext cx="53640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8" name="テキスト プレースホルダー 18">
            <a:extLst>
              <a:ext uri="{FF2B5EF4-FFF2-40B4-BE49-F238E27FC236}">
                <a16:creationId xmlns:a16="http://schemas.microsoft.com/office/drawing/2014/main" id="{77FED4B7-8437-DF43-9B65-5A296E1BD3CD}"/>
              </a:ext>
            </a:extLst>
          </p:cNvPr>
          <p:cNvSpPr>
            <a:spLocks noGrp="1"/>
          </p:cNvSpPr>
          <p:nvPr>
            <p:ph type="body" sz="quarter" idx="14" hasCustomPrompt="1"/>
          </p:nvPr>
        </p:nvSpPr>
        <p:spPr>
          <a:xfrm>
            <a:off x="552451"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29" name="コンテンツ プレースホルダー 8">
            <a:extLst>
              <a:ext uri="{FF2B5EF4-FFF2-40B4-BE49-F238E27FC236}">
                <a16:creationId xmlns:a16="http://schemas.microsoft.com/office/drawing/2014/main" id="{F3DC16EC-FCDC-B84C-A796-B6FF17CC21C4}"/>
              </a:ext>
            </a:extLst>
          </p:cNvPr>
          <p:cNvSpPr>
            <a:spLocks noGrp="1"/>
          </p:cNvSpPr>
          <p:nvPr>
            <p:ph sz="quarter" idx="15" hasCustomPrompt="1"/>
          </p:nvPr>
        </p:nvSpPr>
        <p:spPr>
          <a:xfrm>
            <a:off x="552451" y="2518363"/>
            <a:ext cx="5364000"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30" name="コンテンツ プレースホルダー 8">
            <a:extLst>
              <a:ext uri="{FF2B5EF4-FFF2-40B4-BE49-F238E27FC236}">
                <a16:creationId xmlns:a16="http://schemas.microsoft.com/office/drawing/2014/main" id="{1E062428-43AF-E940-BC84-9F92E85CFD60}"/>
              </a:ext>
            </a:extLst>
          </p:cNvPr>
          <p:cNvSpPr>
            <a:spLocks noGrp="1"/>
          </p:cNvSpPr>
          <p:nvPr>
            <p:ph sz="quarter" idx="16" hasCustomPrompt="1"/>
          </p:nvPr>
        </p:nvSpPr>
        <p:spPr>
          <a:xfrm>
            <a:off x="6273960" y="2518363"/>
            <a:ext cx="5363999"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cxnSp>
        <p:nvCxnSpPr>
          <p:cNvPr id="31" name="直線コネクタ 20">
            <a:extLst>
              <a:ext uri="{FF2B5EF4-FFF2-40B4-BE49-F238E27FC236}">
                <a16:creationId xmlns:a16="http://schemas.microsoft.com/office/drawing/2014/main" id="{D66EF03B-4CFF-934B-919C-FD05FD56D94E}"/>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FE7A82D4-6350-0047-B84C-03842077D0CE}"/>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(2 columns with Object)</a:t>
            </a:r>
            <a:endParaRPr kumimoji="1" lang="ja-JP" altLang="en-US" dirty="0"/>
          </a:p>
        </p:txBody>
      </p:sp>
      <p:sp>
        <p:nvSpPr>
          <p:cNvPr id="33" name="テキスト プレースホルダー 9">
            <a:extLst>
              <a:ext uri="{FF2B5EF4-FFF2-40B4-BE49-F238E27FC236}">
                <a16:creationId xmlns:a16="http://schemas.microsoft.com/office/drawing/2014/main" id="{E6405F29-CA4A-5F40-8CEF-3A78BE6CA593}"/>
              </a:ext>
            </a:extLst>
          </p:cNvPr>
          <p:cNvSpPr>
            <a:spLocks noGrp="1"/>
          </p:cNvSpPr>
          <p:nvPr>
            <p:ph type="body" sz="quarter" idx="17" hasCustomPrompt="1"/>
          </p:nvPr>
        </p:nvSpPr>
        <p:spPr>
          <a:xfrm>
            <a:off x="6273962"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34" name="テキスト プレースホルダー 18">
            <a:extLst>
              <a:ext uri="{FF2B5EF4-FFF2-40B4-BE49-F238E27FC236}">
                <a16:creationId xmlns:a16="http://schemas.microsoft.com/office/drawing/2014/main" id="{85140146-F58D-7645-9C02-37612814EAC3}"/>
              </a:ext>
            </a:extLst>
          </p:cNvPr>
          <p:cNvSpPr>
            <a:spLocks noGrp="1"/>
          </p:cNvSpPr>
          <p:nvPr>
            <p:ph type="body" sz="quarter" idx="18" hasCustomPrompt="1"/>
          </p:nvPr>
        </p:nvSpPr>
        <p:spPr>
          <a:xfrm>
            <a:off x="6273961" y="1525563"/>
            <a:ext cx="53640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35" name="テキスト プレースホルダー 18">
            <a:extLst>
              <a:ext uri="{FF2B5EF4-FFF2-40B4-BE49-F238E27FC236}">
                <a16:creationId xmlns:a16="http://schemas.microsoft.com/office/drawing/2014/main" id="{8D07DBC6-B0A0-9440-902D-243BD088CD49}"/>
              </a:ext>
            </a:extLst>
          </p:cNvPr>
          <p:cNvSpPr>
            <a:spLocks noGrp="1"/>
          </p:cNvSpPr>
          <p:nvPr>
            <p:ph type="body" sz="quarter" idx="19" hasCustomPrompt="1"/>
          </p:nvPr>
        </p:nvSpPr>
        <p:spPr>
          <a:xfrm>
            <a:off x="6273959"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A52F39DC-9BB8-5C40-8CAA-88C97240141B}"/>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1" name="Text Placeholder 4">
            <a:extLst>
              <a:ext uri="{FF2B5EF4-FFF2-40B4-BE49-F238E27FC236}">
                <a16:creationId xmlns:a16="http://schemas.microsoft.com/office/drawing/2014/main" id="{DA72D969-CAB6-42AF-B85E-834C71A87BB3}"/>
              </a:ext>
            </a:extLst>
          </p:cNvPr>
          <p:cNvSpPr>
            <a:spLocks noGrp="1"/>
          </p:cNvSpPr>
          <p:nvPr>
            <p:ph type="body" sz="quarter" idx="20"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403135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588572"/>
      </p:ext>
    </p:extLst>
  </p:cSld>
  <p:clrMap bg1="lt1" tx1="dk1" bg2="lt2" tx2="dk2" accent1="accent1" accent2="accent2" accent3="accent3" accent4="accent4" accent5="accent5" accent6="accent6" hlink="hlink" folHlink="folHlink"/>
  <p:sldLayoutIdLst>
    <p:sldLayoutId id="2147483700" r:id="rId1"/>
    <p:sldLayoutId id="2147483710" r:id="rId2"/>
    <p:sldLayoutId id="2147483712" r:id="rId3"/>
    <p:sldLayoutId id="2147483726" r:id="rId4"/>
    <p:sldLayoutId id="2147483727" r:id="rId5"/>
    <p:sldLayoutId id="2147483716" r:id="rId6"/>
    <p:sldLayoutId id="2147483717" r:id="rId7"/>
    <p:sldLayoutId id="2147483713" r:id="rId8"/>
    <p:sldLayoutId id="2147483714" r:id="rId9"/>
    <p:sldLayoutId id="2147483729" r:id="rId10"/>
    <p:sldLayoutId id="2147483730" r:id="rId11"/>
    <p:sldLayoutId id="2147483724" r:id="rId12"/>
    <p:sldLayoutId id="2147483725" r:id="rId13"/>
  </p:sldLayoutIdLst>
  <p:txStyles>
    <p:titleStyle>
      <a:lvl1pPr algn="l" defTabSz="785927" rtl="0" eaLnBrk="1" latinLnBrk="0" hangingPunct="1">
        <a:lnSpc>
          <a:spcPct val="90000"/>
        </a:lnSpc>
        <a:spcBef>
          <a:spcPct val="0"/>
        </a:spcBef>
        <a:buNone/>
        <a:defRPr kumimoji="1" sz="3800" kern="1200">
          <a:solidFill>
            <a:schemeClr val="tx1"/>
          </a:solidFill>
          <a:latin typeface="+mj-lt"/>
          <a:ea typeface="+mj-ea"/>
          <a:cs typeface="+mj-cs"/>
        </a:defRPr>
      </a:lvl1pPr>
    </p:titleStyle>
    <p:bodyStyle>
      <a:lvl1pPr marL="196482" indent="-196482" algn="l" defTabSz="785927" rtl="0" eaLnBrk="1" latinLnBrk="0" hangingPunct="1">
        <a:lnSpc>
          <a:spcPct val="90000"/>
        </a:lnSpc>
        <a:spcBef>
          <a:spcPts val="860"/>
        </a:spcBef>
        <a:buFont typeface="Arial" panose="020B0604020202020204" pitchFamily="34" charset="0"/>
        <a:buChar char="•"/>
        <a:defRPr kumimoji="1" sz="2400" kern="1200">
          <a:solidFill>
            <a:schemeClr val="tx1"/>
          </a:solidFill>
          <a:latin typeface="+mn-lt"/>
          <a:ea typeface="+mn-ea"/>
          <a:cs typeface="+mn-cs"/>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en-US"/>
      </a:defPPr>
      <a:lvl1pPr marL="0" algn="l" defTabSz="785927" rtl="0" eaLnBrk="1" latinLnBrk="0" hangingPunct="1">
        <a:defRPr kumimoji="1" sz="1500" kern="1200">
          <a:solidFill>
            <a:schemeClr val="tx1"/>
          </a:solidFill>
          <a:latin typeface="+mn-lt"/>
          <a:ea typeface="+mn-ea"/>
          <a:cs typeface="+mn-cs"/>
        </a:defRPr>
      </a:lvl1pPr>
      <a:lvl2pPr marL="392963" algn="l" defTabSz="785927" rtl="0" eaLnBrk="1" latinLnBrk="0" hangingPunct="1">
        <a:defRPr kumimoji="1" sz="1500" kern="1200">
          <a:solidFill>
            <a:schemeClr val="tx1"/>
          </a:solidFill>
          <a:latin typeface="+mn-lt"/>
          <a:ea typeface="+mn-ea"/>
          <a:cs typeface="+mn-cs"/>
        </a:defRPr>
      </a:lvl2pPr>
      <a:lvl3pPr marL="785927" algn="l" defTabSz="785927" rtl="0" eaLnBrk="1" latinLnBrk="0" hangingPunct="1">
        <a:defRPr kumimoji="1" sz="1500" kern="1200">
          <a:solidFill>
            <a:schemeClr val="tx1"/>
          </a:solidFill>
          <a:latin typeface="+mn-lt"/>
          <a:ea typeface="+mn-ea"/>
          <a:cs typeface="+mn-cs"/>
        </a:defRPr>
      </a:lvl3pPr>
      <a:lvl4pPr marL="1178890" algn="l" defTabSz="785927" rtl="0" eaLnBrk="1" latinLnBrk="0" hangingPunct="1">
        <a:defRPr kumimoji="1" sz="1500" kern="1200">
          <a:solidFill>
            <a:schemeClr val="tx1"/>
          </a:solidFill>
          <a:latin typeface="+mn-lt"/>
          <a:ea typeface="+mn-ea"/>
          <a:cs typeface="+mn-cs"/>
        </a:defRPr>
      </a:lvl4pPr>
      <a:lvl5pPr marL="1571854" algn="l" defTabSz="785927" rtl="0" eaLnBrk="1" latinLnBrk="0" hangingPunct="1">
        <a:defRPr kumimoji="1" sz="1500" kern="1200">
          <a:solidFill>
            <a:schemeClr val="tx1"/>
          </a:solidFill>
          <a:latin typeface="+mn-lt"/>
          <a:ea typeface="+mn-ea"/>
          <a:cs typeface="+mn-cs"/>
        </a:defRPr>
      </a:lvl5pPr>
      <a:lvl6pPr marL="1964817" algn="l" defTabSz="785927" rtl="0" eaLnBrk="1" latinLnBrk="0" hangingPunct="1">
        <a:defRPr kumimoji="1" sz="1500" kern="1200">
          <a:solidFill>
            <a:schemeClr val="tx1"/>
          </a:solidFill>
          <a:latin typeface="+mn-lt"/>
          <a:ea typeface="+mn-ea"/>
          <a:cs typeface="+mn-cs"/>
        </a:defRPr>
      </a:lvl6pPr>
      <a:lvl7pPr marL="2357780" algn="l" defTabSz="785927" rtl="0" eaLnBrk="1" latinLnBrk="0" hangingPunct="1">
        <a:defRPr kumimoji="1" sz="1500" kern="1200">
          <a:solidFill>
            <a:schemeClr val="tx1"/>
          </a:solidFill>
          <a:latin typeface="+mn-lt"/>
          <a:ea typeface="+mn-ea"/>
          <a:cs typeface="+mn-cs"/>
        </a:defRPr>
      </a:lvl7pPr>
      <a:lvl8pPr marL="2750744" algn="l" defTabSz="785927" rtl="0" eaLnBrk="1" latinLnBrk="0" hangingPunct="1">
        <a:defRPr kumimoji="1" sz="1500" kern="1200">
          <a:solidFill>
            <a:schemeClr val="tx1"/>
          </a:solidFill>
          <a:latin typeface="+mn-lt"/>
          <a:ea typeface="+mn-ea"/>
          <a:cs typeface="+mn-cs"/>
        </a:defRPr>
      </a:lvl8pPr>
      <a:lvl9pPr marL="3143707" algn="l" defTabSz="78592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hyperlink" Target="http://timeseriesclassification.com/index.php"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hyperlink" Target="http://timeseriesclassification.com/index.php"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0F503-9AB8-FE41-9098-5F164AA23750}"/>
              </a:ext>
            </a:extLst>
          </p:cNvPr>
          <p:cNvSpPr>
            <a:spLocks noGrp="1"/>
          </p:cNvSpPr>
          <p:nvPr>
            <p:ph type="title"/>
          </p:nvPr>
        </p:nvSpPr>
        <p:spPr/>
        <p:txBody>
          <a:bodyPr/>
          <a:lstStyle/>
          <a:p>
            <a:r>
              <a:rPr lang="en-GB" dirty="0"/>
              <a:t>Anomaly diagnosis method-22/09/2023</a:t>
            </a:r>
            <a:endParaRPr lang="en-GB" noProof="0" dirty="0"/>
          </a:p>
        </p:txBody>
      </p:sp>
      <p:sp>
        <p:nvSpPr>
          <p:cNvPr id="3" name="Textplatzhalter 2">
            <a:extLst>
              <a:ext uri="{FF2B5EF4-FFF2-40B4-BE49-F238E27FC236}">
                <a16:creationId xmlns:a16="http://schemas.microsoft.com/office/drawing/2014/main" id="{0C475B37-0002-9143-ADAA-4CE8E5C79971}"/>
              </a:ext>
            </a:extLst>
          </p:cNvPr>
          <p:cNvSpPr>
            <a:spLocks noGrp="1"/>
          </p:cNvSpPr>
          <p:nvPr>
            <p:ph type="body" sz="quarter" idx="12"/>
          </p:nvPr>
        </p:nvSpPr>
        <p:spPr/>
        <p:txBody>
          <a:bodyPr/>
          <a:lstStyle/>
          <a:p>
            <a:endParaRPr lang="en-GB" dirty="0"/>
          </a:p>
        </p:txBody>
      </p:sp>
      <p:sp>
        <p:nvSpPr>
          <p:cNvPr id="4" name="Textplatzhalter 3">
            <a:extLst>
              <a:ext uri="{FF2B5EF4-FFF2-40B4-BE49-F238E27FC236}">
                <a16:creationId xmlns:a16="http://schemas.microsoft.com/office/drawing/2014/main" id="{0281E11C-FBC2-4E47-9BC9-6596D25FEA95}"/>
              </a:ext>
            </a:extLst>
          </p:cNvPr>
          <p:cNvSpPr>
            <a:spLocks noGrp="1"/>
          </p:cNvSpPr>
          <p:nvPr>
            <p:ph type="body" sz="quarter" idx="13"/>
          </p:nvPr>
        </p:nvSpPr>
        <p:spPr/>
        <p:txBody>
          <a:bodyPr/>
          <a:lstStyle/>
          <a:p>
            <a:r>
              <a:rPr lang="en-GB" dirty="0"/>
              <a:t>09.2023</a:t>
            </a:r>
          </a:p>
        </p:txBody>
      </p:sp>
    </p:spTree>
    <p:extLst>
      <p:ext uri="{BB962C8B-B14F-4D97-AF65-F5344CB8AC3E}">
        <p14:creationId xmlns:p14="http://schemas.microsoft.com/office/powerpoint/2010/main" val="58732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CNN-Architecture</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pic>
        <p:nvPicPr>
          <p:cNvPr id="5122" name="Picture 2">
            <a:extLst>
              <a:ext uri="{FF2B5EF4-FFF2-40B4-BE49-F238E27FC236}">
                <a16:creationId xmlns:a16="http://schemas.microsoft.com/office/drawing/2014/main" id="{B0D55245-2367-E591-C087-BAD209823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051" y="136993"/>
            <a:ext cx="2172881" cy="6533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BE6761-2D61-8541-955C-031C84C37F8E}"/>
              </a:ext>
            </a:extLst>
          </p:cNvPr>
          <p:cNvSpPr txBox="1"/>
          <p:nvPr/>
        </p:nvSpPr>
        <p:spPr>
          <a:xfrm>
            <a:off x="206025" y="1306135"/>
            <a:ext cx="3652912" cy="4247317"/>
          </a:xfrm>
          <a:prstGeom prst="rect">
            <a:avLst/>
          </a:prstGeom>
          <a:solidFill>
            <a:schemeClr val="bg2">
              <a:lumMod val="20000"/>
              <a:lumOff val="80000"/>
            </a:schemeClr>
          </a:solidFill>
          <a:ln>
            <a:solidFill>
              <a:schemeClr val="tx1"/>
            </a:solidFill>
            <a:prstDash val="sysDot"/>
          </a:ln>
        </p:spPr>
        <p:txBody>
          <a:bodyPr wrap="square">
            <a:spAutoFit/>
          </a:bodyPr>
          <a:lstStyle/>
          <a:p>
            <a:r>
              <a:rPr lang="en-GB" sz="1800" dirty="0"/>
              <a:t>Number of convolutional layers: </a:t>
            </a:r>
            <a:r>
              <a:rPr lang="en-GB" sz="1800" b="1" dirty="0"/>
              <a:t>5</a:t>
            </a:r>
          </a:p>
          <a:p>
            <a:r>
              <a:rPr lang="en-GB" sz="1800" dirty="0"/>
              <a:t>Regularization: </a:t>
            </a:r>
            <a:r>
              <a:rPr lang="en-GB" sz="1800" b="1" dirty="0"/>
              <a:t>l2</a:t>
            </a:r>
          </a:p>
          <a:p>
            <a:r>
              <a:rPr lang="en-GB" sz="1800" dirty="0"/>
              <a:t>Conv0 filters: </a:t>
            </a:r>
            <a:r>
              <a:rPr lang="en-GB" sz="1800" b="1" dirty="0"/>
              <a:t>48</a:t>
            </a:r>
          </a:p>
          <a:p>
            <a:r>
              <a:rPr lang="en-GB" sz="1800" dirty="0"/>
              <a:t>Conv0 kernel size: </a:t>
            </a:r>
            <a:r>
              <a:rPr lang="en-GB" sz="1800" b="1" dirty="0"/>
              <a:t>3</a:t>
            </a:r>
          </a:p>
          <a:p>
            <a:r>
              <a:rPr lang="en-GB" sz="1800" dirty="0"/>
              <a:t>Conv0 activation: </a:t>
            </a:r>
            <a:r>
              <a:rPr lang="en-GB" sz="1800" b="1" dirty="0" err="1"/>
              <a:t>relu</a:t>
            </a:r>
            <a:endParaRPr lang="en-GB" sz="1800" b="1" dirty="0"/>
          </a:p>
          <a:p>
            <a:r>
              <a:rPr lang="en-GB" sz="1800" dirty="0"/>
              <a:t>Use batch normalization: </a:t>
            </a:r>
            <a:r>
              <a:rPr lang="en-GB" sz="1800" b="1" dirty="0"/>
              <a:t>True</a:t>
            </a:r>
          </a:p>
          <a:p>
            <a:r>
              <a:rPr lang="en-GB" sz="1800" dirty="0"/>
              <a:t>Use dropout: </a:t>
            </a:r>
            <a:r>
              <a:rPr lang="en-GB" sz="1800" b="1" dirty="0"/>
              <a:t>True</a:t>
            </a:r>
          </a:p>
          <a:p>
            <a:r>
              <a:rPr lang="en-GB" sz="1800" dirty="0"/>
              <a:t>Conv1 filters: </a:t>
            </a:r>
            <a:r>
              <a:rPr lang="en-GB" sz="1800" b="1" dirty="0"/>
              <a:t>32</a:t>
            </a:r>
          </a:p>
          <a:p>
            <a:r>
              <a:rPr lang="en-GB" sz="1800" dirty="0"/>
              <a:t>Conv1 kernel size: </a:t>
            </a:r>
            <a:r>
              <a:rPr lang="en-GB" sz="1800" b="1" dirty="0"/>
              <a:t>3</a:t>
            </a:r>
          </a:p>
          <a:p>
            <a:r>
              <a:rPr lang="en-GB" sz="1800" dirty="0"/>
              <a:t>Conv1 activation: </a:t>
            </a:r>
            <a:r>
              <a:rPr lang="en-GB" sz="1800" b="1" dirty="0" err="1"/>
              <a:t>relu</a:t>
            </a:r>
            <a:endParaRPr lang="en-GB" sz="1800" b="1" dirty="0"/>
          </a:p>
          <a:p>
            <a:r>
              <a:rPr lang="en-GB" sz="1800" dirty="0"/>
              <a:t>Use batch normalization: </a:t>
            </a:r>
            <a:r>
              <a:rPr lang="en-GB" sz="1800" b="1" dirty="0"/>
              <a:t>True</a:t>
            </a:r>
          </a:p>
          <a:p>
            <a:r>
              <a:rPr lang="en-GB" sz="1800" dirty="0"/>
              <a:t>Use dropout: </a:t>
            </a:r>
            <a:r>
              <a:rPr lang="en-GB" sz="1800" b="1" dirty="0"/>
              <a:t>True</a:t>
            </a:r>
          </a:p>
          <a:p>
            <a:r>
              <a:rPr lang="en-GB" sz="1800" dirty="0"/>
              <a:t>Conv2 filters: </a:t>
            </a:r>
            <a:r>
              <a:rPr lang="en-GB" sz="1800" b="1" dirty="0"/>
              <a:t>32</a:t>
            </a:r>
          </a:p>
          <a:p>
            <a:r>
              <a:rPr lang="en-GB" sz="1800" dirty="0"/>
              <a:t>Conv2 kernel size: </a:t>
            </a:r>
            <a:r>
              <a:rPr lang="en-GB" sz="1800" b="1" dirty="0"/>
              <a:t>5</a:t>
            </a:r>
          </a:p>
          <a:p>
            <a:r>
              <a:rPr lang="en-GB" sz="1800" dirty="0"/>
              <a:t>Conv2 activation: </a:t>
            </a:r>
            <a:r>
              <a:rPr lang="en-GB" sz="1800" b="1" dirty="0"/>
              <a:t>sigmoid</a:t>
            </a:r>
          </a:p>
        </p:txBody>
      </p:sp>
      <p:sp>
        <p:nvSpPr>
          <p:cNvPr id="8" name="TextBox 7">
            <a:extLst>
              <a:ext uri="{FF2B5EF4-FFF2-40B4-BE49-F238E27FC236}">
                <a16:creationId xmlns:a16="http://schemas.microsoft.com/office/drawing/2014/main" id="{A34A1833-91E7-6556-3196-A984D131CFB4}"/>
              </a:ext>
            </a:extLst>
          </p:cNvPr>
          <p:cNvSpPr txBox="1"/>
          <p:nvPr/>
        </p:nvSpPr>
        <p:spPr>
          <a:xfrm>
            <a:off x="4205362" y="1444634"/>
            <a:ext cx="3652912" cy="3970318"/>
          </a:xfrm>
          <a:prstGeom prst="rect">
            <a:avLst/>
          </a:prstGeom>
          <a:solidFill>
            <a:schemeClr val="bg2">
              <a:lumMod val="20000"/>
              <a:lumOff val="80000"/>
            </a:schemeClr>
          </a:solidFill>
          <a:ln>
            <a:solidFill>
              <a:schemeClr val="tx1"/>
            </a:solidFill>
            <a:prstDash val="sysDot"/>
          </a:ln>
        </p:spPr>
        <p:txBody>
          <a:bodyPr wrap="square">
            <a:spAutoFit/>
          </a:bodyPr>
          <a:lstStyle/>
          <a:p>
            <a:r>
              <a:rPr lang="en-GB" sz="1800" dirty="0"/>
              <a:t>Use batch normalization: </a:t>
            </a:r>
            <a:r>
              <a:rPr lang="en-GB" sz="1800" b="1" dirty="0"/>
              <a:t>True</a:t>
            </a:r>
          </a:p>
          <a:p>
            <a:r>
              <a:rPr lang="en-GB" sz="1800" dirty="0"/>
              <a:t>Use dropout: </a:t>
            </a:r>
            <a:r>
              <a:rPr lang="en-GB" sz="1800" b="1" dirty="0"/>
              <a:t>True</a:t>
            </a:r>
          </a:p>
          <a:p>
            <a:r>
              <a:rPr lang="en-GB" sz="1800" dirty="0"/>
              <a:t>Conv3 filters: </a:t>
            </a:r>
            <a:r>
              <a:rPr lang="en-GB" sz="1800" b="1" dirty="0"/>
              <a:t>32</a:t>
            </a:r>
          </a:p>
          <a:p>
            <a:r>
              <a:rPr lang="en-GB" sz="1800" dirty="0"/>
              <a:t>Conv3 kernel size: </a:t>
            </a:r>
            <a:r>
              <a:rPr lang="en-GB" sz="1800" b="1" dirty="0"/>
              <a:t>3</a:t>
            </a:r>
          </a:p>
          <a:p>
            <a:r>
              <a:rPr lang="en-GB" sz="1800" dirty="0"/>
              <a:t>Conv3 activation: </a:t>
            </a:r>
            <a:r>
              <a:rPr lang="en-GB" sz="1800" b="1" dirty="0" err="1"/>
              <a:t>relu</a:t>
            </a:r>
            <a:endParaRPr lang="en-GB" sz="1800" b="1" dirty="0"/>
          </a:p>
          <a:p>
            <a:r>
              <a:rPr lang="en-GB" sz="1800" dirty="0"/>
              <a:t>Use batch normalization: </a:t>
            </a:r>
            <a:r>
              <a:rPr lang="en-GB" sz="1800" b="1" dirty="0"/>
              <a:t>True</a:t>
            </a:r>
          </a:p>
          <a:p>
            <a:r>
              <a:rPr lang="en-GB" sz="1800" dirty="0"/>
              <a:t>Use dropout: </a:t>
            </a:r>
            <a:r>
              <a:rPr lang="en-GB" sz="1800" b="1" dirty="0"/>
              <a:t>True</a:t>
            </a:r>
          </a:p>
          <a:p>
            <a:r>
              <a:rPr lang="en-GB" sz="1800" dirty="0"/>
              <a:t>Conv4 filters: </a:t>
            </a:r>
            <a:r>
              <a:rPr lang="en-GB" sz="1800" b="1" dirty="0"/>
              <a:t>32</a:t>
            </a:r>
          </a:p>
          <a:p>
            <a:r>
              <a:rPr lang="en-GB" sz="1800" dirty="0"/>
              <a:t>Conv4 kernel size: </a:t>
            </a:r>
            <a:r>
              <a:rPr lang="en-GB" sz="1800" b="1" dirty="0"/>
              <a:t>3</a:t>
            </a:r>
          </a:p>
          <a:p>
            <a:r>
              <a:rPr lang="en-GB" sz="1800" dirty="0"/>
              <a:t>Conv4 activation: </a:t>
            </a:r>
            <a:r>
              <a:rPr lang="en-GB" sz="1800" b="1" dirty="0"/>
              <a:t>sigmoid</a:t>
            </a:r>
          </a:p>
          <a:p>
            <a:r>
              <a:rPr lang="en-GB" sz="1800" dirty="0"/>
              <a:t>Use batch normalization: </a:t>
            </a:r>
            <a:r>
              <a:rPr lang="en-GB" sz="1800" b="1" dirty="0"/>
              <a:t>True</a:t>
            </a:r>
          </a:p>
          <a:p>
            <a:r>
              <a:rPr lang="en-GB" sz="1800" dirty="0"/>
              <a:t>Use dropout: </a:t>
            </a:r>
            <a:r>
              <a:rPr lang="en-GB" sz="1800" b="1" dirty="0"/>
              <a:t>True</a:t>
            </a:r>
          </a:p>
          <a:p>
            <a:r>
              <a:rPr lang="en-GB" sz="1800" dirty="0"/>
              <a:t>Use cosine decay: </a:t>
            </a:r>
            <a:r>
              <a:rPr lang="en-GB" sz="1800" b="1" dirty="0"/>
              <a:t>True</a:t>
            </a:r>
          </a:p>
          <a:p>
            <a:r>
              <a:rPr lang="en-GB" sz="1800" dirty="0"/>
              <a:t>Optimizer: </a:t>
            </a:r>
            <a:r>
              <a:rPr lang="en-GB" sz="1800" b="1" dirty="0" err="1"/>
              <a:t>sgd</a:t>
            </a:r>
            <a:endParaRPr lang="en-GB" sz="1800" b="1" dirty="0"/>
          </a:p>
        </p:txBody>
      </p:sp>
    </p:spTree>
    <p:extLst>
      <p:ext uri="{BB962C8B-B14F-4D97-AF65-F5344CB8AC3E}">
        <p14:creationId xmlns:p14="http://schemas.microsoft.com/office/powerpoint/2010/main" val="16550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CNN-Result</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graphicFrame>
        <p:nvGraphicFramePr>
          <p:cNvPr id="2" name="Table 3">
            <a:extLst>
              <a:ext uri="{FF2B5EF4-FFF2-40B4-BE49-F238E27FC236}">
                <a16:creationId xmlns:a16="http://schemas.microsoft.com/office/drawing/2014/main" id="{6CFE5DCB-C174-0943-35EB-EEE238491A00}"/>
              </a:ext>
            </a:extLst>
          </p:cNvPr>
          <p:cNvGraphicFramePr>
            <a:graphicFrameLocks noGrp="1"/>
          </p:cNvGraphicFramePr>
          <p:nvPr>
            <p:extLst>
              <p:ext uri="{D42A27DB-BD31-4B8C-83A1-F6EECF244321}">
                <p14:modId xmlns:p14="http://schemas.microsoft.com/office/powerpoint/2010/main" val="1895568115"/>
              </p:ext>
            </p:extLst>
          </p:nvPr>
        </p:nvGraphicFramePr>
        <p:xfrm>
          <a:off x="324589" y="1821879"/>
          <a:ext cx="3509186" cy="1320800"/>
        </p:xfrm>
        <a:graphic>
          <a:graphicData uri="http://schemas.openxmlformats.org/drawingml/2006/table">
            <a:tbl>
              <a:tblPr firstRow="1" bandRow="1">
                <a:tableStyleId>{5940675A-B579-460E-94D1-54222C63F5DA}</a:tableStyleId>
              </a:tblPr>
              <a:tblGrid>
                <a:gridCol w="1082544">
                  <a:extLst>
                    <a:ext uri="{9D8B030D-6E8A-4147-A177-3AD203B41FA5}">
                      <a16:colId xmlns:a16="http://schemas.microsoft.com/office/drawing/2014/main" val="2321544318"/>
                    </a:ext>
                  </a:extLst>
                </a:gridCol>
                <a:gridCol w="1039584">
                  <a:extLst>
                    <a:ext uri="{9D8B030D-6E8A-4147-A177-3AD203B41FA5}">
                      <a16:colId xmlns:a16="http://schemas.microsoft.com/office/drawing/2014/main" val="1790282318"/>
                    </a:ext>
                  </a:extLst>
                </a:gridCol>
                <a:gridCol w="1387058">
                  <a:extLst>
                    <a:ext uri="{9D8B030D-6E8A-4147-A177-3AD203B41FA5}">
                      <a16:colId xmlns:a16="http://schemas.microsoft.com/office/drawing/2014/main" val="1871678089"/>
                    </a:ext>
                  </a:extLst>
                </a:gridCol>
              </a:tblGrid>
              <a:tr h="370840">
                <a:tc>
                  <a:txBody>
                    <a:bodyPr/>
                    <a:lstStyle/>
                    <a:p>
                      <a:pPr algn="ctr"/>
                      <a:r>
                        <a:rPr kumimoji="1" lang="en-GB" sz="1600" kern="1200" dirty="0">
                          <a:solidFill>
                            <a:schemeClr val="tx1"/>
                          </a:solidFill>
                        </a:rPr>
                        <a:t>Index</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rPr>
                        <a:t>Training</a:t>
                      </a:r>
                    </a:p>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rPr>
                        <a:t> set</a:t>
                      </a:r>
                      <a:endParaRPr kumimoji="1" lang="en-GB" sz="1600" b="1"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Validation </a:t>
                      </a:r>
                    </a:p>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set</a:t>
                      </a:r>
                    </a:p>
                  </a:txBody>
                  <a:tcPr/>
                </a:tc>
                <a:extLst>
                  <a:ext uri="{0D108BD9-81ED-4DB2-BD59-A6C34878D82A}">
                    <a16:rowId xmlns:a16="http://schemas.microsoft.com/office/drawing/2014/main" val="3804630599"/>
                  </a:ext>
                </a:extLst>
              </a:tr>
              <a:tr h="370840">
                <a:tc>
                  <a:txBody>
                    <a:bodyPr/>
                    <a:lstStyle/>
                    <a:p>
                      <a:pPr algn="ctr">
                        <a:lnSpc>
                          <a:spcPct val="100000"/>
                        </a:lnSpc>
                      </a:pPr>
                      <a:r>
                        <a:rPr kumimoji="1" lang="en-GB" sz="1600" kern="1200" dirty="0">
                          <a:solidFill>
                            <a:schemeClr val="tx1"/>
                          </a:solidFill>
                        </a:rPr>
                        <a:t>Loss</a:t>
                      </a:r>
                      <a:endParaRPr kumimoji="1" lang="en-GB" sz="1600" kern="1200" dirty="0">
                        <a:solidFill>
                          <a:schemeClr val="tx1"/>
                        </a:solidFill>
                        <a:latin typeface="+mn-lt"/>
                        <a:ea typeface="+mn-ea"/>
                        <a:cs typeface="+mn-cs"/>
                      </a:endParaRPr>
                    </a:p>
                  </a:txBody>
                  <a:tcPr/>
                </a:tc>
                <a:tc>
                  <a:txBody>
                    <a:bodyPr/>
                    <a:lstStyle/>
                    <a:p>
                      <a:pPr algn="ctr"/>
                      <a:r>
                        <a:rPr kumimoji="1" lang="en-GB" sz="1600" kern="1200" dirty="0">
                          <a:solidFill>
                            <a:schemeClr val="tx1"/>
                          </a:solidFill>
                        </a:rPr>
                        <a:t>2.829637</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rPr>
                        <a:t>2.829637</a:t>
                      </a:r>
                      <a:endParaRPr kumimoji="1" lang="en-GB" sz="1600" kern="1200" dirty="0">
                        <a:solidFill>
                          <a:schemeClr val="tx1"/>
                        </a:solidFill>
                        <a:latin typeface="+mn-lt"/>
                        <a:ea typeface="+mn-ea"/>
                        <a:cs typeface="+mn-cs"/>
                      </a:endParaRPr>
                    </a:p>
                  </a:txBody>
                  <a:tcPr/>
                </a:tc>
                <a:extLst>
                  <a:ext uri="{0D108BD9-81ED-4DB2-BD59-A6C34878D82A}">
                    <a16:rowId xmlns:a16="http://schemas.microsoft.com/office/drawing/2014/main" val="804897582"/>
                  </a:ext>
                </a:extLst>
              </a:tr>
              <a:tr h="370840">
                <a:tc>
                  <a:txBody>
                    <a:bodyPr/>
                    <a:lstStyle/>
                    <a:p>
                      <a:pPr marL="0" algn="ctr" defTabSz="785927" rtl="0" eaLnBrk="1" latinLnBrk="0" hangingPunct="1">
                        <a:lnSpc>
                          <a:spcPct val="100000"/>
                        </a:lnSpc>
                      </a:pPr>
                      <a:r>
                        <a:rPr kumimoji="1" lang="en-GB" sz="1600" kern="1200" dirty="0">
                          <a:solidFill>
                            <a:schemeClr val="tx1"/>
                          </a:solidFill>
                        </a:rPr>
                        <a:t>Accuracy</a:t>
                      </a:r>
                      <a:endParaRPr kumimoji="1" lang="en-GB" sz="1600" kern="1200" dirty="0">
                        <a:solidFill>
                          <a:schemeClr val="tx1"/>
                        </a:solidFill>
                        <a:latin typeface="+mn-lt"/>
                        <a:ea typeface="+mn-ea"/>
                        <a:cs typeface="+mn-cs"/>
                      </a:endParaRPr>
                    </a:p>
                  </a:txBody>
                  <a:tcPr/>
                </a:tc>
                <a:tc>
                  <a:txBody>
                    <a:bodyPr/>
                    <a:lstStyle/>
                    <a:p>
                      <a:pPr marL="0" algn="ctr" defTabSz="785927" rtl="0" eaLnBrk="1" latinLnBrk="0" hangingPunct="1">
                        <a:lnSpc>
                          <a:spcPct val="100000"/>
                        </a:lnSpc>
                      </a:pPr>
                      <a:r>
                        <a:rPr kumimoji="1" lang="en-GB" sz="1600" kern="1200" dirty="0">
                          <a:solidFill>
                            <a:schemeClr val="tx1"/>
                          </a:solidFill>
                        </a:rPr>
                        <a:t>0.250000</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rPr>
                        <a:t>0.250000</a:t>
                      </a:r>
                      <a:endParaRPr kumimoji="1" lang="en-GB" sz="1600" kern="1200" dirty="0">
                        <a:solidFill>
                          <a:schemeClr val="tx1"/>
                        </a:solidFill>
                        <a:latin typeface="+mn-lt"/>
                        <a:ea typeface="+mn-ea"/>
                        <a:cs typeface="+mn-cs"/>
                      </a:endParaRPr>
                    </a:p>
                  </a:txBody>
                  <a:tcPr/>
                </a:tc>
                <a:extLst>
                  <a:ext uri="{0D108BD9-81ED-4DB2-BD59-A6C34878D82A}">
                    <a16:rowId xmlns:a16="http://schemas.microsoft.com/office/drawing/2014/main" val="2465505209"/>
                  </a:ext>
                </a:extLst>
              </a:tr>
            </a:tbl>
          </a:graphicData>
        </a:graphic>
      </p:graphicFrame>
      <p:pic>
        <p:nvPicPr>
          <p:cNvPr id="6146" name="Picture 2">
            <a:extLst>
              <a:ext uri="{FF2B5EF4-FFF2-40B4-BE49-F238E27FC236}">
                <a16:creationId xmlns:a16="http://schemas.microsoft.com/office/drawing/2014/main" id="{5F342A14-1436-0FCD-282F-ABA1B7792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875" y="908802"/>
            <a:ext cx="3921589" cy="31469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301265-8DE5-5D03-DBF8-5F8B57E6DD6E}"/>
              </a:ext>
            </a:extLst>
          </p:cNvPr>
          <p:cNvPicPr>
            <a:picLocks noChangeAspect="1"/>
          </p:cNvPicPr>
          <p:nvPr/>
        </p:nvPicPr>
        <p:blipFill>
          <a:blip r:embed="rId4"/>
          <a:stretch>
            <a:fillRect/>
          </a:stretch>
        </p:blipFill>
        <p:spPr>
          <a:xfrm>
            <a:off x="7961564" y="908802"/>
            <a:ext cx="4181759" cy="3303299"/>
          </a:xfrm>
          <a:prstGeom prst="rect">
            <a:avLst/>
          </a:prstGeom>
        </p:spPr>
      </p:pic>
      <p:sp>
        <p:nvSpPr>
          <p:cNvPr id="8" name="TextBox 7">
            <a:extLst>
              <a:ext uri="{FF2B5EF4-FFF2-40B4-BE49-F238E27FC236}">
                <a16:creationId xmlns:a16="http://schemas.microsoft.com/office/drawing/2014/main" id="{8F0DC49C-8C41-A96D-D143-CA9D352FBEC2}"/>
              </a:ext>
            </a:extLst>
          </p:cNvPr>
          <p:cNvSpPr txBox="1"/>
          <p:nvPr/>
        </p:nvSpPr>
        <p:spPr>
          <a:xfrm>
            <a:off x="220769" y="4331335"/>
            <a:ext cx="11353800" cy="128753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800" dirty="0"/>
              <a:t>The training loss fluctuates significantly and doesn't converge. </a:t>
            </a:r>
          </a:p>
          <a:p>
            <a:pPr marL="342900" indent="-342900">
              <a:lnSpc>
                <a:spcPct val="150000"/>
              </a:lnSpc>
              <a:buFont typeface="Arial" panose="020B0604020202020204" pitchFamily="34" charset="0"/>
              <a:buChar char="•"/>
            </a:pPr>
            <a:r>
              <a:rPr lang="en-GB" sz="1800" dirty="0"/>
              <a:t>Before reaching 50 epochs, the loss does show slight convergence with its lowest value being below 2.7 (which is still too high). After 50 epochs, the loss begins to trend upward.</a:t>
            </a:r>
          </a:p>
        </p:txBody>
      </p:sp>
    </p:spTree>
    <p:extLst>
      <p:ext uri="{BB962C8B-B14F-4D97-AF65-F5344CB8AC3E}">
        <p14:creationId xmlns:p14="http://schemas.microsoft.com/office/powerpoint/2010/main" val="415506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MLP-Architecture</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sp>
        <p:nvSpPr>
          <p:cNvPr id="2" name="TextBox 1">
            <a:extLst>
              <a:ext uri="{FF2B5EF4-FFF2-40B4-BE49-F238E27FC236}">
                <a16:creationId xmlns:a16="http://schemas.microsoft.com/office/drawing/2014/main" id="{9C059062-65D8-492A-C796-0CDFC322B92E}"/>
              </a:ext>
            </a:extLst>
          </p:cNvPr>
          <p:cNvSpPr txBox="1"/>
          <p:nvPr/>
        </p:nvSpPr>
        <p:spPr>
          <a:xfrm>
            <a:off x="552450" y="1303534"/>
            <a:ext cx="5355173" cy="4524315"/>
          </a:xfrm>
          <a:prstGeom prst="rect">
            <a:avLst/>
          </a:prstGeom>
          <a:solidFill>
            <a:schemeClr val="bg2">
              <a:lumMod val="20000"/>
              <a:lumOff val="80000"/>
            </a:schemeClr>
          </a:solidFill>
          <a:ln>
            <a:solidFill>
              <a:schemeClr val="tx1"/>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Arial" panose="020B0604020202020204" pitchFamily="34" charset="0"/>
              <a:buChar char="•"/>
            </a:pPr>
            <a:r>
              <a:rPr lang="en-GB" sz="1800" dirty="0"/>
              <a:t>Best number of hidden layers: </a:t>
            </a:r>
            <a:r>
              <a:rPr lang="en-GB" sz="1800" b="1" dirty="0"/>
              <a:t>3</a:t>
            </a:r>
          </a:p>
          <a:p>
            <a:pPr marL="342900" indent="-342900">
              <a:buFont typeface="Arial" panose="020B0604020202020204" pitchFamily="34" charset="0"/>
              <a:buChar char="•"/>
            </a:pPr>
            <a:r>
              <a:rPr lang="en-GB" sz="1800" dirty="0"/>
              <a:t>Best regularization: </a:t>
            </a:r>
            <a:r>
              <a:rPr lang="en-GB" sz="1800" b="1" dirty="0"/>
              <a:t>L1</a:t>
            </a:r>
          </a:p>
          <a:p>
            <a:pPr marL="342900" indent="-342900">
              <a:buFont typeface="Arial" panose="020B0604020202020204" pitchFamily="34" charset="0"/>
              <a:buChar char="•"/>
            </a:pPr>
            <a:r>
              <a:rPr lang="en-GB" sz="1800" dirty="0"/>
              <a:t>Best number of filters for dense layer 0: </a:t>
            </a:r>
            <a:r>
              <a:rPr lang="en-GB" sz="1800" b="1" dirty="0"/>
              <a:t>100</a:t>
            </a:r>
          </a:p>
          <a:p>
            <a:pPr marL="342900" indent="-342900">
              <a:buFont typeface="Arial" panose="020B0604020202020204" pitchFamily="34" charset="0"/>
              <a:buChar char="•"/>
            </a:pPr>
            <a:r>
              <a:rPr lang="en-GB" sz="1800" dirty="0"/>
              <a:t>Best activation function for dense layer 0: </a:t>
            </a:r>
            <a:r>
              <a:rPr lang="en-GB" sz="1800" b="1" dirty="0">
                <a:solidFill>
                  <a:schemeClr val="tx1"/>
                </a:solidFill>
              </a:rPr>
              <a:t>tanh</a:t>
            </a:r>
          </a:p>
          <a:p>
            <a:pPr marL="342900" indent="-342900">
              <a:buFont typeface="Arial" panose="020B0604020202020204" pitchFamily="34" charset="0"/>
              <a:buChar char="•"/>
            </a:pPr>
            <a:r>
              <a:rPr lang="en-GB" sz="1800" dirty="0"/>
              <a:t>Use </a:t>
            </a:r>
            <a:r>
              <a:rPr lang="en-GB" sz="1800" dirty="0" err="1"/>
              <a:t>BatchNormalization</a:t>
            </a:r>
            <a:r>
              <a:rPr lang="en-GB" sz="1800" dirty="0"/>
              <a:t>: </a:t>
            </a:r>
            <a:r>
              <a:rPr lang="en-GB" sz="1800" b="1" dirty="0">
                <a:solidFill>
                  <a:schemeClr val="tx1"/>
                </a:solidFill>
              </a:rPr>
              <a:t>True</a:t>
            </a:r>
          </a:p>
          <a:p>
            <a:pPr marL="342900" indent="-342900">
              <a:buFont typeface="Arial" panose="020B0604020202020204" pitchFamily="34" charset="0"/>
              <a:buChar char="•"/>
            </a:pPr>
            <a:r>
              <a:rPr lang="en-GB" sz="1800" dirty="0"/>
              <a:t>Use Dropout: </a:t>
            </a:r>
            <a:r>
              <a:rPr lang="en-GB" sz="1800" b="1" dirty="0">
                <a:solidFill>
                  <a:schemeClr val="tx1"/>
                </a:solidFill>
              </a:rPr>
              <a:t>False</a:t>
            </a:r>
          </a:p>
          <a:p>
            <a:pPr marL="342900" indent="-342900">
              <a:buFont typeface="Arial" panose="020B0604020202020204" pitchFamily="34" charset="0"/>
              <a:buChar char="•"/>
            </a:pPr>
            <a:r>
              <a:rPr lang="en-GB" sz="1800" dirty="0"/>
              <a:t>Best number of filters for dense layer 1: </a:t>
            </a:r>
            <a:r>
              <a:rPr lang="en-GB" sz="1800" b="1" dirty="0">
                <a:solidFill>
                  <a:schemeClr val="tx1"/>
                </a:solidFill>
              </a:rPr>
              <a:t>110</a:t>
            </a:r>
          </a:p>
          <a:p>
            <a:pPr marL="342900" indent="-342900">
              <a:buFont typeface="Arial" panose="020B0604020202020204" pitchFamily="34" charset="0"/>
              <a:buChar char="•"/>
            </a:pPr>
            <a:r>
              <a:rPr lang="en-GB" sz="1800" dirty="0"/>
              <a:t>Best activation function for dense layer 1</a:t>
            </a:r>
            <a:r>
              <a:rPr lang="en-GB" sz="1800" b="1" dirty="0">
                <a:solidFill>
                  <a:schemeClr val="tx1"/>
                </a:solidFill>
              </a:rPr>
              <a:t>: tanh</a:t>
            </a:r>
          </a:p>
          <a:p>
            <a:pPr marL="342900" indent="-342900">
              <a:buFont typeface="Arial" panose="020B0604020202020204" pitchFamily="34" charset="0"/>
              <a:buChar char="•"/>
            </a:pPr>
            <a:r>
              <a:rPr lang="en-GB" sz="1800" dirty="0"/>
              <a:t>Use </a:t>
            </a:r>
            <a:r>
              <a:rPr lang="en-GB" sz="1800" dirty="0" err="1"/>
              <a:t>BatchNormalization</a:t>
            </a:r>
            <a:r>
              <a:rPr lang="en-GB" sz="1800" dirty="0"/>
              <a:t>: </a:t>
            </a:r>
            <a:r>
              <a:rPr lang="en-GB" sz="1800" b="1" dirty="0">
                <a:solidFill>
                  <a:schemeClr val="tx1"/>
                </a:solidFill>
              </a:rPr>
              <a:t>True</a:t>
            </a:r>
          </a:p>
          <a:p>
            <a:pPr marL="342900" indent="-342900">
              <a:buFont typeface="Arial" panose="020B0604020202020204" pitchFamily="34" charset="0"/>
              <a:buChar char="•"/>
            </a:pPr>
            <a:r>
              <a:rPr lang="en-GB" sz="1800" dirty="0"/>
              <a:t>Use Dropout: </a:t>
            </a:r>
            <a:r>
              <a:rPr lang="en-GB" sz="1800" b="1" dirty="0">
                <a:solidFill>
                  <a:schemeClr val="tx1"/>
                </a:solidFill>
              </a:rPr>
              <a:t>False</a:t>
            </a:r>
          </a:p>
          <a:p>
            <a:pPr marL="342900" indent="-342900">
              <a:buFont typeface="Arial" panose="020B0604020202020204" pitchFamily="34" charset="0"/>
              <a:buChar char="•"/>
            </a:pPr>
            <a:r>
              <a:rPr lang="en-GB" sz="1800" dirty="0"/>
              <a:t>Best number of filters for dense layer 2: </a:t>
            </a:r>
            <a:r>
              <a:rPr lang="en-GB" sz="1800" b="1" dirty="0">
                <a:solidFill>
                  <a:schemeClr val="tx1"/>
                </a:solidFill>
              </a:rPr>
              <a:t>110</a:t>
            </a:r>
          </a:p>
          <a:p>
            <a:pPr marL="342900" indent="-342900">
              <a:buFont typeface="Arial" panose="020B0604020202020204" pitchFamily="34" charset="0"/>
              <a:buChar char="•"/>
            </a:pPr>
            <a:r>
              <a:rPr lang="en-GB" sz="1800" dirty="0"/>
              <a:t>Best activation function for dense layer 2: </a:t>
            </a:r>
            <a:r>
              <a:rPr lang="en-GB" sz="1800" b="1" dirty="0">
                <a:solidFill>
                  <a:schemeClr val="tx1"/>
                </a:solidFill>
              </a:rPr>
              <a:t>tanh</a:t>
            </a:r>
          </a:p>
          <a:p>
            <a:pPr marL="342900" indent="-342900">
              <a:buFont typeface="Arial" panose="020B0604020202020204" pitchFamily="34" charset="0"/>
              <a:buChar char="•"/>
            </a:pPr>
            <a:r>
              <a:rPr lang="en-GB" sz="1800" dirty="0"/>
              <a:t>Use </a:t>
            </a:r>
            <a:r>
              <a:rPr lang="en-GB" sz="1800" dirty="0" err="1"/>
              <a:t>BatchNormalization</a:t>
            </a:r>
            <a:r>
              <a:rPr lang="en-GB" sz="1800" dirty="0"/>
              <a:t>: </a:t>
            </a:r>
            <a:r>
              <a:rPr lang="en-GB" sz="1800" b="1" dirty="0">
                <a:solidFill>
                  <a:schemeClr val="tx1"/>
                </a:solidFill>
              </a:rPr>
              <a:t>True</a:t>
            </a:r>
          </a:p>
          <a:p>
            <a:pPr marL="342900" indent="-342900">
              <a:buFont typeface="Arial" panose="020B0604020202020204" pitchFamily="34" charset="0"/>
              <a:buChar char="•"/>
            </a:pPr>
            <a:r>
              <a:rPr lang="en-GB" sz="1800" dirty="0"/>
              <a:t>Use Dropout: </a:t>
            </a:r>
            <a:r>
              <a:rPr lang="en-GB" sz="1800" b="1" dirty="0">
                <a:solidFill>
                  <a:schemeClr val="tx1"/>
                </a:solidFill>
              </a:rPr>
              <a:t>False</a:t>
            </a:r>
          </a:p>
          <a:p>
            <a:pPr marL="342900" indent="-342900">
              <a:buFont typeface="Arial" panose="020B0604020202020204" pitchFamily="34" charset="0"/>
              <a:buChar char="•"/>
            </a:pPr>
            <a:r>
              <a:rPr lang="en-GB" sz="1800" dirty="0"/>
              <a:t>Use </a:t>
            </a:r>
            <a:r>
              <a:rPr lang="en-GB" sz="1800" dirty="0" err="1"/>
              <a:t>CosineDecay</a:t>
            </a:r>
            <a:r>
              <a:rPr lang="en-GB" sz="1800" dirty="0"/>
              <a:t>: </a:t>
            </a:r>
            <a:r>
              <a:rPr lang="en-GB" sz="1800" b="1" dirty="0">
                <a:solidFill>
                  <a:schemeClr val="tx1"/>
                </a:solidFill>
              </a:rPr>
              <a:t>False</a:t>
            </a:r>
          </a:p>
          <a:p>
            <a:pPr marL="342900" indent="-342900">
              <a:buFont typeface="Arial" panose="020B0604020202020204" pitchFamily="34" charset="0"/>
              <a:buChar char="•"/>
            </a:pPr>
            <a:r>
              <a:rPr lang="en-GB" sz="1800" dirty="0"/>
              <a:t>Best optimizer</a:t>
            </a:r>
            <a:r>
              <a:rPr lang="en-GB" sz="1800" b="1" dirty="0">
                <a:solidFill>
                  <a:schemeClr val="tx1"/>
                </a:solidFill>
              </a:rPr>
              <a:t>: </a:t>
            </a:r>
            <a:r>
              <a:rPr lang="en-GB" sz="1800" b="1" dirty="0" err="1">
                <a:solidFill>
                  <a:schemeClr val="tx1"/>
                </a:solidFill>
              </a:rPr>
              <a:t>adam</a:t>
            </a:r>
            <a:endParaRPr lang="en-GB" sz="1800" b="1" dirty="0">
              <a:solidFill>
                <a:schemeClr val="tx1"/>
              </a:solidFill>
            </a:endParaRPr>
          </a:p>
        </p:txBody>
      </p:sp>
      <p:pic>
        <p:nvPicPr>
          <p:cNvPr id="4" name="Picture 3">
            <a:extLst>
              <a:ext uri="{FF2B5EF4-FFF2-40B4-BE49-F238E27FC236}">
                <a16:creationId xmlns:a16="http://schemas.microsoft.com/office/drawing/2014/main" id="{4BD59459-D955-EEF2-5C85-4D170F7EBBEF}"/>
              </a:ext>
            </a:extLst>
          </p:cNvPr>
          <p:cNvPicPr>
            <a:picLocks noChangeAspect="1"/>
          </p:cNvPicPr>
          <p:nvPr/>
        </p:nvPicPr>
        <p:blipFill>
          <a:blip r:embed="rId3"/>
          <a:stretch>
            <a:fillRect/>
          </a:stretch>
        </p:blipFill>
        <p:spPr>
          <a:xfrm>
            <a:off x="7537734" y="781147"/>
            <a:ext cx="2476663" cy="5631221"/>
          </a:xfrm>
          <a:prstGeom prst="rect">
            <a:avLst/>
          </a:prstGeom>
        </p:spPr>
      </p:pic>
    </p:spTree>
    <p:extLst>
      <p:ext uri="{BB962C8B-B14F-4D97-AF65-F5344CB8AC3E}">
        <p14:creationId xmlns:p14="http://schemas.microsoft.com/office/powerpoint/2010/main" val="22645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MLP-Result</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graphicFrame>
        <p:nvGraphicFramePr>
          <p:cNvPr id="2" name="Table 3">
            <a:extLst>
              <a:ext uri="{FF2B5EF4-FFF2-40B4-BE49-F238E27FC236}">
                <a16:creationId xmlns:a16="http://schemas.microsoft.com/office/drawing/2014/main" id="{6CFE5DCB-C174-0943-35EB-EEE238491A00}"/>
              </a:ext>
            </a:extLst>
          </p:cNvPr>
          <p:cNvGraphicFramePr>
            <a:graphicFrameLocks noGrp="1"/>
          </p:cNvGraphicFramePr>
          <p:nvPr>
            <p:extLst>
              <p:ext uri="{D42A27DB-BD31-4B8C-83A1-F6EECF244321}">
                <p14:modId xmlns:p14="http://schemas.microsoft.com/office/powerpoint/2010/main" val="2755468045"/>
              </p:ext>
            </p:extLst>
          </p:nvPr>
        </p:nvGraphicFramePr>
        <p:xfrm>
          <a:off x="435934" y="1401435"/>
          <a:ext cx="3593805" cy="1320800"/>
        </p:xfrm>
        <a:graphic>
          <a:graphicData uri="http://schemas.openxmlformats.org/drawingml/2006/table">
            <a:tbl>
              <a:tblPr firstRow="1" bandRow="1">
                <a:tableStyleId>{5940675A-B579-460E-94D1-54222C63F5DA}</a:tableStyleId>
              </a:tblPr>
              <a:tblGrid>
                <a:gridCol w="1107924">
                  <a:extLst>
                    <a:ext uri="{9D8B030D-6E8A-4147-A177-3AD203B41FA5}">
                      <a16:colId xmlns:a16="http://schemas.microsoft.com/office/drawing/2014/main" val="2321544318"/>
                    </a:ext>
                  </a:extLst>
                </a:gridCol>
                <a:gridCol w="1060642">
                  <a:extLst>
                    <a:ext uri="{9D8B030D-6E8A-4147-A177-3AD203B41FA5}">
                      <a16:colId xmlns:a16="http://schemas.microsoft.com/office/drawing/2014/main" val="1790282318"/>
                    </a:ext>
                  </a:extLst>
                </a:gridCol>
                <a:gridCol w="1425239">
                  <a:extLst>
                    <a:ext uri="{9D8B030D-6E8A-4147-A177-3AD203B41FA5}">
                      <a16:colId xmlns:a16="http://schemas.microsoft.com/office/drawing/2014/main" val="1871678089"/>
                    </a:ext>
                  </a:extLst>
                </a:gridCol>
              </a:tblGrid>
              <a:tr h="370840">
                <a:tc>
                  <a:txBody>
                    <a:bodyPr/>
                    <a:lstStyle/>
                    <a:p>
                      <a:pPr algn="ctr"/>
                      <a:r>
                        <a:rPr kumimoji="1" lang="en-GB" sz="1600" kern="1200" dirty="0">
                          <a:solidFill>
                            <a:schemeClr val="tx1"/>
                          </a:solidFill>
                        </a:rPr>
                        <a:t>Index</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rPr>
                        <a:t>Training set</a:t>
                      </a:r>
                      <a:endParaRPr kumimoji="1" lang="en-GB" sz="1600" b="1"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Validation </a:t>
                      </a:r>
                    </a:p>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set</a:t>
                      </a:r>
                    </a:p>
                  </a:txBody>
                  <a:tcPr/>
                </a:tc>
                <a:extLst>
                  <a:ext uri="{0D108BD9-81ED-4DB2-BD59-A6C34878D82A}">
                    <a16:rowId xmlns:a16="http://schemas.microsoft.com/office/drawing/2014/main" val="3804630599"/>
                  </a:ext>
                </a:extLst>
              </a:tr>
              <a:tr h="370840">
                <a:tc>
                  <a:txBody>
                    <a:bodyPr/>
                    <a:lstStyle/>
                    <a:p>
                      <a:pPr algn="ctr">
                        <a:lnSpc>
                          <a:spcPct val="100000"/>
                        </a:lnSpc>
                      </a:pPr>
                      <a:r>
                        <a:rPr kumimoji="1" lang="en-GB" sz="1600" kern="1200" dirty="0">
                          <a:solidFill>
                            <a:schemeClr val="tx1"/>
                          </a:solidFill>
                        </a:rPr>
                        <a:t>Loss</a:t>
                      </a:r>
                      <a:endParaRPr kumimoji="1" lang="en-GB" sz="1600" kern="1200" dirty="0">
                        <a:solidFill>
                          <a:schemeClr val="tx1"/>
                        </a:solidFill>
                        <a:latin typeface="+mn-lt"/>
                        <a:ea typeface="+mn-ea"/>
                        <a:cs typeface="+mn-cs"/>
                      </a:endParaRPr>
                    </a:p>
                  </a:txBody>
                  <a:tcPr/>
                </a:tc>
                <a:tc>
                  <a:txBody>
                    <a:bodyPr/>
                    <a:lstStyle/>
                    <a:p>
                      <a:pPr algn="ctr"/>
                      <a:r>
                        <a:rPr kumimoji="1" lang="en-GB" sz="1600" kern="1200" dirty="0">
                          <a:solidFill>
                            <a:schemeClr val="tx1"/>
                          </a:solidFill>
                        </a:rPr>
                        <a:t>6.690022</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rPr>
                        <a:t>6.689377</a:t>
                      </a:r>
                      <a:endParaRPr kumimoji="1" lang="en-GB" sz="1600" kern="1200" dirty="0">
                        <a:solidFill>
                          <a:schemeClr val="tx1"/>
                        </a:solidFill>
                        <a:latin typeface="+mn-lt"/>
                        <a:ea typeface="+mn-ea"/>
                        <a:cs typeface="+mn-cs"/>
                      </a:endParaRPr>
                    </a:p>
                  </a:txBody>
                  <a:tcPr/>
                </a:tc>
                <a:extLst>
                  <a:ext uri="{0D108BD9-81ED-4DB2-BD59-A6C34878D82A}">
                    <a16:rowId xmlns:a16="http://schemas.microsoft.com/office/drawing/2014/main" val="804897582"/>
                  </a:ext>
                </a:extLst>
              </a:tr>
              <a:tr h="370840">
                <a:tc>
                  <a:txBody>
                    <a:bodyPr/>
                    <a:lstStyle/>
                    <a:p>
                      <a:pPr marL="0" algn="ctr" defTabSz="785927" rtl="0" eaLnBrk="1" latinLnBrk="0" hangingPunct="1">
                        <a:lnSpc>
                          <a:spcPct val="100000"/>
                        </a:lnSpc>
                      </a:pPr>
                      <a:r>
                        <a:rPr kumimoji="1" lang="en-GB" sz="1600" kern="1200" dirty="0">
                          <a:solidFill>
                            <a:schemeClr val="tx1"/>
                          </a:solidFill>
                        </a:rPr>
                        <a:t>Accuracy</a:t>
                      </a:r>
                      <a:endParaRPr kumimoji="1" lang="en-GB" sz="1600" kern="1200" dirty="0">
                        <a:solidFill>
                          <a:schemeClr val="tx1"/>
                        </a:solidFill>
                        <a:latin typeface="+mn-lt"/>
                        <a:ea typeface="+mn-ea"/>
                        <a:cs typeface="+mn-cs"/>
                      </a:endParaRPr>
                    </a:p>
                  </a:txBody>
                  <a:tcPr/>
                </a:tc>
                <a:tc>
                  <a:txBody>
                    <a:bodyPr/>
                    <a:lstStyle/>
                    <a:p>
                      <a:pPr marL="0" algn="ctr" defTabSz="785927" rtl="0" eaLnBrk="1" latinLnBrk="0" hangingPunct="1">
                        <a:lnSpc>
                          <a:spcPct val="100000"/>
                        </a:lnSpc>
                      </a:pPr>
                      <a:r>
                        <a:rPr kumimoji="1" lang="en-GB" sz="1600" kern="1200" dirty="0">
                          <a:solidFill>
                            <a:schemeClr val="tx1"/>
                          </a:solidFill>
                        </a:rPr>
                        <a:t>0.250000</a:t>
                      </a:r>
                      <a:endParaRPr kumimoji="1" lang="en-GB" sz="1600" kern="1200" dirty="0">
                        <a:solidFill>
                          <a:schemeClr val="tx1"/>
                        </a:solidFill>
                        <a:latin typeface="+mn-lt"/>
                        <a:ea typeface="+mn-ea"/>
                        <a:cs typeface="+mn-cs"/>
                      </a:endParaRP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rPr>
                        <a:t>0.250000</a:t>
                      </a:r>
                      <a:endParaRPr kumimoji="1" lang="en-GB" sz="1600" kern="1200" dirty="0">
                        <a:solidFill>
                          <a:schemeClr val="tx1"/>
                        </a:solidFill>
                        <a:latin typeface="+mn-lt"/>
                        <a:ea typeface="+mn-ea"/>
                        <a:cs typeface="+mn-cs"/>
                      </a:endParaRPr>
                    </a:p>
                  </a:txBody>
                  <a:tcPr/>
                </a:tc>
                <a:extLst>
                  <a:ext uri="{0D108BD9-81ED-4DB2-BD59-A6C34878D82A}">
                    <a16:rowId xmlns:a16="http://schemas.microsoft.com/office/drawing/2014/main" val="2465505209"/>
                  </a:ext>
                </a:extLst>
              </a:tr>
            </a:tbl>
          </a:graphicData>
        </a:graphic>
      </p:graphicFrame>
      <p:pic>
        <p:nvPicPr>
          <p:cNvPr id="3074" name="Picture 2">
            <a:extLst>
              <a:ext uri="{FF2B5EF4-FFF2-40B4-BE49-F238E27FC236}">
                <a16:creationId xmlns:a16="http://schemas.microsoft.com/office/drawing/2014/main" id="{30D9D9FA-4DD0-798E-8E2E-4267EB525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830" y="721366"/>
            <a:ext cx="4340207" cy="34284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4483FB6-E24D-582B-BC1B-93EBBADBA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739" y="721366"/>
            <a:ext cx="3910747" cy="313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03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Model- </a:t>
            </a:r>
            <a:r>
              <a:rPr lang="en-GB" dirty="0" err="1"/>
              <a:t>Comparsion</a:t>
            </a:r>
            <a:endParaRPr lang="en-GB" dirty="0"/>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graphicFrame>
        <p:nvGraphicFramePr>
          <p:cNvPr id="2" name="Table 3">
            <a:extLst>
              <a:ext uri="{FF2B5EF4-FFF2-40B4-BE49-F238E27FC236}">
                <a16:creationId xmlns:a16="http://schemas.microsoft.com/office/drawing/2014/main" id="{6CFE5DCB-C174-0943-35EB-EEE238491A00}"/>
              </a:ext>
            </a:extLst>
          </p:cNvPr>
          <p:cNvGraphicFramePr>
            <a:graphicFrameLocks noGrp="1"/>
          </p:cNvGraphicFramePr>
          <p:nvPr>
            <p:extLst>
              <p:ext uri="{D42A27DB-BD31-4B8C-83A1-F6EECF244321}">
                <p14:modId xmlns:p14="http://schemas.microsoft.com/office/powerpoint/2010/main" val="2751147073"/>
              </p:ext>
            </p:extLst>
          </p:nvPr>
        </p:nvGraphicFramePr>
        <p:xfrm>
          <a:off x="2594079" y="1796373"/>
          <a:ext cx="6452799" cy="1854200"/>
        </p:xfrm>
        <a:graphic>
          <a:graphicData uri="http://schemas.openxmlformats.org/drawingml/2006/table">
            <a:tbl>
              <a:tblPr firstRow="1" bandRow="1">
                <a:tableStyleId>{5940675A-B579-460E-94D1-54222C63F5DA}</a:tableStyleId>
              </a:tblPr>
              <a:tblGrid>
                <a:gridCol w="2422335">
                  <a:extLst>
                    <a:ext uri="{9D8B030D-6E8A-4147-A177-3AD203B41FA5}">
                      <a16:colId xmlns:a16="http://schemas.microsoft.com/office/drawing/2014/main" val="2321544318"/>
                    </a:ext>
                  </a:extLst>
                </a:gridCol>
                <a:gridCol w="1484630">
                  <a:extLst>
                    <a:ext uri="{9D8B030D-6E8A-4147-A177-3AD203B41FA5}">
                      <a16:colId xmlns:a16="http://schemas.microsoft.com/office/drawing/2014/main" val="1790282318"/>
                    </a:ext>
                  </a:extLst>
                </a:gridCol>
                <a:gridCol w="1272917">
                  <a:extLst>
                    <a:ext uri="{9D8B030D-6E8A-4147-A177-3AD203B41FA5}">
                      <a16:colId xmlns:a16="http://schemas.microsoft.com/office/drawing/2014/main" val="1871678089"/>
                    </a:ext>
                  </a:extLst>
                </a:gridCol>
                <a:gridCol w="1272917">
                  <a:extLst>
                    <a:ext uri="{9D8B030D-6E8A-4147-A177-3AD203B41FA5}">
                      <a16:colId xmlns:a16="http://schemas.microsoft.com/office/drawing/2014/main" val="2021846514"/>
                    </a:ext>
                  </a:extLst>
                </a:gridCol>
              </a:tblGrid>
              <a:tr h="370840">
                <a:tc>
                  <a:txBody>
                    <a:bodyPr/>
                    <a:lstStyle/>
                    <a:p>
                      <a:pPr algn="ctr"/>
                      <a:r>
                        <a:rPr kumimoji="1" lang="en-GB" sz="1800" kern="1200" dirty="0">
                          <a:solidFill>
                            <a:schemeClr val="tx1"/>
                          </a:solidFill>
                          <a:latin typeface="+mn-lt"/>
                          <a:ea typeface="+mn-ea"/>
                          <a:cs typeface="+mn-cs"/>
                        </a:rPr>
                        <a:t>Index</a:t>
                      </a:r>
                    </a:p>
                  </a:txBody>
                  <a:tcPr>
                    <a:solidFill>
                      <a:schemeClr val="tx2">
                        <a:lumMod val="20000"/>
                        <a:lumOff val="80000"/>
                      </a:schemeClr>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CNN+LSTM</a:t>
                      </a:r>
                    </a:p>
                  </a:txBody>
                  <a:tcPr>
                    <a:solidFill>
                      <a:schemeClr val="tx2">
                        <a:lumMod val="20000"/>
                        <a:lumOff val="80000"/>
                      </a:schemeClr>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CNN</a:t>
                      </a:r>
                    </a:p>
                  </a:txBody>
                  <a:tcPr>
                    <a:solidFill>
                      <a:schemeClr val="tx2">
                        <a:lumMod val="20000"/>
                        <a:lumOff val="80000"/>
                      </a:schemeClr>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MLP</a:t>
                      </a:r>
                    </a:p>
                  </a:txBody>
                  <a:tcPr>
                    <a:solidFill>
                      <a:schemeClr val="tx2">
                        <a:lumMod val="20000"/>
                        <a:lumOff val="80000"/>
                      </a:schemeClr>
                    </a:solidFill>
                  </a:tcPr>
                </a:tc>
                <a:extLst>
                  <a:ext uri="{0D108BD9-81ED-4DB2-BD59-A6C34878D82A}">
                    <a16:rowId xmlns:a16="http://schemas.microsoft.com/office/drawing/2014/main" val="3804630599"/>
                  </a:ext>
                </a:extLst>
              </a:tr>
              <a:tr h="370840">
                <a:tc>
                  <a:txBody>
                    <a:bodyPr/>
                    <a:lstStyle/>
                    <a:p>
                      <a:pPr algn="ctr">
                        <a:lnSpc>
                          <a:spcPct val="100000"/>
                        </a:lnSpc>
                      </a:pPr>
                      <a:r>
                        <a:rPr kumimoji="1" lang="en-GB" sz="1800" kern="1200" dirty="0">
                          <a:solidFill>
                            <a:schemeClr val="tx1"/>
                          </a:solidFill>
                          <a:latin typeface="+mn-lt"/>
                          <a:ea typeface="+mn-ea"/>
                          <a:cs typeface="+mn-cs"/>
                        </a:rPr>
                        <a:t>Training set Loss</a:t>
                      </a:r>
                    </a:p>
                  </a:txBody>
                  <a:tcPr>
                    <a:solidFill>
                      <a:schemeClr val="accent5">
                        <a:lumMod val="20000"/>
                        <a:lumOff val="80000"/>
                      </a:schemeClr>
                    </a:solidFill>
                  </a:tcPr>
                </a:tc>
                <a:tc>
                  <a:txBody>
                    <a:bodyPr/>
                    <a:lstStyle/>
                    <a:p>
                      <a:pPr algn="ctr"/>
                      <a:r>
                        <a:rPr kumimoji="1" lang="en-GB" sz="1800" kern="1200" dirty="0">
                          <a:solidFill>
                            <a:schemeClr val="tx1"/>
                          </a:solidFill>
                          <a:latin typeface="+mn-lt"/>
                          <a:ea typeface="+mn-ea"/>
                          <a:cs typeface="+mn-cs"/>
                        </a:rPr>
                        <a:t>1.918753</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6.689377</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6.690022</a:t>
                      </a:r>
                    </a:p>
                  </a:txBody>
                  <a:tcPr/>
                </a:tc>
                <a:extLst>
                  <a:ext uri="{0D108BD9-81ED-4DB2-BD59-A6C34878D82A}">
                    <a16:rowId xmlns:a16="http://schemas.microsoft.com/office/drawing/2014/main" val="804897582"/>
                  </a:ext>
                </a:extLst>
              </a:tr>
              <a:tr h="370840">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Testing set Loss</a:t>
                      </a:r>
                    </a:p>
                  </a:txBody>
                  <a:tcPr>
                    <a:solidFill>
                      <a:schemeClr val="accent5">
                        <a:lumMod val="20000"/>
                        <a:lumOff val="80000"/>
                      </a:schemeClr>
                    </a:solidFill>
                  </a:tcPr>
                </a:tc>
                <a:tc>
                  <a:txBody>
                    <a:bodyPr/>
                    <a:lstStyle/>
                    <a:p>
                      <a:pPr marL="0" algn="ctr" defTabSz="785927" rtl="0" eaLnBrk="1" latinLnBrk="0" hangingPunct="1">
                        <a:lnSpc>
                          <a:spcPct val="100000"/>
                        </a:lnSpc>
                      </a:pPr>
                      <a:r>
                        <a:rPr kumimoji="1" lang="en-GB" sz="1800" kern="1200" dirty="0">
                          <a:solidFill>
                            <a:schemeClr val="tx1"/>
                          </a:solidFill>
                          <a:latin typeface="+mn-lt"/>
                          <a:ea typeface="+mn-ea"/>
                          <a:cs typeface="+mn-cs"/>
                        </a:rPr>
                        <a:t>1.918753</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6.689377</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6.689377</a:t>
                      </a:r>
                    </a:p>
                  </a:txBody>
                  <a:tcPr/>
                </a:tc>
                <a:extLst>
                  <a:ext uri="{0D108BD9-81ED-4DB2-BD59-A6C34878D82A}">
                    <a16:rowId xmlns:a16="http://schemas.microsoft.com/office/drawing/2014/main" val="2465505209"/>
                  </a:ext>
                </a:extLst>
              </a:tr>
              <a:tr h="370840">
                <a:tc>
                  <a:txBody>
                    <a:bodyPr/>
                    <a:lstStyle/>
                    <a:p>
                      <a:pPr marL="0" algn="ctr" defTabSz="785927" rtl="0" eaLnBrk="1" latinLnBrk="0" hangingPunct="1">
                        <a:lnSpc>
                          <a:spcPct val="100000"/>
                        </a:lnSpc>
                      </a:pPr>
                      <a:r>
                        <a:rPr kumimoji="1" lang="en-GB" sz="1800" kern="1200" dirty="0">
                          <a:solidFill>
                            <a:schemeClr val="tx1"/>
                          </a:solidFill>
                          <a:latin typeface="+mn-lt"/>
                          <a:ea typeface="+mn-ea"/>
                          <a:cs typeface="+mn-cs"/>
                        </a:rPr>
                        <a:t>Training set Accuracy</a:t>
                      </a:r>
                    </a:p>
                  </a:txBody>
                  <a:tcPr>
                    <a:solidFill>
                      <a:schemeClr val="accent5">
                        <a:lumMod val="20000"/>
                        <a:lumOff val="80000"/>
                      </a:schemeClr>
                    </a:solidFill>
                  </a:tcPr>
                </a:tc>
                <a:tc>
                  <a:txBody>
                    <a:bodyPr/>
                    <a:lstStyle/>
                    <a:p>
                      <a:pPr marL="0" algn="ctr" defTabSz="785927" rtl="0" eaLnBrk="1" latinLnBrk="0" hangingPunct="1">
                        <a:lnSpc>
                          <a:spcPct val="100000"/>
                        </a:lnSpc>
                      </a:pPr>
                      <a:r>
                        <a:rPr kumimoji="1" lang="en-GB" sz="1800" kern="1200" dirty="0">
                          <a:solidFill>
                            <a:schemeClr val="tx1"/>
                          </a:solidFill>
                          <a:latin typeface="+mn-lt"/>
                          <a:ea typeface="+mn-ea"/>
                          <a:cs typeface="+mn-cs"/>
                        </a:rPr>
                        <a:t>0.250000</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0.250000</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0.250000</a:t>
                      </a:r>
                    </a:p>
                  </a:txBody>
                  <a:tcPr/>
                </a:tc>
                <a:extLst>
                  <a:ext uri="{0D108BD9-81ED-4DB2-BD59-A6C34878D82A}">
                    <a16:rowId xmlns:a16="http://schemas.microsoft.com/office/drawing/2014/main" val="3528380473"/>
                  </a:ext>
                </a:extLst>
              </a:tr>
              <a:tr h="370840">
                <a:tc>
                  <a:txBody>
                    <a:bodyPr/>
                    <a:lstStyle/>
                    <a:p>
                      <a:pPr marL="0" algn="ctr" defTabSz="785927" rtl="0" eaLnBrk="1" latinLnBrk="0" hangingPunct="1">
                        <a:lnSpc>
                          <a:spcPct val="100000"/>
                        </a:lnSpc>
                      </a:pPr>
                      <a:r>
                        <a:rPr kumimoji="1" lang="en-GB" sz="1800" kern="1200" dirty="0">
                          <a:solidFill>
                            <a:schemeClr val="tx1"/>
                          </a:solidFill>
                          <a:latin typeface="+mn-lt"/>
                          <a:ea typeface="+mn-ea"/>
                          <a:cs typeface="+mn-cs"/>
                        </a:rPr>
                        <a:t>Testing set Accuracy</a:t>
                      </a:r>
                    </a:p>
                  </a:txBody>
                  <a:tcPr>
                    <a:solidFill>
                      <a:schemeClr val="accent5">
                        <a:lumMod val="20000"/>
                        <a:lumOff val="80000"/>
                      </a:schemeClr>
                    </a:solidFill>
                  </a:tcPr>
                </a:tc>
                <a:tc>
                  <a:txBody>
                    <a:bodyPr/>
                    <a:lstStyle/>
                    <a:p>
                      <a:pPr marL="0" algn="ctr" defTabSz="785927" rtl="0" eaLnBrk="1" latinLnBrk="0" hangingPunct="1">
                        <a:lnSpc>
                          <a:spcPct val="100000"/>
                        </a:lnSpc>
                      </a:pPr>
                      <a:r>
                        <a:rPr kumimoji="1" lang="en-GB" sz="1800" kern="1200" dirty="0">
                          <a:solidFill>
                            <a:schemeClr val="tx1"/>
                          </a:solidFill>
                          <a:latin typeface="+mn-lt"/>
                          <a:ea typeface="+mn-ea"/>
                          <a:cs typeface="+mn-cs"/>
                        </a:rPr>
                        <a:t>0.250000</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0.250000</a:t>
                      </a:r>
                    </a:p>
                  </a:txBody>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800" kern="1200" dirty="0">
                          <a:solidFill>
                            <a:schemeClr val="tx1"/>
                          </a:solidFill>
                          <a:latin typeface="+mn-lt"/>
                          <a:ea typeface="+mn-ea"/>
                          <a:cs typeface="+mn-cs"/>
                        </a:rPr>
                        <a:t>0.250000</a:t>
                      </a:r>
                    </a:p>
                  </a:txBody>
                  <a:tcPr/>
                </a:tc>
                <a:extLst>
                  <a:ext uri="{0D108BD9-81ED-4DB2-BD59-A6C34878D82A}">
                    <a16:rowId xmlns:a16="http://schemas.microsoft.com/office/drawing/2014/main" val="3923659325"/>
                  </a:ext>
                </a:extLst>
              </a:tr>
            </a:tbl>
          </a:graphicData>
        </a:graphic>
      </p:graphicFrame>
      <p:sp>
        <p:nvSpPr>
          <p:cNvPr id="8" name="TextBox 7">
            <a:extLst>
              <a:ext uri="{FF2B5EF4-FFF2-40B4-BE49-F238E27FC236}">
                <a16:creationId xmlns:a16="http://schemas.microsoft.com/office/drawing/2014/main" id="{50B8FA91-16ED-9315-C7DF-9CB7C124706F}"/>
              </a:ext>
            </a:extLst>
          </p:cNvPr>
          <p:cNvSpPr txBox="1"/>
          <p:nvPr/>
        </p:nvSpPr>
        <p:spPr>
          <a:xfrm>
            <a:off x="1244010" y="4681547"/>
            <a:ext cx="9909544" cy="738664"/>
          </a:xfrm>
          <a:prstGeom prst="rect">
            <a:avLst/>
          </a:prstGeom>
          <a:noFill/>
        </p:spPr>
        <p:txBody>
          <a:bodyPr wrap="square">
            <a:spAutoFit/>
          </a:bodyPr>
          <a:lstStyle/>
          <a:p>
            <a:r>
              <a:rPr lang="en-GB" dirty="0"/>
              <a:t>In summary, while the CNN+LSTM model has the lowest loss, all models have really low accuracy, which is a significant concern. </a:t>
            </a:r>
          </a:p>
        </p:txBody>
      </p:sp>
    </p:spTree>
    <p:extLst>
      <p:ext uri="{BB962C8B-B14F-4D97-AF65-F5344CB8AC3E}">
        <p14:creationId xmlns:p14="http://schemas.microsoft.com/office/powerpoint/2010/main" val="191473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775E7-EABC-F5E9-4244-8A522B58F411}"/>
              </a:ext>
            </a:extLst>
          </p:cNvPr>
          <p:cNvSpPr>
            <a:spLocks noGrp="1"/>
          </p:cNvSpPr>
          <p:nvPr>
            <p:ph type="title"/>
          </p:nvPr>
        </p:nvSpPr>
        <p:spPr/>
        <p:txBody>
          <a:bodyPr/>
          <a:lstStyle/>
          <a:p>
            <a:r>
              <a:rPr lang="en-GB" dirty="0"/>
              <a:t>Next Step</a:t>
            </a:r>
          </a:p>
        </p:txBody>
      </p:sp>
      <p:sp>
        <p:nvSpPr>
          <p:cNvPr id="5" name="Text Placeholder 4">
            <a:extLst>
              <a:ext uri="{FF2B5EF4-FFF2-40B4-BE49-F238E27FC236}">
                <a16:creationId xmlns:a16="http://schemas.microsoft.com/office/drawing/2014/main" id="{5C9BD031-D878-D9A1-2BFC-D2756854BDD5}"/>
              </a:ext>
            </a:extLst>
          </p:cNvPr>
          <p:cNvSpPr>
            <a:spLocks noGrp="1"/>
          </p:cNvSpPr>
          <p:nvPr>
            <p:ph type="body" sz="quarter" idx="16"/>
          </p:nvPr>
        </p:nvSpPr>
        <p:spPr/>
        <p:txBody>
          <a:bodyPr/>
          <a:lstStyle/>
          <a:p>
            <a:endParaRPr lang="en-GB"/>
          </a:p>
        </p:txBody>
      </p:sp>
      <p:sp>
        <p:nvSpPr>
          <p:cNvPr id="7" name="TextBox 6">
            <a:extLst>
              <a:ext uri="{FF2B5EF4-FFF2-40B4-BE49-F238E27FC236}">
                <a16:creationId xmlns:a16="http://schemas.microsoft.com/office/drawing/2014/main" id="{91CA8A16-1A6A-65B9-DFF8-0346372121E8}"/>
              </a:ext>
            </a:extLst>
          </p:cNvPr>
          <p:cNvSpPr txBox="1"/>
          <p:nvPr/>
        </p:nvSpPr>
        <p:spPr>
          <a:xfrm>
            <a:off x="418306" y="1798993"/>
            <a:ext cx="11353800" cy="2456185"/>
          </a:xfrm>
          <a:prstGeom prst="rect">
            <a:avLst/>
          </a:prstGeom>
          <a:noFill/>
        </p:spPr>
        <p:txBody>
          <a:bodyPr wrap="square">
            <a:spAutoFit/>
          </a:bodyPr>
          <a:lstStyle/>
          <a:p>
            <a:pPr>
              <a:lnSpc>
                <a:spcPct val="150000"/>
              </a:lnSpc>
            </a:pPr>
            <a:r>
              <a:rPr lang="en-GB" dirty="0"/>
              <a:t>Find a new dataset :</a:t>
            </a:r>
          </a:p>
          <a:p>
            <a:pPr marL="866851" lvl="1" indent="-342900">
              <a:lnSpc>
                <a:spcPct val="150000"/>
              </a:lnSpc>
              <a:buFont typeface="Arial" panose="020B0604020202020204" pitchFamily="34" charset="0"/>
              <a:buChar char="•"/>
            </a:pPr>
            <a:r>
              <a:rPr lang="en-GB" dirty="0"/>
              <a:t>Train it using the same algorithms and model architectures. </a:t>
            </a:r>
          </a:p>
          <a:p>
            <a:pPr marL="866851" lvl="1" indent="-342900">
              <a:lnSpc>
                <a:spcPct val="150000"/>
              </a:lnSpc>
              <a:buFont typeface="Arial" panose="020B0604020202020204" pitchFamily="34" charset="0"/>
              <a:buChar char="•"/>
            </a:pPr>
            <a:r>
              <a:rPr lang="en-GB" dirty="0"/>
              <a:t>This will serve as an A/B test to determine if the challenges in training arise from the dataset itself or from the chosen algorithm and model structures.</a:t>
            </a:r>
          </a:p>
          <a:p>
            <a:pPr marL="866851" lvl="1" indent="-342900">
              <a:lnSpc>
                <a:spcPct val="150000"/>
              </a:lnSpc>
              <a:buFont typeface="Arial" panose="020B0604020202020204" pitchFamily="34" charset="0"/>
              <a:buChar char="•"/>
            </a:pPr>
            <a:r>
              <a:rPr lang="en-GB" dirty="0"/>
              <a:t>Given the small size of the dataset, it might lack discriminative power</a:t>
            </a:r>
          </a:p>
        </p:txBody>
      </p:sp>
    </p:spTree>
    <p:extLst>
      <p:ext uri="{BB962C8B-B14F-4D97-AF65-F5344CB8AC3E}">
        <p14:creationId xmlns:p14="http://schemas.microsoft.com/office/powerpoint/2010/main" val="378214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44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14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4F877E6-016B-A74F-9C9D-D2CDB58755D1}"/>
              </a:ext>
            </a:extLst>
          </p:cNvPr>
          <p:cNvSpPr>
            <a:spLocks noGrp="1"/>
          </p:cNvSpPr>
          <p:nvPr>
            <p:ph type="body" sz="quarter" idx="13"/>
          </p:nvPr>
        </p:nvSpPr>
        <p:spPr/>
        <p:txBody>
          <a:bodyPr/>
          <a:lstStyle/>
          <a:p>
            <a:pPr marL="198029" indent="-198029">
              <a:buClr>
                <a:srgbClr val="223F4B"/>
              </a:buClr>
              <a:buFont typeface="Wingdings" panose="05000000000000000000" pitchFamily="2" charset="2"/>
              <a:buChar char="n"/>
            </a:pPr>
            <a:r>
              <a:rPr lang="en-GB" sz="2000" dirty="0"/>
              <a:t>Key Idea</a:t>
            </a:r>
            <a:endParaRPr lang="en-GB" altLang="ja-JP" sz="2000" dirty="0"/>
          </a:p>
          <a:p>
            <a:pPr marL="198029" indent="-198029">
              <a:buClr>
                <a:srgbClr val="223F4B"/>
              </a:buClr>
              <a:buFont typeface="Wingdings" panose="05000000000000000000" pitchFamily="2" charset="2"/>
              <a:buChar char="n"/>
            </a:pPr>
            <a:r>
              <a:rPr lang="en-GB" sz="2000" dirty="0"/>
              <a:t>Dataset : </a:t>
            </a:r>
            <a:r>
              <a:rPr lang="en-GB" sz="2000" dirty="0" err="1"/>
              <a:t>BasicMotions</a:t>
            </a:r>
            <a:endParaRPr lang="en-GB" sz="2000" dirty="0"/>
          </a:p>
          <a:p>
            <a:pPr marL="787474" lvl="1" indent="-198029">
              <a:buClr>
                <a:schemeClr val="bg2"/>
              </a:buClr>
              <a:buFont typeface="Wingdings" panose="05000000000000000000" pitchFamily="2" charset="2"/>
              <a:buChar char="n"/>
            </a:pPr>
            <a:r>
              <a:rPr lang="en-GB" sz="2000" dirty="0"/>
              <a:t>Description</a:t>
            </a:r>
          </a:p>
          <a:p>
            <a:pPr marL="787474" lvl="1" indent="-198029">
              <a:buClr>
                <a:schemeClr val="bg2"/>
              </a:buClr>
              <a:buFont typeface="Wingdings" panose="05000000000000000000" pitchFamily="2" charset="2"/>
              <a:buChar char="n"/>
            </a:pPr>
            <a:r>
              <a:rPr lang="en-GB" sz="2000" dirty="0"/>
              <a:t>Pre-process</a:t>
            </a:r>
          </a:p>
          <a:p>
            <a:pPr marL="198029" indent="-198029">
              <a:buClr>
                <a:schemeClr val="tx2">
                  <a:lumMod val="50000"/>
                </a:schemeClr>
              </a:buClr>
              <a:buFont typeface="Wingdings" panose="05000000000000000000" pitchFamily="2" charset="2"/>
              <a:buChar char="n"/>
            </a:pPr>
            <a:r>
              <a:rPr lang="en-GB" sz="2000" dirty="0"/>
              <a:t>CNN+LSTM</a:t>
            </a:r>
          </a:p>
          <a:p>
            <a:pPr marL="198029" indent="-198029">
              <a:buClr>
                <a:schemeClr val="tx2">
                  <a:lumMod val="50000"/>
                </a:schemeClr>
              </a:buClr>
              <a:buFont typeface="Wingdings" panose="05000000000000000000" pitchFamily="2" charset="2"/>
              <a:buChar char="n"/>
            </a:pPr>
            <a:r>
              <a:rPr lang="en-GB" sz="2000" dirty="0"/>
              <a:t>CNN</a:t>
            </a:r>
          </a:p>
          <a:p>
            <a:pPr marL="198029" indent="-198029">
              <a:buClr>
                <a:schemeClr val="tx2">
                  <a:lumMod val="50000"/>
                </a:schemeClr>
              </a:buClr>
              <a:buFont typeface="Wingdings" panose="05000000000000000000" pitchFamily="2" charset="2"/>
              <a:buChar char="n"/>
            </a:pPr>
            <a:r>
              <a:rPr lang="en-GB" sz="2000" dirty="0"/>
              <a:t>MLP</a:t>
            </a:r>
          </a:p>
          <a:p>
            <a:pPr marL="198029" indent="-198029">
              <a:buClr>
                <a:schemeClr val="tx2">
                  <a:lumMod val="50000"/>
                </a:schemeClr>
              </a:buClr>
              <a:buFont typeface="Wingdings" panose="05000000000000000000" pitchFamily="2" charset="2"/>
              <a:buChar char="n"/>
            </a:pPr>
            <a:r>
              <a:rPr lang="en-GB" sz="2000" dirty="0"/>
              <a:t>Next Step</a:t>
            </a:r>
          </a:p>
        </p:txBody>
      </p:sp>
      <p:sp>
        <p:nvSpPr>
          <p:cNvPr id="3" name="Titel 2">
            <a:extLst>
              <a:ext uri="{FF2B5EF4-FFF2-40B4-BE49-F238E27FC236}">
                <a16:creationId xmlns:a16="http://schemas.microsoft.com/office/drawing/2014/main" id="{B9DFCE2C-97A8-D646-8EA7-B9C0C8F8849F}"/>
              </a:ext>
            </a:extLst>
          </p:cNvPr>
          <p:cNvSpPr>
            <a:spLocks noGrp="1"/>
          </p:cNvSpPr>
          <p:nvPr>
            <p:ph type="title"/>
          </p:nvPr>
        </p:nvSpPr>
        <p:spPr/>
        <p:txBody>
          <a:bodyPr/>
          <a:lstStyle/>
          <a:p>
            <a:r>
              <a:rPr lang="en-GB" noProof="0" dirty="0"/>
              <a:t>Content</a:t>
            </a:r>
          </a:p>
        </p:txBody>
      </p:sp>
      <p:sp>
        <p:nvSpPr>
          <p:cNvPr id="6" name="Text Placeholder 5">
            <a:extLst>
              <a:ext uri="{FF2B5EF4-FFF2-40B4-BE49-F238E27FC236}">
                <a16:creationId xmlns:a16="http://schemas.microsoft.com/office/drawing/2014/main" id="{152CCCDE-D668-48A5-A841-231A8F960EA6}"/>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354183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4092-9B6B-4198-8228-46A2934853C1}"/>
              </a:ext>
            </a:extLst>
          </p:cNvPr>
          <p:cNvSpPr>
            <a:spLocks noGrp="1"/>
          </p:cNvSpPr>
          <p:nvPr>
            <p:ph type="title"/>
          </p:nvPr>
        </p:nvSpPr>
        <p:spPr/>
        <p:txBody>
          <a:bodyPr/>
          <a:lstStyle/>
          <a:p>
            <a:r>
              <a:rPr lang="en-GB" sz="2400" dirty="0"/>
              <a:t>Key Idea</a:t>
            </a:r>
            <a:endParaRPr lang="en-GB" dirty="0"/>
          </a:p>
        </p:txBody>
      </p:sp>
      <p:sp>
        <p:nvSpPr>
          <p:cNvPr id="13" name="Text Placeholder 12">
            <a:extLst>
              <a:ext uri="{FF2B5EF4-FFF2-40B4-BE49-F238E27FC236}">
                <a16:creationId xmlns:a16="http://schemas.microsoft.com/office/drawing/2014/main" id="{729CC99E-4D3D-4F0F-9D1C-39B6ABA7ED3C}"/>
              </a:ext>
            </a:extLst>
          </p:cNvPr>
          <p:cNvSpPr>
            <a:spLocks noGrp="1"/>
          </p:cNvSpPr>
          <p:nvPr>
            <p:ph type="body" sz="quarter" idx="16"/>
          </p:nvPr>
        </p:nvSpPr>
        <p:spPr/>
        <p:txBody>
          <a:bodyPr/>
          <a:lstStyle/>
          <a:p>
            <a:endParaRPr lang="en-GB" dirty="0"/>
          </a:p>
        </p:txBody>
      </p:sp>
      <p:sp>
        <p:nvSpPr>
          <p:cNvPr id="37" name="Text Placeholder 3">
            <a:extLst>
              <a:ext uri="{FF2B5EF4-FFF2-40B4-BE49-F238E27FC236}">
                <a16:creationId xmlns:a16="http://schemas.microsoft.com/office/drawing/2014/main" id="{F197C9C3-62FD-CD63-BE72-6D11FFF0DE66}"/>
              </a:ext>
            </a:extLst>
          </p:cNvPr>
          <p:cNvSpPr txBox="1">
            <a:spLocks/>
          </p:cNvSpPr>
          <p:nvPr/>
        </p:nvSpPr>
        <p:spPr>
          <a:xfrm>
            <a:off x="5156239" y="5730860"/>
            <a:ext cx="7961472" cy="350042"/>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endParaRPr lang="en-GB" dirty="0"/>
          </a:p>
        </p:txBody>
      </p:sp>
      <p:pic>
        <p:nvPicPr>
          <p:cNvPr id="1026" name="Picture 2" descr="Grayscale image pixels | how images are stored in a computer">
            <a:extLst>
              <a:ext uri="{FF2B5EF4-FFF2-40B4-BE49-F238E27FC236}">
                <a16:creationId xmlns:a16="http://schemas.microsoft.com/office/drawing/2014/main" id="{23DB6E49-60CB-02E5-CF4F-34D78A607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3" t="9602" r="15900" b="13020"/>
          <a:stretch/>
        </p:blipFill>
        <p:spPr bwMode="auto">
          <a:xfrm>
            <a:off x="8834201" y="4314043"/>
            <a:ext cx="2336722" cy="1416817"/>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Straight Arrow Connector 1024">
            <a:extLst>
              <a:ext uri="{FF2B5EF4-FFF2-40B4-BE49-F238E27FC236}">
                <a16:creationId xmlns:a16="http://schemas.microsoft.com/office/drawing/2014/main" id="{BEE87896-B68F-7DD0-DC10-1F34D81AB846}"/>
              </a:ext>
            </a:extLst>
          </p:cNvPr>
          <p:cNvCxnSpPr>
            <a:cxnSpLocks/>
          </p:cNvCxnSpPr>
          <p:nvPr/>
        </p:nvCxnSpPr>
        <p:spPr>
          <a:xfrm>
            <a:off x="3137414" y="5048853"/>
            <a:ext cx="531418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8" name="TextBox 1027">
            <a:extLst>
              <a:ext uri="{FF2B5EF4-FFF2-40B4-BE49-F238E27FC236}">
                <a16:creationId xmlns:a16="http://schemas.microsoft.com/office/drawing/2014/main" id="{2446D3D9-87E3-E6CA-62A2-08FBA1F2C55A}"/>
              </a:ext>
            </a:extLst>
          </p:cNvPr>
          <p:cNvSpPr txBox="1"/>
          <p:nvPr/>
        </p:nvSpPr>
        <p:spPr>
          <a:xfrm>
            <a:off x="3424251" y="4879576"/>
            <a:ext cx="4518289" cy="33855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1600" dirty="0">
                <a:solidFill>
                  <a:schemeClr val="tx1"/>
                </a:solidFill>
                <a:highlight>
                  <a:srgbClr val="FFFF00"/>
                </a:highlight>
              </a:rPr>
              <a:t>Each abnormal case is a grey scale picture</a:t>
            </a:r>
          </a:p>
        </p:txBody>
      </p:sp>
      <p:pic>
        <p:nvPicPr>
          <p:cNvPr id="5" name="Picture 4" descr="A grid with black lines&#10;&#10;Description automatically generated">
            <a:extLst>
              <a:ext uri="{FF2B5EF4-FFF2-40B4-BE49-F238E27FC236}">
                <a16:creationId xmlns:a16="http://schemas.microsoft.com/office/drawing/2014/main" id="{0EC3B476-EE16-1CB7-B4B8-0C8A7F3729C1}"/>
              </a:ext>
            </a:extLst>
          </p:cNvPr>
          <p:cNvPicPr>
            <a:picLocks noChangeAspect="1"/>
          </p:cNvPicPr>
          <p:nvPr/>
        </p:nvPicPr>
        <p:blipFill rotWithShape="1">
          <a:blip r:embed="rId4">
            <a:extLst>
              <a:ext uri="{28A0092B-C50C-407E-A947-70E740481C1C}">
                <a14:useLocalDpi xmlns:a14="http://schemas.microsoft.com/office/drawing/2010/main" val="0"/>
              </a:ext>
            </a:extLst>
          </a:blip>
          <a:srcRect r="19473"/>
          <a:stretch/>
        </p:blipFill>
        <p:spPr>
          <a:xfrm>
            <a:off x="438586" y="4196317"/>
            <a:ext cx="2555410" cy="1516157"/>
          </a:xfrm>
          <a:prstGeom prst="rect">
            <a:avLst/>
          </a:prstGeom>
        </p:spPr>
      </p:pic>
      <p:sp>
        <p:nvSpPr>
          <p:cNvPr id="40" name="TextBox 39">
            <a:extLst>
              <a:ext uri="{FF2B5EF4-FFF2-40B4-BE49-F238E27FC236}">
                <a16:creationId xmlns:a16="http://schemas.microsoft.com/office/drawing/2014/main" id="{0746A90E-CE99-35A7-DEBB-B9D47601D7A3}"/>
              </a:ext>
            </a:extLst>
          </p:cNvPr>
          <p:cNvSpPr txBox="1"/>
          <p:nvPr/>
        </p:nvSpPr>
        <p:spPr>
          <a:xfrm>
            <a:off x="339600" y="671594"/>
            <a:ext cx="10319942" cy="3293209"/>
          </a:xfrm>
          <a:prstGeom prst="rect">
            <a:avLst/>
          </a:prstGeom>
          <a:noFill/>
        </p:spPr>
        <p:txBody>
          <a:bodyPr wrap="square">
            <a:spAutoFit/>
          </a:bodyPr>
          <a:lstStyle/>
          <a:p>
            <a:pPr>
              <a:lnSpc>
                <a:spcPct val="200000"/>
              </a:lnSpc>
            </a:pPr>
            <a:r>
              <a:rPr lang="en-GB" sz="1600" u="sng" dirty="0"/>
              <a:t>Problem Define </a:t>
            </a:r>
            <a:r>
              <a:rPr lang="en-GB" sz="1600" dirty="0"/>
              <a:t>: Determine the corresponding root cause (output) for a given abnormal input</a:t>
            </a:r>
          </a:p>
          <a:p>
            <a:pPr>
              <a:lnSpc>
                <a:spcPct val="200000"/>
              </a:lnSpc>
            </a:pPr>
            <a:r>
              <a:rPr lang="en-GB" sz="1600" u="sng" dirty="0"/>
              <a:t>Aim</a:t>
            </a:r>
            <a:r>
              <a:rPr lang="en-GB" sz="1600" dirty="0"/>
              <a:t> : Build </a:t>
            </a:r>
            <a:r>
              <a:rPr lang="en-GB" sz="1600" b="1" dirty="0"/>
              <a:t>Time Series Classification </a:t>
            </a:r>
            <a:r>
              <a:rPr lang="en-GB" sz="1600" dirty="0"/>
              <a:t>model , each parameters has own classification model</a:t>
            </a:r>
          </a:p>
          <a:p>
            <a:pPr>
              <a:lnSpc>
                <a:spcPct val="200000"/>
              </a:lnSpc>
            </a:pPr>
            <a:r>
              <a:rPr lang="en-GB" sz="1600" u="sng" dirty="0"/>
              <a:t>Key idea</a:t>
            </a:r>
            <a:r>
              <a:rPr lang="en-GB" sz="1600" dirty="0"/>
              <a:t>: Each time series sequence is transformed into a 2D image-like representation.</a:t>
            </a:r>
          </a:p>
          <a:p>
            <a:pPr marL="809701" lvl="1" indent="-285750">
              <a:lnSpc>
                <a:spcPct val="200000"/>
              </a:lnSpc>
              <a:buFont typeface="Wingdings" panose="05000000000000000000" pitchFamily="2" charset="2"/>
              <a:buChar char="Ø"/>
            </a:pPr>
            <a:r>
              <a:rPr lang="en-GB" sz="1600" dirty="0"/>
              <a:t>Pattern Recognition: By using a 2D image-like representation , we can uncover whether there are specific patterns within the time series that share the same root cause</a:t>
            </a:r>
          </a:p>
          <a:p>
            <a:pPr marL="809701" lvl="1" indent="-285750">
              <a:lnSpc>
                <a:spcPct val="200000"/>
              </a:lnSpc>
              <a:buFont typeface="Wingdings" panose="05000000000000000000" pitchFamily="2" charset="2"/>
              <a:buChar char="Ø"/>
            </a:pPr>
            <a:r>
              <a:rPr lang="en-GB" sz="1600" dirty="0"/>
              <a:t>Temporal Relationships: study the relationships and patterns between different variables over time</a:t>
            </a:r>
          </a:p>
          <a:p>
            <a:endParaRPr lang="en-GB" sz="1600" dirty="0"/>
          </a:p>
        </p:txBody>
      </p:sp>
    </p:spTree>
    <p:extLst>
      <p:ext uri="{BB962C8B-B14F-4D97-AF65-F5344CB8AC3E}">
        <p14:creationId xmlns:p14="http://schemas.microsoft.com/office/powerpoint/2010/main" val="370302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39D7DB-533B-7BF6-A8E7-106CFDBD84D1}"/>
              </a:ext>
            </a:extLst>
          </p:cNvPr>
          <p:cNvSpPr>
            <a:spLocks noGrp="1"/>
          </p:cNvSpPr>
          <p:nvPr>
            <p:ph type="title"/>
          </p:nvPr>
        </p:nvSpPr>
        <p:spPr/>
        <p:txBody>
          <a:bodyPr/>
          <a:lstStyle/>
          <a:p>
            <a:r>
              <a:rPr lang="en-GB" dirty="0"/>
              <a:t>Dataset : </a:t>
            </a:r>
            <a:r>
              <a:rPr lang="en-GB" dirty="0" err="1"/>
              <a:t>BasicMotions</a:t>
            </a:r>
            <a:r>
              <a:rPr lang="en-GB" dirty="0"/>
              <a:t>-Description</a:t>
            </a:r>
            <a:br>
              <a:rPr lang="en-GB" dirty="0"/>
            </a:br>
            <a:endParaRPr lang="en-GB" dirty="0"/>
          </a:p>
        </p:txBody>
      </p:sp>
      <p:sp>
        <p:nvSpPr>
          <p:cNvPr id="5" name="Text Placeholder 4">
            <a:extLst>
              <a:ext uri="{FF2B5EF4-FFF2-40B4-BE49-F238E27FC236}">
                <a16:creationId xmlns:a16="http://schemas.microsoft.com/office/drawing/2014/main" id="{E0EFD3E0-3486-0412-03E9-D9CBA9D5FEE5}"/>
              </a:ext>
            </a:extLst>
          </p:cNvPr>
          <p:cNvSpPr>
            <a:spLocks noGrp="1"/>
          </p:cNvSpPr>
          <p:nvPr>
            <p:ph type="body" sz="quarter" idx="16"/>
          </p:nvPr>
        </p:nvSpPr>
        <p:spPr/>
        <p:txBody>
          <a:bodyPr/>
          <a:lstStyle/>
          <a:p>
            <a:endParaRPr lang="en-GB"/>
          </a:p>
        </p:txBody>
      </p:sp>
      <p:sp>
        <p:nvSpPr>
          <p:cNvPr id="7" name="TextBox 6">
            <a:extLst>
              <a:ext uri="{FF2B5EF4-FFF2-40B4-BE49-F238E27FC236}">
                <a16:creationId xmlns:a16="http://schemas.microsoft.com/office/drawing/2014/main" id="{D1B1DF38-1FE7-3FC9-0DA8-392CF75E6FB2}"/>
              </a:ext>
            </a:extLst>
          </p:cNvPr>
          <p:cNvSpPr txBox="1"/>
          <p:nvPr/>
        </p:nvSpPr>
        <p:spPr>
          <a:xfrm>
            <a:off x="431800" y="825851"/>
            <a:ext cx="11472334" cy="2585323"/>
          </a:xfrm>
          <a:prstGeom prst="rect">
            <a:avLst/>
          </a:prstGeom>
          <a:noFill/>
        </p:spPr>
        <p:txBody>
          <a:bodyPr wrap="square">
            <a:spAutoFit/>
          </a:bodyPr>
          <a:lstStyle/>
          <a:p>
            <a:pPr marL="342900" indent="-342900">
              <a:buFont typeface="Arial" panose="020B0604020202020204" pitchFamily="34" charset="0"/>
              <a:buChar char="•"/>
            </a:pPr>
            <a:r>
              <a:rPr lang="en-GB" sz="1800" dirty="0"/>
              <a:t>The data was generated by four students performed four activities whilst wearing a smart watch. The watch collects 3D accelerometer and a 3D gyroscope. </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The data order is accelerometer x, y, z then gyroscope x, y, z. </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There are 4 classes: walking, resting, running and badminton. </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Participants were required to record motion a total of five times, and the data is sampled once every tenth of a second, for a ten second period</a:t>
            </a:r>
          </a:p>
        </p:txBody>
      </p:sp>
      <p:sp>
        <p:nvSpPr>
          <p:cNvPr id="10" name="TextBox 9">
            <a:extLst>
              <a:ext uri="{FF2B5EF4-FFF2-40B4-BE49-F238E27FC236}">
                <a16:creationId xmlns:a16="http://schemas.microsoft.com/office/drawing/2014/main" id="{14C7AC05-3B04-6BC3-EF29-D3379C5EE1D2}"/>
              </a:ext>
            </a:extLst>
          </p:cNvPr>
          <p:cNvSpPr txBox="1"/>
          <p:nvPr/>
        </p:nvSpPr>
        <p:spPr>
          <a:xfrm>
            <a:off x="552450" y="6080153"/>
            <a:ext cx="10380134" cy="338554"/>
          </a:xfrm>
          <a:prstGeom prst="rect">
            <a:avLst/>
          </a:prstGeom>
          <a:noFill/>
        </p:spPr>
        <p:txBody>
          <a:bodyPr wrap="square">
            <a:spAutoFit/>
          </a:bodyPr>
          <a:lstStyle/>
          <a:p>
            <a:r>
              <a:rPr lang="en-GB" sz="1600" dirty="0"/>
              <a:t>Reference :UCR Time Series Classification datasets </a:t>
            </a:r>
            <a:r>
              <a:rPr lang="en-GB" sz="1600" dirty="0">
                <a:hlinkClick r:id="rId3"/>
              </a:rPr>
              <a:t>http://timeseriesclassification.com/index.php</a:t>
            </a:r>
            <a:endParaRPr lang="en-GB" sz="1600" dirty="0"/>
          </a:p>
        </p:txBody>
      </p:sp>
      <p:pic>
        <p:nvPicPr>
          <p:cNvPr id="11" name="Picture 10">
            <a:extLst>
              <a:ext uri="{FF2B5EF4-FFF2-40B4-BE49-F238E27FC236}">
                <a16:creationId xmlns:a16="http://schemas.microsoft.com/office/drawing/2014/main" id="{1C3D9AFD-F1F9-DA07-8C29-AF5C4028E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 y="3831960"/>
            <a:ext cx="7576682" cy="1937168"/>
          </a:xfrm>
          <a:prstGeom prst="rect">
            <a:avLst/>
          </a:prstGeom>
        </p:spPr>
      </p:pic>
      <p:cxnSp>
        <p:nvCxnSpPr>
          <p:cNvPr id="13" name="Straight Arrow Connector 12">
            <a:extLst>
              <a:ext uri="{FF2B5EF4-FFF2-40B4-BE49-F238E27FC236}">
                <a16:creationId xmlns:a16="http://schemas.microsoft.com/office/drawing/2014/main" id="{62BEEE9D-E153-375A-EFA6-BFCF1D0FFEB7}"/>
              </a:ext>
            </a:extLst>
          </p:cNvPr>
          <p:cNvCxnSpPr>
            <a:cxnSpLocks/>
          </p:cNvCxnSpPr>
          <p:nvPr/>
        </p:nvCxnSpPr>
        <p:spPr>
          <a:xfrm>
            <a:off x="8590662" y="4826136"/>
            <a:ext cx="1066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4E07917-D271-8268-4D00-EECC44E9D47E}"/>
              </a:ext>
            </a:extLst>
          </p:cNvPr>
          <p:cNvSpPr txBox="1"/>
          <p:nvPr/>
        </p:nvSpPr>
        <p:spPr>
          <a:xfrm>
            <a:off x="10029112" y="4631267"/>
            <a:ext cx="1295401" cy="338554"/>
          </a:xfrm>
          <a:prstGeom prst="rect">
            <a:avLst/>
          </a:prstGeom>
          <a:noFill/>
        </p:spPr>
        <p:txBody>
          <a:bodyPr wrap="square">
            <a:spAutoFit/>
          </a:bodyPr>
          <a:lstStyle/>
          <a:p>
            <a:r>
              <a:rPr lang="en-GB" sz="1600" dirty="0"/>
              <a:t>Walking</a:t>
            </a:r>
          </a:p>
        </p:txBody>
      </p:sp>
    </p:spTree>
    <p:extLst>
      <p:ext uri="{BB962C8B-B14F-4D97-AF65-F5344CB8AC3E}">
        <p14:creationId xmlns:p14="http://schemas.microsoft.com/office/powerpoint/2010/main" val="302816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39D7DB-533B-7BF6-A8E7-106CFDBD84D1}"/>
              </a:ext>
            </a:extLst>
          </p:cNvPr>
          <p:cNvSpPr>
            <a:spLocks noGrp="1"/>
          </p:cNvSpPr>
          <p:nvPr>
            <p:ph type="title"/>
          </p:nvPr>
        </p:nvSpPr>
        <p:spPr/>
        <p:txBody>
          <a:bodyPr/>
          <a:lstStyle/>
          <a:p>
            <a:r>
              <a:rPr lang="en-GB" dirty="0"/>
              <a:t>Dataset : </a:t>
            </a:r>
            <a:r>
              <a:rPr lang="en-GB" dirty="0" err="1"/>
              <a:t>BasicMotions</a:t>
            </a:r>
            <a:r>
              <a:rPr lang="en-GB" dirty="0"/>
              <a:t>-Description</a:t>
            </a:r>
            <a:br>
              <a:rPr lang="en-GB" dirty="0"/>
            </a:br>
            <a:endParaRPr lang="en-GB" dirty="0"/>
          </a:p>
        </p:txBody>
      </p:sp>
      <p:sp>
        <p:nvSpPr>
          <p:cNvPr id="5" name="Text Placeholder 4">
            <a:extLst>
              <a:ext uri="{FF2B5EF4-FFF2-40B4-BE49-F238E27FC236}">
                <a16:creationId xmlns:a16="http://schemas.microsoft.com/office/drawing/2014/main" id="{E0EFD3E0-3486-0412-03E9-D9CBA9D5FEE5}"/>
              </a:ext>
            </a:extLst>
          </p:cNvPr>
          <p:cNvSpPr>
            <a:spLocks noGrp="1"/>
          </p:cNvSpPr>
          <p:nvPr>
            <p:ph type="body" sz="quarter" idx="16"/>
          </p:nvPr>
        </p:nvSpPr>
        <p:spPr/>
        <p:txBody>
          <a:bodyPr/>
          <a:lstStyle/>
          <a:p>
            <a:endParaRPr lang="en-GB"/>
          </a:p>
        </p:txBody>
      </p:sp>
      <p:graphicFrame>
        <p:nvGraphicFramePr>
          <p:cNvPr id="8" name="Table 8">
            <a:extLst>
              <a:ext uri="{FF2B5EF4-FFF2-40B4-BE49-F238E27FC236}">
                <a16:creationId xmlns:a16="http://schemas.microsoft.com/office/drawing/2014/main" id="{7043FB94-380A-707C-1894-D674CA41926D}"/>
              </a:ext>
            </a:extLst>
          </p:cNvPr>
          <p:cNvGraphicFramePr>
            <a:graphicFrameLocks noGrp="1"/>
          </p:cNvGraphicFramePr>
          <p:nvPr>
            <p:extLst>
              <p:ext uri="{D42A27DB-BD31-4B8C-83A1-F6EECF244321}">
                <p14:modId xmlns:p14="http://schemas.microsoft.com/office/powerpoint/2010/main" val="316261455"/>
              </p:ext>
            </p:extLst>
          </p:nvPr>
        </p:nvGraphicFramePr>
        <p:xfrm>
          <a:off x="552450" y="4801526"/>
          <a:ext cx="11090835" cy="741680"/>
        </p:xfrm>
        <a:graphic>
          <a:graphicData uri="http://schemas.openxmlformats.org/drawingml/2006/table">
            <a:tbl>
              <a:tblPr firstRow="1" bandRow="1">
                <a:tableStyleId>{5940675A-B579-460E-94D1-54222C63F5DA}</a:tableStyleId>
              </a:tblPr>
              <a:tblGrid>
                <a:gridCol w="2218167">
                  <a:extLst>
                    <a:ext uri="{9D8B030D-6E8A-4147-A177-3AD203B41FA5}">
                      <a16:colId xmlns:a16="http://schemas.microsoft.com/office/drawing/2014/main" val="1122473300"/>
                    </a:ext>
                  </a:extLst>
                </a:gridCol>
                <a:gridCol w="2218167">
                  <a:extLst>
                    <a:ext uri="{9D8B030D-6E8A-4147-A177-3AD203B41FA5}">
                      <a16:colId xmlns:a16="http://schemas.microsoft.com/office/drawing/2014/main" val="2432692721"/>
                    </a:ext>
                  </a:extLst>
                </a:gridCol>
                <a:gridCol w="2218167">
                  <a:extLst>
                    <a:ext uri="{9D8B030D-6E8A-4147-A177-3AD203B41FA5}">
                      <a16:colId xmlns:a16="http://schemas.microsoft.com/office/drawing/2014/main" val="148075066"/>
                    </a:ext>
                  </a:extLst>
                </a:gridCol>
                <a:gridCol w="2218167">
                  <a:extLst>
                    <a:ext uri="{9D8B030D-6E8A-4147-A177-3AD203B41FA5}">
                      <a16:colId xmlns:a16="http://schemas.microsoft.com/office/drawing/2014/main" val="3558816174"/>
                    </a:ext>
                  </a:extLst>
                </a:gridCol>
                <a:gridCol w="2218167">
                  <a:extLst>
                    <a:ext uri="{9D8B030D-6E8A-4147-A177-3AD203B41FA5}">
                      <a16:colId xmlns:a16="http://schemas.microsoft.com/office/drawing/2014/main" val="6928918"/>
                    </a:ext>
                  </a:extLst>
                </a:gridCol>
              </a:tblGrid>
              <a:tr h="370840">
                <a:tc>
                  <a:txBody>
                    <a:bodyPr/>
                    <a:lstStyle/>
                    <a:p>
                      <a:pPr algn="ctr"/>
                      <a:r>
                        <a:rPr lang="en-GB" dirty="0"/>
                        <a:t>Training Size</a:t>
                      </a:r>
                    </a:p>
                  </a:txBody>
                  <a:tcPr/>
                </a:tc>
                <a:tc>
                  <a:txBody>
                    <a:bodyPr/>
                    <a:lstStyle/>
                    <a:p>
                      <a:pPr algn="ctr"/>
                      <a:r>
                        <a:rPr lang="en-GB" dirty="0"/>
                        <a:t>Test Size</a:t>
                      </a:r>
                    </a:p>
                  </a:txBody>
                  <a:tcPr/>
                </a:tc>
                <a:tc>
                  <a:txBody>
                    <a:bodyPr/>
                    <a:lstStyle/>
                    <a:p>
                      <a:pPr algn="ctr"/>
                      <a:r>
                        <a:rPr lang="en-GB" dirty="0"/>
                        <a:t>Length</a:t>
                      </a:r>
                    </a:p>
                  </a:txBody>
                  <a:tcPr/>
                </a:tc>
                <a:tc>
                  <a:txBody>
                    <a:bodyPr/>
                    <a:lstStyle/>
                    <a:p>
                      <a:pPr algn="ctr"/>
                      <a:r>
                        <a:rPr lang="en-GB" dirty="0"/>
                        <a:t>Number of classes</a:t>
                      </a:r>
                    </a:p>
                  </a:txBody>
                  <a:tcPr/>
                </a:tc>
                <a:tc>
                  <a:txBody>
                    <a:bodyPr/>
                    <a:lstStyle/>
                    <a:p>
                      <a:pPr algn="ctr"/>
                      <a:r>
                        <a:rPr lang="en-GB" dirty="0"/>
                        <a:t>Number of Dimensions</a:t>
                      </a:r>
                    </a:p>
                  </a:txBody>
                  <a:tcPr/>
                </a:tc>
                <a:extLst>
                  <a:ext uri="{0D108BD9-81ED-4DB2-BD59-A6C34878D82A}">
                    <a16:rowId xmlns:a16="http://schemas.microsoft.com/office/drawing/2014/main" val="1721675169"/>
                  </a:ext>
                </a:extLst>
              </a:tr>
              <a:tr h="370840">
                <a:tc>
                  <a:txBody>
                    <a:bodyPr/>
                    <a:lstStyle/>
                    <a:p>
                      <a:pPr algn="ctr"/>
                      <a:r>
                        <a:rPr lang="en-GB" dirty="0"/>
                        <a:t>40</a:t>
                      </a:r>
                    </a:p>
                  </a:txBody>
                  <a:tcPr/>
                </a:tc>
                <a:tc>
                  <a:txBody>
                    <a:bodyPr/>
                    <a:lstStyle/>
                    <a:p>
                      <a:pPr algn="ctr"/>
                      <a:r>
                        <a:rPr lang="en-GB" dirty="0"/>
                        <a:t>40</a:t>
                      </a:r>
                    </a:p>
                  </a:txBody>
                  <a:tcPr/>
                </a:tc>
                <a:tc>
                  <a:txBody>
                    <a:bodyPr/>
                    <a:lstStyle/>
                    <a:p>
                      <a:pPr algn="ctr"/>
                      <a:r>
                        <a:rPr lang="en-GB" dirty="0"/>
                        <a:t>100</a:t>
                      </a:r>
                    </a:p>
                  </a:txBody>
                  <a:tcPr/>
                </a:tc>
                <a:tc>
                  <a:txBody>
                    <a:bodyPr/>
                    <a:lstStyle/>
                    <a:p>
                      <a:pPr algn="ctr"/>
                      <a:r>
                        <a:rPr lang="en-GB" dirty="0"/>
                        <a:t>4</a:t>
                      </a:r>
                    </a:p>
                  </a:txBody>
                  <a:tcPr/>
                </a:tc>
                <a:tc>
                  <a:txBody>
                    <a:bodyPr/>
                    <a:lstStyle/>
                    <a:p>
                      <a:pPr algn="ctr"/>
                      <a:r>
                        <a:rPr lang="en-GB" dirty="0"/>
                        <a:t>6</a:t>
                      </a:r>
                    </a:p>
                  </a:txBody>
                  <a:tcPr/>
                </a:tc>
                <a:extLst>
                  <a:ext uri="{0D108BD9-81ED-4DB2-BD59-A6C34878D82A}">
                    <a16:rowId xmlns:a16="http://schemas.microsoft.com/office/drawing/2014/main" val="2557319795"/>
                  </a:ext>
                </a:extLst>
              </a:tr>
            </a:tbl>
          </a:graphicData>
        </a:graphic>
      </p:graphicFrame>
      <p:sp>
        <p:nvSpPr>
          <p:cNvPr id="10" name="TextBox 9">
            <a:extLst>
              <a:ext uri="{FF2B5EF4-FFF2-40B4-BE49-F238E27FC236}">
                <a16:creationId xmlns:a16="http://schemas.microsoft.com/office/drawing/2014/main" id="{14C7AC05-3B04-6BC3-EF29-D3379C5EE1D2}"/>
              </a:ext>
            </a:extLst>
          </p:cNvPr>
          <p:cNvSpPr txBox="1"/>
          <p:nvPr/>
        </p:nvSpPr>
        <p:spPr>
          <a:xfrm>
            <a:off x="552450" y="6080153"/>
            <a:ext cx="10380134" cy="338554"/>
          </a:xfrm>
          <a:prstGeom prst="rect">
            <a:avLst/>
          </a:prstGeom>
          <a:noFill/>
        </p:spPr>
        <p:txBody>
          <a:bodyPr wrap="square">
            <a:spAutoFit/>
          </a:bodyPr>
          <a:lstStyle/>
          <a:p>
            <a:r>
              <a:rPr lang="en-GB" sz="1600" dirty="0"/>
              <a:t>Reference :UCR Time Series Classification datasets </a:t>
            </a:r>
            <a:r>
              <a:rPr lang="en-GB" sz="1600" dirty="0">
                <a:hlinkClick r:id="rId3"/>
              </a:rPr>
              <a:t>http://timeseriesclassification.com/index.php</a:t>
            </a:r>
            <a:endParaRPr lang="en-GB" sz="1600" dirty="0"/>
          </a:p>
        </p:txBody>
      </p:sp>
      <p:pic>
        <p:nvPicPr>
          <p:cNvPr id="6" name="Picture 5">
            <a:extLst>
              <a:ext uri="{FF2B5EF4-FFF2-40B4-BE49-F238E27FC236}">
                <a16:creationId xmlns:a16="http://schemas.microsoft.com/office/drawing/2014/main" id="{5B167612-0599-BF86-1555-0BBDCAD12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12" y="2237133"/>
            <a:ext cx="7576682" cy="1937168"/>
          </a:xfrm>
          <a:prstGeom prst="rect">
            <a:avLst/>
          </a:prstGeom>
        </p:spPr>
      </p:pic>
      <p:pic>
        <p:nvPicPr>
          <p:cNvPr id="9" name="Picture 8">
            <a:extLst>
              <a:ext uri="{FF2B5EF4-FFF2-40B4-BE49-F238E27FC236}">
                <a16:creationId xmlns:a16="http://schemas.microsoft.com/office/drawing/2014/main" id="{1692066C-6D5D-49CF-132B-DF8A83326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905" y="1772282"/>
            <a:ext cx="7576682" cy="1937168"/>
          </a:xfrm>
          <a:prstGeom prst="rect">
            <a:avLst/>
          </a:prstGeom>
        </p:spPr>
      </p:pic>
      <p:pic>
        <p:nvPicPr>
          <p:cNvPr id="4" name="Picture 3">
            <a:extLst>
              <a:ext uri="{FF2B5EF4-FFF2-40B4-BE49-F238E27FC236}">
                <a16:creationId xmlns:a16="http://schemas.microsoft.com/office/drawing/2014/main" id="{29A5EDB2-D408-C8D0-131C-3A6AD4BB4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387" y="1307431"/>
            <a:ext cx="7576682" cy="1937168"/>
          </a:xfrm>
          <a:prstGeom prst="rect">
            <a:avLst/>
          </a:prstGeom>
        </p:spPr>
      </p:pic>
      <p:sp>
        <p:nvSpPr>
          <p:cNvPr id="11" name="Right Brace 10">
            <a:extLst>
              <a:ext uri="{FF2B5EF4-FFF2-40B4-BE49-F238E27FC236}">
                <a16:creationId xmlns:a16="http://schemas.microsoft.com/office/drawing/2014/main" id="{ADCC8D9A-0CDB-ABBA-6133-EB8D518274E3}"/>
              </a:ext>
            </a:extLst>
          </p:cNvPr>
          <p:cNvSpPr/>
          <p:nvPr/>
        </p:nvSpPr>
        <p:spPr>
          <a:xfrm>
            <a:off x="10007600" y="1397000"/>
            <a:ext cx="482600" cy="286757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5CB85787-FDB7-D224-31F3-91D7239F33C9}"/>
              </a:ext>
            </a:extLst>
          </p:cNvPr>
          <p:cNvSpPr txBox="1"/>
          <p:nvPr/>
        </p:nvSpPr>
        <p:spPr>
          <a:xfrm>
            <a:off x="10490200" y="2527768"/>
            <a:ext cx="6096000" cy="584775"/>
          </a:xfrm>
          <a:prstGeom prst="rect">
            <a:avLst/>
          </a:prstGeom>
          <a:noFill/>
        </p:spPr>
        <p:txBody>
          <a:bodyPr wrap="square">
            <a:spAutoFit/>
          </a:bodyPr>
          <a:lstStyle/>
          <a:p>
            <a:r>
              <a:rPr lang="en-GB" sz="1600" dirty="0"/>
              <a:t> 40 sample</a:t>
            </a:r>
          </a:p>
          <a:p>
            <a:r>
              <a:rPr lang="en-GB" sz="1600" dirty="0"/>
              <a:t>(40,100,60) </a:t>
            </a:r>
          </a:p>
        </p:txBody>
      </p:sp>
    </p:spTree>
    <p:extLst>
      <p:ext uri="{BB962C8B-B14F-4D97-AF65-F5344CB8AC3E}">
        <p14:creationId xmlns:p14="http://schemas.microsoft.com/office/powerpoint/2010/main" val="405877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39D7DB-533B-7BF6-A8E7-106CFDBD84D1}"/>
              </a:ext>
            </a:extLst>
          </p:cNvPr>
          <p:cNvSpPr>
            <a:spLocks noGrp="1"/>
          </p:cNvSpPr>
          <p:nvPr>
            <p:ph type="title"/>
          </p:nvPr>
        </p:nvSpPr>
        <p:spPr/>
        <p:txBody>
          <a:bodyPr/>
          <a:lstStyle/>
          <a:p>
            <a:r>
              <a:rPr lang="en-GB" dirty="0"/>
              <a:t>Dataset : </a:t>
            </a:r>
            <a:r>
              <a:rPr lang="en-GB" dirty="0" err="1"/>
              <a:t>BasicMotions-Preprocess</a:t>
            </a:r>
            <a:br>
              <a:rPr lang="en-GB" dirty="0"/>
            </a:br>
            <a:endParaRPr lang="en-GB" dirty="0"/>
          </a:p>
        </p:txBody>
      </p:sp>
      <p:sp>
        <p:nvSpPr>
          <p:cNvPr id="5" name="Text Placeholder 4">
            <a:extLst>
              <a:ext uri="{FF2B5EF4-FFF2-40B4-BE49-F238E27FC236}">
                <a16:creationId xmlns:a16="http://schemas.microsoft.com/office/drawing/2014/main" id="{E0EFD3E0-3486-0412-03E9-D9CBA9D5FEE5}"/>
              </a:ext>
            </a:extLst>
          </p:cNvPr>
          <p:cNvSpPr>
            <a:spLocks noGrp="1"/>
          </p:cNvSpPr>
          <p:nvPr>
            <p:ph type="body" sz="quarter" idx="16"/>
          </p:nvPr>
        </p:nvSpPr>
        <p:spPr/>
        <p:txBody>
          <a:bodyPr/>
          <a:lstStyle/>
          <a:p>
            <a:endParaRPr lang="en-GB"/>
          </a:p>
        </p:txBody>
      </p:sp>
      <p:sp>
        <p:nvSpPr>
          <p:cNvPr id="4" name="TextBox 3">
            <a:extLst>
              <a:ext uri="{FF2B5EF4-FFF2-40B4-BE49-F238E27FC236}">
                <a16:creationId xmlns:a16="http://schemas.microsoft.com/office/drawing/2014/main" id="{72CD2E71-AD0A-5DE8-9F5B-F3F48B4EE208}"/>
              </a:ext>
            </a:extLst>
          </p:cNvPr>
          <p:cNvSpPr txBox="1"/>
          <p:nvPr/>
        </p:nvSpPr>
        <p:spPr>
          <a:xfrm>
            <a:off x="552450" y="1103278"/>
            <a:ext cx="11185894" cy="2677656"/>
          </a:xfrm>
          <a:prstGeom prst="rect">
            <a:avLst/>
          </a:prstGeom>
          <a:noFill/>
        </p:spPr>
        <p:txBody>
          <a:bodyPr wrap="square">
            <a:spAutoFit/>
          </a:bodyPr>
          <a:lstStyle/>
          <a:p>
            <a:pPr marL="342900" indent="-342900">
              <a:buFont typeface="Arial" panose="020B0604020202020204" pitchFamily="34" charset="0"/>
              <a:buChar char="•"/>
            </a:pPr>
            <a:r>
              <a:rPr lang="en-GB" b="1" dirty="0"/>
              <a:t>Mapping Activities(Class) to Numbers : </a:t>
            </a:r>
            <a:r>
              <a:rPr lang="en-GB" dirty="0"/>
              <a:t>maps specific activity names (like "Standing", "Running", etc.) to numerical values (0, 1, 2, 3).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dirty="0"/>
              <a:t>Normalization : </a:t>
            </a:r>
            <a:r>
              <a:rPr lang="en-GB" dirty="0"/>
              <a:t>The raw data ranges from negative to positive floating-point values. </a:t>
            </a:r>
            <a:r>
              <a:rPr lang="en-GB" u="sng" dirty="0"/>
              <a:t>Min-Max scaling </a:t>
            </a:r>
            <a:r>
              <a:rPr lang="en-GB" dirty="0"/>
              <a:t>is applied to normalize this data.</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dirty="0"/>
              <a:t>Randomly shuffle data</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72167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CNN+LSTM-Architecture</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pic>
        <p:nvPicPr>
          <p:cNvPr id="11" name="Picture 10" descr="A diagram of a computer&#10;&#10;Description automatically generated">
            <a:extLst>
              <a:ext uri="{FF2B5EF4-FFF2-40B4-BE49-F238E27FC236}">
                <a16:creationId xmlns:a16="http://schemas.microsoft.com/office/drawing/2014/main" id="{48D20CAD-AF3E-AC2B-01F4-D76A7A474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049" y="818054"/>
            <a:ext cx="1624680" cy="5594314"/>
          </a:xfrm>
          <a:prstGeom prst="rect">
            <a:avLst/>
          </a:prstGeom>
        </p:spPr>
      </p:pic>
      <p:pic>
        <p:nvPicPr>
          <p:cNvPr id="15" name="Picture 14" descr="A computer screen shot of a program&#10;&#10;Description automatically generated">
            <a:extLst>
              <a:ext uri="{FF2B5EF4-FFF2-40B4-BE49-F238E27FC236}">
                <a16:creationId xmlns:a16="http://schemas.microsoft.com/office/drawing/2014/main" id="{39CF0A90-2F6F-2C4B-0091-61658055A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575" y="818054"/>
            <a:ext cx="6505653" cy="5362653"/>
          </a:xfrm>
          <a:prstGeom prst="rect">
            <a:avLst/>
          </a:prstGeom>
        </p:spPr>
      </p:pic>
    </p:spTree>
    <p:extLst>
      <p:ext uri="{BB962C8B-B14F-4D97-AF65-F5344CB8AC3E}">
        <p14:creationId xmlns:p14="http://schemas.microsoft.com/office/powerpoint/2010/main" val="32279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dirty="0"/>
              <a:t>CNN+LSTM-Result</a:t>
            </a:r>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graphicFrame>
        <p:nvGraphicFramePr>
          <p:cNvPr id="2" name="Table 3">
            <a:extLst>
              <a:ext uri="{FF2B5EF4-FFF2-40B4-BE49-F238E27FC236}">
                <a16:creationId xmlns:a16="http://schemas.microsoft.com/office/drawing/2014/main" id="{6CFE5DCB-C174-0943-35EB-EEE238491A00}"/>
              </a:ext>
            </a:extLst>
          </p:cNvPr>
          <p:cNvGraphicFramePr>
            <a:graphicFrameLocks noGrp="1"/>
          </p:cNvGraphicFramePr>
          <p:nvPr>
            <p:extLst>
              <p:ext uri="{D42A27DB-BD31-4B8C-83A1-F6EECF244321}">
                <p14:modId xmlns:p14="http://schemas.microsoft.com/office/powerpoint/2010/main" val="904388282"/>
              </p:ext>
            </p:extLst>
          </p:nvPr>
        </p:nvGraphicFramePr>
        <p:xfrm>
          <a:off x="48326" y="1833518"/>
          <a:ext cx="3689941" cy="1320800"/>
        </p:xfrm>
        <a:graphic>
          <a:graphicData uri="http://schemas.openxmlformats.org/drawingml/2006/table">
            <a:tbl>
              <a:tblPr firstRow="1" bandRow="1">
                <a:tableStyleId>{5940675A-B579-460E-94D1-54222C63F5DA}</a:tableStyleId>
              </a:tblPr>
              <a:tblGrid>
                <a:gridCol w="1104507">
                  <a:extLst>
                    <a:ext uri="{9D8B030D-6E8A-4147-A177-3AD203B41FA5}">
                      <a16:colId xmlns:a16="http://schemas.microsoft.com/office/drawing/2014/main" val="2321544318"/>
                    </a:ext>
                  </a:extLst>
                </a:gridCol>
                <a:gridCol w="1349468">
                  <a:extLst>
                    <a:ext uri="{9D8B030D-6E8A-4147-A177-3AD203B41FA5}">
                      <a16:colId xmlns:a16="http://schemas.microsoft.com/office/drawing/2014/main" val="1790282318"/>
                    </a:ext>
                  </a:extLst>
                </a:gridCol>
                <a:gridCol w="1235966">
                  <a:extLst>
                    <a:ext uri="{9D8B030D-6E8A-4147-A177-3AD203B41FA5}">
                      <a16:colId xmlns:a16="http://schemas.microsoft.com/office/drawing/2014/main" val="1871678089"/>
                    </a:ext>
                  </a:extLst>
                </a:gridCol>
              </a:tblGrid>
              <a:tr h="356158">
                <a:tc>
                  <a:txBody>
                    <a:bodyPr/>
                    <a:lstStyle/>
                    <a:p>
                      <a:pPr algn="ctr"/>
                      <a:endParaRPr kumimoji="1" lang="en-GB" sz="1600" kern="1200" dirty="0">
                        <a:solidFill>
                          <a:schemeClr val="tx1"/>
                        </a:solidFill>
                        <a:latin typeface="+mn-lt"/>
                        <a:ea typeface="+mn-ea"/>
                        <a:cs typeface="+mn-cs"/>
                      </a:endParaRPr>
                    </a:p>
                  </a:txBody>
                  <a:tcPr>
                    <a:solidFill>
                      <a:schemeClr val="bg1"/>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Training</a:t>
                      </a:r>
                    </a:p>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 set</a:t>
                      </a:r>
                    </a:p>
                  </a:txBody>
                  <a:tcPr>
                    <a:solidFill>
                      <a:schemeClr val="bg1"/>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Validation </a:t>
                      </a:r>
                    </a:p>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b="1" kern="1200" dirty="0">
                          <a:solidFill>
                            <a:schemeClr val="tx1"/>
                          </a:solidFill>
                          <a:latin typeface="+mn-lt"/>
                          <a:ea typeface="+mn-ea"/>
                          <a:cs typeface="+mn-cs"/>
                        </a:rPr>
                        <a:t>set</a:t>
                      </a:r>
                    </a:p>
                  </a:txBody>
                  <a:tcPr>
                    <a:solidFill>
                      <a:schemeClr val="bg1"/>
                    </a:solidFill>
                  </a:tcPr>
                </a:tc>
                <a:extLst>
                  <a:ext uri="{0D108BD9-81ED-4DB2-BD59-A6C34878D82A}">
                    <a16:rowId xmlns:a16="http://schemas.microsoft.com/office/drawing/2014/main" val="3804630599"/>
                  </a:ext>
                </a:extLst>
              </a:tr>
              <a:tr h="370840">
                <a:tc>
                  <a:txBody>
                    <a:bodyPr/>
                    <a:lstStyle/>
                    <a:p>
                      <a:pPr algn="ctr">
                        <a:lnSpc>
                          <a:spcPct val="100000"/>
                        </a:lnSpc>
                      </a:pPr>
                      <a:r>
                        <a:rPr kumimoji="1" lang="en-GB" sz="1600" kern="1200" dirty="0">
                          <a:solidFill>
                            <a:schemeClr val="tx1"/>
                          </a:solidFill>
                          <a:latin typeface="+mn-lt"/>
                          <a:ea typeface="+mn-ea"/>
                          <a:cs typeface="+mn-cs"/>
                        </a:rPr>
                        <a:t>Loss</a:t>
                      </a:r>
                    </a:p>
                  </a:txBody>
                  <a:tcPr>
                    <a:solidFill>
                      <a:schemeClr val="bg1"/>
                    </a:solidFill>
                  </a:tcPr>
                </a:tc>
                <a:tc>
                  <a:txBody>
                    <a:bodyPr/>
                    <a:lstStyle/>
                    <a:p>
                      <a:pPr algn="ctr"/>
                      <a:r>
                        <a:rPr kumimoji="1" lang="en-GB" sz="1600" kern="1200" dirty="0">
                          <a:solidFill>
                            <a:schemeClr val="tx1"/>
                          </a:solidFill>
                          <a:latin typeface="+mn-lt"/>
                          <a:ea typeface="+mn-ea"/>
                          <a:cs typeface="+mn-cs"/>
                        </a:rPr>
                        <a:t>1.918753</a:t>
                      </a:r>
                    </a:p>
                  </a:txBody>
                  <a:tcPr>
                    <a:solidFill>
                      <a:schemeClr val="bg1"/>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latin typeface="+mn-lt"/>
                          <a:ea typeface="+mn-ea"/>
                          <a:cs typeface="+mn-cs"/>
                        </a:rPr>
                        <a:t>1.918753</a:t>
                      </a:r>
                    </a:p>
                  </a:txBody>
                  <a:tcPr>
                    <a:solidFill>
                      <a:schemeClr val="bg1"/>
                    </a:solidFill>
                  </a:tcPr>
                </a:tc>
                <a:extLst>
                  <a:ext uri="{0D108BD9-81ED-4DB2-BD59-A6C34878D82A}">
                    <a16:rowId xmlns:a16="http://schemas.microsoft.com/office/drawing/2014/main" val="804897582"/>
                  </a:ext>
                </a:extLst>
              </a:tr>
              <a:tr h="370840">
                <a:tc>
                  <a:txBody>
                    <a:bodyPr/>
                    <a:lstStyle/>
                    <a:p>
                      <a:pPr marL="0" algn="ctr" defTabSz="785927" rtl="0" eaLnBrk="1" latinLnBrk="0" hangingPunct="1">
                        <a:lnSpc>
                          <a:spcPct val="100000"/>
                        </a:lnSpc>
                      </a:pPr>
                      <a:r>
                        <a:rPr kumimoji="1" lang="en-GB" sz="1600" kern="1200" dirty="0">
                          <a:solidFill>
                            <a:schemeClr val="tx1"/>
                          </a:solidFill>
                          <a:latin typeface="+mn-lt"/>
                          <a:ea typeface="+mn-ea"/>
                          <a:cs typeface="+mn-cs"/>
                        </a:rPr>
                        <a:t>Accuracy</a:t>
                      </a:r>
                    </a:p>
                  </a:txBody>
                  <a:tcPr>
                    <a:solidFill>
                      <a:schemeClr val="bg1"/>
                    </a:solidFill>
                  </a:tcPr>
                </a:tc>
                <a:tc>
                  <a:txBody>
                    <a:bodyPr/>
                    <a:lstStyle/>
                    <a:p>
                      <a:pPr marL="0" algn="ctr" defTabSz="785927" rtl="0" eaLnBrk="1" latinLnBrk="0" hangingPunct="1">
                        <a:lnSpc>
                          <a:spcPct val="100000"/>
                        </a:lnSpc>
                      </a:pPr>
                      <a:r>
                        <a:rPr kumimoji="1" lang="en-GB" sz="1600" kern="1200" dirty="0">
                          <a:solidFill>
                            <a:schemeClr val="tx1"/>
                          </a:solidFill>
                          <a:latin typeface="+mn-lt"/>
                          <a:ea typeface="+mn-ea"/>
                          <a:cs typeface="+mn-cs"/>
                        </a:rPr>
                        <a:t>0.250000</a:t>
                      </a:r>
                    </a:p>
                  </a:txBody>
                  <a:tcPr>
                    <a:solidFill>
                      <a:schemeClr val="bg1"/>
                    </a:solidFill>
                  </a:tcPr>
                </a:tc>
                <a:tc>
                  <a:txBody>
                    <a:bodyPr/>
                    <a:lstStyle/>
                    <a:p>
                      <a:pPr marL="0" marR="0" lvl="0" indent="0" algn="ctr" defTabSz="785927" rtl="0" eaLnBrk="1" fontAlgn="auto" latinLnBrk="0" hangingPunct="1">
                        <a:lnSpc>
                          <a:spcPct val="100000"/>
                        </a:lnSpc>
                        <a:spcBef>
                          <a:spcPts val="0"/>
                        </a:spcBef>
                        <a:spcAft>
                          <a:spcPts val="0"/>
                        </a:spcAft>
                        <a:buClrTx/>
                        <a:buSzTx/>
                        <a:buFontTx/>
                        <a:buNone/>
                        <a:tabLst/>
                        <a:defRPr/>
                      </a:pPr>
                      <a:r>
                        <a:rPr kumimoji="1" lang="en-GB" sz="1600" kern="1200" dirty="0">
                          <a:solidFill>
                            <a:schemeClr val="tx1"/>
                          </a:solidFill>
                          <a:latin typeface="+mn-lt"/>
                          <a:ea typeface="+mn-ea"/>
                          <a:cs typeface="+mn-cs"/>
                        </a:rPr>
                        <a:t>0.250000</a:t>
                      </a:r>
                    </a:p>
                  </a:txBody>
                  <a:tcPr>
                    <a:solidFill>
                      <a:schemeClr val="bg1"/>
                    </a:solidFill>
                  </a:tcPr>
                </a:tc>
                <a:extLst>
                  <a:ext uri="{0D108BD9-81ED-4DB2-BD59-A6C34878D82A}">
                    <a16:rowId xmlns:a16="http://schemas.microsoft.com/office/drawing/2014/main" val="2465505209"/>
                  </a:ext>
                </a:extLst>
              </a:tr>
            </a:tbl>
          </a:graphicData>
        </a:graphic>
      </p:graphicFrame>
      <p:pic>
        <p:nvPicPr>
          <p:cNvPr id="4" name="Picture 3">
            <a:extLst>
              <a:ext uri="{FF2B5EF4-FFF2-40B4-BE49-F238E27FC236}">
                <a16:creationId xmlns:a16="http://schemas.microsoft.com/office/drawing/2014/main" id="{7070EDDF-831F-1B9B-D5BA-A91D2473E5C6}"/>
              </a:ext>
            </a:extLst>
          </p:cNvPr>
          <p:cNvPicPr>
            <a:picLocks noChangeAspect="1"/>
          </p:cNvPicPr>
          <p:nvPr/>
        </p:nvPicPr>
        <p:blipFill>
          <a:blip r:embed="rId3"/>
          <a:stretch>
            <a:fillRect/>
          </a:stretch>
        </p:blipFill>
        <p:spPr>
          <a:xfrm>
            <a:off x="3738267" y="1081139"/>
            <a:ext cx="4203202" cy="3372940"/>
          </a:xfrm>
          <a:prstGeom prst="rect">
            <a:avLst/>
          </a:prstGeom>
        </p:spPr>
      </p:pic>
      <p:pic>
        <p:nvPicPr>
          <p:cNvPr id="6" name="Picture 5">
            <a:extLst>
              <a:ext uri="{FF2B5EF4-FFF2-40B4-BE49-F238E27FC236}">
                <a16:creationId xmlns:a16="http://schemas.microsoft.com/office/drawing/2014/main" id="{A8864971-18D8-49BC-529A-9B390B05AEA8}"/>
              </a:ext>
            </a:extLst>
          </p:cNvPr>
          <p:cNvPicPr>
            <a:picLocks noChangeAspect="1"/>
          </p:cNvPicPr>
          <p:nvPr/>
        </p:nvPicPr>
        <p:blipFill>
          <a:blip r:embed="rId4"/>
          <a:stretch>
            <a:fillRect/>
          </a:stretch>
        </p:blipFill>
        <p:spPr>
          <a:xfrm>
            <a:off x="7941469" y="1081139"/>
            <a:ext cx="4203203" cy="3372940"/>
          </a:xfrm>
          <a:prstGeom prst="rect">
            <a:avLst/>
          </a:prstGeom>
        </p:spPr>
      </p:pic>
      <p:sp>
        <p:nvSpPr>
          <p:cNvPr id="12" name="TextBox 11">
            <a:extLst>
              <a:ext uri="{FF2B5EF4-FFF2-40B4-BE49-F238E27FC236}">
                <a16:creationId xmlns:a16="http://schemas.microsoft.com/office/drawing/2014/main" id="{70528F9C-6539-B33D-B627-B2ABAE646807}"/>
              </a:ext>
            </a:extLst>
          </p:cNvPr>
          <p:cNvSpPr txBox="1"/>
          <p:nvPr/>
        </p:nvSpPr>
        <p:spPr>
          <a:xfrm>
            <a:off x="3684054" y="4855119"/>
            <a:ext cx="8460618" cy="923330"/>
          </a:xfrm>
          <a:prstGeom prst="rect">
            <a:avLst/>
          </a:prstGeom>
          <a:noFill/>
        </p:spPr>
        <p:txBody>
          <a:bodyPr wrap="square">
            <a:spAutoFit/>
          </a:bodyPr>
          <a:lstStyle/>
          <a:p>
            <a:r>
              <a:rPr lang="en-GB" sz="1800" dirty="0"/>
              <a:t>Issue</a:t>
            </a:r>
          </a:p>
          <a:p>
            <a:pPr marL="285750" indent="-285750">
              <a:buFont typeface="Arial" panose="020B0604020202020204" pitchFamily="34" charset="0"/>
              <a:buChar char="•"/>
            </a:pPr>
            <a:r>
              <a:rPr lang="en-GB" sz="1800" dirty="0"/>
              <a:t>training loss hasn't converged </a:t>
            </a:r>
          </a:p>
          <a:p>
            <a:pPr marL="285750" indent="-285750">
              <a:buFont typeface="Arial" panose="020B0604020202020204" pitchFamily="34" charset="0"/>
              <a:buChar char="•"/>
            </a:pPr>
            <a:r>
              <a:rPr lang="en-GB" sz="1800" dirty="0"/>
              <a:t>training loss and validation loss is different</a:t>
            </a:r>
          </a:p>
        </p:txBody>
      </p:sp>
    </p:spTree>
    <p:extLst>
      <p:ext uri="{BB962C8B-B14F-4D97-AF65-F5344CB8AC3E}">
        <p14:creationId xmlns:p14="http://schemas.microsoft.com/office/powerpoint/2010/main" val="20792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AAFE4-AEBE-D23A-9116-EDFC8BD2362A}"/>
              </a:ext>
            </a:extLst>
          </p:cNvPr>
          <p:cNvSpPr>
            <a:spLocks noGrp="1"/>
          </p:cNvSpPr>
          <p:nvPr>
            <p:ph type="title"/>
          </p:nvPr>
        </p:nvSpPr>
        <p:spPr/>
        <p:txBody>
          <a:bodyPr/>
          <a:lstStyle/>
          <a:p>
            <a:r>
              <a:rPr lang="en-GB" sz="2400" b="1" dirty="0" err="1"/>
              <a:t>KerasTuner</a:t>
            </a:r>
            <a:endParaRPr lang="en-GB" dirty="0"/>
          </a:p>
        </p:txBody>
      </p:sp>
      <p:sp>
        <p:nvSpPr>
          <p:cNvPr id="5" name="Text Placeholder 4">
            <a:extLst>
              <a:ext uri="{FF2B5EF4-FFF2-40B4-BE49-F238E27FC236}">
                <a16:creationId xmlns:a16="http://schemas.microsoft.com/office/drawing/2014/main" id="{40A5960B-041F-6D8A-E7CA-752EB9F76CB0}"/>
              </a:ext>
            </a:extLst>
          </p:cNvPr>
          <p:cNvSpPr>
            <a:spLocks noGrp="1"/>
          </p:cNvSpPr>
          <p:nvPr>
            <p:ph type="body" sz="quarter" idx="16"/>
          </p:nvPr>
        </p:nvSpPr>
        <p:spPr/>
        <p:txBody>
          <a:bodyPr/>
          <a:lstStyle/>
          <a:p>
            <a:endParaRPr lang="en-GB"/>
          </a:p>
        </p:txBody>
      </p:sp>
      <p:sp>
        <p:nvSpPr>
          <p:cNvPr id="2" name="TextBox 1">
            <a:extLst>
              <a:ext uri="{FF2B5EF4-FFF2-40B4-BE49-F238E27FC236}">
                <a16:creationId xmlns:a16="http://schemas.microsoft.com/office/drawing/2014/main" id="{9C059062-65D8-492A-C796-0CDFC322B92E}"/>
              </a:ext>
            </a:extLst>
          </p:cNvPr>
          <p:cNvSpPr txBox="1"/>
          <p:nvPr/>
        </p:nvSpPr>
        <p:spPr>
          <a:xfrm>
            <a:off x="418306" y="799533"/>
            <a:ext cx="11353800" cy="211852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800" dirty="0"/>
              <a:t>How to decide hypermeter: </a:t>
            </a:r>
            <a:r>
              <a:rPr lang="en-GB" sz="1800" b="1" dirty="0" err="1"/>
              <a:t>KerasTuner</a:t>
            </a:r>
            <a:r>
              <a:rPr lang="en-GB" sz="1800" b="1" dirty="0"/>
              <a:t> </a:t>
            </a:r>
          </a:p>
          <a:p>
            <a:pPr marL="342900" indent="-342900">
              <a:lnSpc>
                <a:spcPct val="150000"/>
              </a:lnSpc>
              <a:buFont typeface="Arial" panose="020B0604020202020204" pitchFamily="34" charset="0"/>
              <a:buChar char="•"/>
            </a:pPr>
            <a:r>
              <a:rPr lang="en-GB" sz="1800" dirty="0" err="1"/>
              <a:t>KerasTuner</a:t>
            </a:r>
            <a:r>
              <a:rPr lang="en-GB" sz="1800" dirty="0"/>
              <a:t> is a hyperparameter tuner, can find the optimal set of hyperparameters for model, it help us to learned hyperparameter from the data, such as the number of neurons in a layer, learning rate, batch size, and so on.</a:t>
            </a:r>
          </a:p>
          <a:p>
            <a:pPr marL="342900" indent="-342900">
              <a:lnSpc>
                <a:spcPct val="150000"/>
              </a:lnSpc>
              <a:buFont typeface="Arial" panose="020B0604020202020204" pitchFamily="34" charset="0"/>
              <a:buChar char="•"/>
            </a:pPr>
            <a:r>
              <a:rPr lang="en-GB" sz="1800" dirty="0"/>
              <a:t>Base the following model's hyperparameters on the results from </a:t>
            </a:r>
            <a:r>
              <a:rPr lang="en-GB" sz="1800" dirty="0" err="1"/>
              <a:t>Keras</a:t>
            </a:r>
            <a:r>
              <a:rPr lang="en-GB" sz="1800" dirty="0"/>
              <a:t> Tuner.</a:t>
            </a:r>
          </a:p>
        </p:txBody>
      </p:sp>
    </p:spTree>
    <p:extLst>
      <p:ext uri="{BB962C8B-B14F-4D97-AF65-F5344CB8AC3E}">
        <p14:creationId xmlns:p14="http://schemas.microsoft.com/office/powerpoint/2010/main" val="3697617621"/>
      </p:ext>
    </p:extLst>
  </p:cSld>
  <p:clrMapOvr>
    <a:masterClrMapping/>
  </p:clrMapOvr>
</p:sld>
</file>

<file path=ppt/theme/theme1.xml><?xml version="1.0" encoding="utf-8"?>
<a:theme xmlns:a="http://schemas.openxmlformats.org/drawingml/2006/main" name="MHI PPT 16:9_Single Company">
  <a:themeElements>
    <a:clrScheme name="Mitsubishi Power Europe ">
      <a:dk1>
        <a:srgbClr val="000000"/>
      </a:dk1>
      <a:lt1>
        <a:srgbClr val="FFFFFF"/>
      </a:lt1>
      <a:dk2>
        <a:srgbClr val="567583"/>
      </a:dk2>
      <a:lt2>
        <a:srgbClr val="829FAA"/>
      </a:lt2>
      <a:accent1>
        <a:srgbClr val="E31E26"/>
      </a:accent1>
      <a:accent2>
        <a:srgbClr val="829FAA"/>
      </a:accent2>
      <a:accent3>
        <a:srgbClr val="567683"/>
      </a:accent3>
      <a:accent4>
        <a:srgbClr val="026287"/>
      </a:accent4>
      <a:accent5>
        <a:srgbClr val="627B2B"/>
      </a:accent5>
      <a:accent6>
        <a:srgbClr val="6E1E4B"/>
      </a:accent6>
      <a:hlink>
        <a:srgbClr val="000000"/>
      </a:hlink>
      <a:folHlink>
        <a:srgbClr val="000000"/>
      </a:folHlink>
    </a:clrScheme>
    <a:fontScheme name="ユーザー定義 1">
      <a:majorFont>
        <a:latin typeface="Arial"/>
        <a:ea typeface="Arial"/>
        <a:cs typeface=""/>
      </a:majorFont>
      <a:minorFont>
        <a:latin typeface="Arial"/>
        <a:ea typeface="Arial"/>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_08_PPT_16_9_ENGv00_FINAL (003).PPTX  -  Read-Only" id="{74C0A765-FAB1-482B-BF87-6D9B25DDFFE9}" vid="{D8BD5A80-DC28-47A1-A005-51F90F5BD26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D5B2910FF2DB64E80357AA3DEF8ADAC" ma:contentTypeVersion="0" ma:contentTypeDescription="新しいドキュメントを作成します。" ma:contentTypeScope="" ma:versionID="1b479d396f5586346956dd7adcb8dc5c">
  <xsd:schema xmlns:xsd="http://www.w3.org/2001/XMLSchema" xmlns:xs="http://www.w3.org/2001/XMLSchema" xmlns:p="http://schemas.microsoft.com/office/2006/metadata/properties" targetNamespace="http://schemas.microsoft.com/office/2006/metadata/properties" ma:root="true" ma:fieldsID="8c216975fa0084bb3f54c3fd858a61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F8E2D-F462-4EBC-B1FB-AAC49E2F3AD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9C3EDCC-8F6B-4D10-86CF-4BD66D679907}">
  <ds:schemaRefs>
    <ds:schemaRef ds:uri="http://schemas.microsoft.com/sharepoint/v3/contenttype/forms"/>
  </ds:schemaRefs>
</ds:datastoreItem>
</file>

<file path=customXml/itemProps3.xml><?xml version="1.0" encoding="utf-8"?>
<ds:datastoreItem xmlns:ds="http://schemas.openxmlformats.org/officeDocument/2006/customXml" ds:itemID="{34769F4C-0DBA-4CE4-A05B-189C93FF52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2092</TotalTime>
  <Words>856</Words>
  <Application>Microsoft Office PowerPoint</Application>
  <PresentationFormat>Custom</PresentationFormat>
  <Paragraphs>183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Söhne</vt:lpstr>
      <vt:lpstr>游ゴシック</vt:lpstr>
      <vt:lpstr>Arial</vt:lpstr>
      <vt:lpstr>Calibri</vt:lpstr>
      <vt:lpstr>Times New Roman</vt:lpstr>
      <vt:lpstr>Wingdings</vt:lpstr>
      <vt:lpstr>MHI PPT 16:9_Single Company</vt:lpstr>
      <vt:lpstr>Anomaly diagnosis method-22/09/2023</vt:lpstr>
      <vt:lpstr>Content</vt:lpstr>
      <vt:lpstr>Key Idea</vt:lpstr>
      <vt:lpstr>Dataset : BasicMotions-Description </vt:lpstr>
      <vt:lpstr>Dataset : BasicMotions-Description </vt:lpstr>
      <vt:lpstr>Dataset : BasicMotions-Preprocess </vt:lpstr>
      <vt:lpstr>CNN+LSTM-Architecture</vt:lpstr>
      <vt:lpstr>CNN+LSTM-Result</vt:lpstr>
      <vt:lpstr>KerasTuner</vt:lpstr>
      <vt:lpstr>CNN-Architecture</vt:lpstr>
      <vt:lpstr>CNN-Result</vt:lpstr>
      <vt:lpstr>MLP-Architecture</vt:lpstr>
      <vt:lpstr>MLP-Result</vt:lpstr>
      <vt:lpstr>Model- Comparsion</vt:lpstr>
      <vt:lpstr>Next Step</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Kaijung Wu</dc:creator>
  <cp:lastModifiedBy>Kaijung Wu</cp:lastModifiedBy>
  <cp:revision>14</cp:revision>
  <dcterms:created xsi:type="dcterms:W3CDTF">2023-09-12T14:09:57Z</dcterms:created>
  <dcterms:modified xsi:type="dcterms:W3CDTF">2023-10-13T15:27:06Z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0x0101004D5B2910FF2DB64E80357AA3DEF8ADAC</vt:lpwstr>
  </property>
</Properties>
</file>