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77" r:id="rId7"/>
    <p:sldId id="286" r:id="rId8"/>
    <p:sldId id="284" r:id="rId9"/>
    <p:sldId id="290" r:id="rId10"/>
    <p:sldId id="282" r:id="rId11"/>
    <p:sldId id="287" r:id="rId12"/>
    <p:sldId id="288" r:id="rId13"/>
    <p:sldId id="266" r:id="rId14"/>
    <p:sldId id="267" r:id="rId15"/>
  </p:sldIdLst>
  <p:sldSz cx="12190413" cy="6859588"/>
  <p:notesSz cx="6858000" cy="9144000"/>
  <p:defaultTextStyle>
    <a:defPPr>
      <a:defRPr lang="ja-JP"/>
    </a:defPPr>
    <a:lvl1pPr marL="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223F4B"/>
    <a:srgbClr val="E31F26"/>
    <a:srgbClr val="006487"/>
    <a:srgbClr val="647D2D"/>
    <a:srgbClr val="DC6914"/>
    <a:srgbClr val="82A0AA"/>
    <a:srgbClr val="000000"/>
    <a:srgbClr val="56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orient="horz" pos="2160"/>
        <p:guide pos="2903"/>
        <p:guide orient="horz" pos="2161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-8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3315-3652-4BDC-8A79-10D41FA08241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264C-6953-4F22-AEE6-38CCC8CB2F77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2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1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4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88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5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8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90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57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85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3B21-3725-BF41-9B99-BCCF28F93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sp>
        <p:nvSpPr>
          <p:cNvPr id="7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16" y="5567623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76415" y="2700012"/>
            <a:ext cx="11440753" cy="585711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EA4F8-C73C-3F43-BCA3-A5D06FE29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" y="6005181"/>
            <a:ext cx="1602179" cy="140542"/>
          </a:xfrm>
          <a:prstGeom prst="rect">
            <a:avLst/>
          </a:prstGeom>
        </p:spPr>
      </p:pic>
      <p:sp>
        <p:nvSpPr>
          <p:cNvPr id="8" name="テキスト プレースホルダー 21">
            <a:extLst>
              <a:ext uri="{FF2B5EF4-FFF2-40B4-BE49-F238E27FC236}">
                <a16:creationId xmlns:a16="http://schemas.microsoft.com/office/drawing/2014/main" id="{7534F4E7-B9B8-4A28-8C6F-4EB843AAA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415" y="3361892"/>
            <a:ext cx="11440753" cy="1676788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6C2EEC-D758-3E46-B3FE-DBABCDB44B22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4996616-89D2-DC4A-B1AD-62BB3E84DD3F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DD4311C1-8804-DA45-8B61-5C35BAA5C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35392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 with Object)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FF0EA42-4404-9E4C-A7E4-2D160C3EE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3"/>
            <a:ext cx="34544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8EAD100D-D456-A446-ACDE-F7C2586C92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34543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A61BA27-593B-C641-9EA5-FC03807890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6800" y="1521134"/>
            <a:ext cx="34544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0" name="コンテンツ プレースホルダー 8">
            <a:extLst>
              <a:ext uri="{FF2B5EF4-FFF2-40B4-BE49-F238E27FC236}">
                <a16:creationId xmlns:a16="http://schemas.microsoft.com/office/drawing/2014/main" id="{B57BA1E7-CA67-D14D-9BE0-D6EBB4EB25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66801" y="2513934"/>
            <a:ext cx="34544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1E0BD574-5964-1F4D-946D-91C5A67603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81153" y="1521134"/>
            <a:ext cx="3456796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コンテンツ プレースホルダー 8">
            <a:extLst>
              <a:ext uri="{FF2B5EF4-FFF2-40B4-BE49-F238E27FC236}">
                <a16:creationId xmlns:a16="http://schemas.microsoft.com/office/drawing/2014/main" id="{02284374-73AB-E640-9920-4808485C5E9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81152" y="2513934"/>
            <a:ext cx="3456795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4" name="スライド番号プレースホルダー 5">
            <a:extLst>
              <a:ext uri="{FF2B5EF4-FFF2-40B4-BE49-F238E27FC236}">
                <a16:creationId xmlns:a16="http://schemas.microsoft.com/office/drawing/2014/main" id="{4ECBFAF0-508D-DE46-B476-F6968E6D7E3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D6DF44-6A99-409A-BFE2-60F2E6B360E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(picture)</a:t>
            </a:r>
            <a:endParaRPr kumimoji="1" lang="ja-JP" altLang="en-US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B478C11D-E98E-734E-8267-18F26B74A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" y="797316"/>
            <a:ext cx="11104563" cy="445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A98487-D8F0-4DC0-866E-928BDE54E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4">
            <a:extLst>
              <a:ext uri="{FF2B5EF4-FFF2-40B4-BE49-F238E27FC236}">
                <a16:creationId xmlns:a16="http://schemas.microsoft.com/office/drawing/2014/main" id="{5DC12AB6-A92C-F74D-AD15-304089ACB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1" y="2942346"/>
            <a:ext cx="3984771" cy="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3">
            <a:extLst>
              <a:ext uri="{FF2B5EF4-FFF2-40B4-BE49-F238E27FC236}">
                <a16:creationId xmlns:a16="http://schemas.microsoft.com/office/drawing/2014/main" id="{DB7E8743-982B-B64F-97C7-011B1D47C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688" y="3146868"/>
            <a:ext cx="6534000" cy="392814"/>
          </a:xfrm>
          <a:prstGeom prst="rect">
            <a:avLst/>
          </a:prstGeom>
        </p:spPr>
      </p:pic>
      <p:pic>
        <p:nvPicPr>
          <p:cNvPr id="55" name="図 4">
            <a:extLst>
              <a:ext uri="{FF2B5EF4-FFF2-40B4-BE49-F238E27FC236}">
                <a16:creationId xmlns:a16="http://schemas.microsoft.com/office/drawing/2014/main" id="{1CA7FA97-2416-F549-BB75-4F2F1B595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498" y="5852493"/>
            <a:ext cx="1229979" cy="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金属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BB581-F2D7-0646-8805-6EBDEF1BE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84" y="1146972"/>
            <a:ext cx="11657387" cy="5003800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1" y="1888399"/>
            <a:ext cx="5749568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8" y="3100666"/>
            <a:ext cx="5749568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2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8A81FD-36C9-A048-9FEB-5B60BC3CE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649861-F5A8-E64C-90C9-167226438D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1A99564-1771-45FE-9852-6BB9AE1C8E68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83E0EE9-AC03-49CC-97A0-7223C6330FF0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757D1023-2E0E-47F5-A8F3-937796204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建物, 座る, グリーン, エンジン が含まれている画像&#10;&#10;自動的に生成された説明">
            <a:extLst>
              <a:ext uri="{FF2B5EF4-FFF2-40B4-BE49-F238E27FC236}">
                <a16:creationId xmlns:a16="http://schemas.microsoft.com/office/drawing/2014/main" id="{EB3F3220-C9C8-1247-8464-C8AD9A372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98" y="953731"/>
            <a:ext cx="6870700" cy="51943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2" y="957332"/>
            <a:ext cx="4785360" cy="5187696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2" y="1888399"/>
            <a:ext cx="4635661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9" y="3100666"/>
            <a:ext cx="4635663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14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C30009A-B32B-B24B-8EDA-C0939CCEB4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EFD16D-E6EB-8442-A27C-183A3B385E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A54DC8-BE5D-4ACE-B717-13F988E35A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8" y="92900"/>
            <a:ext cx="3227011" cy="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797316"/>
            <a:ext cx="11104633" cy="5483463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820738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40288" algn="l"/>
              </a:tabLst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 defTabSz="787400"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(just Text)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083BC3B8-A62B-E24D-A9AF-FF5336A9A1A6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810C-92B5-4F03-BB3F-34CA99793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2"/>
            <a:ext cx="11104633" cy="3662661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column, just Text)</a:t>
            </a:r>
            <a:endParaRPr kumimoji="1" lang="ja-JP" alt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53781BA-2C17-2141-8BFB-3213A14BC79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2142517"/>
              </p:ext>
            </p:extLst>
          </p:nvPr>
        </p:nvGraphicFramePr>
        <p:xfrm>
          <a:off x="548438" y="797316"/>
          <a:ext cx="11104633" cy="54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2E32625-DB6E-0947-A520-DEC81F03FA8F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B47805-D19D-450F-BA61-33A98106A9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3999" cy="5483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5364000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columns, just Text)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2"/>
            <a:ext cx="5364001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4C0AD0E4-6A2B-8A4A-9201-72B45505659D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18A27-7C58-40EF-A43E-FED766D6C7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4" name="テキスト プレースホルダー 18">
            <a:extLst>
              <a:ext uri="{FF2B5EF4-FFF2-40B4-BE49-F238E27FC236}">
                <a16:creationId xmlns:a16="http://schemas.microsoft.com/office/drawing/2014/main" id="{68B7E7D5-200C-0543-BD7F-F9AA8EEA7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34560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columns, just Text)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1" name="テキスト プレースホルダー 18">
            <a:extLst>
              <a:ext uri="{FF2B5EF4-FFF2-40B4-BE49-F238E27FC236}">
                <a16:creationId xmlns:a16="http://schemas.microsoft.com/office/drawing/2014/main" id="{58EF3FD7-6F05-BE4A-B11B-B9E785543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801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4" name="テキスト プレースホルダー 18">
            <a:extLst>
              <a:ext uri="{FF2B5EF4-FFF2-40B4-BE49-F238E27FC236}">
                <a16:creationId xmlns:a16="http://schemas.microsoft.com/office/drawing/2014/main" id="{A0BCF0CF-C787-3943-904D-B2481B1FE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350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E53255C8-1ACE-8843-9F29-BEADAA27C658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9D7CD61-D151-4618-A338-C9D3A4494D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3" name="コンテンツ プレースホルダー 8"/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11104632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 with Object)</a:t>
            </a:r>
            <a:endParaRPr kumimoji="1"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78D16F2-74F8-3945-B00D-752813F1E2A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24B0F54-27B5-4AE9-BDCD-39C0A3BE1F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5590" cy="54930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9" name="コンテンツ プレースホルダー 8">
            <a:extLst>
              <a:ext uri="{FF2B5EF4-FFF2-40B4-BE49-F238E27FC236}">
                <a16:creationId xmlns:a16="http://schemas.microsoft.com/office/drawing/2014/main" id="{F3DC16EC-FCDC-B84C-A796-B6FF17CC21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53640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30" name="コンテンツ プレースホルダー 8">
            <a:extLst>
              <a:ext uri="{FF2B5EF4-FFF2-40B4-BE49-F238E27FC236}">
                <a16:creationId xmlns:a16="http://schemas.microsoft.com/office/drawing/2014/main" id="{1E062428-43AF-E940-BC84-9F92E85CFD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3960" y="2518363"/>
            <a:ext cx="53639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 with Object)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52F39DC-9BB8-5C40-8CAA-88C97240141B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72D969-CAB6-42AF-B85E-834C71A87B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12" r:id="rId3"/>
    <p:sldLayoutId id="2147483726" r:id="rId4"/>
    <p:sldLayoutId id="2147483727" r:id="rId5"/>
    <p:sldLayoutId id="2147483716" r:id="rId6"/>
    <p:sldLayoutId id="2147483717" r:id="rId7"/>
    <p:sldLayoutId id="2147483713" r:id="rId8"/>
    <p:sldLayoutId id="2147483714" r:id="rId9"/>
    <p:sldLayoutId id="2147483729" r:id="rId10"/>
    <p:sldLayoutId id="2147483730" r:id="rId11"/>
    <p:sldLayoutId id="2147483724" r:id="rId12"/>
    <p:sldLayoutId id="2147483725" r:id="rId13"/>
  </p:sldLayoutIdLst>
  <p:txStyles>
    <p:titleStyle>
      <a:lvl1pPr algn="l" defTabSz="78592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82" indent="-196482" algn="l" defTabSz="785927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44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240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37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33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29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426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226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4018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963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592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89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85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81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78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74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70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F503-9AB8-FE41-9098-5F164AA2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0" y="1839206"/>
            <a:ext cx="5538844" cy="1139747"/>
          </a:xfrm>
        </p:spPr>
        <p:txBody>
          <a:bodyPr/>
          <a:lstStyle/>
          <a:p>
            <a:r>
              <a:rPr lang="en-GB" noProof="0" dirty="0"/>
              <a:t>Preliminary trial of anomaly classification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5B37-0002-9143-ADAA-4CE8E5C79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580" y="3634066"/>
            <a:ext cx="4635663" cy="15910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1E11C-FBC2-4E47-9BC9-6596D25FE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06.10.2023</a:t>
            </a:r>
          </a:p>
        </p:txBody>
      </p:sp>
    </p:spTree>
    <p:extLst>
      <p:ext uri="{BB962C8B-B14F-4D97-AF65-F5344CB8AC3E}">
        <p14:creationId xmlns:p14="http://schemas.microsoft.com/office/powerpoint/2010/main" val="587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4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877E6-016B-A74F-9C9D-D2CDB5875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 Anomaly Detection Performance with CSO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Build </a:t>
            </a:r>
            <a:r>
              <a:rPr lang="en-GB" dirty="0" err="1"/>
              <a:t>Binaray</a:t>
            </a:r>
            <a:r>
              <a:rPr lang="en-GB" dirty="0"/>
              <a:t> classification model </a:t>
            </a:r>
          </a:p>
          <a:p>
            <a:pPr marL="875195" lvl="1" indent="-285750">
              <a:buClr>
                <a:srgbClr val="223F4B"/>
              </a:buClr>
              <a:buFont typeface="Wingdings" panose="05000000000000000000" pitchFamily="2" charset="2"/>
              <a:buChar char="Ø"/>
            </a:pPr>
            <a:r>
              <a:rPr lang="en-GB" dirty="0" err="1"/>
              <a:t>CNN_Transfer</a:t>
            </a:r>
            <a:endParaRPr lang="en-GB" dirty="0"/>
          </a:p>
          <a:p>
            <a:pPr marL="875195" lvl="1" indent="-285750">
              <a:buClr>
                <a:srgbClr val="223F4B"/>
              </a:buClr>
              <a:buFont typeface="Wingdings" panose="05000000000000000000" pitchFamily="2" charset="2"/>
              <a:buChar char="Ø"/>
            </a:pPr>
            <a:r>
              <a:rPr lang="en-GB" dirty="0"/>
              <a:t>FCN (from script)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FCE2C-97A8-D646-8EA7-B9C0C8F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page with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CCCDE-D668-48A5-A841-231A8F960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Anomaly Detection Performance with CSO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85DA09E-1046-3BAC-F2AD-D772DF7F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19" y="1992101"/>
            <a:ext cx="8839174" cy="4386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FF175-C266-9D77-7707-0854A19325BA}"/>
              </a:ext>
            </a:extLst>
          </p:cNvPr>
          <p:cNvSpPr txBox="1"/>
          <p:nvPr/>
        </p:nvSpPr>
        <p:spPr>
          <a:xfrm>
            <a:off x="552450" y="182933"/>
            <a:ext cx="10323798" cy="194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Total inference data amount </a:t>
            </a:r>
            <a:r>
              <a:rPr lang="en-GB" sz="1600" dirty="0"/>
              <a:t>: 17281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Time interval </a:t>
            </a:r>
            <a:r>
              <a:rPr lang="en-GB" sz="1600" dirty="0"/>
              <a:t>: 15/06/2018 00:00:00 to 26/06/2018  23:59:00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Model</a:t>
            </a:r>
            <a:r>
              <a:rPr lang="en-GB" sz="1600" dirty="0"/>
              <a:t> :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Deviation detection method </a:t>
            </a:r>
            <a:r>
              <a:rPr lang="en-GB" sz="1800" dirty="0">
                <a:latin typeface="Calibri" panose="020F0502020204030204" pitchFamily="34" charset="0"/>
              </a:rPr>
              <a:t>: </a:t>
            </a:r>
            <a:r>
              <a:rPr lang="en-GB" sz="1800" dirty="0" err="1">
                <a:latin typeface="Calibri" panose="020F0502020204030204" pitchFamily="34" charset="0"/>
              </a:rPr>
              <a:t>Mahalanobis</a:t>
            </a:r>
            <a:r>
              <a:rPr lang="en-GB" sz="1800" dirty="0">
                <a:latin typeface="Calibri" panose="020F0502020204030204" pitchFamily="34" charset="0"/>
              </a:rPr>
              <a:t> distance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2467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AUC metric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70C77F59-67DC-E2EB-752E-3D1809A94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917"/>
            <a:ext cx="6245131" cy="3098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42D68-1EB9-F6B5-C654-2EDDB161A448}"/>
              </a:ext>
            </a:extLst>
          </p:cNvPr>
          <p:cNvSpPr txBox="1"/>
          <p:nvPr/>
        </p:nvSpPr>
        <p:spPr>
          <a:xfrm>
            <a:off x="6347446" y="607816"/>
            <a:ext cx="534973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b="1" dirty="0"/>
              <a:t>Why use AUC as an Evaluation Metric: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Imbalanced Datasets</a:t>
            </a:r>
            <a:r>
              <a:rPr lang="en-GB" sz="1400" dirty="0"/>
              <a:t>: Accuracy can be misleading in imbalanced datasets due to the dominance of the majority class.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False Positive and False Negative Rates </a:t>
            </a:r>
            <a:r>
              <a:rPr lang="en-GB" sz="1400" dirty="0"/>
              <a:t>: Beyond accuracy, the rates of False Positives (Miss) and False Negatives (Overkill) are important indicators of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Summarizes Trade-off</a:t>
            </a:r>
            <a:r>
              <a:rPr lang="en-GB" sz="1400" dirty="0"/>
              <a:t>: AUC provides a summary of the trade-off between false positives and true positives across different decision thresholds.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The AUC</a:t>
            </a:r>
            <a:r>
              <a:rPr lang="en-GB" sz="1400" dirty="0"/>
              <a:t>, or Area Under the Curve, value lies between 0 and 1. (Higher AUC values are better)</a:t>
            </a:r>
          </a:p>
          <a:p>
            <a:pPr marL="809701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   1: Indicates perfect distinction between positive and negative classes.</a:t>
            </a:r>
          </a:p>
          <a:p>
            <a:pPr marL="809701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    0.5 to 1: A model predicting randomly will have an AUC of 0.5..</a:t>
            </a:r>
          </a:p>
          <a:p>
            <a:pPr marL="809701" lvl="1" indent="-285750">
              <a:buFont typeface="Wingdings" panose="05000000000000000000" pitchFamily="2" charset="2"/>
              <a:buChar char="Ø"/>
            </a:pPr>
            <a:r>
              <a:rPr lang="en-GB" sz="1400" dirty="0"/>
              <a:t>   Below 0.5: A model is doing worse than random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Performance Indicator</a:t>
            </a:r>
            <a:r>
              <a:rPr lang="en-GB" sz="1400" dirty="0"/>
              <a:t>: A higher AUC indicates the classifier's capability to distinguish positive from negative samples with fewer errors, resulting in lower False Positive Rates and higher True Positive Rates.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043396-33AC-1350-024F-0AF2EA12C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30269"/>
              </p:ext>
            </p:extLst>
          </p:nvPr>
        </p:nvGraphicFramePr>
        <p:xfrm>
          <a:off x="293748" y="4774298"/>
          <a:ext cx="4840233" cy="1109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405">
                  <a:extLst>
                    <a:ext uri="{9D8B030D-6E8A-4147-A177-3AD203B41FA5}">
                      <a16:colId xmlns:a16="http://schemas.microsoft.com/office/drawing/2014/main" val="2510137752"/>
                    </a:ext>
                  </a:extLst>
                </a:gridCol>
                <a:gridCol w="1749567">
                  <a:extLst>
                    <a:ext uri="{9D8B030D-6E8A-4147-A177-3AD203B41FA5}">
                      <a16:colId xmlns:a16="http://schemas.microsoft.com/office/drawing/2014/main" val="2689971064"/>
                    </a:ext>
                  </a:extLst>
                </a:gridCol>
                <a:gridCol w="1819261">
                  <a:extLst>
                    <a:ext uri="{9D8B030D-6E8A-4147-A177-3AD203B41FA5}">
                      <a16:colId xmlns:a16="http://schemas.microsoft.com/office/drawing/2014/main" val="2376319752"/>
                    </a:ext>
                  </a:extLst>
                </a:gridCol>
              </a:tblGrid>
              <a:tr h="36975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85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Predicted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85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Predicted Class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9367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r>
                        <a:rPr lang="en-GB" dirty="0"/>
                        <a:t>True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20000(TP)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6860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marL="0" marR="0" lvl="0" indent="0" algn="l" defTabSz="785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True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038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2F9628D-3C1A-9F31-85CA-1DD687E50364}"/>
              </a:ext>
            </a:extLst>
          </p:cNvPr>
          <p:cNvSpPr txBox="1"/>
          <p:nvPr/>
        </p:nvSpPr>
        <p:spPr>
          <a:xfrm>
            <a:off x="293748" y="5943995"/>
            <a:ext cx="6261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Accuracy = 20300/20319 ≈ 99.9%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03219-E901-B38F-9053-5E70BE6C4A54}"/>
              </a:ext>
            </a:extLst>
          </p:cNvPr>
          <p:cNvSpPr txBox="1"/>
          <p:nvPr/>
        </p:nvSpPr>
        <p:spPr>
          <a:xfrm>
            <a:off x="165511" y="4050057"/>
            <a:ext cx="6261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Class 0(normal),Class1(Anomaly)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F8D3B-73A7-ECCE-988E-F31CE7ED742D}"/>
              </a:ext>
            </a:extLst>
          </p:cNvPr>
          <p:cNvSpPr txBox="1"/>
          <p:nvPr/>
        </p:nvSpPr>
        <p:spPr>
          <a:xfrm>
            <a:off x="249790" y="4387150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E,g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628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</a:t>
            </a:r>
            <a:r>
              <a:rPr lang="en-GB" dirty="0" err="1"/>
              <a:t>CNN_Transfer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83344-CD5E-BF33-3B3D-1EAB275A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77" y="665368"/>
            <a:ext cx="1400145" cy="57546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439EBA-9EE3-8FD8-6835-B591E0677D7F}"/>
              </a:ext>
            </a:extLst>
          </p:cNvPr>
          <p:cNvSpPr/>
          <p:nvPr/>
        </p:nvSpPr>
        <p:spPr>
          <a:xfrm>
            <a:off x="216065" y="4521199"/>
            <a:ext cx="1513345" cy="18965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F8EA1-2031-4192-0F2A-D25820B87246}"/>
              </a:ext>
            </a:extLst>
          </p:cNvPr>
          <p:cNvSpPr/>
          <p:nvPr/>
        </p:nvSpPr>
        <p:spPr>
          <a:xfrm>
            <a:off x="238976" y="625612"/>
            <a:ext cx="1513345" cy="35388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87AEE-026A-0032-3463-85730CBF0489}"/>
              </a:ext>
            </a:extLst>
          </p:cNvPr>
          <p:cNvSpPr txBox="1"/>
          <p:nvPr/>
        </p:nvSpPr>
        <p:spPr>
          <a:xfrm>
            <a:off x="2110130" y="2241165"/>
            <a:ext cx="75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Freeze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CA2A7-01F5-DCCC-B2EE-9BC9777F4A7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752321" y="2395054"/>
            <a:ext cx="3578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9C907F-8111-FAD9-5880-8318010AB013}"/>
              </a:ext>
            </a:extLst>
          </p:cNvPr>
          <p:cNvSpPr txBox="1"/>
          <p:nvPr/>
        </p:nvSpPr>
        <p:spPr>
          <a:xfrm>
            <a:off x="2189643" y="5265973"/>
            <a:ext cx="75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466EA-CB28-BE08-23E1-B371E3E0DD7F}"/>
              </a:ext>
            </a:extLst>
          </p:cNvPr>
          <p:cNvCxnSpPr>
            <a:cxnSpLocks/>
          </p:cNvCxnSpPr>
          <p:nvPr/>
        </p:nvCxnSpPr>
        <p:spPr>
          <a:xfrm>
            <a:off x="1752321" y="5419862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71BE4D-08C1-0FD5-278F-F0BE58D6C291}"/>
              </a:ext>
            </a:extLst>
          </p:cNvPr>
          <p:cNvCxnSpPr>
            <a:cxnSpLocks/>
          </p:cNvCxnSpPr>
          <p:nvPr/>
        </p:nvCxnSpPr>
        <p:spPr>
          <a:xfrm>
            <a:off x="2809182" y="5419862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879E645-3416-1DD6-E6B9-0503029A4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90" y="608909"/>
            <a:ext cx="1378282" cy="56417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AA74D41-9904-BE20-C87B-B3FA1B9412D0}"/>
              </a:ext>
            </a:extLst>
          </p:cNvPr>
          <p:cNvSpPr/>
          <p:nvPr/>
        </p:nvSpPr>
        <p:spPr>
          <a:xfrm>
            <a:off x="3180523" y="608909"/>
            <a:ext cx="1513345" cy="39122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249F5-A194-172D-65AE-C179B1348DF9}"/>
              </a:ext>
            </a:extLst>
          </p:cNvPr>
          <p:cNvSpPr/>
          <p:nvPr/>
        </p:nvSpPr>
        <p:spPr>
          <a:xfrm>
            <a:off x="3192938" y="4989442"/>
            <a:ext cx="1513345" cy="13035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87F58-32C4-830C-C393-6F6DB8BDD1C4}"/>
              </a:ext>
            </a:extLst>
          </p:cNvPr>
          <p:cNvCxnSpPr>
            <a:cxnSpLocks/>
          </p:cNvCxnSpPr>
          <p:nvPr/>
        </p:nvCxnSpPr>
        <p:spPr>
          <a:xfrm>
            <a:off x="2809182" y="2395054"/>
            <a:ext cx="3578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E8847F-BD30-262B-0769-448CBEB61CF8}"/>
              </a:ext>
            </a:extLst>
          </p:cNvPr>
          <p:cNvSpPr txBox="1"/>
          <p:nvPr/>
        </p:nvSpPr>
        <p:spPr>
          <a:xfrm>
            <a:off x="5265906" y="4496353"/>
            <a:ext cx="6792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effectLst/>
                <a:latin typeface="Courier New" panose="02070309020205020404" pitchFamily="49" charset="0"/>
              </a:rPr>
              <a:t>model_transfer.add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(Dense(</a:t>
            </a:r>
            <a:r>
              <a:rPr lang="en-GB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activation=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GB" sz="1400" b="1" dirty="0" err="1">
                <a:effectLst/>
                <a:latin typeface="Courier New" panose="02070309020205020404" pitchFamily="49" charset="0"/>
              </a:rPr>
              <a:t>model_transfer.add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(Dropout</a:t>
            </a:r>
            <a:r>
              <a:rPr lang="en-GB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en-GB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400" b="1" dirty="0" err="1">
                <a:effectLst/>
                <a:latin typeface="Courier New" panose="02070309020205020404" pitchFamily="49" charset="0"/>
              </a:rPr>
              <a:t>model_transfer.add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(Dense(1, activation=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))</a:t>
            </a:r>
            <a:r>
              <a:rPr lang="en-GB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Single neuron with sigmoid for binary classification</a:t>
            </a:r>
            <a:endParaRPr lang="en-GB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Compile the transfer model</a:t>
            </a:r>
            <a:endParaRPr lang="en-GB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400" b="1" dirty="0" err="1">
                <a:effectLst/>
                <a:latin typeface="Courier New" panose="02070309020205020404" pitchFamily="49" charset="0"/>
              </a:rPr>
              <a:t>model_transfer</a:t>
            </a:r>
            <a:r>
              <a:rPr lang="en-GB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(optimizer=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loss=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binary_crossentropy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metrics=[AUC(name=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GB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)])</a:t>
            </a:r>
          </a:p>
          <a:p>
            <a:endParaRPr lang="en-GB" sz="1400" b="1" dirty="0">
              <a:highlight>
                <a:srgbClr val="FFFF00"/>
              </a:highligh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00414C-B292-AD18-BC0D-8B47255CF191}"/>
              </a:ext>
            </a:extLst>
          </p:cNvPr>
          <p:cNvCxnSpPr>
            <a:cxnSpLocks/>
          </p:cNvCxnSpPr>
          <p:nvPr/>
        </p:nvCxnSpPr>
        <p:spPr>
          <a:xfrm flipH="1">
            <a:off x="4832526" y="5419861"/>
            <a:ext cx="43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FCN (From Script)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computer screen with many white and yellow text&#10;&#10;Description automatically generated">
            <a:extLst>
              <a:ext uri="{FF2B5EF4-FFF2-40B4-BE49-F238E27FC236}">
                <a16:creationId xmlns:a16="http://schemas.microsoft.com/office/drawing/2014/main" id="{32AE7D7B-11F2-2B61-E74D-80E80B50C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4" y="1274412"/>
            <a:ext cx="6608943" cy="4780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B73CD1-E17E-F5D1-68FB-A9874FC431C2}"/>
              </a:ext>
            </a:extLst>
          </p:cNvPr>
          <p:cNvSpPr txBox="1"/>
          <p:nvPr/>
        </p:nvSpPr>
        <p:spPr>
          <a:xfrm>
            <a:off x="7051799" y="2717417"/>
            <a:ext cx="4415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Data amount </a:t>
            </a:r>
            <a:r>
              <a:rPr lang="en-GB" sz="1800" dirty="0"/>
              <a:t>: 17281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(70% for training ,30% for testing)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Time interval </a:t>
            </a:r>
            <a:r>
              <a:rPr lang="en-GB" sz="1800" dirty="0"/>
              <a:t>: 15/06/2018 00:00:00 to 26/06/2018  23:59:00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70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CE60B3-8B0E-8C2A-70B4-1653F8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2607564"/>
            <a:ext cx="5326038" cy="3202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A8779-D339-8B4F-9BFE-7E8B67A89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98" y="2607564"/>
            <a:ext cx="5253788" cy="3157862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1AAA49-AAE4-8DEF-735F-0F8CC0DCB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08120"/>
              </p:ext>
            </p:extLst>
          </p:nvPr>
        </p:nvGraphicFramePr>
        <p:xfrm>
          <a:off x="2002958" y="995705"/>
          <a:ext cx="7132357" cy="1028895"/>
        </p:xfrm>
        <a:graphic>
          <a:graphicData uri="http://schemas.openxmlformats.org/drawingml/2006/table">
            <a:tbl>
              <a:tblPr/>
              <a:tblGrid>
                <a:gridCol w="405248">
                  <a:extLst>
                    <a:ext uri="{9D8B030D-6E8A-4147-A177-3AD203B41FA5}">
                      <a16:colId xmlns:a16="http://schemas.microsoft.com/office/drawing/2014/main" val="747224246"/>
                    </a:ext>
                  </a:extLst>
                </a:gridCol>
                <a:gridCol w="986102">
                  <a:extLst>
                    <a:ext uri="{9D8B030D-6E8A-4147-A177-3AD203B41FA5}">
                      <a16:colId xmlns:a16="http://schemas.microsoft.com/office/drawing/2014/main" val="4212242049"/>
                    </a:ext>
                  </a:extLst>
                </a:gridCol>
                <a:gridCol w="1391350">
                  <a:extLst>
                    <a:ext uri="{9D8B030D-6E8A-4147-A177-3AD203B41FA5}">
                      <a16:colId xmlns:a16="http://schemas.microsoft.com/office/drawing/2014/main" val="1117848877"/>
                    </a:ext>
                  </a:extLst>
                </a:gridCol>
                <a:gridCol w="1985713">
                  <a:extLst>
                    <a:ext uri="{9D8B030D-6E8A-4147-A177-3AD203B41FA5}">
                      <a16:colId xmlns:a16="http://schemas.microsoft.com/office/drawing/2014/main" val="4112616083"/>
                    </a:ext>
                  </a:extLst>
                </a:gridCol>
                <a:gridCol w="2363944">
                  <a:extLst>
                    <a:ext uri="{9D8B030D-6E8A-4147-A177-3AD203B41FA5}">
                      <a16:colId xmlns:a16="http://schemas.microsoft.com/office/drawing/2014/main" val="1514698108"/>
                    </a:ext>
                  </a:extLst>
                </a:gridCol>
              </a:tblGrid>
              <a:tr h="2057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FCN_300_epchos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Transfer_cnn_100_epochs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Transfer_cnn_300_epochs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37831"/>
                  </a:ext>
                </a:extLst>
              </a:tr>
              <a:tr h="205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set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0.010622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0.029547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0.029594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525971"/>
                  </a:ext>
                </a:extLst>
              </a:tr>
              <a:tr h="2057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set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0.011174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0.040745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0.042756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14715"/>
                  </a:ext>
                </a:extLst>
              </a:tr>
              <a:tr h="205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set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0.995616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0.805636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0.835424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73025"/>
                  </a:ext>
                </a:extLst>
              </a:tr>
              <a:tr h="2057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set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0.999263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0.72954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67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B1F8FE-35F0-885E-845F-57CE16D1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0834"/>
              </p:ext>
            </p:extLst>
          </p:nvPr>
        </p:nvGraphicFramePr>
        <p:xfrm>
          <a:off x="6337375" y="1150478"/>
          <a:ext cx="4144858" cy="1355660"/>
        </p:xfrm>
        <a:graphic>
          <a:graphicData uri="http://schemas.openxmlformats.org/drawingml/2006/table">
            <a:tbl>
              <a:tblPr/>
              <a:tblGrid>
                <a:gridCol w="628874">
                  <a:extLst>
                    <a:ext uri="{9D8B030D-6E8A-4147-A177-3AD203B41FA5}">
                      <a16:colId xmlns:a16="http://schemas.microsoft.com/office/drawing/2014/main" val="2784688816"/>
                    </a:ext>
                  </a:extLst>
                </a:gridCol>
                <a:gridCol w="1114825">
                  <a:extLst>
                    <a:ext uri="{9D8B030D-6E8A-4147-A177-3AD203B41FA5}">
                      <a16:colId xmlns:a16="http://schemas.microsoft.com/office/drawing/2014/main" val="1642677554"/>
                    </a:ext>
                  </a:extLst>
                </a:gridCol>
                <a:gridCol w="1043361">
                  <a:extLst>
                    <a:ext uri="{9D8B030D-6E8A-4147-A177-3AD203B41FA5}">
                      <a16:colId xmlns:a16="http://schemas.microsoft.com/office/drawing/2014/main" val="34690734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385418866"/>
                    </a:ext>
                  </a:extLst>
                </a:gridCol>
              </a:tblGrid>
              <a:tr h="33891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FCN_300_epochs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751"/>
                  </a:ext>
                </a:extLst>
              </a:tr>
              <a:tr h="33891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554738"/>
                  </a:ext>
                </a:extLst>
              </a:tr>
              <a:tr h="3389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36355"/>
                  </a:ext>
                </a:extLst>
              </a:tr>
              <a:tr h="33891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85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280A51-B330-A3C7-0782-0D31E09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34990"/>
              </p:ext>
            </p:extLst>
          </p:nvPr>
        </p:nvGraphicFramePr>
        <p:xfrm>
          <a:off x="1238250" y="1150478"/>
          <a:ext cx="4278289" cy="1355660"/>
        </p:xfrm>
        <a:graphic>
          <a:graphicData uri="http://schemas.openxmlformats.org/drawingml/2006/table">
            <a:tbl>
              <a:tblPr/>
              <a:tblGrid>
                <a:gridCol w="649119">
                  <a:extLst>
                    <a:ext uri="{9D8B030D-6E8A-4147-A177-3AD203B41FA5}">
                      <a16:colId xmlns:a16="http://schemas.microsoft.com/office/drawing/2014/main" val="2784688816"/>
                    </a:ext>
                  </a:extLst>
                </a:gridCol>
                <a:gridCol w="1150713">
                  <a:extLst>
                    <a:ext uri="{9D8B030D-6E8A-4147-A177-3AD203B41FA5}">
                      <a16:colId xmlns:a16="http://schemas.microsoft.com/office/drawing/2014/main" val="1642677554"/>
                    </a:ext>
                  </a:extLst>
                </a:gridCol>
                <a:gridCol w="1076949">
                  <a:extLst>
                    <a:ext uri="{9D8B030D-6E8A-4147-A177-3AD203B41FA5}">
                      <a16:colId xmlns:a16="http://schemas.microsoft.com/office/drawing/2014/main" val="3469073464"/>
                    </a:ext>
                  </a:extLst>
                </a:gridCol>
                <a:gridCol w="1401508">
                  <a:extLst>
                    <a:ext uri="{9D8B030D-6E8A-4147-A177-3AD203B41FA5}">
                      <a16:colId xmlns:a16="http://schemas.microsoft.com/office/drawing/2014/main" val="3385418866"/>
                    </a:ext>
                  </a:extLst>
                </a:gridCol>
              </a:tblGrid>
              <a:tr h="33891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Transfer_CNN_300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751"/>
                  </a:ext>
                </a:extLst>
              </a:tr>
              <a:tr h="338915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554738"/>
                  </a:ext>
                </a:extLst>
              </a:tr>
              <a:tr h="3389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36355"/>
                  </a:ext>
                </a:extLst>
              </a:tr>
              <a:tr h="33891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85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E20450-C77A-9530-F385-363C4D41E598}"/>
              </a:ext>
            </a:extLst>
          </p:cNvPr>
          <p:cNvSpPr txBox="1"/>
          <p:nvPr/>
        </p:nvSpPr>
        <p:spPr>
          <a:xfrm>
            <a:off x="858823" y="5643182"/>
            <a:ext cx="1095710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200" b="1" dirty="0"/>
              <a:t>False Positive Rate (FPR)  </a:t>
            </a:r>
            <a:r>
              <a:rPr lang="en-GB" sz="1200" dirty="0"/>
              <a:t>: the ratio of the number of false positives to the total number of actual negatives</a:t>
            </a:r>
            <a:r>
              <a:rPr lang="en-GB" sz="1200" dirty="0">
                <a:highlight>
                  <a:srgbClr val="FFFF00"/>
                </a:highlight>
              </a:rPr>
              <a:t>. FPR ={FP}/{FP + TN}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200" b="1" dirty="0"/>
              <a:t>False Negative Rate (FNR) </a:t>
            </a:r>
            <a:r>
              <a:rPr lang="en-GB" sz="1200" dirty="0"/>
              <a:t>:  the ratio of the number of false negatives to the total number of actual positives. </a:t>
            </a:r>
            <a:r>
              <a:rPr lang="en-GB" sz="1200" dirty="0">
                <a:highlight>
                  <a:srgbClr val="FFFF00"/>
                </a:highlight>
              </a:rPr>
              <a:t>FNR = {FN}\{FN + TP}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1D984D2-3A18-6D05-6AC2-113CE99B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84691"/>
              </p:ext>
            </p:extLst>
          </p:nvPr>
        </p:nvGraphicFramePr>
        <p:xfrm>
          <a:off x="4023725" y="3624079"/>
          <a:ext cx="3497237" cy="1184069"/>
        </p:xfrm>
        <a:graphic>
          <a:graphicData uri="http://schemas.openxmlformats.org/drawingml/2006/table">
            <a:tbl>
              <a:tblPr/>
              <a:tblGrid>
                <a:gridCol w="965718">
                  <a:extLst>
                    <a:ext uri="{9D8B030D-6E8A-4147-A177-3AD203B41FA5}">
                      <a16:colId xmlns:a16="http://schemas.microsoft.com/office/drawing/2014/main" val="386064071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97437424"/>
                    </a:ext>
                  </a:extLst>
                </a:gridCol>
                <a:gridCol w="1462481">
                  <a:extLst>
                    <a:ext uri="{9D8B030D-6E8A-4147-A177-3AD203B41FA5}">
                      <a16:colId xmlns:a16="http://schemas.microsoft.com/office/drawing/2014/main" val="2288308117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Transfer_CNN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34384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79002"/>
                  </a:ext>
                </a:extLst>
              </a:tr>
              <a:tr h="591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0.059%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24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9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6A8779-D339-8B4F-9BFE-7E8B67A8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28" y="1980395"/>
            <a:ext cx="4287907" cy="257730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C15650-46D6-46DF-38E7-EA975F08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3767"/>
              </p:ext>
            </p:extLst>
          </p:nvPr>
        </p:nvGraphicFramePr>
        <p:xfrm>
          <a:off x="6697351" y="2567682"/>
          <a:ext cx="3497237" cy="1184069"/>
        </p:xfrm>
        <a:graphic>
          <a:graphicData uri="http://schemas.openxmlformats.org/drawingml/2006/table">
            <a:tbl>
              <a:tblPr/>
              <a:tblGrid>
                <a:gridCol w="965718">
                  <a:extLst>
                    <a:ext uri="{9D8B030D-6E8A-4147-A177-3AD203B41FA5}">
                      <a16:colId xmlns:a16="http://schemas.microsoft.com/office/drawing/2014/main" val="386064071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97437424"/>
                    </a:ext>
                  </a:extLst>
                </a:gridCol>
                <a:gridCol w="1462481">
                  <a:extLst>
                    <a:ext uri="{9D8B030D-6E8A-4147-A177-3AD203B41FA5}">
                      <a16:colId xmlns:a16="http://schemas.microsoft.com/office/drawing/2014/main" val="2288308117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Transfer_CNN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34384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79002"/>
                  </a:ext>
                </a:extLst>
              </a:tr>
              <a:tr h="591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0.059%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2465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992BE0-5F43-28EF-7820-BAC450525443}"/>
              </a:ext>
            </a:extLst>
          </p:cNvPr>
          <p:cNvSpPr txBox="1"/>
          <p:nvPr/>
        </p:nvSpPr>
        <p:spPr>
          <a:xfrm>
            <a:off x="2353088" y="1400498"/>
            <a:ext cx="9765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EC45-8B03-30CA-6A4C-6554EF72BA9C}"/>
              </a:ext>
            </a:extLst>
          </p:cNvPr>
          <p:cNvSpPr txBox="1"/>
          <p:nvPr/>
        </p:nvSpPr>
        <p:spPr>
          <a:xfrm>
            <a:off x="7068105" y="1399579"/>
            <a:ext cx="27692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39158300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16:9_Single Company">
  <a:themeElements>
    <a:clrScheme name="Mitsubishi Power Europe ">
      <a:dk1>
        <a:srgbClr val="000000"/>
      </a:dk1>
      <a:lt1>
        <a:srgbClr val="FFFFFF"/>
      </a:lt1>
      <a:dk2>
        <a:srgbClr val="567583"/>
      </a:dk2>
      <a:lt2>
        <a:srgbClr val="829FAA"/>
      </a:lt2>
      <a:accent1>
        <a:srgbClr val="E31E26"/>
      </a:accent1>
      <a:accent2>
        <a:srgbClr val="829FAA"/>
      </a:accent2>
      <a:accent3>
        <a:srgbClr val="567683"/>
      </a:accent3>
      <a:accent4>
        <a:srgbClr val="026287"/>
      </a:accent4>
      <a:accent5>
        <a:srgbClr val="627B2B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08_PPT_16_9_ENGv00_FINAL (003).PPTX  -  Read-Only" id="{74C0A765-FAB1-482B-BF87-6D9B25DDFFE9}" vid="{D8BD5A80-DC28-47A1-A005-51F90F5BD2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AF8E2D-F462-4EBC-B1FB-AAC49E2F3A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1352</TotalTime>
  <Words>594</Words>
  <Application>Microsoft Office PowerPoint</Application>
  <PresentationFormat>Custom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Courier New</vt:lpstr>
      <vt:lpstr>Wingdings</vt:lpstr>
      <vt:lpstr>MHI PPT 16:9_Single Company</vt:lpstr>
      <vt:lpstr>Preliminary trial of anomaly classification </vt:lpstr>
      <vt:lpstr>Text page with list</vt:lpstr>
      <vt:lpstr> Anomaly Detection Performance with CSO</vt:lpstr>
      <vt:lpstr>Binary Classification : AUC metric</vt:lpstr>
      <vt:lpstr>Binary Classification : CNN_Transfer</vt:lpstr>
      <vt:lpstr>Binary Classification : FCN (From Script)</vt:lpstr>
      <vt:lpstr>Binary Classification : Model Comparison</vt:lpstr>
      <vt:lpstr>Binary Classification : Model Comparison</vt:lpstr>
      <vt:lpstr>Binary Classification : Model Comparison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Training -Huntstown</dc:title>
  <dc:creator>Kaijung Wu</dc:creator>
  <cp:lastModifiedBy>Kaijung Wu</cp:lastModifiedBy>
  <cp:revision>12</cp:revision>
  <dcterms:created xsi:type="dcterms:W3CDTF">2023-09-28T08:26:46Z</dcterms:created>
  <dcterms:modified xsi:type="dcterms:W3CDTF">2023-10-13T15:27:45Z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