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20"/>
  </p:notesMasterIdLst>
  <p:handoutMasterIdLst>
    <p:handoutMasterId r:id="rId21"/>
  </p:handoutMasterIdLst>
  <p:sldIdLst>
    <p:sldId id="258" r:id="rId5"/>
    <p:sldId id="259" r:id="rId6"/>
    <p:sldId id="291" r:id="rId7"/>
    <p:sldId id="277" r:id="rId8"/>
    <p:sldId id="295" r:id="rId9"/>
    <p:sldId id="294" r:id="rId10"/>
    <p:sldId id="299" r:id="rId11"/>
    <p:sldId id="300" r:id="rId12"/>
    <p:sldId id="284" r:id="rId13"/>
    <p:sldId id="298" r:id="rId14"/>
    <p:sldId id="290" r:id="rId15"/>
    <p:sldId id="296" r:id="rId16"/>
    <p:sldId id="297" r:id="rId17"/>
    <p:sldId id="266" r:id="rId18"/>
    <p:sldId id="267" r:id="rId19"/>
  </p:sldIdLst>
  <p:sldSz cx="12190413" cy="6859588"/>
  <p:notesSz cx="6858000" cy="9144000"/>
  <p:defaultTextStyle>
    <a:defPPr>
      <a:defRPr lang="ja-JP"/>
    </a:defPPr>
    <a:lvl1pPr marL="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223F4B"/>
    <a:srgbClr val="E31F26"/>
    <a:srgbClr val="006487"/>
    <a:srgbClr val="647D2D"/>
    <a:srgbClr val="DC6914"/>
    <a:srgbClr val="82A0AA"/>
    <a:srgbClr val="000000"/>
    <a:srgbClr val="56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81" autoAdjust="0"/>
  </p:normalViewPr>
  <p:slideViewPr>
    <p:cSldViewPr snapToGrid="0" showGuides="1">
      <p:cViewPr>
        <p:scale>
          <a:sx n="42" d="100"/>
          <a:sy n="42" d="100"/>
        </p:scale>
        <p:origin x="1604" y="372"/>
      </p:cViewPr>
      <p:guideLst>
        <p:guide orient="horz" pos="2160"/>
        <p:guide pos="2903"/>
        <p:guide orient="horz" pos="2161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3315-3652-4BDC-8A79-10D41FA08241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264C-6953-4F22-AEE6-38CCC8CB2F77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2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2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8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1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92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79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902" lvl="2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4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902" lvl="2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0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1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95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3B21-3725-BF41-9B99-BCCF28F93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sp>
        <p:nvSpPr>
          <p:cNvPr id="7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16" y="5567623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76415" y="2700012"/>
            <a:ext cx="11440753" cy="585711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EA4F8-C73C-3F43-BCA3-A5D06FE29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" y="6005181"/>
            <a:ext cx="1602179" cy="140542"/>
          </a:xfrm>
          <a:prstGeom prst="rect">
            <a:avLst/>
          </a:prstGeom>
        </p:spPr>
      </p:pic>
      <p:sp>
        <p:nvSpPr>
          <p:cNvPr id="8" name="テキスト プレースホルダー 21">
            <a:extLst>
              <a:ext uri="{FF2B5EF4-FFF2-40B4-BE49-F238E27FC236}">
                <a16:creationId xmlns:a16="http://schemas.microsoft.com/office/drawing/2014/main" id="{7534F4E7-B9B8-4A28-8C6F-4EB843AAA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415" y="3361892"/>
            <a:ext cx="11440753" cy="1676788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6C2EEC-D758-3E46-B3FE-DBABCDB44B22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4996616-89D2-DC4A-B1AD-62BB3E84DD3F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DD4311C1-8804-DA45-8B61-5C35BAA5C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35392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 with Object)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FF0EA42-4404-9E4C-A7E4-2D160C3EE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3"/>
            <a:ext cx="34544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8EAD100D-D456-A446-ACDE-F7C2586C92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34543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A61BA27-593B-C641-9EA5-FC03807890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6800" y="1521134"/>
            <a:ext cx="34544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0" name="コンテンツ プレースホルダー 8">
            <a:extLst>
              <a:ext uri="{FF2B5EF4-FFF2-40B4-BE49-F238E27FC236}">
                <a16:creationId xmlns:a16="http://schemas.microsoft.com/office/drawing/2014/main" id="{B57BA1E7-CA67-D14D-9BE0-D6EBB4EB25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66801" y="2513934"/>
            <a:ext cx="34544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1E0BD574-5964-1F4D-946D-91C5A67603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81153" y="1521134"/>
            <a:ext cx="3456796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コンテンツ プレースホルダー 8">
            <a:extLst>
              <a:ext uri="{FF2B5EF4-FFF2-40B4-BE49-F238E27FC236}">
                <a16:creationId xmlns:a16="http://schemas.microsoft.com/office/drawing/2014/main" id="{02284374-73AB-E640-9920-4808485C5E9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81152" y="2513934"/>
            <a:ext cx="3456795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4" name="スライド番号プレースホルダー 5">
            <a:extLst>
              <a:ext uri="{FF2B5EF4-FFF2-40B4-BE49-F238E27FC236}">
                <a16:creationId xmlns:a16="http://schemas.microsoft.com/office/drawing/2014/main" id="{4ECBFAF0-508D-DE46-B476-F6968E6D7E3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D6DF44-6A99-409A-BFE2-60F2E6B360E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(picture)</a:t>
            </a:r>
            <a:endParaRPr kumimoji="1" lang="ja-JP" altLang="en-US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B478C11D-E98E-734E-8267-18F26B74A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" y="797316"/>
            <a:ext cx="11104563" cy="445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A98487-D8F0-4DC0-866E-928BDE54E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4">
            <a:extLst>
              <a:ext uri="{FF2B5EF4-FFF2-40B4-BE49-F238E27FC236}">
                <a16:creationId xmlns:a16="http://schemas.microsoft.com/office/drawing/2014/main" id="{5DC12AB6-A92C-F74D-AD15-304089ACB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1" y="2942346"/>
            <a:ext cx="3984771" cy="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3">
            <a:extLst>
              <a:ext uri="{FF2B5EF4-FFF2-40B4-BE49-F238E27FC236}">
                <a16:creationId xmlns:a16="http://schemas.microsoft.com/office/drawing/2014/main" id="{DB7E8743-982B-B64F-97C7-011B1D47C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688" y="3146868"/>
            <a:ext cx="6534000" cy="392814"/>
          </a:xfrm>
          <a:prstGeom prst="rect">
            <a:avLst/>
          </a:prstGeom>
        </p:spPr>
      </p:pic>
      <p:pic>
        <p:nvPicPr>
          <p:cNvPr id="55" name="図 4">
            <a:extLst>
              <a:ext uri="{FF2B5EF4-FFF2-40B4-BE49-F238E27FC236}">
                <a16:creationId xmlns:a16="http://schemas.microsoft.com/office/drawing/2014/main" id="{1CA7FA97-2416-F549-BB75-4F2F1B595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498" y="5852493"/>
            <a:ext cx="1229979" cy="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金属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BB581-F2D7-0646-8805-6EBDEF1BE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84" y="1146972"/>
            <a:ext cx="11657387" cy="5003800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1" y="1888399"/>
            <a:ext cx="5749568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8" y="3100666"/>
            <a:ext cx="5749568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2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8A81FD-36C9-A048-9FEB-5B60BC3CE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649861-F5A8-E64C-90C9-167226438D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1A99564-1771-45FE-9852-6BB9AE1C8E68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83E0EE9-AC03-49CC-97A0-7223C6330FF0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757D1023-2E0E-47F5-A8F3-937796204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建物, 座る, グリーン, エンジン が含まれている画像&#10;&#10;自動的に生成された説明">
            <a:extLst>
              <a:ext uri="{FF2B5EF4-FFF2-40B4-BE49-F238E27FC236}">
                <a16:creationId xmlns:a16="http://schemas.microsoft.com/office/drawing/2014/main" id="{EB3F3220-C9C8-1247-8464-C8AD9A372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98" y="953731"/>
            <a:ext cx="6870700" cy="51943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2" y="957332"/>
            <a:ext cx="4785360" cy="5187696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2" y="1888399"/>
            <a:ext cx="4635661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9" y="3100666"/>
            <a:ext cx="4635663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14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C30009A-B32B-B24B-8EDA-C0939CCEB4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EFD16D-E6EB-8442-A27C-183A3B385E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A54DC8-BE5D-4ACE-B717-13F988E35A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8" y="92900"/>
            <a:ext cx="3227011" cy="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797316"/>
            <a:ext cx="11104633" cy="5483463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820738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40288" algn="l"/>
              </a:tabLst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 defTabSz="787400"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(just Text)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083BC3B8-A62B-E24D-A9AF-FF5336A9A1A6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810C-92B5-4F03-BB3F-34CA99793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2"/>
            <a:ext cx="11104633" cy="3662661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column, just Text)</a:t>
            </a:r>
            <a:endParaRPr kumimoji="1" lang="ja-JP" alt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53781BA-2C17-2141-8BFB-3213A14BC79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2142517"/>
              </p:ext>
            </p:extLst>
          </p:nvPr>
        </p:nvGraphicFramePr>
        <p:xfrm>
          <a:off x="548438" y="797316"/>
          <a:ext cx="11104633" cy="54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2E32625-DB6E-0947-A520-DEC81F03FA8F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B47805-D19D-450F-BA61-33A98106A9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3999" cy="5483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5364000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columns, just Text)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2"/>
            <a:ext cx="5364001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4C0AD0E4-6A2B-8A4A-9201-72B45505659D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18A27-7C58-40EF-A43E-FED766D6C7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4" name="テキスト プレースホルダー 18">
            <a:extLst>
              <a:ext uri="{FF2B5EF4-FFF2-40B4-BE49-F238E27FC236}">
                <a16:creationId xmlns:a16="http://schemas.microsoft.com/office/drawing/2014/main" id="{68B7E7D5-200C-0543-BD7F-F9AA8EEA7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34560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columns, just Text)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1" name="テキスト プレースホルダー 18">
            <a:extLst>
              <a:ext uri="{FF2B5EF4-FFF2-40B4-BE49-F238E27FC236}">
                <a16:creationId xmlns:a16="http://schemas.microsoft.com/office/drawing/2014/main" id="{58EF3FD7-6F05-BE4A-B11B-B9E785543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801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4" name="テキスト プレースホルダー 18">
            <a:extLst>
              <a:ext uri="{FF2B5EF4-FFF2-40B4-BE49-F238E27FC236}">
                <a16:creationId xmlns:a16="http://schemas.microsoft.com/office/drawing/2014/main" id="{A0BCF0CF-C787-3943-904D-B2481B1FE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350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E53255C8-1ACE-8843-9F29-BEADAA27C658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9D7CD61-D151-4618-A338-C9D3A4494D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3" name="コンテンツ プレースホルダー 8"/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11104632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 with Object)</a:t>
            </a:r>
            <a:endParaRPr kumimoji="1"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78D16F2-74F8-3945-B00D-752813F1E2A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24B0F54-27B5-4AE9-BDCD-39C0A3BE1F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5590" cy="54930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9" name="コンテンツ プレースホルダー 8">
            <a:extLst>
              <a:ext uri="{FF2B5EF4-FFF2-40B4-BE49-F238E27FC236}">
                <a16:creationId xmlns:a16="http://schemas.microsoft.com/office/drawing/2014/main" id="{F3DC16EC-FCDC-B84C-A796-B6FF17CC21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53640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30" name="コンテンツ プレースホルダー 8">
            <a:extLst>
              <a:ext uri="{FF2B5EF4-FFF2-40B4-BE49-F238E27FC236}">
                <a16:creationId xmlns:a16="http://schemas.microsoft.com/office/drawing/2014/main" id="{1E062428-43AF-E940-BC84-9F92E85CFD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3960" y="2518363"/>
            <a:ext cx="53639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 with Object)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52F39DC-9BB8-5C40-8CAA-88C97240141B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72D969-CAB6-42AF-B85E-834C71A87B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12" r:id="rId3"/>
    <p:sldLayoutId id="2147483726" r:id="rId4"/>
    <p:sldLayoutId id="2147483727" r:id="rId5"/>
    <p:sldLayoutId id="2147483716" r:id="rId6"/>
    <p:sldLayoutId id="2147483717" r:id="rId7"/>
    <p:sldLayoutId id="2147483713" r:id="rId8"/>
    <p:sldLayoutId id="2147483714" r:id="rId9"/>
    <p:sldLayoutId id="2147483729" r:id="rId10"/>
    <p:sldLayoutId id="2147483730" r:id="rId11"/>
    <p:sldLayoutId id="2147483724" r:id="rId12"/>
    <p:sldLayoutId id="2147483725" r:id="rId13"/>
  </p:sldLayoutIdLst>
  <p:txStyles>
    <p:titleStyle>
      <a:lvl1pPr algn="l" defTabSz="78592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82" indent="-196482" algn="l" defTabSz="785927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44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240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37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33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29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426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226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4018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963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592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89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85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81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78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74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70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F503-9AB8-FE41-9098-5F164AA2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0" y="1839206"/>
            <a:ext cx="5538844" cy="113974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noProof="0" dirty="0"/>
              <a:t>rial of anomaly classification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5B37-0002-9143-ADAA-4CE8E5C79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580" y="3634066"/>
            <a:ext cx="4635663" cy="15910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1E11C-FBC2-4E47-9BC9-6596D25FE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13.10.2023</a:t>
            </a:r>
          </a:p>
        </p:txBody>
      </p:sp>
    </p:spTree>
    <p:extLst>
      <p:ext uri="{BB962C8B-B14F-4D97-AF65-F5344CB8AC3E}">
        <p14:creationId xmlns:p14="http://schemas.microsoft.com/office/powerpoint/2010/main" val="587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	</a:t>
            </a:r>
            <a:r>
              <a:rPr lang="en-GB" dirty="0" err="1"/>
              <a:t>CNN_Transfer_Learning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41EFB8-FBFC-ACDB-1413-8E591488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58" y="771948"/>
            <a:ext cx="839269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FCN (From Script)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D17B74-CCC0-AA09-3F91-0ED6847E8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4" y="663148"/>
            <a:ext cx="7789441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Evaluation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D2B6-885C-48B2-6EF4-4D267D242733}"/>
              </a:ext>
            </a:extLst>
          </p:cNvPr>
          <p:cNvSpPr txBox="1"/>
          <p:nvPr/>
        </p:nvSpPr>
        <p:spPr>
          <a:xfrm>
            <a:off x="552450" y="1330410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Since our data is imbalance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Using </a:t>
            </a:r>
            <a:r>
              <a:rPr lang="en-GB" sz="1600" b="1" dirty="0"/>
              <a:t>Precision-Recall Curve </a:t>
            </a:r>
            <a:r>
              <a:rPr lang="en-GB" sz="1600" dirty="0"/>
              <a:t>to evaluate binary classification model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The PR curve illustrates the trade-off between precision and recall for different threshold values. This makes it particularly useful for imbalanced datasets because it focuses only on the positive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Find the </a:t>
            </a:r>
            <a:r>
              <a:rPr lang="en-GB" sz="1600" b="1" dirty="0"/>
              <a:t>optimal threshold </a:t>
            </a:r>
            <a:r>
              <a:rPr lang="en-GB" sz="1600" dirty="0"/>
              <a:t>base on maximum Precision-Recall Curve value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Bias Towards the Majority Class : setting a threshold of 0.5 might not capture the true distribution and characteristics of the data.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C1E1A-89F5-CECE-24F0-1F083A1A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84" y="658621"/>
            <a:ext cx="3521080" cy="2917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90388-B800-98EC-D3A8-368C99F0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36" y="3576207"/>
            <a:ext cx="3697777" cy="2771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28591-6F48-65F9-F9D7-22ADD52E665A}"/>
              </a:ext>
            </a:extLst>
          </p:cNvPr>
          <p:cNvSpPr txBox="1"/>
          <p:nvPr/>
        </p:nvSpPr>
        <p:spPr>
          <a:xfrm>
            <a:off x="552450" y="680455"/>
            <a:ext cx="116379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Evaluation methods: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42224-3109-ABC1-1CA6-D355B8F6EC18}"/>
              </a:ext>
            </a:extLst>
          </p:cNvPr>
          <p:cNvSpPr txBox="1"/>
          <p:nvPr/>
        </p:nvSpPr>
        <p:spPr>
          <a:xfrm>
            <a:off x="10748688" y="851047"/>
            <a:ext cx="148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(1,1) is the best</a:t>
            </a:r>
          </a:p>
        </p:txBody>
      </p:sp>
    </p:spTree>
    <p:extLst>
      <p:ext uri="{BB962C8B-B14F-4D97-AF65-F5344CB8AC3E}">
        <p14:creationId xmlns:p14="http://schemas.microsoft.com/office/powerpoint/2010/main" val="214655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45192-F55B-1181-C9F4-20C11886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98927"/>
              </p:ext>
            </p:extLst>
          </p:nvPr>
        </p:nvGraphicFramePr>
        <p:xfrm>
          <a:off x="183458" y="701265"/>
          <a:ext cx="2811291" cy="1156898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4758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2270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2270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2270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0.57196665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1E30D-DB60-EE6D-E157-E9689672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64423"/>
              </p:ext>
            </p:extLst>
          </p:nvPr>
        </p:nvGraphicFramePr>
        <p:xfrm>
          <a:off x="183458" y="1963831"/>
          <a:ext cx="2811293" cy="1054472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95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_tuner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885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885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885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7B2F3-E7E8-9872-076E-018158D7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95175"/>
              </p:ext>
            </p:extLst>
          </p:nvPr>
        </p:nvGraphicFramePr>
        <p:xfrm>
          <a:off x="183458" y="3126247"/>
          <a:ext cx="2811293" cy="1156897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4956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initial_weight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2204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2204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2204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EB2ED4-0467-211B-CBF2-A4451FA9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53524"/>
              </p:ext>
            </p:extLst>
          </p:nvPr>
        </p:nvGraphicFramePr>
        <p:xfrm>
          <a:off x="183457" y="4354595"/>
          <a:ext cx="2811293" cy="1020549"/>
        </p:xfrm>
        <a:graphic>
          <a:graphicData uri="http://schemas.openxmlformats.org/drawingml/2006/table">
            <a:tbl>
              <a:tblPr/>
              <a:tblGrid>
                <a:gridCol w="1849624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514100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614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FCN_100_baseline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96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962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962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</a:t>
                      </a:r>
                      <a:r>
                        <a:rPr kumimoji="1"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0.9003032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BD8B32-F06D-732A-439D-3F9B3D44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29931"/>
              </p:ext>
            </p:extLst>
          </p:nvPr>
        </p:nvGraphicFramePr>
        <p:xfrm>
          <a:off x="183458" y="5446594"/>
          <a:ext cx="2812661" cy="974074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1494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FCN_100_initial_weight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741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741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741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</a:t>
                      </a:r>
                      <a:r>
                        <a:rPr kumimoji="1"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15639941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25AB514-1BFC-558A-5F77-35330B6A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93910"/>
              </p:ext>
            </p:extLst>
          </p:nvPr>
        </p:nvGraphicFramePr>
        <p:xfrm>
          <a:off x="5343202" y="701265"/>
          <a:ext cx="4862770" cy="2224830"/>
        </p:xfrm>
        <a:graphic>
          <a:graphicData uri="http://schemas.openxmlformats.org/drawingml/2006/table">
            <a:tbl>
              <a:tblPr/>
              <a:tblGrid>
                <a:gridCol w="2146326">
                  <a:extLst>
                    <a:ext uri="{9D8B030D-6E8A-4147-A177-3AD203B41FA5}">
                      <a16:colId xmlns:a16="http://schemas.microsoft.com/office/drawing/2014/main" val="3993871098"/>
                    </a:ext>
                  </a:extLst>
                </a:gridCol>
                <a:gridCol w="804872">
                  <a:extLst>
                    <a:ext uri="{9D8B030D-6E8A-4147-A177-3AD203B41FA5}">
                      <a16:colId xmlns:a16="http://schemas.microsoft.com/office/drawing/2014/main" val="3229566083"/>
                    </a:ext>
                  </a:extLst>
                </a:gridCol>
                <a:gridCol w="1106700">
                  <a:extLst>
                    <a:ext uri="{9D8B030D-6E8A-4147-A177-3AD203B41FA5}">
                      <a16:colId xmlns:a16="http://schemas.microsoft.com/office/drawing/2014/main" val="3518376610"/>
                    </a:ext>
                  </a:extLst>
                </a:gridCol>
                <a:gridCol w="804872">
                  <a:extLst>
                    <a:ext uri="{9D8B030D-6E8A-4147-A177-3AD203B41FA5}">
                      <a16:colId xmlns:a16="http://schemas.microsoft.com/office/drawing/2014/main" val="1348545914"/>
                    </a:ext>
                  </a:extLst>
                </a:gridCol>
              </a:tblGrid>
              <a:tr h="4436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Overkill 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15476"/>
                  </a:ext>
                </a:extLst>
              </a:tr>
              <a:tr h="2250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Cnn_TL_100_baseline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0.9996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43834"/>
                  </a:ext>
                </a:extLst>
              </a:tr>
              <a:tr h="4436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Cnn_TL_100_with_tuner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31393"/>
                  </a:ext>
                </a:extLst>
              </a:tr>
              <a:tr h="4436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Cnn_TL_100_initial_weight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32406"/>
                  </a:ext>
                </a:extLst>
              </a:tr>
              <a:tr h="2250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FCN_100_baseline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2930"/>
                  </a:ext>
                </a:extLst>
              </a:tr>
              <a:tr h="4436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FCN_100_initial_weight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885046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07B4C0-3AB2-3922-1CC7-F7DC6D124FE8}"/>
              </a:ext>
            </a:extLst>
          </p:cNvPr>
          <p:cNvCxnSpPr/>
          <p:nvPr/>
        </p:nvCxnSpPr>
        <p:spPr>
          <a:xfrm>
            <a:off x="3501958" y="701265"/>
            <a:ext cx="0" cy="559253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4A3DF2-14B6-DB8C-1ACF-49366AF00C7A}"/>
              </a:ext>
            </a:extLst>
          </p:cNvPr>
          <p:cNvSpPr txBox="1"/>
          <p:nvPr/>
        </p:nvSpPr>
        <p:spPr>
          <a:xfrm>
            <a:off x="4007798" y="3111132"/>
            <a:ext cx="779184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 (Depends on 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concern )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/>
              <a:t>Minimizing False Negatives</a:t>
            </a:r>
            <a:r>
              <a:rPr lang="en-GB" sz="1400" dirty="0"/>
              <a:t>: </a:t>
            </a:r>
            <a:r>
              <a:rPr lang="en-GB" sz="1400" b="1" dirty="0"/>
              <a:t>Cnn_TL_100_with_tuner </a:t>
            </a:r>
            <a:r>
              <a:rPr lang="en-GB" sz="1400" dirty="0"/>
              <a:t>is the best model as it has the lowest miss rate.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/>
              <a:t>Minimizing False Positives: Cnn_TL_100_baseline </a:t>
            </a:r>
            <a:r>
              <a:rPr lang="en-GB" sz="1400" dirty="0"/>
              <a:t>is the best model as it has a perfect score with an overkill rate of 0.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Balance between the two rates is desired: </a:t>
            </a:r>
            <a:r>
              <a:rPr lang="en-GB" sz="1400" b="1" dirty="0"/>
              <a:t>FCN_100_baseline </a:t>
            </a:r>
            <a:r>
              <a:rPr lang="en-GB" sz="1400" dirty="0"/>
              <a:t>offers a middle ground, with relatively low values for both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FAAA5C-0FDE-9BF9-DEBB-110C3A40D6EE}"/>
              </a:ext>
            </a:extLst>
          </p:cNvPr>
          <p:cNvSpPr txBox="1"/>
          <p:nvPr/>
        </p:nvSpPr>
        <p:spPr>
          <a:xfrm>
            <a:off x="4095346" y="5702799"/>
            <a:ext cx="79991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100" dirty="0"/>
              <a:t>Miss Rate (False Negative Rate):It's the proportion of actual positive cases which are incorrectly .FN/(TP+FN)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100" dirty="0"/>
              <a:t>Overkill Rate (False Positive Rate):It's the proportion of actual negative cases which are incorrectly predicted as positive. FP/(TN+FP)</a:t>
            </a:r>
          </a:p>
        </p:txBody>
      </p:sp>
    </p:spTree>
    <p:extLst>
      <p:ext uri="{BB962C8B-B14F-4D97-AF65-F5344CB8AC3E}">
        <p14:creationId xmlns:p14="http://schemas.microsoft.com/office/powerpoint/2010/main" val="375938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4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877E6-016B-A74F-9C9D-D2CDB5875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Training process Summary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 Data pre-process for binary classification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Build Binary Classification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FCE2C-97A8-D646-8EA7-B9C0C8F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CCCDE-D668-48A5-A841-231A8F960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51AD67-FFCC-984E-DA53-EFBEED04C077}"/>
              </a:ext>
            </a:extLst>
          </p:cNvPr>
          <p:cNvSpPr/>
          <p:nvPr/>
        </p:nvSpPr>
        <p:spPr>
          <a:xfrm>
            <a:off x="8076573" y="1116619"/>
            <a:ext cx="3175374" cy="16694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902AF-45B8-7FBE-EE56-F22754FD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process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73F0-91AE-CEE5-1C9E-75B362E71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D4210-BE34-9FF2-8644-46F98A657B20}"/>
              </a:ext>
            </a:extLst>
          </p:cNvPr>
          <p:cNvGrpSpPr/>
          <p:nvPr/>
        </p:nvGrpSpPr>
        <p:grpSpPr>
          <a:xfrm>
            <a:off x="2206228" y="2267744"/>
            <a:ext cx="3262313" cy="2324100"/>
            <a:chOff x="2762250" y="2600325"/>
            <a:chExt cx="3262313" cy="23241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71249F-D54C-A2B8-B9E3-623687A84A02}"/>
                </a:ext>
              </a:extLst>
            </p:cNvPr>
            <p:cNvGrpSpPr/>
            <p:nvPr/>
          </p:nvGrpSpPr>
          <p:grpSpPr>
            <a:xfrm>
              <a:off x="2762250" y="2600325"/>
              <a:ext cx="2600325" cy="2324100"/>
              <a:chOff x="2762250" y="2600325"/>
              <a:chExt cx="2600325" cy="23241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72A5135-686B-3F9E-87F4-84A7A977C310}"/>
                  </a:ext>
                </a:extLst>
              </p:cNvPr>
              <p:cNvSpPr/>
              <p:nvPr/>
            </p:nvSpPr>
            <p:spPr>
              <a:xfrm>
                <a:off x="2762250" y="2600325"/>
                <a:ext cx="2600325" cy="2324100"/>
              </a:xfrm>
              <a:prstGeom prst="roundRect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D326DA0E-0BF8-DDF9-7848-F0DC1D390280}"/>
                  </a:ext>
                </a:extLst>
              </p:cNvPr>
              <p:cNvSpPr/>
              <p:nvPr/>
            </p:nvSpPr>
            <p:spPr>
              <a:xfrm>
                <a:off x="2919413" y="2667541"/>
                <a:ext cx="1047750" cy="679507"/>
              </a:xfrm>
              <a:prstGeom prst="flowChartMagneticDisk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UC2-1</a:t>
                </a: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60032DE7-DD85-06D8-9AC7-F7959BC8133F}"/>
                  </a:ext>
                </a:extLst>
              </p:cNvPr>
              <p:cNvSpPr/>
              <p:nvPr/>
            </p:nvSpPr>
            <p:spPr>
              <a:xfrm>
                <a:off x="2919413" y="3456229"/>
                <a:ext cx="1047750" cy="679507"/>
              </a:xfrm>
              <a:prstGeom prst="flowChartMagneticDisk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UC2-2</a:t>
                </a: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7CD9F639-C1DF-6292-17B5-4ED5F8442EBB}"/>
                  </a:ext>
                </a:extLst>
              </p:cNvPr>
              <p:cNvSpPr/>
              <p:nvPr/>
            </p:nvSpPr>
            <p:spPr>
              <a:xfrm>
                <a:off x="2919413" y="4175050"/>
                <a:ext cx="1047750" cy="679507"/>
              </a:xfrm>
              <a:prstGeom prst="flowChartMagneticDisk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UC2-3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3BEFB-345E-06F7-70AB-15F02BD50D9F}"/>
                </a:ext>
              </a:extLst>
            </p:cNvPr>
            <p:cNvSpPr txBox="1"/>
            <p:nvPr/>
          </p:nvSpPr>
          <p:spPr>
            <a:xfrm>
              <a:off x="3305175" y="3118609"/>
              <a:ext cx="2719388" cy="1287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800" b="1" dirty="0">
                  <a:solidFill>
                    <a:schemeClr val="tx1"/>
                  </a:solidFill>
                </a:rPr>
                <a:t> Anomaly </a:t>
              </a:r>
            </a:p>
            <a:p>
              <a:pPr algn="ctr">
                <a:lnSpc>
                  <a:spcPct val="150000"/>
                </a:lnSpc>
              </a:pPr>
              <a:r>
                <a:rPr lang="en-GB" sz="1800" b="1" dirty="0">
                  <a:solidFill>
                    <a:schemeClr val="tx1"/>
                  </a:solidFill>
                </a:rPr>
                <a:t>Detection</a:t>
              </a:r>
            </a:p>
            <a:p>
              <a:pPr algn="ctr">
                <a:lnSpc>
                  <a:spcPct val="150000"/>
                </a:lnSpc>
              </a:pPr>
              <a:r>
                <a:rPr lang="en-GB" sz="1800" b="1" dirty="0">
                  <a:solidFill>
                    <a:schemeClr val="tx1"/>
                  </a:solidFill>
                </a:rPr>
                <a:t> </a:t>
              </a:r>
              <a:r>
                <a:rPr lang="en-GB" sz="1800" b="1" dirty="0"/>
                <a:t>M</a:t>
              </a:r>
              <a:r>
                <a:rPr lang="en-GB" sz="1800" b="1" dirty="0">
                  <a:solidFill>
                    <a:schemeClr val="tx1"/>
                  </a:solidFill>
                </a:rPr>
                <a:t>odel </a:t>
              </a:r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6FFA6428-5224-8299-7421-6E89C4F3AA9B}"/>
              </a:ext>
            </a:extLst>
          </p:cNvPr>
          <p:cNvSpPr/>
          <p:nvPr/>
        </p:nvSpPr>
        <p:spPr>
          <a:xfrm>
            <a:off x="28575" y="3190953"/>
            <a:ext cx="1047750" cy="679507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UC2-4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8A1827-51B8-EB72-F0B7-4CE70B191248}"/>
              </a:ext>
            </a:extLst>
          </p:cNvPr>
          <p:cNvCxnSpPr>
            <a:cxnSpLocks/>
          </p:cNvCxnSpPr>
          <p:nvPr/>
        </p:nvCxnSpPr>
        <p:spPr>
          <a:xfrm flipV="1">
            <a:off x="1213843" y="3530706"/>
            <a:ext cx="922735" cy="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0FD66F-D3EA-D9FF-FA89-AB91ABFB6B30}"/>
              </a:ext>
            </a:extLst>
          </p:cNvPr>
          <p:cNvSpPr txBox="1"/>
          <p:nvPr/>
        </p:nvSpPr>
        <p:spPr>
          <a:xfrm>
            <a:off x="1155503" y="3600663"/>
            <a:ext cx="1047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Inference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13BABD-E6EE-F285-334C-BB71B6707F9D}"/>
              </a:ext>
            </a:extLst>
          </p:cNvPr>
          <p:cNvCxnSpPr>
            <a:cxnSpLocks/>
          </p:cNvCxnSpPr>
          <p:nvPr/>
        </p:nvCxnSpPr>
        <p:spPr>
          <a:xfrm flipV="1">
            <a:off x="4905989" y="3463401"/>
            <a:ext cx="922735" cy="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FF254BCB-45D4-B3F8-FED1-D0347F21D6B3}"/>
              </a:ext>
            </a:extLst>
          </p:cNvPr>
          <p:cNvSpPr/>
          <p:nvPr/>
        </p:nvSpPr>
        <p:spPr>
          <a:xfrm>
            <a:off x="5854303" y="2852258"/>
            <a:ext cx="1346597" cy="950897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UC2-4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DF0F3298-115E-23F6-CBBE-74532F144252}"/>
              </a:ext>
            </a:extLst>
          </p:cNvPr>
          <p:cNvSpPr/>
          <p:nvPr/>
        </p:nvSpPr>
        <p:spPr>
          <a:xfrm>
            <a:off x="8178371" y="1635174"/>
            <a:ext cx="1346597" cy="7886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Training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A5B638-9B1A-1095-2154-61312C68547B}"/>
              </a:ext>
            </a:extLst>
          </p:cNvPr>
          <p:cNvCxnSpPr>
            <a:cxnSpLocks/>
          </p:cNvCxnSpPr>
          <p:nvPr/>
        </p:nvCxnSpPr>
        <p:spPr>
          <a:xfrm flipV="1">
            <a:off x="7158786" y="2027686"/>
            <a:ext cx="716694" cy="873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CCD7B71B-E44D-768E-F64B-88B176F79550}"/>
              </a:ext>
            </a:extLst>
          </p:cNvPr>
          <p:cNvSpPr/>
          <p:nvPr/>
        </p:nvSpPr>
        <p:spPr>
          <a:xfrm>
            <a:off x="7986039" y="4395354"/>
            <a:ext cx="1346597" cy="7886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305047-EBC3-403C-9481-B7E817509370}"/>
              </a:ext>
            </a:extLst>
          </p:cNvPr>
          <p:cNvCxnSpPr>
            <a:cxnSpLocks/>
          </p:cNvCxnSpPr>
          <p:nvPr/>
        </p:nvCxnSpPr>
        <p:spPr>
          <a:xfrm>
            <a:off x="7158786" y="3729474"/>
            <a:ext cx="687961" cy="91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616031-94F5-6DDF-49BB-79E6CD206712}"/>
              </a:ext>
            </a:extLst>
          </p:cNvPr>
          <p:cNvSpPr txBox="1"/>
          <p:nvPr/>
        </p:nvSpPr>
        <p:spPr>
          <a:xfrm>
            <a:off x="5775486" y="3853180"/>
            <a:ext cx="19213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Label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Split data for training and testing (7:3)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8C375-DC69-8338-D54B-836FA35B0895}"/>
              </a:ext>
            </a:extLst>
          </p:cNvPr>
          <p:cNvSpPr txBox="1"/>
          <p:nvPr/>
        </p:nvSpPr>
        <p:spPr>
          <a:xfrm>
            <a:off x="9566969" y="1082998"/>
            <a:ext cx="168990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800" b="1" dirty="0"/>
              <a:t>Anomaly </a:t>
            </a:r>
          </a:p>
          <a:p>
            <a:pPr algn="ctr">
              <a:lnSpc>
                <a:spcPct val="150000"/>
              </a:lnSpc>
            </a:pPr>
            <a:r>
              <a:rPr lang="en-GB" sz="1800" b="1" dirty="0"/>
              <a:t>Classification</a:t>
            </a:r>
          </a:p>
          <a:p>
            <a:pPr algn="ctr">
              <a:lnSpc>
                <a:spcPct val="150000"/>
              </a:lnSpc>
            </a:pPr>
            <a:r>
              <a:rPr lang="en-GB" sz="1800" b="1" dirty="0"/>
              <a:t>Binary</a:t>
            </a:r>
          </a:p>
          <a:p>
            <a:pPr algn="ctr">
              <a:lnSpc>
                <a:spcPct val="150000"/>
              </a:lnSpc>
            </a:pPr>
            <a:r>
              <a:rPr lang="en-GB" sz="1800" b="1" dirty="0"/>
              <a:t>Model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64D851-D898-8DDE-210D-474194CFACFD}"/>
              </a:ext>
            </a:extLst>
          </p:cNvPr>
          <p:cNvCxnSpPr>
            <a:cxnSpLocks/>
          </p:cNvCxnSpPr>
          <p:nvPr/>
        </p:nvCxnSpPr>
        <p:spPr>
          <a:xfrm flipV="1">
            <a:off x="8666452" y="2852258"/>
            <a:ext cx="870540" cy="149293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4463A6-1119-14A9-96EF-7C9F7703E848}"/>
              </a:ext>
            </a:extLst>
          </p:cNvPr>
          <p:cNvSpPr txBox="1"/>
          <p:nvPr/>
        </p:nvSpPr>
        <p:spPr>
          <a:xfrm>
            <a:off x="9043094" y="3757932"/>
            <a:ext cx="1047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Inference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9BFF5F-33B4-863B-8665-794FCCCF0A5A}"/>
              </a:ext>
            </a:extLst>
          </p:cNvPr>
          <p:cNvCxnSpPr>
            <a:cxnSpLocks/>
          </p:cNvCxnSpPr>
          <p:nvPr/>
        </p:nvCxnSpPr>
        <p:spPr>
          <a:xfrm>
            <a:off x="9566969" y="2882368"/>
            <a:ext cx="965493" cy="14327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2CF89F59-9629-C523-7C47-EE2DF77E82ED}"/>
              </a:ext>
            </a:extLst>
          </p:cNvPr>
          <p:cNvSpPr/>
          <p:nvPr/>
        </p:nvSpPr>
        <p:spPr>
          <a:xfrm>
            <a:off x="9984185" y="4379110"/>
            <a:ext cx="1346597" cy="7886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9567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Data pre-process for 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85DA09E-1046-3BAC-F2AD-D772DF7FF0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4" y="1361437"/>
            <a:ext cx="4289042" cy="2128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4B814A-3C14-92A6-7FFB-ABF07B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2" y="4139090"/>
            <a:ext cx="4195584" cy="2081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A972D-4706-C773-3829-7F6C4292F15E}"/>
              </a:ext>
            </a:extLst>
          </p:cNvPr>
          <p:cNvSpPr txBox="1"/>
          <p:nvPr/>
        </p:nvSpPr>
        <p:spPr>
          <a:xfrm>
            <a:off x="790662" y="775663"/>
            <a:ext cx="428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Recalculate </a:t>
            </a:r>
            <a:r>
              <a:rPr lang="en-GB" sz="1800" dirty="0" err="1"/>
              <a:t>mahalanobis</a:t>
            </a:r>
            <a:r>
              <a:rPr lang="en-GB" sz="1800" dirty="0"/>
              <a:t>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B8D47-ECE2-1A99-DFCB-9413536260E9}"/>
              </a:ext>
            </a:extLst>
          </p:cNvPr>
          <p:cNvSpPr txBox="1"/>
          <p:nvPr/>
        </p:nvSpPr>
        <p:spPr>
          <a:xfrm>
            <a:off x="72704" y="2112683"/>
            <a:ext cx="71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5AFD9-1D77-04DC-92C2-8D45C76389FC}"/>
              </a:ext>
            </a:extLst>
          </p:cNvPr>
          <p:cNvSpPr txBox="1"/>
          <p:nvPr/>
        </p:nvSpPr>
        <p:spPr>
          <a:xfrm>
            <a:off x="193471" y="5026159"/>
            <a:ext cx="71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After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D4349-4B79-32D5-143E-0B01DE5C7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660" y="1228840"/>
            <a:ext cx="4444030" cy="2200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A4F48E-C6FF-F874-7A9C-B14529CBA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005" y="4020049"/>
            <a:ext cx="4442761" cy="2200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2E3646-A6A5-3C07-9039-0D2F62C64169}"/>
              </a:ext>
            </a:extLst>
          </p:cNvPr>
          <p:cNvSpPr txBox="1"/>
          <p:nvPr/>
        </p:nvSpPr>
        <p:spPr>
          <a:xfrm>
            <a:off x="5894702" y="2111738"/>
            <a:ext cx="71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63A14-7D20-E517-42AB-C701C9BC8B96}"/>
              </a:ext>
            </a:extLst>
          </p:cNvPr>
          <p:cNvSpPr txBox="1"/>
          <p:nvPr/>
        </p:nvSpPr>
        <p:spPr>
          <a:xfrm>
            <a:off x="6095206" y="4966637"/>
            <a:ext cx="71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After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54EAF-62DA-65FC-8B68-50E1AFED6735}"/>
              </a:ext>
            </a:extLst>
          </p:cNvPr>
          <p:cNvSpPr txBox="1"/>
          <p:nvPr/>
        </p:nvSpPr>
        <p:spPr>
          <a:xfrm>
            <a:off x="6612660" y="77566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1800" dirty="0"/>
              <a:t>Remove noisy data point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6135D-BD01-7218-F6ED-1F2F8BF83C4C}"/>
              </a:ext>
            </a:extLst>
          </p:cNvPr>
          <p:cNvSpPr/>
          <p:nvPr/>
        </p:nvSpPr>
        <p:spPr>
          <a:xfrm>
            <a:off x="6885264" y="1644241"/>
            <a:ext cx="555771" cy="155247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6B6A7-065C-B685-2D69-0B943E446094}"/>
              </a:ext>
            </a:extLst>
          </p:cNvPr>
          <p:cNvSpPr txBox="1"/>
          <p:nvPr/>
        </p:nvSpPr>
        <p:spPr>
          <a:xfrm>
            <a:off x="7508147" y="1560396"/>
            <a:ext cx="1174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Noisy point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7AA5F-CD77-0DBB-285D-B41F4D8D76E7}"/>
              </a:ext>
            </a:extLst>
          </p:cNvPr>
          <p:cNvSpPr txBox="1"/>
          <p:nvPr/>
        </p:nvSpPr>
        <p:spPr>
          <a:xfrm>
            <a:off x="552450" y="680455"/>
            <a:ext cx="116379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How to choose algorithm and implement: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3458E-54F6-8257-DBB5-13CB90B0E6C1}"/>
              </a:ext>
            </a:extLst>
          </p:cNvPr>
          <p:cNvSpPr txBox="1"/>
          <p:nvPr/>
        </p:nvSpPr>
        <p:spPr>
          <a:xfrm>
            <a:off x="9806390" y="675387"/>
            <a:ext cx="132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3895-07C4-7204-16F7-E613697C7CD5}"/>
              </a:ext>
            </a:extLst>
          </p:cNvPr>
          <p:cNvSpPr txBox="1"/>
          <p:nvPr/>
        </p:nvSpPr>
        <p:spPr>
          <a:xfrm>
            <a:off x="448342" y="2995349"/>
            <a:ext cx="2527117" cy="86889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Each algorithm will build own </a:t>
            </a:r>
            <a:r>
              <a:rPr lang="en-GB" sz="1600" b="1" dirty="0"/>
              <a:t>baseline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D1C9F-0ABE-3AB1-D82E-009633FB19AE}"/>
              </a:ext>
            </a:extLst>
          </p:cNvPr>
          <p:cNvSpPr txBox="1"/>
          <p:nvPr/>
        </p:nvSpPr>
        <p:spPr>
          <a:xfrm>
            <a:off x="3897473" y="2995349"/>
            <a:ext cx="4289181" cy="86889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Each algorithm will </a:t>
            </a:r>
            <a:r>
              <a:rPr lang="en-GB" sz="1600" b="1" dirty="0"/>
              <a:t>implement</a:t>
            </a:r>
            <a:r>
              <a:rPr lang="en-GB" sz="1600" dirty="0"/>
              <a:t> a different </a:t>
            </a:r>
            <a:r>
              <a:rPr lang="en-GB" sz="1600" b="1" dirty="0">
                <a:solidFill>
                  <a:schemeClr val="tx1"/>
                </a:solidFill>
              </a:rPr>
              <a:t>enhancement method combination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C580B-435F-663B-A1D9-DF29D08A986E}"/>
              </a:ext>
            </a:extLst>
          </p:cNvPr>
          <p:cNvSpPr txBox="1"/>
          <p:nvPr/>
        </p:nvSpPr>
        <p:spPr>
          <a:xfrm>
            <a:off x="9212777" y="2995349"/>
            <a:ext cx="2303717" cy="86889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Compare </a:t>
            </a:r>
            <a:r>
              <a:rPr lang="en-GB" sz="1600" dirty="0"/>
              <a:t>each model performance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C4915-89A9-2048-3435-9AC59DD8C2B2}"/>
              </a:ext>
            </a:extLst>
          </p:cNvPr>
          <p:cNvCxnSpPr/>
          <p:nvPr/>
        </p:nvCxnSpPr>
        <p:spPr>
          <a:xfrm>
            <a:off x="3190077" y="3429794"/>
            <a:ext cx="539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67ED3-40B2-E627-E2B5-23F4372FF0A7}"/>
              </a:ext>
            </a:extLst>
          </p:cNvPr>
          <p:cNvCxnSpPr/>
          <p:nvPr/>
        </p:nvCxnSpPr>
        <p:spPr>
          <a:xfrm>
            <a:off x="8430293" y="3429794"/>
            <a:ext cx="539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7AA5F-CD77-0DBB-285D-B41F4D8D76E7}"/>
              </a:ext>
            </a:extLst>
          </p:cNvPr>
          <p:cNvSpPr txBox="1"/>
          <p:nvPr/>
        </p:nvSpPr>
        <p:spPr>
          <a:xfrm>
            <a:off x="552450" y="680455"/>
            <a:ext cx="11637963" cy="563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Enhancement methods:</a:t>
            </a: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To find optimal parameters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Hyperparameters tuner</a:t>
            </a:r>
            <a:r>
              <a:rPr lang="en-GB" sz="1600" dirty="0"/>
              <a:t> ( </a:t>
            </a:r>
            <a:r>
              <a:rPr lang="en-GB" sz="1600" dirty="0" err="1"/>
              <a:t>Keras</a:t>
            </a:r>
            <a:r>
              <a:rPr lang="en-GB" sz="1600" dirty="0"/>
              <a:t>-Tuner API)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Imbalance class issue (normal is majority)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Initialize the final layer weights 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Idea</a:t>
            </a:r>
            <a:r>
              <a:rPr lang="en-GB" sz="1600" dirty="0"/>
              <a:t>: If we have an imbalanced dataset of a ratio 1:10 of </a:t>
            </a:r>
            <a:r>
              <a:rPr lang="en-GB" sz="1600" dirty="0" err="1"/>
              <a:t>positives:negatives</a:t>
            </a:r>
            <a:r>
              <a:rPr lang="en-GB" sz="1600" dirty="0"/>
              <a:t>, set the bias on logits such that the network predicts probability of 0.1 at initialization.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How</a:t>
            </a:r>
            <a:r>
              <a:rPr lang="en-GB" sz="1600" dirty="0"/>
              <a:t> :The correct bias to set can be derived from formula on picture 1. By setting this value as a parameter in the model, the model will give much more reasonable initial guesses.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Effect</a:t>
            </a:r>
            <a:r>
              <a:rPr lang="en-GB" sz="1600" dirty="0"/>
              <a:t>: Setting these correctly will speed up convergence and eliminate “hockey stick” loss curves where in the first few iteration your network is basically just learning the bias.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Calculate class weights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Idea</a:t>
            </a:r>
            <a:r>
              <a:rPr lang="en-GB" sz="1600" dirty="0"/>
              <a:t> : since we would want to have the classifier heavily weight the few examples that are available.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How</a:t>
            </a:r>
            <a:r>
              <a:rPr lang="en-GB" sz="1600" dirty="0"/>
              <a:t> : Passing </a:t>
            </a:r>
            <a:r>
              <a:rPr lang="en-GB" sz="1600" dirty="0" err="1"/>
              <a:t>Keras</a:t>
            </a:r>
            <a:r>
              <a:rPr lang="en-GB" sz="1600" dirty="0"/>
              <a:t> weights for each class through a parameter.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Effect</a:t>
            </a:r>
            <a:r>
              <a:rPr lang="en-GB" sz="1600" dirty="0"/>
              <a:t>: These will cause the model to "pay more attention" to examples from an under-represented class.</a:t>
            </a:r>
          </a:p>
        </p:txBody>
      </p:sp>
      <p:pic>
        <p:nvPicPr>
          <p:cNvPr id="5" name="Picture 4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CAC7EEFE-1CF0-712D-12CC-C04EEF25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02" y="1022610"/>
            <a:ext cx="3281209" cy="1213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3458E-54F6-8257-DBB5-13CB90B0E6C1}"/>
              </a:ext>
            </a:extLst>
          </p:cNvPr>
          <p:cNvSpPr txBox="1"/>
          <p:nvPr/>
        </p:nvSpPr>
        <p:spPr>
          <a:xfrm>
            <a:off x="9806390" y="675387"/>
            <a:ext cx="132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picture 1 </a:t>
            </a:r>
          </a:p>
        </p:txBody>
      </p:sp>
    </p:spTree>
    <p:extLst>
      <p:ext uri="{BB962C8B-B14F-4D97-AF65-F5344CB8AC3E}">
        <p14:creationId xmlns:p14="http://schemas.microsoft.com/office/powerpoint/2010/main" val="143314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AAFE4-AEBE-D23A-9116-EDFC8BD2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err="1"/>
              <a:t>KerasTuner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5960B-041F-6D8A-E7CA-752EB9F76C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59062-65D8-492A-C796-0CDFC322B92E}"/>
              </a:ext>
            </a:extLst>
          </p:cNvPr>
          <p:cNvSpPr txBox="1"/>
          <p:nvPr/>
        </p:nvSpPr>
        <p:spPr>
          <a:xfrm>
            <a:off x="418306" y="652010"/>
            <a:ext cx="11353800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KerasTuner</a:t>
            </a:r>
            <a:r>
              <a:rPr lang="en-GB" sz="1600" dirty="0"/>
              <a:t> is a hyperparameter tuner, it help us to learned hyperparameter from the training data, such as the number of neurons in a layer, learning rate, batch size, and so 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Step: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As we implement our model architecture, we define what ranges we want to search over for a given parameter (e.g., # of filters in our first CONV layer, # of filters in the second CONV layer, etc.)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Then define an instance of either Hyperband, </a:t>
            </a:r>
            <a:r>
              <a:rPr lang="en-GB" sz="1600" dirty="0" err="1"/>
              <a:t>RandomSearch</a:t>
            </a:r>
            <a:r>
              <a:rPr lang="en-GB" sz="1600" dirty="0"/>
              <a:t>, or </a:t>
            </a:r>
            <a:r>
              <a:rPr lang="en-GB" sz="1600" dirty="0" err="1"/>
              <a:t>BayesianOptimization</a:t>
            </a:r>
            <a:endParaRPr lang="en-GB" sz="1600" dirty="0"/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The </a:t>
            </a:r>
            <a:r>
              <a:rPr lang="en-GB" sz="1600" dirty="0" err="1"/>
              <a:t>keras</a:t>
            </a:r>
            <a:r>
              <a:rPr lang="en-GB" sz="1600" dirty="0"/>
              <a:t> tuner package takes care of the rest, running multiple trials until we converge on the best set of hyperparameters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746F9-B67F-ABFA-CA3C-17463AE5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58" y="3429794"/>
            <a:ext cx="5166136" cy="28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AAFE4-AEBE-D23A-9116-EDFC8BD2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err="1"/>
              <a:t>KerasTuner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5960B-041F-6D8A-E7CA-752EB9F76C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D711BA-E871-8D9B-8322-301A3CB49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" y="771948"/>
            <a:ext cx="8392696" cy="531569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7D6610F-06D8-8085-BC9C-3CCD91F20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70" y="771948"/>
            <a:ext cx="7473543" cy="5243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FB658-B4A9-60B3-CCC9-CE54ED4CC229}"/>
              </a:ext>
            </a:extLst>
          </p:cNvPr>
          <p:cNvSpPr txBox="1"/>
          <p:nvPr/>
        </p:nvSpPr>
        <p:spPr>
          <a:xfrm>
            <a:off x="2948922" y="5451996"/>
            <a:ext cx="1308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Baseline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375C5-AA00-183A-C964-69EE698822A7}"/>
              </a:ext>
            </a:extLst>
          </p:cNvPr>
          <p:cNvSpPr txBox="1"/>
          <p:nvPr/>
        </p:nvSpPr>
        <p:spPr>
          <a:xfrm>
            <a:off x="7184485" y="5174997"/>
            <a:ext cx="4830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Based on the baseline structure, defined what kind of choice of parameter we want</a:t>
            </a:r>
          </a:p>
        </p:txBody>
      </p:sp>
    </p:spTree>
    <p:extLst>
      <p:ext uri="{BB962C8B-B14F-4D97-AF65-F5344CB8AC3E}">
        <p14:creationId xmlns:p14="http://schemas.microsoft.com/office/powerpoint/2010/main" val="363502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3B715-B8A3-F388-9E87-B910BFF773C6}"/>
              </a:ext>
            </a:extLst>
          </p:cNvPr>
          <p:cNvSpPr txBox="1"/>
          <p:nvPr/>
        </p:nvSpPr>
        <p:spPr>
          <a:xfrm>
            <a:off x="552449" y="686594"/>
            <a:ext cx="9178779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Enhancements over Two Primary Algorithms vs. Baseline Model: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CNN </a:t>
            </a:r>
            <a:r>
              <a:rPr lang="en-GB" sz="1600" dirty="0" err="1"/>
              <a:t>Transform_Learning</a:t>
            </a:r>
            <a:endParaRPr lang="en-GB" sz="1600" dirty="0"/>
          </a:p>
          <a:p>
            <a:pPr marL="981151" lvl="1" indent="-457200">
              <a:lnSpc>
                <a:spcPct val="150000"/>
              </a:lnSpc>
              <a:buFont typeface="+mj-lt"/>
              <a:buAutoNum type="romanLcPeriod"/>
            </a:pPr>
            <a:r>
              <a:rPr lang="en-GB" sz="1600" b="1" dirty="0"/>
              <a:t>CNN_TL without initial weight and tuner(Baseline model)</a:t>
            </a:r>
          </a:p>
          <a:p>
            <a:pPr marL="981151" lvl="1" indent="-457200">
              <a:lnSpc>
                <a:spcPct val="150000"/>
              </a:lnSpc>
              <a:buFont typeface="+mj-lt"/>
              <a:buAutoNum type="romanLcPeriod"/>
            </a:pPr>
            <a:r>
              <a:rPr lang="en-GB" sz="1600" dirty="0"/>
              <a:t>CNN_TL with tuner(using hypermeters tuner)</a:t>
            </a:r>
          </a:p>
          <a:p>
            <a:pPr marL="981151" lvl="1" indent="-457200">
              <a:lnSpc>
                <a:spcPct val="150000"/>
              </a:lnSpc>
              <a:buFont typeface="+mj-lt"/>
              <a:buAutoNum type="romanLcPeriod"/>
            </a:pPr>
            <a:r>
              <a:rPr lang="en-GB" sz="1600" dirty="0"/>
              <a:t>CNN_TL with initial weight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FCN(From script)</a:t>
            </a:r>
          </a:p>
          <a:p>
            <a:pPr marL="981151" lvl="1" indent="-45720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FCN without initial weight(Baseline model)</a:t>
            </a:r>
          </a:p>
          <a:p>
            <a:pPr marL="981151" lvl="1" indent="-457200">
              <a:lnSpc>
                <a:spcPct val="150000"/>
              </a:lnSpc>
              <a:buFont typeface="+mj-lt"/>
              <a:buAutoNum type="romanUcPeriod"/>
            </a:pPr>
            <a:r>
              <a:rPr lang="en-GB" sz="1600" dirty="0"/>
              <a:t>FCN with initial weight</a:t>
            </a:r>
          </a:p>
          <a:p>
            <a:pPr lvl="1">
              <a:lnSpc>
                <a:spcPct val="15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45666750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16:9_Single Company">
  <a:themeElements>
    <a:clrScheme name="Mitsubishi Power Europe ">
      <a:dk1>
        <a:srgbClr val="000000"/>
      </a:dk1>
      <a:lt1>
        <a:srgbClr val="FFFFFF"/>
      </a:lt1>
      <a:dk2>
        <a:srgbClr val="567583"/>
      </a:dk2>
      <a:lt2>
        <a:srgbClr val="829FAA"/>
      </a:lt2>
      <a:accent1>
        <a:srgbClr val="E31E26"/>
      </a:accent1>
      <a:accent2>
        <a:srgbClr val="829FAA"/>
      </a:accent2>
      <a:accent3>
        <a:srgbClr val="567683"/>
      </a:accent3>
      <a:accent4>
        <a:srgbClr val="026287"/>
      </a:accent4>
      <a:accent5>
        <a:srgbClr val="627B2B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08_PPT_16_9_ENGv00_FINAL (003).PPTX  -  Read-Only" id="{74C0A765-FAB1-482B-BF87-6D9B25DDFFE9}" vid="{D8BD5A80-DC28-47A1-A005-51F90F5BD2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AF8E2D-F462-4EBC-B1FB-AAC49E2F3A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2839</TotalTime>
  <Words>900</Words>
  <Application>Microsoft Office PowerPoint</Application>
  <PresentationFormat>Custom</PresentationFormat>
  <Paragraphs>170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Wingdings</vt:lpstr>
      <vt:lpstr>MHI PPT 16:9_Single Company</vt:lpstr>
      <vt:lpstr>Trial of anomaly classification </vt:lpstr>
      <vt:lpstr>Content</vt:lpstr>
      <vt:lpstr>Training process Summary</vt:lpstr>
      <vt:lpstr> Data pre-process for binary classification </vt:lpstr>
      <vt:lpstr>Binary Classification </vt:lpstr>
      <vt:lpstr>Binary Classification </vt:lpstr>
      <vt:lpstr>KerasTuner</vt:lpstr>
      <vt:lpstr>KerasTuner</vt:lpstr>
      <vt:lpstr>Binary Classification </vt:lpstr>
      <vt:lpstr>Binary Classification :  CNN_Transfer_Learning  </vt:lpstr>
      <vt:lpstr>Binary Classification : FCN (From Script)</vt:lpstr>
      <vt:lpstr>Binary Classification : Evaluation</vt:lpstr>
      <vt:lpstr>Binary Classification : Model Comparison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Training -Huntstown</dc:title>
  <dc:creator>Kaijung Wu</dc:creator>
  <cp:lastModifiedBy>Kaijung Wu</cp:lastModifiedBy>
  <cp:revision>16</cp:revision>
  <dcterms:created xsi:type="dcterms:W3CDTF">2023-09-28T08:26:46Z</dcterms:created>
  <dcterms:modified xsi:type="dcterms:W3CDTF">2023-10-13T15:26:00Z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