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16"/>
  </p:notesMasterIdLst>
  <p:handoutMasterIdLst>
    <p:handoutMasterId r:id="rId17"/>
  </p:handoutMasterIdLst>
  <p:sldIdLst>
    <p:sldId id="258" r:id="rId5"/>
    <p:sldId id="259" r:id="rId6"/>
    <p:sldId id="284" r:id="rId7"/>
    <p:sldId id="302" r:id="rId8"/>
    <p:sldId id="296" r:id="rId9"/>
    <p:sldId id="297" r:id="rId10"/>
    <p:sldId id="299" r:id="rId11"/>
    <p:sldId id="298" r:id="rId12"/>
    <p:sldId id="301" r:id="rId13"/>
    <p:sldId id="266" r:id="rId14"/>
    <p:sldId id="267" r:id="rId15"/>
  </p:sldIdLst>
  <p:sldSz cx="12190413" cy="6859588"/>
  <p:notesSz cx="6858000" cy="9144000"/>
  <p:defaultTextStyle>
    <a:defPPr>
      <a:defRPr lang="ja-JP"/>
    </a:defPPr>
    <a:lvl1pPr marL="0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3951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7902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71854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95805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19756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43707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67658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91610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7D31"/>
    <a:srgbClr val="223F4B"/>
    <a:srgbClr val="E31F26"/>
    <a:srgbClr val="006487"/>
    <a:srgbClr val="647D2D"/>
    <a:srgbClr val="DC6914"/>
    <a:srgbClr val="82A0AA"/>
    <a:srgbClr val="000000"/>
    <a:srgbClr val="567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 showGuides="1">
      <p:cViewPr varScale="1">
        <p:scale>
          <a:sx n="62" d="100"/>
          <a:sy n="62" d="100"/>
        </p:scale>
        <p:origin x="828" y="28"/>
      </p:cViewPr>
      <p:guideLst>
        <p:guide orient="horz" pos="2160"/>
        <p:guide pos="2903"/>
        <p:guide orient="horz" pos="2161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Pie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23315-3652-4BDC-8A79-10D41FA0824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BD337-12C5-45AC-92D7-BF79CCFC2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10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A264C-6953-4F22-AEE6-38CCC8CB2F77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0C04-D137-4757-B814-7DAA94ED8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56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23951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47902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571854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095805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19756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143707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667658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191610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4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63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5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11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613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conclusion, class weights appear to be effective in this situation, especially when our priority is to reduce false negatives.</a:t>
            </a:r>
          </a:p>
          <a:p>
            <a:endParaRPr lang="en-GB" dirty="0"/>
          </a:p>
          <a:p>
            <a:r>
              <a:rPr lang="en-GB" dirty="0"/>
              <a:t> However, it's essential to adjust our approach based on the specific requirements of our </a:t>
            </a:r>
            <a:r>
              <a:rPr lang="en-GB" dirty="0" err="1"/>
              <a:t>application.for</a:t>
            </a:r>
            <a:r>
              <a:rPr lang="en-GB" dirty="0"/>
              <a:t> example, As discussed this morning, false positives require greater attention in rotor </a:t>
            </a:r>
            <a:r>
              <a:rPr lang="en-GB" dirty="0" err="1"/>
              <a:t>craker</a:t>
            </a:r>
            <a:r>
              <a:rPr lang="en-GB" dirty="0"/>
              <a:t> detection.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- **Representative Sampling**: By clustering first and then sampling, you ensure that the samples you retain are representative of the overall distribution of the majority class.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- **Preservation of Information**: Even though you're reducing the number of samples, by selecting from clusters you're ensuring that the "essence" or "major patterns" of the majority class are retained.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1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50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02D3B21-3725-BF41-9B99-BCCF28F938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5" y="6294954"/>
            <a:ext cx="1269434" cy="301648"/>
          </a:xfrm>
          <a:prstGeom prst="rect">
            <a:avLst/>
          </a:prstGeom>
        </p:spPr>
      </p:pic>
      <p:sp>
        <p:nvSpPr>
          <p:cNvPr id="7" name="日付プレースホルダー 32"/>
          <p:cNvSpPr txBox="1">
            <a:spLocks/>
          </p:cNvSpPr>
          <p:nvPr userDrawn="1"/>
        </p:nvSpPr>
        <p:spPr>
          <a:xfrm>
            <a:off x="284399" y="6372453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 hasCustomPrompt="1"/>
          </p:nvPr>
        </p:nvSpPr>
        <p:spPr>
          <a:xfrm>
            <a:off x="376416" y="5567623"/>
            <a:ext cx="3182384" cy="351370"/>
          </a:xfrm>
          <a:prstGeom prst="rect">
            <a:avLst/>
          </a:prstGeom>
        </p:spPr>
        <p:txBody>
          <a:bodyPr lIns="104790" tIns="52395" rIns="104790" bIns="52395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2020.6.1</a:t>
            </a:r>
            <a:endParaRPr kumimoji="1" lang="ja-JP" altLang="en-US" dirty="0"/>
          </a:p>
        </p:txBody>
      </p:sp>
      <p:sp>
        <p:nvSpPr>
          <p:cNvPr id="16" name="タイトル 2"/>
          <p:cNvSpPr>
            <a:spLocks noGrp="1"/>
          </p:cNvSpPr>
          <p:nvPr>
            <p:ph type="title" hasCustomPrompt="1"/>
          </p:nvPr>
        </p:nvSpPr>
        <p:spPr>
          <a:xfrm>
            <a:off x="376415" y="2700012"/>
            <a:ext cx="11440753" cy="585711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lnSpc>
                <a:spcPct val="100000"/>
              </a:lnSpc>
              <a:spcBef>
                <a:spcPts val="0"/>
              </a:spcBef>
              <a:defRPr sz="3400" b="1" baseline="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kumimoji="1" lang="en-US" altLang="ja-JP" dirty="0"/>
              <a:t>Cover Title 34pt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C5EA4F8-C73C-3F43-BCA3-A5D06FE29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4" y="6005181"/>
            <a:ext cx="1602179" cy="140542"/>
          </a:xfrm>
          <a:prstGeom prst="rect">
            <a:avLst/>
          </a:prstGeom>
        </p:spPr>
      </p:pic>
      <p:sp>
        <p:nvSpPr>
          <p:cNvPr id="8" name="テキスト プレースホルダー 21">
            <a:extLst>
              <a:ext uri="{FF2B5EF4-FFF2-40B4-BE49-F238E27FC236}">
                <a16:creationId xmlns:a16="http://schemas.microsoft.com/office/drawing/2014/main" id="{7534F4E7-B9B8-4A28-8C6F-4EB843AAA7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6415" y="3361892"/>
            <a:ext cx="11440753" cy="1676788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 20pt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F6C2EEC-D758-3E46-B3FE-DBABCDB44B22}"/>
              </a:ext>
            </a:extLst>
          </p:cNvPr>
          <p:cNvGrpSpPr/>
          <p:nvPr userDrawn="1"/>
        </p:nvGrpSpPr>
        <p:grpSpPr>
          <a:xfrm>
            <a:off x="257983" y="203772"/>
            <a:ext cx="11657387" cy="943200"/>
            <a:chOff x="257984" y="202843"/>
            <a:chExt cx="11657387" cy="9432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4996616-89D2-DC4A-B1AD-62BB3E84DD3F}"/>
                </a:ext>
              </a:extLst>
            </p:cNvPr>
            <p:cNvSpPr/>
            <p:nvPr userDrawn="1"/>
          </p:nvSpPr>
          <p:spPr>
            <a:xfrm>
              <a:off x="257984" y="202843"/>
              <a:ext cx="11657387" cy="943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Zeichnung, Blume enthält.&#10;&#10;Automatisch generierte Beschreibung">
              <a:extLst>
                <a:ext uri="{FF2B5EF4-FFF2-40B4-BE49-F238E27FC236}">
                  <a16:creationId xmlns:a16="http://schemas.microsoft.com/office/drawing/2014/main" id="{DD4311C1-8804-DA45-8B61-5C35BAA5C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307" y="294155"/>
              <a:ext cx="3226158" cy="768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023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+ object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2">
            <a:extLst>
              <a:ext uri="{FF2B5EF4-FFF2-40B4-BE49-F238E27FC236}">
                <a16:creationId xmlns:a16="http://schemas.microsoft.com/office/drawing/2014/main" id="{32043FC4-E742-1740-AF60-003ABAE88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40" name="図 18">
            <a:extLst>
              <a:ext uri="{FF2B5EF4-FFF2-40B4-BE49-F238E27FC236}">
                <a16:creationId xmlns:a16="http://schemas.microsoft.com/office/drawing/2014/main" id="{B02B855A-8F7E-434B-9044-795322C6A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1" name="日付プレースホルダー 32">
            <a:extLst>
              <a:ext uri="{FF2B5EF4-FFF2-40B4-BE49-F238E27FC236}">
                <a16:creationId xmlns:a16="http://schemas.microsoft.com/office/drawing/2014/main" id="{D6ED4008-B8BC-D444-A538-3F99EF270548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43" name="テキスト プレースホルダー 9">
            <a:extLst>
              <a:ext uri="{FF2B5EF4-FFF2-40B4-BE49-F238E27FC236}">
                <a16:creationId xmlns:a16="http://schemas.microsoft.com/office/drawing/2014/main" id="{1905EB53-1021-4A45-AC7F-3196D88A4B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45" name="テキスト プレースホルダー 18">
            <a:extLst>
              <a:ext uri="{FF2B5EF4-FFF2-40B4-BE49-F238E27FC236}">
                <a16:creationId xmlns:a16="http://schemas.microsoft.com/office/drawing/2014/main" id="{47A8507A-EB49-AB45-8238-42A11A5B32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3454399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48" name="直線コネクタ 20">
            <a:extLst>
              <a:ext uri="{FF2B5EF4-FFF2-40B4-BE49-F238E27FC236}">
                <a16:creationId xmlns:a16="http://schemas.microsoft.com/office/drawing/2014/main" id="{CE1B3C2C-B829-6348-9E01-482A77DCEC58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>
            <a:extLst>
              <a:ext uri="{FF2B5EF4-FFF2-40B4-BE49-F238E27FC236}">
                <a16:creationId xmlns:a16="http://schemas.microsoft.com/office/drawing/2014/main" id="{52D39B9D-977F-4E4E-8773-AA2E21F4F9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1" y="135392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(3 columns with Object)</a:t>
            </a:r>
            <a:endParaRPr kumimoji="1" lang="ja-JP" altLang="en-US" dirty="0"/>
          </a:p>
        </p:txBody>
      </p:sp>
      <p:sp>
        <p:nvSpPr>
          <p:cNvPr id="50" name="テキスト プレースホルダー 9">
            <a:extLst>
              <a:ext uri="{FF2B5EF4-FFF2-40B4-BE49-F238E27FC236}">
                <a16:creationId xmlns:a16="http://schemas.microsoft.com/office/drawing/2014/main" id="{1AAE6BD2-2E23-1E46-9B40-E838CCCB1A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680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2" name="テキスト プレースホルダー 18">
            <a:extLst>
              <a:ext uri="{FF2B5EF4-FFF2-40B4-BE49-F238E27FC236}">
                <a16:creationId xmlns:a16="http://schemas.microsoft.com/office/drawing/2014/main" id="{1E5562CA-6BA9-C148-99CB-9C529C0979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7213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53" name="テキスト プレースホルダー 9">
            <a:extLst>
              <a:ext uri="{FF2B5EF4-FFF2-40B4-BE49-F238E27FC236}">
                <a16:creationId xmlns:a16="http://schemas.microsoft.com/office/drawing/2014/main" id="{8FD4D86B-00F9-1A45-8AF8-95AD409C0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55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6" name="テキスト プレースホルダー 18">
            <a:extLst>
              <a:ext uri="{FF2B5EF4-FFF2-40B4-BE49-F238E27FC236}">
                <a16:creationId xmlns:a16="http://schemas.microsoft.com/office/drawing/2014/main" id="{714ED991-CBC4-1440-8558-9629576E502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81961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7" name="テキスト プレースホルダー 18">
            <a:extLst>
              <a:ext uri="{FF2B5EF4-FFF2-40B4-BE49-F238E27FC236}">
                <a16:creationId xmlns:a16="http://schemas.microsoft.com/office/drawing/2014/main" id="{6FF0EA42-4404-9E4C-A7E4-2D160C3EEC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563"/>
            <a:ext cx="34544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18" name="コンテンツ プレースホルダー 8">
            <a:extLst>
              <a:ext uri="{FF2B5EF4-FFF2-40B4-BE49-F238E27FC236}">
                <a16:creationId xmlns:a16="http://schemas.microsoft.com/office/drawing/2014/main" id="{8EAD100D-D456-A446-ACDE-F7C2586C923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2451" y="2518363"/>
            <a:ext cx="3454399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AA61BA27-593B-C641-9EA5-FC03807890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66800" y="1521134"/>
            <a:ext cx="3454401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0" name="コンテンツ プレースホルダー 8">
            <a:extLst>
              <a:ext uri="{FF2B5EF4-FFF2-40B4-BE49-F238E27FC236}">
                <a16:creationId xmlns:a16="http://schemas.microsoft.com/office/drawing/2014/main" id="{B57BA1E7-CA67-D14D-9BE0-D6EBB4EB254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66801" y="2513934"/>
            <a:ext cx="3454400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21" name="テキスト プレースホルダー 18">
            <a:extLst>
              <a:ext uri="{FF2B5EF4-FFF2-40B4-BE49-F238E27FC236}">
                <a16:creationId xmlns:a16="http://schemas.microsoft.com/office/drawing/2014/main" id="{1E0BD574-5964-1F4D-946D-91C5A67603F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81153" y="1521134"/>
            <a:ext cx="3456796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2" name="コンテンツ プレースホルダー 8">
            <a:extLst>
              <a:ext uri="{FF2B5EF4-FFF2-40B4-BE49-F238E27FC236}">
                <a16:creationId xmlns:a16="http://schemas.microsoft.com/office/drawing/2014/main" id="{02284374-73AB-E640-9920-4808485C5E9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81152" y="2513934"/>
            <a:ext cx="3456795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24" name="スライド番号プレースホルダー 5">
            <a:extLst>
              <a:ext uri="{FF2B5EF4-FFF2-40B4-BE49-F238E27FC236}">
                <a16:creationId xmlns:a16="http://schemas.microsoft.com/office/drawing/2014/main" id="{4ECBFAF0-508D-DE46-B476-F6968E6D7E31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D6DF44-6A99-409A-BFE2-60F2E6B360E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50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picture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7" name="スライド番号プレースホルダー 5"/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552450" y="5435465"/>
            <a:ext cx="11104633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(picture)</a:t>
            </a:r>
            <a:endParaRPr kumimoji="1" lang="ja-JP" altLang="en-US" dirty="0"/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B478C11D-E98E-734E-8267-18F26B74A9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2450" y="797316"/>
            <a:ext cx="11104563" cy="4450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0A98487-D8F0-4DC0-866E-928BDE54E5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24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図 4">
            <a:extLst>
              <a:ext uri="{FF2B5EF4-FFF2-40B4-BE49-F238E27FC236}">
                <a16:creationId xmlns:a16="http://schemas.microsoft.com/office/drawing/2014/main" id="{5DC12AB6-A92C-F74D-AD15-304089ACBA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21" y="2942346"/>
            <a:ext cx="3984771" cy="9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2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図 3">
            <a:extLst>
              <a:ext uri="{FF2B5EF4-FFF2-40B4-BE49-F238E27FC236}">
                <a16:creationId xmlns:a16="http://schemas.microsoft.com/office/drawing/2014/main" id="{DB7E8743-982B-B64F-97C7-011B1D47C2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8688" y="3146868"/>
            <a:ext cx="6534000" cy="392814"/>
          </a:xfrm>
          <a:prstGeom prst="rect">
            <a:avLst/>
          </a:prstGeom>
        </p:spPr>
      </p:pic>
      <p:pic>
        <p:nvPicPr>
          <p:cNvPr id="55" name="図 4">
            <a:extLst>
              <a:ext uri="{FF2B5EF4-FFF2-40B4-BE49-F238E27FC236}">
                <a16:creationId xmlns:a16="http://schemas.microsoft.com/office/drawing/2014/main" id="{1CA7FA97-2416-F549-BB75-4F2F1B5953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498" y="5852493"/>
            <a:ext cx="1229979" cy="7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7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屋内, 座る, 金属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3E7BB581-F2D7-0646-8805-6EBDEF1BE3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984" y="1146972"/>
            <a:ext cx="11657387" cy="5003800"/>
          </a:xfrm>
          <a:prstGeom prst="rect">
            <a:avLst/>
          </a:prstGeom>
        </p:spPr>
      </p:pic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411581" y="1888399"/>
            <a:ext cx="5749568" cy="1139747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lnSpc>
                <a:spcPct val="100000"/>
              </a:lnSpc>
              <a:defRPr sz="3400" b="1" baseline="0">
                <a:solidFill>
                  <a:schemeClr val="bg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kumimoji="1" lang="en-US" altLang="ja-JP" dirty="0"/>
              <a:t>Cover Title 34pt</a:t>
            </a:r>
            <a:endParaRPr kumimoji="1" lang="ja-JP" altLang="en-US" dirty="0"/>
          </a:p>
        </p:txBody>
      </p:sp>
      <p:sp>
        <p:nvSpPr>
          <p:cNvPr id="28" name="テキスト プレースホルダー 21"/>
          <p:cNvSpPr>
            <a:spLocks noGrp="1"/>
          </p:cNvSpPr>
          <p:nvPr>
            <p:ph type="body" sz="quarter" idx="12" hasCustomPrompt="1"/>
          </p:nvPr>
        </p:nvSpPr>
        <p:spPr>
          <a:xfrm>
            <a:off x="411578" y="3100666"/>
            <a:ext cx="5749568" cy="1591042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 20pt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581" y="5395588"/>
            <a:ext cx="3182384" cy="351370"/>
          </a:xfrm>
          <a:prstGeom prst="rect">
            <a:avLst/>
          </a:prstGeom>
        </p:spPr>
        <p:txBody>
          <a:bodyPr lIns="104790" tIns="52395" rIns="104790" bIns="52395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2020.6.1</a:t>
            </a:r>
            <a:endParaRPr kumimoji="1" lang="ja-JP" altLang="en-US" dirty="0"/>
          </a:p>
        </p:txBody>
      </p:sp>
      <p:sp>
        <p:nvSpPr>
          <p:cNvPr id="12" name="日付プレースホルダー 32"/>
          <p:cNvSpPr txBox="1">
            <a:spLocks/>
          </p:cNvSpPr>
          <p:nvPr userDrawn="1"/>
        </p:nvSpPr>
        <p:spPr>
          <a:xfrm>
            <a:off x="284399" y="6372453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B8A81FD-36C9-A048-9FEB-5B60BC3CED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7" y="5850971"/>
            <a:ext cx="1595798" cy="1342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5649861-F5A8-E64C-90C9-167226438D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5" y="6294954"/>
            <a:ext cx="1269434" cy="301648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1A99564-1771-45FE-9852-6BB9AE1C8E68}"/>
              </a:ext>
            </a:extLst>
          </p:cNvPr>
          <p:cNvGrpSpPr/>
          <p:nvPr userDrawn="1"/>
        </p:nvGrpSpPr>
        <p:grpSpPr>
          <a:xfrm>
            <a:off x="257983" y="203772"/>
            <a:ext cx="11657387" cy="943200"/>
            <a:chOff x="257984" y="202843"/>
            <a:chExt cx="11657387" cy="9432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83E0EE9-AC03-49CC-97A0-7223C6330FF0}"/>
                </a:ext>
              </a:extLst>
            </p:cNvPr>
            <p:cNvSpPr/>
            <p:nvPr userDrawn="1"/>
          </p:nvSpPr>
          <p:spPr>
            <a:xfrm>
              <a:off x="257984" y="202843"/>
              <a:ext cx="11657387" cy="943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fik 2" descr="Ein Bild, das Zeichnung, Blume enthält.&#10;&#10;Automatisch generierte Beschreibung">
              <a:extLst>
                <a:ext uri="{FF2B5EF4-FFF2-40B4-BE49-F238E27FC236}">
                  <a16:creationId xmlns:a16="http://schemas.microsoft.com/office/drawing/2014/main" id="{757D1023-2E0E-47F5-A8F3-937796204B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307" y="294155"/>
              <a:ext cx="3226158" cy="768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6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建物, 座る, グリーン, エンジン が含まれている画像&#10;&#10;自動的に生成された説明">
            <a:extLst>
              <a:ext uri="{FF2B5EF4-FFF2-40B4-BE49-F238E27FC236}">
                <a16:creationId xmlns:a16="http://schemas.microsoft.com/office/drawing/2014/main" id="{EB3F3220-C9C8-1247-8464-C8AD9A372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3598" y="953731"/>
            <a:ext cx="6870700" cy="51943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882" y="957332"/>
            <a:ext cx="4785360" cy="5187696"/>
          </a:xfrm>
          <a:prstGeom prst="rect">
            <a:avLst/>
          </a:prstGeom>
        </p:spPr>
      </p:pic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411582" y="1888399"/>
            <a:ext cx="4635661" cy="1139747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lnSpc>
                <a:spcPct val="100000"/>
              </a:lnSpc>
              <a:defRPr sz="3400" b="1" baseline="0">
                <a:solidFill>
                  <a:schemeClr val="bg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kumimoji="1" lang="en-US" altLang="ja-JP" dirty="0"/>
              <a:t>Cover Title 34pt</a:t>
            </a:r>
            <a:endParaRPr kumimoji="1" lang="ja-JP" altLang="en-US" dirty="0"/>
          </a:p>
        </p:txBody>
      </p:sp>
      <p:sp>
        <p:nvSpPr>
          <p:cNvPr id="18" name="テキスト プレースホルダー 21"/>
          <p:cNvSpPr>
            <a:spLocks noGrp="1"/>
          </p:cNvSpPr>
          <p:nvPr>
            <p:ph type="body" sz="quarter" idx="12" hasCustomPrompt="1"/>
          </p:nvPr>
        </p:nvSpPr>
        <p:spPr>
          <a:xfrm>
            <a:off x="411579" y="3100666"/>
            <a:ext cx="4635663" cy="1591042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 20pt</a:t>
            </a:r>
          </a:p>
        </p:txBody>
      </p:sp>
      <p:sp>
        <p:nvSpPr>
          <p:cNvPr id="14" name="日付プレースホルダー 32"/>
          <p:cNvSpPr txBox="1">
            <a:spLocks/>
          </p:cNvSpPr>
          <p:nvPr userDrawn="1"/>
        </p:nvSpPr>
        <p:spPr>
          <a:xfrm>
            <a:off x="284399" y="6372453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581" y="5395588"/>
            <a:ext cx="3182384" cy="351370"/>
          </a:xfrm>
          <a:prstGeom prst="rect">
            <a:avLst/>
          </a:prstGeom>
        </p:spPr>
        <p:txBody>
          <a:bodyPr lIns="104790" tIns="52395" rIns="104790" bIns="52395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2020.6.1</a:t>
            </a:r>
            <a:endParaRPr kumimoji="1"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CC30009A-B32B-B24B-8EDA-C0939CCEB4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7" y="5850971"/>
            <a:ext cx="1595798" cy="1342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9EFD16D-E6EB-8442-A27C-183A3B385E9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5" y="6294954"/>
            <a:ext cx="1269434" cy="30164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A54DC8-BE5D-4ACE-B717-13F988E35AF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48" y="92900"/>
            <a:ext cx="3227011" cy="7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8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18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797316"/>
            <a:ext cx="11104633" cy="5483463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820738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40288" algn="l"/>
              </a:tabLst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 defTabSz="787400"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(just Text)</a:t>
            </a:r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083BC3B8-A62B-E24D-A9AF-FF5336A9A1A6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7810C-92B5-4F03-BB3F-34CA99793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48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797316"/>
            <a:ext cx="8706763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18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1525562"/>
            <a:ext cx="11104633" cy="3662661"/>
          </a:xfrm>
          <a:prstGeom prst="rect">
            <a:avLst/>
          </a:prstGeom>
        </p:spPr>
        <p:txBody>
          <a:bodyPr lIns="104790" tIns="52395" rIns="104790" bIns="52395" numCol="2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552450" y="5435465"/>
            <a:ext cx="11104633" cy="838358"/>
          </a:xfrm>
          <a:prstGeom prst="rect">
            <a:avLst/>
          </a:prstGeom>
        </p:spPr>
        <p:txBody>
          <a:bodyPr lIns="104790" tIns="52395" rIns="104790" bIns="52395" numCol="2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(1 column, just Text)</a:t>
            </a:r>
            <a:endParaRPr kumimoji="1" lang="ja-JP" altLang="en-US" dirty="0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353781BA-2C17-2141-8BFB-3213A14BC797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62142517"/>
              </p:ext>
            </p:extLst>
          </p:nvPr>
        </p:nvGraphicFramePr>
        <p:xfrm>
          <a:off x="548438" y="797316"/>
          <a:ext cx="11104633" cy="549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22E32625-DB6E-0947-A520-DEC81F03FA8F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EB47805-D19D-450F-BA61-33A98106A9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23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92FDF04-6EEB-3844-90E7-DCC6519C47D8}"/>
              </a:ext>
            </a:extLst>
          </p:cNvPr>
          <p:cNvSpPr/>
          <p:nvPr userDrawn="1"/>
        </p:nvSpPr>
        <p:spPr>
          <a:xfrm>
            <a:off x="6273960" y="797316"/>
            <a:ext cx="5363999" cy="54834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図 2">
            <a:extLst>
              <a:ext uri="{FF2B5EF4-FFF2-40B4-BE49-F238E27FC236}">
                <a16:creationId xmlns:a16="http://schemas.microsoft.com/office/drawing/2014/main" id="{89142D73-FD55-E34E-8402-601A63A5F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6" name="図 18">
            <a:extLst>
              <a:ext uri="{FF2B5EF4-FFF2-40B4-BE49-F238E27FC236}">
                <a16:creationId xmlns:a16="http://schemas.microsoft.com/office/drawing/2014/main" id="{71000135-3B55-EC40-BF38-5FEB5BABD4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20" name="日付プレースホルダー 32">
            <a:extLst>
              <a:ext uri="{FF2B5EF4-FFF2-40B4-BE49-F238E27FC236}">
                <a16:creationId xmlns:a16="http://schemas.microsoft.com/office/drawing/2014/main" id="{2801E7FC-94E1-8D46-B88D-5164368FBDB1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26" name="テキスト プレースホルダー 9">
            <a:extLst>
              <a:ext uri="{FF2B5EF4-FFF2-40B4-BE49-F238E27FC236}">
                <a16:creationId xmlns:a16="http://schemas.microsoft.com/office/drawing/2014/main" id="{4AB141F3-97BF-064D-B69B-6F755BA420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27" name="テキスト プレースホルダー 18">
            <a:extLst>
              <a:ext uri="{FF2B5EF4-FFF2-40B4-BE49-F238E27FC236}">
                <a16:creationId xmlns:a16="http://schemas.microsoft.com/office/drawing/2014/main" id="{AD73C142-F12A-D942-98C5-00D087999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562"/>
            <a:ext cx="5364000" cy="3717671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28" name="テキスト プレースホルダー 18">
            <a:extLst>
              <a:ext uri="{FF2B5EF4-FFF2-40B4-BE49-F238E27FC236}">
                <a16:creationId xmlns:a16="http://schemas.microsoft.com/office/drawing/2014/main" id="{77FED4B7-8437-DF43-9B65-5A296E1BD3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31" name="直線コネクタ 20">
            <a:extLst>
              <a:ext uri="{FF2B5EF4-FFF2-40B4-BE49-F238E27FC236}">
                <a16:creationId xmlns:a16="http://schemas.microsoft.com/office/drawing/2014/main" id="{D66EF03B-4CFF-934B-919C-FD05FD56D94E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E7A82D4-6350-0047-B84C-03842077D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(2 columns, just Text)</a:t>
            </a:r>
            <a:endParaRPr kumimoji="1" lang="ja-JP" altLang="en-US" dirty="0"/>
          </a:p>
        </p:txBody>
      </p:sp>
      <p:sp>
        <p:nvSpPr>
          <p:cNvPr id="33" name="テキスト プレースホルダー 9">
            <a:extLst>
              <a:ext uri="{FF2B5EF4-FFF2-40B4-BE49-F238E27FC236}">
                <a16:creationId xmlns:a16="http://schemas.microsoft.com/office/drawing/2014/main" id="{E6405F29-CA4A-5F40-8CEF-3A78BE6CA5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73962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34" name="テキスト プレースホルダー 18">
            <a:extLst>
              <a:ext uri="{FF2B5EF4-FFF2-40B4-BE49-F238E27FC236}">
                <a16:creationId xmlns:a16="http://schemas.microsoft.com/office/drawing/2014/main" id="{85140146-F58D-7645-9C02-37612814EA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3961" y="1525562"/>
            <a:ext cx="5364001" cy="3717671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35" name="テキスト プレースホルダー 18">
            <a:extLst>
              <a:ext uri="{FF2B5EF4-FFF2-40B4-BE49-F238E27FC236}">
                <a16:creationId xmlns:a16="http://schemas.microsoft.com/office/drawing/2014/main" id="{8D07DBC6-B0A0-9440-902D-243BD088CD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3959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4C0AD0E4-6A2B-8A4A-9201-72B45505659D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2518A27-7C58-40EF-A43E-FED766D6C7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30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2">
            <a:extLst>
              <a:ext uri="{FF2B5EF4-FFF2-40B4-BE49-F238E27FC236}">
                <a16:creationId xmlns:a16="http://schemas.microsoft.com/office/drawing/2014/main" id="{32043FC4-E742-1740-AF60-003ABAE88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40" name="図 18">
            <a:extLst>
              <a:ext uri="{FF2B5EF4-FFF2-40B4-BE49-F238E27FC236}">
                <a16:creationId xmlns:a16="http://schemas.microsoft.com/office/drawing/2014/main" id="{B02B855A-8F7E-434B-9044-795322C6A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1" name="日付プレースホルダー 32">
            <a:extLst>
              <a:ext uri="{FF2B5EF4-FFF2-40B4-BE49-F238E27FC236}">
                <a16:creationId xmlns:a16="http://schemas.microsoft.com/office/drawing/2014/main" id="{D6ED4008-B8BC-D444-A538-3F99EF270548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43" name="テキスト プレースホルダー 9">
            <a:extLst>
              <a:ext uri="{FF2B5EF4-FFF2-40B4-BE49-F238E27FC236}">
                <a16:creationId xmlns:a16="http://schemas.microsoft.com/office/drawing/2014/main" id="{1905EB53-1021-4A45-AC7F-3196D88A4B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44" name="テキスト プレースホルダー 18">
            <a:extLst>
              <a:ext uri="{FF2B5EF4-FFF2-40B4-BE49-F238E27FC236}">
                <a16:creationId xmlns:a16="http://schemas.microsoft.com/office/drawing/2014/main" id="{68B7E7D5-200C-0543-BD7F-F9AA8EEA7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562"/>
            <a:ext cx="3456000" cy="3722337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5" name="テキスト プレースホルダー 18">
            <a:extLst>
              <a:ext uri="{FF2B5EF4-FFF2-40B4-BE49-F238E27FC236}">
                <a16:creationId xmlns:a16="http://schemas.microsoft.com/office/drawing/2014/main" id="{47A8507A-EB49-AB45-8238-42A11A5B32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3454399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48" name="直線コネクタ 20">
            <a:extLst>
              <a:ext uri="{FF2B5EF4-FFF2-40B4-BE49-F238E27FC236}">
                <a16:creationId xmlns:a16="http://schemas.microsoft.com/office/drawing/2014/main" id="{CE1B3C2C-B829-6348-9E01-482A77DCEC58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>
            <a:extLst>
              <a:ext uri="{FF2B5EF4-FFF2-40B4-BE49-F238E27FC236}">
                <a16:creationId xmlns:a16="http://schemas.microsoft.com/office/drawing/2014/main" id="{52D39B9D-977F-4E4E-8773-AA2E21F4F9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(3 columns, just Text)</a:t>
            </a:r>
            <a:endParaRPr kumimoji="1" lang="ja-JP" altLang="en-US" dirty="0"/>
          </a:p>
        </p:txBody>
      </p:sp>
      <p:sp>
        <p:nvSpPr>
          <p:cNvPr id="50" name="テキスト プレースホルダー 9">
            <a:extLst>
              <a:ext uri="{FF2B5EF4-FFF2-40B4-BE49-F238E27FC236}">
                <a16:creationId xmlns:a16="http://schemas.microsoft.com/office/drawing/2014/main" id="{1AAE6BD2-2E23-1E46-9B40-E838CCCB1A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680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1" name="テキスト プレースホルダー 18">
            <a:extLst>
              <a:ext uri="{FF2B5EF4-FFF2-40B4-BE49-F238E27FC236}">
                <a16:creationId xmlns:a16="http://schemas.microsoft.com/office/drawing/2014/main" id="{58EF3FD7-6F05-BE4A-B11B-B9E7855434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801" y="1525562"/>
            <a:ext cx="3456400" cy="3722337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</p:txBody>
      </p:sp>
      <p:sp>
        <p:nvSpPr>
          <p:cNvPr id="52" name="テキスト プレースホルダー 18">
            <a:extLst>
              <a:ext uri="{FF2B5EF4-FFF2-40B4-BE49-F238E27FC236}">
                <a16:creationId xmlns:a16="http://schemas.microsoft.com/office/drawing/2014/main" id="{1E5562CA-6BA9-C148-99CB-9C529C0979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7213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53" name="テキスト プレースホルダー 9">
            <a:extLst>
              <a:ext uri="{FF2B5EF4-FFF2-40B4-BE49-F238E27FC236}">
                <a16:creationId xmlns:a16="http://schemas.microsoft.com/office/drawing/2014/main" id="{8FD4D86B-00F9-1A45-8AF8-95AD409C0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55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4" name="テキスト プレースホルダー 18">
            <a:extLst>
              <a:ext uri="{FF2B5EF4-FFF2-40B4-BE49-F238E27FC236}">
                <a16:creationId xmlns:a16="http://schemas.microsoft.com/office/drawing/2014/main" id="{A0BCF0CF-C787-3943-904D-B2481B1FE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350" y="1525562"/>
            <a:ext cx="3456400" cy="3722337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</p:txBody>
      </p:sp>
      <p:sp>
        <p:nvSpPr>
          <p:cNvPr id="56" name="テキスト プレースホルダー 18">
            <a:extLst>
              <a:ext uri="{FF2B5EF4-FFF2-40B4-BE49-F238E27FC236}">
                <a16:creationId xmlns:a16="http://schemas.microsoft.com/office/drawing/2014/main" id="{714ED991-CBC4-1440-8558-9629576E502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81961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E53255C8-1ACE-8843-9F29-BEADAA27C658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9D7CD61-D151-4618-A338-C9D3A4494D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01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+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797316"/>
            <a:ext cx="8706763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18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1525563"/>
            <a:ext cx="11104633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552450" y="5435465"/>
            <a:ext cx="11104633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23" name="コンテンツ プレースホルダー 8"/>
          <p:cNvSpPr>
            <a:spLocks noGrp="1"/>
          </p:cNvSpPr>
          <p:nvPr>
            <p:ph sz="quarter" idx="15" hasCustomPrompt="1"/>
          </p:nvPr>
        </p:nvSpPr>
        <p:spPr>
          <a:xfrm>
            <a:off x="552451" y="2518363"/>
            <a:ext cx="11104632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(1 column with Object)</a:t>
            </a:r>
            <a:endParaRPr kumimoji="1" lang="ja-JP" altLang="en-US" dirty="0"/>
          </a:p>
        </p:txBody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F78D16F2-74F8-3945-B00D-752813F1E2A1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24B0F54-27B5-4AE9-BDCD-39C0A3BE1F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97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+ objec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92FDF04-6EEB-3844-90E7-DCC6519C47D8}"/>
              </a:ext>
            </a:extLst>
          </p:cNvPr>
          <p:cNvSpPr/>
          <p:nvPr userDrawn="1"/>
        </p:nvSpPr>
        <p:spPr>
          <a:xfrm>
            <a:off x="6273960" y="797316"/>
            <a:ext cx="5365590" cy="54930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図 2">
            <a:extLst>
              <a:ext uri="{FF2B5EF4-FFF2-40B4-BE49-F238E27FC236}">
                <a16:creationId xmlns:a16="http://schemas.microsoft.com/office/drawing/2014/main" id="{89142D73-FD55-E34E-8402-601A63A5F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6" name="図 18">
            <a:extLst>
              <a:ext uri="{FF2B5EF4-FFF2-40B4-BE49-F238E27FC236}">
                <a16:creationId xmlns:a16="http://schemas.microsoft.com/office/drawing/2014/main" id="{71000135-3B55-EC40-BF38-5FEB5BABD4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20" name="日付プレースホルダー 32">
            <a:extLst>
              <a:ext uri="{FF2B5EF4-FFF2-40B4-BE49-F238E27FC236}">
                <a16:creationId xmlns:a16="http://schemas.microsoft.com/office/drawing/2014/main" id="{2801E7FC-94E1-8D46-B88D-5164368FBDB1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26" name="テキスト プレースホルダー 9">
            <a:extLst>
              <a:ext uri="{FF2B5EF4-FFF2-40B4-BE49-F238E27FC236}">
                <a16:creationId xmlns:a16="http://schemas.microsoft.com/office/drawing/2014/main" id="{4AB141F3-97BF-064D-B69B-6F755BA420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27" name="テキスト プレースホルダー 18">
            <a:extLst>
              <a:ext uri="{FF2B5EF4-FFF2-40B4-BE49-F238E27FC236}">
                <a16:creationId xmlns:a16="http://schemas.microsoft.com/office/drawing/2014/main" id="{AD73C142-F12A-D942-98C5-00D087999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1525563"/>
            <a:ext cx="5364001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8" name="テキスト プレースホルダー 18">
            <a:extLst>
              <a:ext uri="{FF2B5EF4-FFF2-40B4-BE49-F238E27FC236}">
                <a16:creationId xmlns:a16="http://schemas.microsoft.com/office/drawing/2014/main" id="{77FED4B7-8437-DF43-9B65-5A296E1BD3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29" name="コンテンツ プレースホルダー 8">
            <a:extLst>
              <a:ext uri="{FF2B5EF4-FFF2-40B4-BE49-F238E27FC236}">
                <a16:creationId xmlns:a16="http://schemas.microsoft.com/office/drawing/2014/main" id="{F3DC16EC-FCDC-B84C-A796-B6FF17CC21C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2451" y="2518363"/>
            <a:ext cx="5364000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30" name="コンテンツ プレースホルダー 8">
            <a:extLst>
              <a:ext uri="{FF2B5EF4-FFF2-40B4-BE49-F238E27FC236}">
                <a16:creationId xmlns:a16="http://schemas.microsoft.com/office/drawing/2014/main" id="{1E062428-43AF-E940-BC84-9F92E85CFD6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3960" y="2518363"/>
            <a:ext cx="5363999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cxnSp>
        <p:nvCxnSpPr>
          <p:cNvPr id="31" name="直線コネクタ 20">
            <a:extLst>
              <a:ext uri="{FF2B5EF4-FFF2-40B4-BE49-F238E27FC236}">
                <a16:creationId xmlns:a16="http://schemas.microsoft.com/office/drawing/2014/main" id="{D66EF03B-4CFF-934B-919C-FD05FD56D94E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E7A82D4-6350-0047-B84C-03842077D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(2 columns with Object)</a:t>
            </a:r>
            <a:endParaRPr kumimoji="1" lang="ja-JP" altLang="en-US" dirty="0"/>
          </a:p>
        </p:txBody>
      </p:sp>
      <p:sp>
        <p:nvSpPr>
          <p:cNvPr id="33" name="テキスト プレースホルダー 9">
            <a:extLst>
              <a:ext uri="{FF2B5EF4-FFF2-40B4-BE49-F238E27FC236}">
                <a16:creationId xmlns:a16="http://schemas.microsoft.com/office/drawing/2014/main" id="{E6405F29-CA4A-5F40-8CEF-3A78BE6CA5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73962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34" name="テキスト プレースホルダー 18">
            <a:extLst>
              <a:ext uri="{FF2B5EF4-FFF2-40B4-BE49-F238E27FC236}">
                <a16:creationId xmlns:a16="http://schemas.microsoft.com/office/drawing/2014/main" id="{85140146-F58D-7645-9C02-37612814EA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3961" y="1525563"/>
            <a:ext cx="5364001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35" name="テキスト プレースホルダー 18">
            <a:extLst>
              <a:ext uri="{FF2B5EF4-FFF2-40B4-BE49-F238E27FC236}">
                <a16:creationId xmlns:a16="http://schemas.microsoft.com/office/drawing/2014/main" id="{8D07DBC6-B0A0-9440-902D-243BD088CD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3959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52F39DC-9BB8-5C40-8CAA-88C97240141B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A72D969-CAB6-42AF-B85E-834C71A87B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35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0" r:id="rId2"/>
    <p:sldLayoutId id="2147483712" r:id="rId3"/>
    <p:sldLayoutId id="2147483726" r:id="rId4"/>
    <p:sldLayoutId id="2147483727" r:id="rId5"/>
    <p:sldLayoutId id="2147483716" r:id="rId6"/>
    <p:sldLayoutId id="2147483717" r:id="rId7"/>
    <p:sldLayoutId id="2147483713" r:id="rId8"/>
    <p:sldLayoutId id="2147483714" r:id="rId9"/>
    <p:sldLayoutId id="2147483729" r:id="rId10"/>
    <p:sldLayoutId id="2147483730" r:id="rId11"/>
    <p:sldLayoutId id="2147483724" r:id="rId12"/>
    <p:sldLayoutId id="2147483725" r:id="rId13"/>
  </p:sldLayoutIdLst>
  <p:txStyles>
    <p:titleStyle>
      <a:lvl1pPr algn="l" defTabSz="785927" rtl="0" eaLnBrk="1" latinLnBrk="0" hangingPunct="1">
        <a:lnSpc>
          <a:spcPct val="90000"/>
        </a:lnSpc>
        <a:spcBef>
          <a:spcPct val="0"/>
        </a:spcBef>
        <a:buNone/>
        <a:defRPr kumimoji="1"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82" indent="-196482" algn="l" defTabSz="785927" rtl="0" eaLnBrk="1" latinLnBrk="0" hangingPunct="1">
        <a:lnSpc>
          <a:spcPct val="90000"/>
        </a:lnSpc>
        <a:spcBef>
          <a:spcPts val="86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9445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82409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5372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68335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61299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554262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947226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340189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2963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5927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8890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1854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64817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7780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50744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707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0F503-9AB8-FE41-9098-5F164AA2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0" y="1839206"/>
            <a:ext cx="5115457" cy="1139747"/>
          </a:xfrm>
        </p:spPr>
        <p:txBody>
          <a:bodyPr/>
          <a:lstStyle/>
          <a:p>
            <a:r>
              <a:rPr lang="en-GB" dirty="0"/>
              <a:t>Cracked Rotor Prediction-Initial study</a:t>
            </a:r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75B37-0002-9143-ADAA-4CE8E5C799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580" y="3634066"/>
            <a:ext cx="4635663" cy="15910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81E11C-FBC2-4E47-9BC9-6596D25FE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27.10.2023</a:t>
            </a:r>
          </a:p>
        </p:txBody>
      </p:sp>
    </p:spTree>
    <p:extLst>
      <p:ext uri="{BB962C8B-B14F-4D97-AF65-F5344CB8AC3E}">
        <p14:creationId xmlns:p14="http://schemas.microsoft.com/office/powerpoint/2010/main" val="58732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44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14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F877E6-016B-A74F-9C9D-D2CDB5875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GB" dirty="0"/>
              <a:t>Background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GB" dirty="0"/>
              <a:t>Problem Define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GB" dirty="0"/>
              <a:t>Rule of detection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GB" dirty="0"/>
              <a:t>Project Scope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DFCE2C-97A8-D646-8EA7-B9C0C8F8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Content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CCCDE-D668-48A5-A841-231A8F960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3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  <a:br>
              <a:rPr lang="en-GB" dirty="0"/>
            </a:b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4E78B-CBD5-AA77-7F7E-1452DC4BD3CB}"/>
              </a:ext>
            </a:extLst>
          </p:cNvPr>
          <p:cNvSpPr txBox="1"/>
          <p:nvPr/>
        </p:nvSpPr>
        <p:spPr>
          <a:xfrm>
            <a:off x="585571" y="1275499"/>
            <a:ext cx="112502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Reason : The consequences of shaft cracks are catastrophic, like operational damages, replacement costs, lost revenues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A9BAB-9EF1-612D-16BE-D336543892F7}"/>
              </a:ext>
            </a:extLst>
          </p:cNvPr>
          <p:cNvSpPr txBox="1"/>
          <p:nvPr/>
        </p:nvSpPr>
        <p:spPr>
          <a:xfrm>
            <a:off x="1980343" y="3429794"/>
            <a:ext cx="60977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making prevention and early detection crucial for our sustainability and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84566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Problem</a:t>
            </a:r>
            <a:br>
              <a:rPr lang="en-GB" dirty="0"/>
            </a:b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A6244-E7C3-0178-FF44-9AAC597716AD}"/>
              </a:ext>
            </a:extLst>
          </p:cNvPr>
          <p:cNvSpPr txBox="1"/>
          <p:nvPr/>
        </p:nvSpPr>
        <p:spPr>
          <a:xfrm>
            <a:off x="254286" y="752885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u="sng" dirty="0"/>
              <a:t>What problem do we want to address with data?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9F136-4E3A-2C27-6BC5-FAFD17B11D8C}"/>
              </a:ext>
            </a:extLst>
          </p:cNvPr>
          <p:cNvSpPr txBox="1"/>
          <p:nvPr/>
        </p:nvSpPr>
        <p:spPr>
          <a:xfrm>
            <a:off x="3048856" y="3454988"/>
            <a:ext cx="60977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. Early fault detection</a:t>
            </a:r>
          </a:p>
          <a:p>
            <a:r>
              <a:rPr lang="en-GB" dirty="0"/>
              <a:t>Condition monitoring</a:t>
            </a:r>
          </a:p>
          <a:p>
            <a:r>
              <a:rPr lang="en-GB" dirty="0"/>
              <a:t>Fault Diagnostic</a:t>
            </a:r>
          </a:p>
          <a:p>
            <a:r>
              <a:rPr lang="en-GB" dirty="0"/>
              <a:t>Multi-fault diagnostic</a:t>
            </a:r>
          </a:p>
        </p:txBody>
      </p:sp>
    </p:spTree>
    <p:extLst>
      <p:ext uri="{BB962C8B-B14F-4D97-AF65-F5344CB8AC3E}">
        <p14:creationId xmlns:p14="http://schemas.microsoft.com/office/powerpoint/2010/main" val="258338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: Evaluation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6D2B6-885C-48B2-6EF4-4D267D242733}"/>
              </a:ext>
            </a:extLst>
          </p:cNvPr>
          <p:cNvSpPr txBox="1"/>
          <p:nvPr/>
        </p:nvSpPr>
        <p:spPr>
          <a:xfrm>
            <a:off x="552450" y="1330410"/>
            <a:ext cx="6096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Since our data is imbalance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Using </a:t>
            </a:r>
            <a:r>
              <a:rPr lang="en-GB" sz="1600" b="1" dirty="0"/>
              <a:t>Precision-Recall Curve </a:t>
            </a:r>
            <a:r>
              <a:rPr lang="en-GB" sz="1600" dirty="0"/>
              <a:t>to evaluate binary classification model </a:t>
            </a:r>
          </a:p>
          <a:p>
            <a:pPr marL="866851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The PR curve illustrates the trade-off between precision and recall for different threshold values. This makes it particularly useful for imbalanced datasets because it focuses only on the positive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Find the </a:t>
            </a:r>
            <a:r>
              <a:rPr lang="en-GB" sz="1600" b="1" dirty="0"/>
              <a:t>optimal threshold </a:t>
            </a:r>
            <a:r>
              <a:rPr lang="en-GB" sz="1600" dirty="0"/>
              <a:t>base on maximum Precision-Recall Curve value </a:t>
            </a:r>
          </a:p>
          <a:p>
            <a:pPr marL="866851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Bias Towards the Majority Class : setting a threshold of 0.5 might not capture the true distribution and characteristics of the data.</a:t>
            </a:r>
          </a:p>
          <a:p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C1E1A-89F5-CECE-24F0-1F083A1A4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84" y="658621"/>
            <a:ext cx="3521080" cy="2917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E90388-B800-98EC-D3A8-368C99F03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436" y="3576207"/>
            <a:ext cx="3697777" cy="27711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228591-6F48-65F9-F9D7-22ADD52E665A}"/>
              </a:ext>
            </a:extLst>
          </p:cNvPr>
          <p:cNvSpPr txBox="1"/>
          <p:nvPr/>
        </p:nvSpPr>
        <p:spPr>
          <a:xfrm>
            <a:off x="552450" y="680455"/>
            <a:ext cx="11637963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u="sng" dirty="0"/>
              <a:t>Evaluation methods:</a:t>
            </a:r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C42224-3109-ABC1-1CA6-D355B8F6EC18}"/>
              </a:ext>
            </a:extLst>
          </p:cNvPr>
          <p:cNvSpPr txBox="1"/>
          <p:nvPr/>
        </p:nvSpPr>
        <p:spPr>
          <a:xfrm>
            <a:off x="10748688" y="851047"/>
            <a:ext cx="1485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(1,1) is the best</a:t>
            </a:r>
          </a:p>
        </p:txBody>
      </p:sp>
    </p:spTree>
    <p:extLst>
      <p:ext uri="{BB962C8B-B14F-4D97-AF65-F5344CB8AC3E}">
        <p14:creationId xmlns:p14="http://schemas.microsoft.com/office/powerpoint/2010/main" val="214655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51A313-2C75-3096-779A-7D7CE384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: Model Comparison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03CED-B658-472C-6E20-75C40FAD5F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45192-F55B-1181-C9F4-20C118861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27557"/>
              </p:ext>
            </p:extLst>
          </p:nvPr>
        </p:nvGraphicFramePr>
        <p:xfrm>
          <a:off x="183458" y="701265"/>
          <a:ext cx="2811291" cy="1156898"/>
        </p:xfrm>
        <a:graphic>
          <a:graphicData uri="http://schemas.openxmlformats.org/drawingml/2006/table">
            <a:tbl>
              <a:tblPr/>
              <a:tblGrid>
                <a:gridCol w="1916155">
                  <a:extLst>
                    <a:ext uri="{9D8B030D-6E8A-4147-A177-3AD203B41FA5}">
                      <a16:colId xmlns:a16="http://schemas.microsoft.com/office/drawing/2014/main" val="3095683314"/>
                    </a:ext>
                  </a:extLst>
                </a:gridCol>
                <a:gridCol w="447568">
                  <a:extLst>
                    <a:ext uri="{9D8B030D-6E8A-4147-A177-3AD203B41FA5}">
                      <a16:colId xmlns:a16="http://schemas.microsoft.com/office/drawing/2014/main" val="3082253547"/>
                    </a:ext>
                  </a:extLst>
                </a:gridCol>
                <a:gridCol w="447568">
                  <a:extLst>
                    <a:ext uri="{9D8B030D-6E8A-4147-A177-3AD203B41FA5}">
                      <a16:colId xmlns:a16="http://schemas.microsoft.com/office/drawing/2014/main" val="3940183900"/>
                    </a:ext>
                  </a:extLst>
                </a:gridCol>
              </a:tblGrid>
              <a:tr h="4758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Cnn_TL_</a:t>
                      </a: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1277"/>
                  </a:ext>
                </a:extLst>
              </a:tr>
              <a:tr h="2270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64551"/>
                  </a:ext>
                </a:extLst>
              </a:tr>
              <a:tr h="2270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96909"/>
                  </a:ext>
                </a:extLst>
              </a:tr>
              <a:tr h="2270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threshold: 0.24912743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734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61E30D-DB60-EE6D-E157-E9689672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49157"/>
              </p:ext>
            </p:extLst>
          </p:nvPr>
        </p:nvGraphicFramePr>
        <p:xfrm>
          <a:off x="183458" y="1963831"/>
          <a:ext cx="2811293" cy="1054472"/>
        </p:xfrm>
        <a:graphic>
          <a:graphicData uri="http://schemas.openxmlformats.org/drawingml/2006/table">
            <a:tbl>
              <a:tblPr/>
              <a:tblGrid>
                <a:gridCol w="1916155">
                  <a:extLst>
                    <a:ext uri="{9D8B030D-6E8A-4147-A177-3AD203B41FA5}">
                      <a16:colId xmlns:a16="http://schemas.microsoft.com/office/drawing/2014/main" val="3095683314"/>
                    </a:ext>
                  </a:extLst>
                </a:gridCol>
                <a:gridCol w="447569">
                  <a:extLst>
                    <a:ext uri="{9D8B030D-6E8A-4147-A177-3AD203B41FA5}">
                      <a16:colId xmlns:a16="http://schemas.microsoft.com/office/drawing/2014/main" val="3082253547"/>
                    </a:ext>
                  </a:extLst>
                </a:gridCol>
                <a:gridCol w="447569">
                  <a:extLst>
                    <a:ext uri="{9D8B030D-6E8A-4147-A177-3AD203B41FA5}">
                      <a16:colId xmlns:a16="http://schemas.microsoft.com/office/drawing/2014/main" val="3940183900"/>
                    </a:ext>
                  </a:extLst>
                </a:gridCol>
              </a:tblGrid>
              <a:tr h="39534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Cnn_TL_Class_Weight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1277"/>
                  </a:ext>
                </a:extLst>
              </a:tr>
              <a:tr h="1885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64551"/>
                  </a:ext>
                </a:extLst>
              </a:tr>
              <a:tr h="1885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96909"/>
                  </a:ext>
                </a:extLst>
              </a:tr>
              <a:tr h="18857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threshold:  0.8662481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734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EB2ED4-0467-211B-CBF2-A4451FA98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2021"/>
              </p:ext>
            </p:extLst>
          </p:nvPr>
        </p:nvGraphicFramePr>
        <p:xfrm>
          <a:off x="183456" y="3429794"/>
          <a:ext cx="2811293" cy="1020549"/>
        </p:xfrm>
        <a:graphic>
          <a:graphicData uri="http://schemas.openxmlformats.org/drawingml/2006/table">
            <a:tbl>
              <a:tblPr/>
              <a:tblGrid>
                <a:gridCol w="1849624">
                  <a:extLst>
                    <a:ext uri="{9D8B030D-6E8A-4147-A177-3AD203B41FA5}">
                      <a16:colId xmlns:a16="http://schemas.microsoft.com/office/drawing/2014/main" val="3095683314"/>
                    </a:ext>
                  </a:extLst>
                </a:gridCol>
                <a:gridCol w="514100">
                  <a:extLst>
                    <a:ext uri="{9D8B030D-6E8A-4147-A177-3AD203B41FA5}">
                      <a16:colId xmlns:a16="http://schemas.microsoft.com/office/drawing/2014/main" val="3082253547"/>
                    </a:ext>
                  </a:extLst>
                </a:gridCol>
                <a:gridCol w="447569">
                  <a:extLst>
                    <a:ext uri="{9D8B030D-6E8A-4147-A177-3AD203B41FA5}">
                      <a16:colId xmlns:a16="http://schemas.microsoft.com/office/drawing/2014/main" val="3940183900"/>
                    </a:ext>
                  </a:extLst>
                </a:gridCol>
              </a:tblGrid>
              <a:tr h="36141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FCN_baseline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1277"/>
                  </a:ext>
                </a:extLst>
              </a:tr>
              <a:tr h="1962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64551"/>
                  </a:ext>
                </a:extLst>
              </a:tr>
              <a:tr h="19622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96909"/>
                  </a:ext>
                </a:extLst>
              </a:tr>
              <a:tr h="19622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threshold:0.3874237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734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BD8B32-F06D-732A-439D-3F9B3D44E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76997"/>
              </p:ext>
            </p:extLst>
          </p:nvPr>
        </p:nvGraphicFramePr>
        <p:xfrm>
          <a:off x="203589" y="4861834"/>
          <a:ext cx="2812661" cy="974074"/>
        </p:xfrm>
        <a:graphic>
          <a:graphicData uri="http://schemas.openxmlformats.org/drawingml/2006/table">
            <a:tbl>
              <a:tblPr/>
              <a:tblGrid>
                <a:gridCol w="1916155">
                  <a:extLst>
                    <a:ext uri="{9D8B030D-6E8A-4147-A177-3AD203B41FA5}">
                      <a16:colId xmlns:a16="http://schemas.microsoft.com/office/drawing/2014/main" val="3095683314"/>
                    </a:ext>
                  </a:extLst>
                </a:gridCol>
                <a:gridCol w="447569">
                  <a:extLst>
                    <a:ext uri="{9D8B030D-6E8A-4147-A177-3AD203B41FA5}">
                      <a16:colId xmlns:a16="http://schemas.microsoft.com/office/drawing/2014/main" val="3082253547"/>
                    </a:ext>
                  </a:extLst>
                </a:gridCol>
                <a:gridCol w="448937">
                  <a:extLst>
                    <a:ext uri="{9D8B030D-6E8A-4147-A177-3AD203B41FA5}">
                      <a16:colId xmlns:a16="http://schemas.microsoft.com/office/drawing/2014/main" val="3940183900"/>
                    </a:ext>
                  </a:extLst>
                </a:gridCol>
              </a:tblGrid>
              <a:tr h="31494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FCN_Class_Weight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1277"/>
                  </a:ext>
                </a:extLst>
              </a:tr>
              <a:tr h="1741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64551"/>
                  </a:ext>
                </a:extLst>
              </a:tr>
              <a:tr h="1741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96909"/>
                  </a:ext>
                </a:extLst>
              </a:tr>
              <a:tr h="17417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threshold: 0.97072464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7346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25AB514-1BFC-558A-5F77-35330B6A9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334069"/>
              </p:ext>
            </p:extLst>
          </p:nvPr>
        </p:nvGraphicFramePr>
        <p:xfrm>
          <a:off x="3729745" y="701265"/>
          <a:ext cx="8069902" cy="1807432"/>
        </p:xfrm>
        <a:graphic>
          <a:graphicData uri="http://schemas.openxmlformats.org/drawingml/2006/table">
            <a:tbl>
              <a:tblPr/>
              <a:tblGrid>
                <a:gridCol w="2554220">
                  <a:extLst>
                    <a:ext uri="{9D8B030D-6E8A-4147-A177-3AD203B41FA5}">
                      <a16:colId xmlns:a16="http://schemas.microsoft.com/office/drawing/2014/main" val="3993871098"/>
                    </a:ext>
                  </a:extLst>
                </a:gridCol>
                <a:gridCol w="1574071">
                  <a:extLst>
                    <a:ext uri="{9D8B030D-6E8A-4147-A177-3AD203B41FA5}">
                      <a16:colId xmlns:a16="http://schemas.microsoft.com/office/drawing/2014/main" val="3229566083"/>
                    </a:ext>
                  </a:extLst>
                </a:gridCol>
                <a:gridCol w="2122338">
                  <a:extLst>
                    <a:ext uri="{9D8B030D-6E8A-4147-A177-3AD203B41FA5}">
                      <a16:colId xmlns:a16="http://schemas.microsoft.com/office/drawing/2014/main" val="3518376610"/>
                    </a:ext>
                  </a:extLst>
                </a:gridCol>
                <a:gridCol w="1819273">
                  <a:extLst>
                    <a:ext uri="{9D8B030D-6E8A-4147-A177-3AD203B41FA5}">
                      <a16:colId xmlns:a16="http://schemas.microsoft.com/office/drawing/2014/main" val="1348545914"/>
                    </a:ext>
                  </a:extLst>
                </a:gridCol>
              </a:tblGrid>
              <a:tr h="5278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Name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Positives Rate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Negatives Rate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815476"/>
                  </a:ext>
                </a:extLst>
              </a:tr>
              <a:tr h="3008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Cnn_TL_baseline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0.9996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0.0196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943834"/>
                  </a:ext>
                </a:extLst>
              </a:tr>
              <a:tr h="40098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Cnn_TL_Class_Weight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331393"/>
                  </a:ext>
                </a:extLst>
              </a:tr>
              <a:tr h="27693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FCN_baseline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832406"/>
                  </a:ext>
                </a:extLst>
              </a:tr>
              <a:tr h="3008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FCN_Class_Weight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32930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07B4C0-3AB2-3922-1CC7-F7DC6D124FE8}"/>
              </a:ext>
            </a:extLst>
          </p:cNvPr>
          <p:cNvCxnSpPr/>
          <p:nvPr/>
        </p:nvCxnSpPr>
        <p:spPr>
          <a:xfrm>
            <a:off x="3501958" y="701265"/>
            <a:ext cx="0" cy="559253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4A3DF2-14B6-DB8C-1ACF-49366AF00C7A}"/>
              </a:ext>
            </a:extLst>
          </p:cNvPr>
          <p:cNvSpPr txBox="1"/>
          <p:nvPr/>
        </p:nvSpPr>
        <p:spPr>
          <a:xfrm>
            <a:off x="3729745" y="2656929"/>
            <a:ext cx="7791849" cy="3284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en-GB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: (Depends on </a:t>
            </a:r>
            <a:r>
              <a:rPr lang="en-GB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concern )</a:t>
            </a:r>
          </a:p>
          <a:p>
            <a:pPr marL="866851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dirty="0"/>
              <a:t>Minimizing False Negatives</a:t>
            </a:r>
            <a:r>
              <a:rPr lang="en-GB" sz="1400" dirty="0"/>
              <a:t>:  Models with class weights perform slightly better, particularly `</a:t>
            </a:r>
            <a:r>
              <a:rPr lang="en-GB" sz="1400" b="1" dirty="0" err="1"/>
              <a:t>Fcn_class_weight</a:t>
            </a:r>
            <a:r>
              <a:rPr lang="en-GB" sz="1400" dirty="0"/>
              <a:t>` and `</a:t>
            </a:r>
            <a:r>
              <a:rPr lang="en-GB" sz="1400" b="1" dirty="0" err="1"/>
              <a:t>Cnn_class_weight</a:t>
            </a:r>
            <a:r>
              <a:rPr lang="en-GB" sz="1400" dirty="0"/>
              <a:t>`.</a:t>
            </a:r>
          </a:p>
          <a:p>
            <a:pPr marL="866851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 </a:t>
            </a:r>
            <a:r>
              <a:rPr lang="en-GB" sz="1400" b="1" dirty="0"/>
              <a:t>Minimizing False Positives: </a:t>
            </a:r>
            <a:r>
              <a:rPr lang="en-GB" sz="1400" b="1" dirty="0" err="1"/>
              <a:t>Cnn_TL_baseline</a:t>
            </a:r>
            <a:r>
              <a:rPr lang="en-GB" sz="1400" b="1" dirty="0"/>
              <a:t> </a:t>
            </a:r>
            <a:r>
              <a:rPr lang="en-GB" sz="1400" dirty="0"/>
              <a:t>is the best model as it as the lowest FPR of 0.0196</a:t>
            </a:r>
          </a:p>
          <a:p>
            <a:pPr marL="866851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Balance between the two rates is desired: </a:t>
            </a:r>
            <a:r>
              <a:rPr lang="en-GB" sz="1400" b="1" dirty="0"/>
              <a:t> `</a:t>
            </a:r>
            <a:r>
              <a:rPr lang="en-GB" sz="1400" b="1" dirty="0" err="1"/>
              <a:t>Cnn_baseline</a:t>
            </a:r>
            <a:r>
              <a:rPr lang="en-GB" sz="1400" dirty="0"/>
              <a:t>` offers the best balance with the highest F1 score and low FPR.</a:t>
            </a:r>
          </a:p>
          <a:p>
            <a:pPr marL="866851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While using class weights tends to improve the performance in the case of false negatives .the `</a:t>
            </a:r>
            <a:r>
              <a:rPr lang="en-GB" sz="1400" b="1" dirty="0" err="1"/>
              <a:t>Cnn_baseline</a:t>
            </a:r>
            <a:r>
              <a:rPr lang="en-GB" sz="1400" dirty="0"/>
              <a:t>` model (without class weight) still emerges as the most balanced and best-performing model across the board.</a:t>
            </a:r>
          </a:p>
        </p:txBody>
      </p:sp>
    </p:spTree>
    <p:extLst>
      <p:ext uri="{BB962C8B-B14F-4D97-AF65-F5344CB8AC3E}">
        <p14:creationId xmlns:p14="http://schemas.microsoft.com/office/powerpoint/2010/main" val="375938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trial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3B715-B8A3-F388-9E87-B910BFF773C6}"/>
              </a:ext>
            </a:extLst>
          </p:cNvPr>
          <p:cNvSpPr txBox="1"/>
          <p:nvPr/>
        </p:nvSpPr>
        <p:spPr>
          <a:xfrm>
            <a:off x="552449" y="487035"/>
            <a:ext cx="9178779" cy="831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u="sng" dirty="0"/>
              <a:t>Using different sampling method to solving imbalance class issue </a:t>
            </a:r>
          </a:p>
          <a:p>
            <a:pPr lvl="1"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9391D-9A94-BAB1-0F5C-54881EAAA1BA}"/>
              </a:ext>
            </a:extLst>
          </p:cNvPr>
          <p:cNvSpPr txBox="1"/>
          <p:nvPr/>
        </p:nvSpPr>
        <p:spPr>
          <a:xfrm>
            <a:off x="381449" y="837077"/>
            <a:ext cx="11866653" cy="595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Oversampling</a:t>
            </a:r>
            <a:r>
              <a:rPr lang="en-GB" sz="1600" dirty="0"/>
              <a:t> — </a:t>
            </a:r>
            <a:r>
              <a:rPr lang="en-GB" sz="1600" dirty="0">
                <a:highlight>
                  <a:srgbClr val="FFFF00"/>
                </a:highlight>
              </a:rPr>
              <a:t>Duplicating or Generate</a:t>
            </a:r>
            <a:r>
              <a:rPr lang="en-GB" sz="1600" dirty="0"/>
              <a:t> samples from the </a:t>
            </a:r>
            <a:r>
              <a:rPr lang="en-GB" sz="1600" dirty="0">
                <a:highlight>
                  <a:srgbClr val="FFFF00"/>
                </a:highlight>
              </a:rPr>
              <a:t>minority class</a:t>
            </a:r>
          </a:p>
          <a:p>
            <a:pPr marL="80970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Method 1: </a:t>
            </a:r>
            <a:r>
              <a:rPr lang="en-GB" sz="1600" b="1" dirty="0">
                <a:solidFill>
                  <a:schemeClr val="accent1"/>
                </a:solidFill>
              </a:rPr>
              <a:t>SMOTE-</a:t>
            </a:r>
            <a:r>
              <a:rPr lang="en-GB" sz="1600" dirty="0"/>
              <a:t> Base on KNN to generate the minority class data point </a:t>
            </a:r>
            <a:r>
              <a:rPr lang="en-GB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(f</a:t>
            </a:r>
            <a:r>
              <a:rPr lang="en-GB" sz="1600" b="0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rom </a:t>
            </a:r>
            <a:r>
              <a:rPr lang="en-GB" sz="1600" b="0" dirty="0" err="1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imblearn.over_sampling</a:t>
            </a:r>
            <a:r>
              <a:rPr lang="en-GB" sz="1600" b="0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 import SMOTE)</a:t>
            </a:r>
          </a:p>
          <a:p>
            <a:pPr marL="80970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Method 2 : </a:t>
            </a:r>
            <a:r>
              <a:rPr lang="en-GB" sz="1600" b="1" dirty="0">
                <a:solidFill>
                  <a:schemeClr val="accent1"/>
                </a:solidFill>
              </a:rPr>
              <a:t>Interpolate</a:t>
            </a:r>
            <a:r>
              <a:rPr lang="en-GB" sz="1600" dirty="0"/>
              <a:t> </a:t>
            </a:r>
          </a:p>
          <a:p>
            <a:pPr marL="1390802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Set the 'Timestamps' column as the index.</a:t>
            </a:r>
          </a:p>
          <a:p>
            <a:pPr marL="1390802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Filter rows where 'predicted' is 1.</a:t>
            </a:r>
          </a:p>
          <a:p>
            <a:pPr marL="1390802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Check differences between consecutive timestamps that satisfy step 2. If the difference is one minute, insert rows at 10-second intervals and interpolate.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 err="1"/>
              <a:t>Undersampling</a:t>
            </a:r>
            <a:r>
              <a:rPr lang="en-GB" sz="1600" dirty="0"/>
              <a:t> — </a:t>
            </a:r>
            <a:r>
              <a:rPr lang="en-GB" sz="1600" dirty="0">
                <a:highlight>
                  <a:srgbClr val="FFFF00"/>
                </a:highlight>
              </a:rPr>
              <a:t>Deleting</a:t>
            </a:r>
            <a:r>
              <a:rPr lang="en-GB" sz="1600" dirty="0"/>
              <a:t> samples from the </a:t>
            </a:r>
            <a:r>
              <a:rPr lang="en-GB" sz="1600" dirty="0">
                <a:highlight>
                  <a:srgbClr val="FFFF00"/>
                </a:highlight>
              </a:rPr>
              <a:t>majority class</a:t>
            </a:r>
          </a:p>
          <a:p>
            <a:pPr marL="80970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Method: Base on </a:t>
            </a:r>
            <a:r>
              <a:rPr lang="en-GB" sz="1600" b="1" dirty="0">
                <a:solidFill>
                  <a:schemeClr val="accent1"/>
                </a:solidFill>
              </a:rPr>
              <a:t>K-means</a:t>
            </a:r>
            <a:r>
              <a:rPr lang="en-GB" sz="1600" dirty="0">
                <a:solidFill>
                  <a:schemeClr val="accent1"/>
                </a:solidFill>
              </a:rPr>
              <a:t> </a:t>
            </a:r>
            <a:r>
              <a:rPr lang="en-GB" sz="1600" dirty="0"/>
              <a:t>clustering result ,then processing </a:t>
            </a:r>
            <a:r>
              <a:rPr lang="en-GB" sz="1600" b="1" dirty="0">
                <a:solidFill>
                  <a:schemeClr val="accent1"/>
                </a:solidFill>
              </a:rPr>
              <a:t>proportional sampling</a:t>
            </a:r>
            <a:r>
              <a:rPr lang="en-GB" sz="1600" dirty="0"/>
              <a:t>.</a:t>
            </a:r>
          </a:p>
          <a:p>
            <a:pPr marL="80970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Goal is to sample representative data points from the majority class.</a:t>
            </a:r>
          </a:p>
          <a:p>
            <a:pPr marL="1390802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Apply k-means clustering to the majority class.</a:t>
            </a:r>
          </a:p>
          <a:p>
            <a:pPr marL="1390802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Sample proportionally from each cluster. For instance, if one cluster is bigger (has more data points) than others, take more samples from it#</a:t>
            </a:r>
          </a:p>
          <a:p>
            <a:pPr marL="86685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Benefits :Representative Sampling and Preservation of Information , decrease training time</a:t>
            </a:r>
          </a:p>
          <a:p>
            <a:pPr marL="809701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2013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trial –</a:t>
            </a:r>
            <a:r>
              <a:rPr lang="en-GB" sz="2000" b="1" dirty="0"/>
              <a:t> </a:t>
            </a:r>
            <a:r>
              <a:rPr lang="en-GB" sz="2000" b="1" dirty="0" err="1"/>
              <a:t>Undersampling</a:t>
            </a:r>
            <a:r>
              <a:rPr lang="en-GB" sz="2000" b="1" dirty="0"/>
              <a:t>(</a:t>
            </a:r>
            <a:r>
              <a:rPr lang="en-GB" sz="2000" b="1" dirty="0" err="1"/>
              <a:t>Kmeans</a:t>
            </a:r>
            <a:r>
              <a:rPr lang="en-GB" sz="2000" b="1" dirty="0"/>
              <a:t> + proportional sample)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815B8-CE32-F0A9-470B-27912B695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77" y="1076292"/>
            <a:ext cx="4956229" cy="39493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DC63C5-7829-AA07-196E-CC745571EF2D}"/>
              </a:ext>
            </a:extLst>
          </p:cNvPr>
          <p:cNvSpPr txBox="1"/>
          <p:nvPr/>
        </p:nvSpPr>
        <p:spPr>
          <a:xfrm>
            <a:off x="655191" y="5136965"/>
            <a:ext cx="6251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Original positive class in train data : 11036 </a:t>
            </a:r>
          </a:p>
          <a:p>
            <a:r>
              <a:rPr lang="en-GB" sz="1800" dirty="0" err="1"/>
              <a:t>Undersampling</a:t>
            </a:r>
            <a:r>
              <a:rPr lang="en-GB" sz="1800" b="1" dirty="0"/>
              <a:t> </a:t>
            </a:r>
            <a:r>
              <a:rPr lang="en-GB" sz="1800" dirty="0"/>
              <a:t>positive class in train data : 5000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6A807F-82B7-36BA-A2A2-1946404752B0}"/>
              </a:ext>
            </a:extLst>
          </p:cNvPr>
          <p:cNvSpPr txBox="1"/>
          <p:nvPr/>
        </p:nvSpPr>
        <p:spPr>
          <a:xfrm>
            <a:off x="6876193" y="4826946"/>
            <a:ext cx="20446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Undersampling</a:t>
            </a: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will only be applied to the positive class in the training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6A0109-ECF2-A80C-4DD7-4001A2ED2A36}"/>
              </a:ext>
            </a:extLst>
          </p:cNvPr>
          <p:cNvSpPr/>
          <p:nvPr/>
        </p:nvSpPr>
        <p:spPr>
          <a:xfrm>
            <a:off x="7670856" y="1110502"/>
            <a:ext cx="1832739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69B6C4-3564-5A67-4294-B9E910E7DC16}"/>
              </a:ext>
            </a:extLst>
          </p:cNvPr>
          <p:cNvSpPr/>
          <p:nvPr/>
        </p:nvSpPr>
        <p:spPr>
          <a:xfrm>
            <a:off x="6986427" y="4132261"/>
            <a:ext cx="183273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77D12E-93E8-CAE6-E588-9A55318E469E}"/>
              </a:ext>
            </a:extLst>
          </p:cNvPr>
          <p:cNvSpPr/>
          <p:nvPr/>
        </p:nvSpPr>
        <p:spPr>
          <a:xfrm>
            <a:off x="8951636" y="4087199"/>
            <a:ext cx="1980067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Testing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35648C-9843-A1FA-FDDF-43F0082BF1AA}"/>
              </a:ext>
            </a:extLst>
          </p:cNvPr>
          <p:cNvCxnSpPr>
            <a:cxnSpLocks/>
          </p:cNvCxnSpPr>
          <p:nvPr/>
        </p:nvCxnSpPr>
        <p:spPr>
          <a:xfrm>
            <a:off x="8684294" y="1756833"/>
            <a:ext cx="0" cy="768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38A17D1-2D65-BD44-B185-D7A5BDAFBBEF}"/>
              </a:ext>
            </a:extLst>
          </p:cNvPr>
          <p:cNvSpPr txBox="1"/>
          <p:nvPr/>
        </p:nvSpPr>
        <p:spPr>
          <a:xfrm>
            <a:off x="8878818" y="2139033"/>
            <a:ext cx="6097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Normalization &amp; Windows sliding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E43BC9-6383-D501-AE10-83917E00414F}"/>
              </a:ext>
            </a:extLst>
          </p:cNvPr>
          <p:cNvSpPr/>
          <p:nvPr/>
        </p:nvSpPr>
        <p:spPr>
          <a:xfrm>
            <a:off x="7670855" y="2607406"/>
            <a:ext cx="1832739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Clean Data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2BE3E9-487C-2EB8-E870-20B9F24AB62E}"/>
              </a:ext>
            </a:extLst>
          </p:cNvPr>
          <p:cNvCxnSpPr>
            <a:cxnSpLocks/>
          </p:cNvCxnSpPr>
          <p:nvPr/>
        </p:nvCxnSpPr>
        <p:spPr>
          <a:xfrm flipH="1">
            <a:off x="8016148" y="3292696"/>
            <a:ext cx="491189" cy="801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DD83C5-5E2E-E4AF-7FFA-04F15D300FB7}"/>
              </a:ext>
            </a:extLst>
          </p:cNvPr>
          <p:cNvCxnSpPr>
            <a:cxnSpLocks/>
          </p:cNvCxnSpPr>
          <p:nvPr/>
        </p:nvCxnSpPr>
        <p:spPr>
          <a:xfrm>
            <a:off x="8819166" y="3278353"/>
            <a:ext cx="684428" cy="7161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DDC0F3E-D9B6-B48F-BC35-4F9B33D6DA22}"/>
              </a:ext>
            </a:extLst>
          </p:cNvPr>
          <p:cNvSpPr/>
          <p:nvPr/>
        </p:nvSpPr>
        <p:spPr>
          <a:xfrm>
            <a:off x="6937837" y="4087199"/>
            <a:ext cx="1912151" cy="224168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4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trial -</a:t>
            </a:r>
            <a:r>
              <a:rPr lang="en-GB" sz="2000" b="1" dirty="0"/>
              <a:t> </a:t>
            </a:r>
            <a:r>
              <a:rPr lang="en-GB" sz="2000" b="1" dirty="0" err="1"/>
              <a:t>Undersampling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BAB69-B628-328D-BE12-881437F5A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481" y="1081560"/>
            <a:ext cx="62674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43252"/>
      </p:ext>
    </p:extLst>
  </p:cSld>
  <p:clrMapOvr>
    <a:masterClrMapping/>
  </p:clrMapOvr>
</p:sld>
</file>

<file path=ppt/theme/theme1.xml><?xml version="1.0" encoding="utf-8"?>
<a:theme xmlns:a="http://schemas.openxmlformats.org/drawingml/2006/main" name="MHI PPT 16:9_Single Company">
  <a:themeElements>
    <a:clrScheme name="Mitsubishi Power Europe ">
      <a:dk1>
        <a:srgbClr val="000000"/>
      </a:dk1>
      <a:lt1>
        <a:srgbClr val="FFFFFF"/>
      </a:lt1>
      <a:dk2>
        <a:srgbClr val="567583"/>
      </a:dk2>
      <a:lt2>
        <a:srgbClr val="829FAA"/>
      </a:lt2>
      <a:accent1>
        <a:srgbClr val="E31E26"/>
      </a:accent1>
      <a:accent2>
        <a:srgbClr val="829FAA"/>
      </a:accent2>
      <a:accent3>
        <a:srgbClr val="567683"/>
      </a:accent3>
      <a:accent4>
        <a:srgbClr val="026287"/>
      </a:accent4>
      <a:accent5>
        <a:srgbClr val="627B2B"/>
      </a:accent5>
      <a:accent6>
        <a:srgbClr val="6E1E4B"/>
      </a:accent6>
      <a:hlink>
        <a:srgbClr val="000000"/>
      </a:hlink>
      <a:folHlink>
        <a:srgbClr val="000000"/>
      </a:folHlink>
    </a:clrScheme>
    <a:fontScheme name="ユーザー定義 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08_PPT_16_9_ENGv00_FINAL (003).PPTX  -  Read-Only" id="{74C0A765-FAB1-482B-BF87-6D9B25DDFFE9}" vid="{D8BD5A80-DC28-47A1-A005-51F90F5BD26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D5B2910FF2DB64E80357AA3DEF8ADAC" ma:contentTypeVersion="0" ma:contentTypeDescription="新しいドキュメントを作成します。" ma:contentTypeScope="" ma:versionID="1b479d396f5586346956dd7adcb8dc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216975fa0084bb3f54c3fd858a610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F8E2D-F462-4EBC-B1FB-AAC49E2F3AD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9C3EDCC-8F6B-4D10-86CF-4BD66D6799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769F4C-0DBA-4CE4-A05B-189C93FF52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3468</TotalTime>
  <Words>759</Words>
  <Application>Microsoft Office PowerPoint</Application>
  <PresentationFormat>Custom</PresentationFormat>
  <Paragraphs>120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游ゴシック</vt:lpstr>
      <vt:lpstr>Arial</vt:lpstr>
      <vt:lpstr>Calibri</vt:lpstr>
      <vt:lpstr>Courier New</vt:lpstr>
      <vt:lpstr>Wingdings</vt:lpstr>
      <vt:lpstr>MHI PPT 16:9_Single Company</vt:lpstr>
      <vt:lpstr>Cracked Rotor Prediction-Initial study</vt:lpstr>
      <vt:lpstr>Content</vt:lpstr>
      <vt:lpstr>Background </vt:lpstr>
      <vt:lpstr>Define Problem </vt:lpstr>
      <vt:lpstr>Binary Classification : Evaluation</vt:lpstr>
      <vt:lpstr>Binary Classification : Model Comparison</vt:lpstr>
      <vt:lpstr>Sampling trial</vt:lpstr>
      <vt:lpstr>Sampling trial – Undersampling(Kmeans + proportional sample)</vt:lpstr>
      <vt:lpstr>Sampling trial - Undersampling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Training -Huntstown</dc:title>
  <dc:creator>Kaijung Wu</dc:creator>
  <cp:lastModifiedBy>Kaijung Wu</cp:lastModifiedBy>
  <cp:revision>22</cp:revision>
  <dcterms:created xsi:type="dcterms:W3CDTF">2023-09-28T08:26:46Z</dcterms:created>
  <dcterms:modified xsi:type="dcterms:W3CDTF">2023-10-26T16:10:14Z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0x0101004D5B2910FF2DB64E80357AA3DEF8ADAC</vt:lpwstr>
  </property>
</Properties>
</file>