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7"/>
    <p:restoredTop sz="94681"/>
  </p:normalViewPr>
  <p:slideViewPr>
    <p:cSldViewPr snapToGrid="0">
      <p:cViewPr varScale="1">
        <p:scale>
          <a:sx n="116" d="100"/>
          <a:sy n="116" d="100"/>
        </p:scale>
        <p:origin x="656"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61834-7485-FD37-FF4D-573CE2BD8DE7}"/>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34C6B310-8673-B3D3-28F5-7C372C2C8BB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939F0343-2276-B55E-595E-5EEAE0BA2528}"/>
              </a:ext>
            </a:extLst>
          </p:cNvPr>
          <p:cNvSpPr>
            <a:spLocks noGrp="1"/>
          </p:cNvSpPr>
          <p:nvPr>
            <p:ph type="dt" sz="half" idx="10"/>
          </p:nvPr>
        </p:nvSpPr>
        <p:spPr/>
        <p:txBody>
          <a:bodyPr/>
          <a:lstStyle/>
          <a:p>
            <a:fld id="{B1DA4301-B08D-0145-91E7-CB523F45BA2A}" type="datetimeFigureOut">
              <a:rPr lang="en-US" smtClean="0"/>
              <a:t>9/9/23</a:t>
            </a:fld>
            <a:endParaRPr lang="en-US"/>
          </a:p>
        </p:txBody>
      </p:sp>
      <p:sp>
        <p:nvSpPr>
          <p:cNvPr id="5" name="Footer Placeholder 4">
            <a:extLst>
              <a:ext uri="{FF2B5EF4-FFF2-40B4-BE49-F238E27FC236}">
                <a16:creationId xmlns:a16="http://schemas.microsoft.com/office/drawing/2014/main" id="{5DEFE256-9BC6-EDA0-77E9-A5F1C3C86A8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F7796BB-FBDC-38D9-A3E5-C8F9E2E7E950}"/>
              </a:ext>
            </a:extLst>
          </p:cNvPr>
          <p:cNvSpPr>
            <a:spLocks noGrp="1"/>
          </p:cNvSpPr>
          <p:nvPr>
            <p:ph type="sldNum" sz="quarter" idx="12"/>
          </p:nvPr>
        </p:nvSpPr>
        <p:spPr/>
        <p:txBody>
          <a:bodyPr/>
          <a:lstStyle/>
          <a:p>
            <a:fld id="{A7D4D8E2-B58D-5440-B5E0-705AC01A0427}" type="slidenum">
              <a:rPr lang="en-US" smtClean="0"/>
              <a:t>‹#›</a:t>
            </a:fld>
            <a:endParaRPr lang="en-US"/>
          </a:p>
        </p:txBody>
      </p:sp>
    </p:spTree>
    <p:extLst>
      <p:ext uri="{BB962C8B-B14F-4D97-AF65-F5344CB8AC3E}">
        <p14:creationId xmlns:p14="http://schemas.microsoft.com/office/powerpoint/2010/main" val="38392777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8882ED-895D-E698-E356-DE7C0E08BF84}"/>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EB60ED1C-41A6-1F30-B0EF-3B99B492B5FA}"/>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6065A7D3-5977-EE6E-3D53-FDBB1D1290A1}"/>
              </a:ext>
            </a:extLst>
          </p:cNvPr>
          <p:cNvSpPr>
            <a:spLocks noGrp="1"/>
          </p:cNvSpPr>
          <p:nvPr>
            <p:ph type="dt" sz="half" idx="10"/>
          </p:nvPr>
        </p:nvSpPr>
        <p:spPr/>
        <p:txBody>
          <a:bodyPr/>
          <a:lstStyle/>
          <a:p>
            <a:fld id="{B1DA4301-B08D-0145-91E7-CB523F45BA2A}" type="datetimeFigureOut">
              <a:rPr lang="en-US" smtClean="0"/>
              <a:t>9/9/23</a:t>
            </a:fld>
            <a:endParaRPr lang="en-US"/>
          </a:p>
        </p:txBody>
      </p:sp>
      <p:sp>
        <p:nvSpPr>
          <p:cNvPr id="5" name="Footer Placeholder 4">
            <a:extLst>
              <a:ext uri="{FF2B5EF4-FFF2-40B4-BE49-F238E27FC236}">
                <a16:creationId xmlns:a16="http://schemas.microsoft.com/office/drawing/2014/main" id="{6FC7F21E-C470-203B-9A2E-0135D535D8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7B6C79-E95A-1802-6A0E-4F3B7367EAA4}"/>
              </a:ext>
            </a:extLst>
          </p:cNvPr>
          <p:cNvSpPr>
            <a:spLocks noGrp="1"/>
          </p:cNvSpPr>
          <p:nvPr>
            <p:ph type="sldNum" sz="quarter" idx="12"/>
          </p:nvPr>
        </p:nvSpPr>
        <p:spPr/>
        <p:txBody>
          <a:bodyPr/>
          <a:lstStyle/>
          <a:p>
            <a:fld id="{A7D4D8E2-B58D-5440-B5E0-705AC01A0427}" type="slidenum">
              <a:rPr lang="en-US" smtClean="0"/>
              <a:t>‹#›</a:t>
            </a:fld>
            <a:endParaRPr lang="en-US"/>
          </a:p>
        </p:txBody>
      </p:sp>
    </p:spTree>
    <p:extLst>
      <p:ext uri="{BB962C8B-B14F-4D97-AF65-F5344CB8AC3E}">
        <p14:creationId xmlns:p14="http://schemas.microsoft.com/office/powerpoint/2010/main" val="16849105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04DED6-E7BE-56A3-00EB-A77A31EE5696}"/>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474B359A-1A6B-E98E-A482-2B41EEDB61B7}"/>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73FBDB3F-7BFF-349E-FB57-619CE57F2242}"/>
              </a:ext>
            </a:extLst>
          </p:cNvPr>
          <p:cNvSpPr>
            <a:spLocks noGrp="1"/>
          </p:cNvSpPr>
          <p:nvPr>
            <p:ph type="dt" sz="half" idx="10"/>
          </p:nvPr>
        </p:nvSpPr>
        <p:spPr/>
        <p:txBody>
          <a:bodyPr/>
          <a:lstStyle/>
          <a:p>
            <a:fld id="{B1DA4301-B08D-0145-91E7-CB523F45BA2A}" type="datetimeFigureOut">
              <a:rPr lang="en-US" smtClean="0"/>
              <a:t>9/9/23</a:t>
            </a:fld>
            <a:endParaRPr lang="en-US"/>
          </a:p>
        </p:txBody>
      </p:sp>
      <p:sp>
        <p:nvSpPr>
          <p:cNvPr id="5" name="Footer Placeholder 4">
            <a:extLst>
              <a:ext uri="{FF2B5EF4-FFF2-40B4-BE49-F238E27FC236}">
                <a16:creationId xmlns:a16="http://schemas.microsoft.com/office/drawing/2014/main" id="{08C946FB-97F6-21A2-BDD5-F0D7BB40F8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69BA6D-21BB-0E2B-F0A7-DCFED42E6492}"/>
              </a:ext>
            </a:extLst>
          </p:cNvPr>
          <p:cNvSpPr>
            <a:spLocks noGrp="1"/>
          </p:cNvSpPr>
          <p:nvPr>
            <p:ph type="sldNum" sz="quarter" idx="12"/>
          </p:nvPr>
        </p:nvSpPr>
        <p:spPr/>
        <p:txBody>
          <a:bodyPr/>
          <a:lstStyle/>
          <a:p>
            <a:fld id="{A7D4D8E2-B58D-5440-B5E0-705AC01A0427}" type="slidenum">
              <a:rPr lang="en-US" smtClean="0"/>
              <a:t>‹#›</a:t>
            </a:fld>
            <a:endParaRPr lang="en-US"/>
          </a:p>
        </p:txBody>
      </p:sp>
    </p:spTree>
    <p:extLst>
      <p:ext uri="{BB962C8B-B14F-4D97-AF65-F5344CB8AC3E}">
        <p14:creationId xmlns:p14="http://schemas.microsoft.com/office/powerpoint/2010/main" val="41963107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7F67D2-DCBE-797E-C787-BC532F5561B4}"/>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F6F25389-B03F-EF72-9B5E-56438BE909CD}"/>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47E6751C-0644-E08C-3F2F-E0DB00D1A9A3}"/>
              </a:ext>
            </a:extLst>
          </p:cNvPr>
          <p:cNvSpPr>
            <a:spLocks noGrp="1"/>
          </p:cNvSpPr>
          <p:nvPr>
            <p:ph type="dt" sz="half" idx="10"/>
          </p:nvPr>
        </p:nvSpPr>
        <p:spPr/>
        <p:txBody>
          <a:bodyPr/>
          <a:lstStyle/>
          <a:p>
            <a:fld id="{B1DA4301-B08D-0145-91E7-CB523F45BA2A}" type="datetimeFigureOut">
              <a:rPr lang="en-US" smtClean="0"/>
              <a:t>9/9/23</a:t>
            </a:fld>
            <a:endParaRPr lang="en-US"/>
          </a:p>
        </p:txBody>
      </p:sp>
      <p:sp>
        <p:nvSpPr>
          <p:cNvPr id="5" name="Footer Placeholder 4">
            <a:extLst>
              <a:ext uri="{FF2B5EF4-FFF2-40B4-BE49-F238E27FC236}">
                <a16:creationId xmlns:a16="http://schemas.microsoft.com/office/drawing/2014/main" id="{0ED8C497-1FBB-D6E2-08ED-F0A7A0FAB19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583F07-4875-82E1-3818-901405522AD2}"/>
              </a:ext>
            </a:extLst>
          </p:cNvPr>
          <p:cNvSpPr>
            <a:spLocks noGrp="1"/>
          </p:cNvSpPr>
          <p:nvPr>
            <p:ph type="sldNum" sz="quarter" idx="12"/>
          </p:nvPr>
        </p:nvSpPr>
        <p:spPr/>
        <p:txBody>
          <a:bodyPr/>
          <a:lstStyle/>
          <a:p>
            <a:fld id="{A7D4D8E2-B58D-5440-B5E0-705AC01A0427}" type="slidenum">
              <a:rPr lang="en-US" smtClean="0"/>
              <a:t>‹#›</a:t>
            </a:fld>
            <a:endParaRPr lang="en-US"/>
          </a:p>
        </p:txBody>
      </p:sp>
    </p:spTree>
    <p:extLst>
      <p:ext uri="{BB962C8B-B14F-4D97-AF65-F5344CB8AC3E}">
        <p14:creationId xmlns:p14="http://schemas.microsoft.com/office/powerpoint/2010/main" val="25370055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8D6F58-01EA-EACC-600D-2ACB09B9D74F}"/>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78DB5B77-D1C5-3C1B-2DCF-45AE44F160A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9D457DA5-8450-F971-5F30-323606D59282}"/>
              </a:ext>
            </a:extLst>
          </p:cNvPr>
          <p:cNvSpPr>
            <a:spLocks noGrp="1"/>
          </p:cNvSpPr>
          <p:nvPr>
            <p:ph type="dt" sz="half" idx="10"/>
          </p:nvPr>
        </p:nvSpPr>
        <p:spPr/>
        <p:txBody>
          <a:bodyPr/>
          <a:lstStyle/>
          <a:p>
            <a:fld id="{B1DA4301-B08D-0145-91E7-CB523F45BA2A}" type="datetimeFigureOut">
              <a:rPr lang="en-US" smtClean="0"/>
              <a:t>9/9/23</a:t>
            </a:fld>
            <a:endParaRPr lang="en-US"/>
          </a:p>
        </p:txBody>
      </p:sp>
      <p:sp>
        <p:nvSpPr>
          <p:cNvPr id="5" name="Footer Placeholder 4">
            <a:extLst>
              <a:ext uri="{FF2B5EF4-FFF2-40B4-BE49-F238E27FC236}">
                <a16:creationId xmlns:a16="http://schemas.microsoft.com/office/drawing/2014/main" id="{4D1D355B-0650-72EC-B9B6-2C14FB78C02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108D3AC-35CD-5B3E-6B51-1199D6A31FD0}"/>
              </a:ext>
            </a:extLst>
          </p:cNvPr>
          <p:cNvSpPr>
            <a:spLocks noGrp="1"/>
          </p:cNvSpPr>
          <p:nvPr>
            <p:ph type="sldNum" sz="quarter" idx="12"/>
          </p:nvPr>
        </p:nvSpPr>
        <p:spPr/>
        <p:txBody>
          <a:bodyPr/>
          <a:lstStyle/>
          <a:p>
            <a:fld id="{A7D4D8E2-B58D-5440-B5E0-705AC01A0427}" type="slidenum">
              <a:rPr lang="en-US" smtClean="0"/>
              <a:t>‹#›</a:t>
            </a:fld>
            <a:endParaRPr lang="en-US"/>
          </a:p>
        </p:txBody>
      </p:sp>
    </p:spTree>
    <p:extLst>
      <p:ext uri="{BB962C8B-B14F-4D97-AF65-F5344CB8AC3E}">
        <p14:creationId xmlns:p14="http://schemas.microsoft.com/office/powerpoint/2010/main" val="8493679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2792FD-67FD-2B6D-1D71-C3C203055E5E}"/>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2B033D1F-2D73-5A75-86A3-F3004A011A1E}"/>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DA297F49-A7D9-1A37-35D7-60069C6E3118}"/>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70F6B716-8643-43CE-9DB1-87E0F12BE940}"/>
              </a:ext>
            </a:extLst>
          </p:cNvPr>
          <p:cNvSpPr>
            <a:spLocks noGrp="1"/>
          </p:cNvSpPr>
          <p:nvPr>
            <p:ph type="dt" sz="half" idx="10"/>
          </p:nvPr>
        </p:nvSpPr>
        <p:spPr/>
        <p:txBody>
          <a:bodyPr/>
          <a:lstStyle/>
          <a:p>
            <a:fld id="{B1DA4301-B08D-0145-91E7-CB523F45BA2A}" type="datetimeFigureOut">
              <a:rPr lang="en-US" smtClean="0"/>
              <a:t>9/9/23</a:t>
            </a:fld>
            <a:endParaRPr lang="en-US"/>
          </a:p>
        </p:txBody>
      </p:sp>
      <p:sp>
        <p:nvSpPr>
          <p:cNvPr id="6" name="Footer Placeholder 5">
            <a:extLst>
              <a:ext uri="{FF2B5EF4-FFF2-40B4-BE49-F238E27FC236}">
                <a16:creationId xmlns:a16="http://schemas.microsoft.com/office/drawing/2014/main" id="{2A5AC94E-175E-8641-4AED-FCFB9A21EE4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6A0FE2F-83EE-243E-E6B2-59893E50075E}"/>
              </a:ext>
            </a:extLst>
          </p:cNvPr>
          <p:cNvSpPr>
            <a:spLocks noGrp="1"/>
          </p:cNvSpPr>
          <p:nvPr>
            <p:ph type="sldNum" sz="quarter" idx="12"/>
          </p:nvPr>
        </p:nvSpPr>
        <p:spPr/>
        <p:txBody>
          <a:bodyPr/>
          <a:lstStyle/>
          <a:p>
            <a:fld id="{A7D4D8E2-B58D-5440-B5E0-705AC01A0427}" type="slidenum">
              <a:rPr lang="en-US" smtClean="0"/>
              <a:t>‹#›</a:t>
            </a:fld>
            <a:endParaRPr lang="en-US"/>
          </a:p>
        </p:txBody>
      </p:sp>
    </p:spTree>
    <p:extLst>
      <p:ext uri="{BB962C8B-B14F-4D97-AF65-F5344CB8AC3E}">
        <p14:creationId xmlns:p14="http://schemas.microsoft.com/office/powerpoint/2010/main" val="2559413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51635-A2AC-7E7C-F718-AD3EE59854B0}"/>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921CFC71-9EB8-8E79-0B9F-DFF6B853A18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220E1678-4529-A181-F2D0-BD07D43EBA49}"/>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A8E88B86-BF10-44A8-63BF-EF7BD83040A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B551A575-6F24-2B34-483E-30CD4643DDC0}"/>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854BB88C-A95B-D9A1-091D-E84996013E97}"/>
              </a:ext>
            </a:extLst>
          </p:cNvPr>
          <p:cNvSpPr>
            <a:spLocks noGrp="1"/>
          </p:cNvSpPr>
          <p:nvPr>
            <p:ph type="dt" sz="half" idx="10"/>
          </p:nvPr>
        </p:nvSpPr>
        <p:spPr/>
        <p:txBody>
          <a:bodyPr/>
          <a:lstStyle/>
          <a:p>
            <a:fld id="{B1DA4301-B08D-0145-91E7-CB523F45BA2A}" type="datetimeFigureOut">
              <a:rPr lang="en-US" smtClean="0"/>
              <a:t>9/9/23</a:t>
            </a:fld>
            <a:endParaRPr lang="en-US"/>
          </a:p>
        </p:txBody>
      </p:sp>
      <p:sp>
        <p:nvSpPr>
          <p:cNvPr id="8" name="Footer Placeholder 7">
            <a:extLst>
              <a:ext uri="{FF2B5EF4-FFF2-40B4-BE49-F238E27FC236}">
                <a16:creationId xmlns:a16="http://schemas.microsoft.com/office/drawing/2014/main" id="{1C1E76DF-EC8B-39D5-CB3D-495684BB954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1046F7D-B042-D929-6EA0-21C23263FCB3}"/>
              </a:ext>
            </a:extLst>
          </p:cNvPr>
          <p:cNvSpPr>
            <a:spLocks noGrp="1"/>
          </p:cNvSpPr>
          <p:nvPr>
            <p:ph type="sldNum" sz="quarter" idx="12"/>
          </p:nvPr>
        </p:nvSpPr>
        <p:spPr/>
        <p:txBody>
          <a:bodyPr/>
          <a:lstStyle/>
          <a:p>
            <a:fld id="{A7D4D8E2-B58D-5440-B5E0-705AC01A0427}" type="slidenum">
              <a:rPr lang="en-US" smtClean="0"/>
              <a:t>‹#›</a:t>
            </a:fld>
            <a:endParaRPr lang="en-US"/>
          </a:p>
        </p:txBody>
      </p:sp>
    </p:spTree>
    <p:extLst>
      <p:ext uri="{BB962C8B-B14F-4D97-AF65-F5344CB8AC3E}">
        <p14:creationId xmlns:p14="http://schemas.microsoft.com/office/powerpoint/2010/main" val="37748391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6F74EE-F971-3B0E-4D6C-B611D5DA1428}"/>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5AA369D3-3790-954E-5A5B-5A31243C0C4B}"/>
              </a:ext>
            </a:extLst>
          </p:cNvPr>
          <p:cNvSpPr>
            <a:spLocks noGrp="1"/>
          </p:cNvSpPr>
          <p:nvPr>
            <p:ph type="dt" sz="half" idx="10"/>
          </p:nvPr>
        </p:nvSpPr>
        <p:spPr/>
        <p:txBody>
          <a:bodyPr/>
          <a:lstStyle/>
          <a:p>
            <a:fld id="{B1DA4301-B08D-0145-91E7-CB523F45BA2A}" type="datetimeFigureOut">
              <a:rPr lang="en-US" smtClean="0"/>
              <a:t>9/9/23</a:t>
            </a:fld>
            <a:endParaRPr lang="en-US"/>
          </a:p>
        </p:txBody>
      </p:sp>
      <p:sp>
        <p:nvSpPr>
          <p:cNvPr id="4" name="Footer Placeholder 3">
            <a:extLst>
              <a:ext uri="{FF2B5EF4-FFF2-40B4-BE49-F238E27FC236}">
                <a16:creationId xmlns:a16="http://schemas.microsoft.com/office/drawing/2014/main" id="{6B60EE37-4FB3-2936-6CF0-22012FAE7D9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AD13CFC-1814-D1C6-15D7-FEF3FF33C369}"/>
              </a:ext>
            </a:extLst>
          </p:cNvPr>
          <p:cNvSpPr>
            <a:spLocks noGrp="1"/>
          </p:cNvSpPr>
          <p:nvPr>
            <p:ph type="sldNum" sz="quarter" idx="12"/>
          </p:nvPr>
        </p:nvSpPr>
        <p:spPr/>
        <p:txBody>
          <a:bodyPr/>
          <a:lstStyle/>
          <a:p>
            <a:fld id="{A7D4D8E2-B58D-5440-B5E0-705AC01A0427}" type="slidenum">
              <a:rPr lang="en-US" smtClean="0"/>
              <a:t>‹#›</a:t>
            </a:fld>
            <a:endParaRPr lang="en-US"/>
          </a:p>
        </p:txBody>
      </p:sp>
    </p:spTree>
    <p:extLst>
      <p:ext uri="{BB962C8B-B14F-4D97-AF65-F5344CB8AC3E}">
        <p14:creationId xmlns:p14="http://schemas.microsoft.com/office/powerpoint/2010/main" val="20120673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D463767-E3FD-206A-4A72-2699673BA544}"/>
              </a:ext>
            </a:extLst>
          </p:cNvPr>
          <p:cNvSpPr>
            <a:spLocks noGrp="1"/>
          </p:cNvSpPr>
          <p:nvPr>
            <p:ph type="dt" sz="half" idx="10"/>
          </p:nvPr>
        </p:nvSpPr>
        <p:spPr/>
        <p:txBody>
          <a:bodyPr/>
          <a:lstStyle/>
          <a:p>
            <a:fld id="{B1DA4301-B08D-0145-91E7-CB523F45BA2A}" type="datetimeFigureOut">
              <a:rPr lang="en-US" smtClean="0"/>
              <a:t>9/9/23</a:t>
            </a:fld>
            <a:endParaRPr lang="en-US"/>
          </a:p>
        </p:txBody>
      </p:sp>
      <p:sp>
        <p:nvSpPr>
          <p:cNvPr id="3" name="Footer Placeholder 2">
            <a:extLst>
              <a:ext uri="{FF2B5EF4-FFF2-40B4-BE49-F238E27FC236}">
                <a16:creationId xmlns:a16="http://schemas.microsoft.com/office/drawing/2014/main" id="{191237B7-E095-20CF-96A3-E3AA8DDF952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88B3136-3096-8271-B701-34869D9C3187}"/>
              </a:ext>
            </a:extLst>
          </p:cNvPr>
          <p:cNvSpPr>
            <a:spLocks noGrp="1"/>
          </p:cNvSpPr>
          <p:nvPr>
            <p:ph type="sldNum" sz="quarter" idx="12"/>
          </p:nvPr>
        </p:nvSpPr>
        <p:spPr/>
        <p:txBody>
          <a:bodyPr/>
          <a:lstStyle/>
          <a:p>
            <a:fld id="{A7D4D8E2-B58D-5440-B5E0-705AC01A0427}" type="slidenum">
              <a:rPr lang="en-US" smtClean="0"/>
              <a:t>‹#›</a:t>
            </a:fld>
            <a:endParaRPr lang="en-US"/>
          </a:p>
        </p:txBody>
      </p:sp>
    </p:spTree>
    <p:extLst>
      <p:ext uri="{BB962C8B-B14F-4D97-AF65-F5344CB8AC3E}">
        <p14:creationId xmlns:p14="http://schemas.microsoft.com/office/powerpoint/2010/main" val="8655659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3B6AC2-5283-7F53-D488-40437A3D69D2}"/>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514FBDF3-4C0D-D4E6-CFC3-FAE75A93F79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6DB0F41E-FA9D-F232-6A7A-5E7B16109C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4D388452-F19F-155E-AB05-4F5C6BFCB085}"/>
              </a:ext>
            </a:extLst>
          </p:cNvPr>
          <p:cNvSpPr>
            <a:spLocks noGrp="1"/>
          </p:cNvSpPr>
          <p:nvPr>
            <p:ph type="dt" sz="half" idx="10"/>
          </p:nvPr>
        </p:nvSpPr>
        <p:spPr/>
        <p:txBody>
          <a:bodyPr/>
          <a:lstStyle/>
          <a:p>
            <a:fld id="{B1DA4301-B08D-0145-91E7-CB523F45BA2A}" type="datetimeFigureOut">
              <a:rPr lang="en-US" smtClean="0"/>
              <a:t>9/9/23</a:t>
            </a:fld>
            <a:endParaRPr lang="en-US"/>
          </a:p>
        </p:txBody>
      </p:sp>
      <p:sp>
        <p:nvSpPr>
          <p:cNvPr id="6" name="Footer Placeholder 5">
            <a:extLst>
              <a:ext uri="{FF2B5EF4-FFF2-40B4-BE49-F238E27FC236}">
                <a16:creationId xmlns:a16="http://schemas.microsoft.com/office/drawing/2014/main" id="{548802E1-12B2-F9AA-AF38-4DE6948BB41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1DA2817-A914-312D-4B53-3E766ADA04BA}"/>
              </a:ext>
            </a:extLst>
          </p:cNvPr>
          <p:cNvSpPr>
            <a:spLocks noGrp="1"/>
          </p:cNvSpPr>
          <p:nvPr>
            <p:ph type="sldNum" sz="quarter" idx="12"/>
          </p:nvPr>
        </p:nvSpPr>
        <p:spPr/>
        <p:txBody>
          <a:bodyPr/>
          <a:lstStyle/>
          <a:p>
            <a:fld id="{A7D4D8E2-B58D-5440-B5E0-705AC01A0427}" type="slidenum">
              <a:rPr lang="en-US" smtClean="0"/>
              <a:t>‹#›</a:t>
            </a:fld>
            <a:endParaRPr lang="en-US"/>
          </a:p>
        </p:txBody>
      </p:sp>
    </p:spTree>
    <p:extLst>
      <p:ext uri="{BB962C8B-B14F-4D97-AF65-F5344CB8AC3E}">
        <p14:creationId xmlns:p14="http://schemas.microsoft.com/office/powerpoint/2010/main" val="8909581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21453-10C9-CC0D-5812-9B950A597549}"/>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3C085FA3-16F0-3995-7F78-9163DF765B9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944410B-F33C-BB7E-CA90-93081D62251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8B53007C-A9BE-AF7A-968A-82FB8E4234F8}"/>
              </a:ext>
            </a:extLst>
          </p:cNvPr>
          <p:cNvSpPr>
            <a:spLocks noGrp="1"/>
          </p:cNvSpPr>
          <p:nvPr>
            <p:ph type="dt" sz="half" idx="10"/>
          </p:nvPr>
        </p:nvSpPr>
        <p:spPr/>
        <p:txBody>
          <a:bodyPr/>
          <a:lstStyle/>
          <a:p>
            <a:fld id="{B1DA4301-B08D-0145-91E7-CB523F45BA2A}" type="datetimeFigureOut">
              <a:rPr lang="en-US" smtClean="0"/>
              <a:t>9/9/23</a:t>
            </a:fld>
            <a:endParaRPr lang="en-US"/>
          </a:p>
        </p:txBody>
      </p:sp>
      <p:sp>
        <p:nvSpPr>
          <p:cNvPr id="6" name="Footer Placeholder 5">
            <a:extLst>
              <a:ext uri="{FF2B5EF4-FFF2-40B4-BE49-F238E27FC236}">
                <a16:creationId xmlns:a16="http://schemas.microsoft.com/office/drawing/2014/main" id="{145FDF8B-44F7-89DD-1E29-AE99ADC654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5AB2D08-23B1-81E3-FA66-924E41ED6DDF}"/>
              </a:ext>
            </a:extLst>
          </p:cNvPr>
          <p:cNvSpPr>
            <a:spLocks noGrp="1"/>
          </p:cNvSpPr>
          <p:nvPr>
            <p:ph type="sldNum" sz="quarter" idx="12"/>
          </p:nvPr>
        </p:nvSpPr>
        <p:spPr/>
        <p:txBody>
          <a:bodyPr/>
          <a:lstStyle/>
          <a:p>
            <a:fld id="{A7D4D8E2-B58D-5440-B5E0-705AC01A0427}" type="slidenum">
              <a:rPr lang="en-US" smtClean="0"/>
              <a:t>‹#›</a:t>
            </a:fld>
            <a:endParaRPr lang="en-US"/>
          </a:p>
        </p:txBody>
      </p:sp>
    </p:spTree>
    <p:extLst>
      <p:ext uri="{BB962C8B-B14F-4D97-AF65-F5344CB8AC3E}">
        <p14:creationId xmlns:p14="http://schemas.microsoft.com/office/powerpoint/2010/main" val="26598388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943800B-3FAD-3BD2-EF08-56A9ADCE006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C3AE9AD6-51F7-651F-3875-1D76BECCA64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A971F0E7-B09F-AA2C-F5BA-F51E8BDF46D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1DA4301-B08D-0145-91E7-CB523F45BA2A}" type="datetimeFigureOut">
              <a:rPr lang="en-US" smtClean="0"/>
              <a:t>9/9/23</a:t>
            </a:fld>
            <a:endParaRPr lang="en-US"/>
          </a:p>
        </p:txBody>
      </p:sp>
      <p:sp>
        <p:nvSpPr>
          <p:cNvPr id="5" name="Footer Placeholder 4">
            <a:extLst>
              <a:ext uri="{FF2B5EF4-FFF2-40B4-BE49-F238E27FC236}">
                <a16:creationId xmlns:a16="http://schemas.microsoft.com/office/drawing/2014/main" id="{F0F37ABA-597E-B5B1-774B-9AEE2CABFBA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4971755-97F0-928D-24B8-DF3071EB9DE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7D4D8E2-B58D-5440-B5E0-705AC01A0427}" type="slidenum">
              <a:rPr lang="en-US" smtClean="0"/>
              <a:t>‹#›</a:t>
            </a:fld>
            <a:endParaRPr lang="en-US"/>
          </a:p>
        </p:txBody>
      </p:sp>
    </p:spTree>
    <p:extLst>
      <p:ext uri="{BB962C8B-B14F-4D97-AF65-F5344CB8AC3E}">
        <p14:creationId xmlns:p14="http://schemas.microsoft.com/office/powerpoint/2010/main" val="33988320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dictionary.cambridge.org/dictionary/english-chinese-traditional/need" TargetMode="External"/><Relationship Id="rId7" Type="http://schemas.openxmlformats.org/officeDocument/2006/relationships/hyperlink" Target="https://dictionary.cambridge.org/dictionary/english-chinese-traditional/evidence" TargetMode="External"/><Relationship Id="rId2" Type="http://schemas.openxmlformats.org/officeDocument/2006/relationships/hyperlink" Target="https://dictionary.cambridge.org/dictionary/english-chinese-traditional/theory" TargetMode="External"/><Relationship Id="rId1" Type="http://schemas.openxmlformats.org/officeDocument/2006/relationships/slideLayout" Target="../slideLayouts/slideLayout2.xml"/><Relationship Id="rId6" Type="http://schemas.openxmlformats.org/officeDocument/2006/relationships/hyperlink" Target="https://dictionary.cambridge.org/dictionary/english-chinese-traditional/data" TargetMode="External"/><Relationship Id="rId5" Type="http://schemas.openxmlformats.org/officeDocument/2006/relationships/hyperlink" Target="https://dictionary.cambridge.org/dictionary/english-chinese-traditional/solid" TargetMode="External"/><Relationship Id="rId4" Type="http://schemas.openxmlformats.org/officeDocument/2006/relationships/hyperlink" Target="https://dictionary.cambridge.org/dictionary/english-chinese-traditional/back"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8AE338-904C-E8EE-EB33-2D6BB07FDDEF}"/>
              </a:ext>
            </a:extLst>
          </p:cNvPr>
          <p:cNvSpPr>
            <a:spLocks noGrp="1"/>
          </p:cNvSpPr>
          <p:nvPr>
            <p:ph type="ctrTitle"/>
          </p:nvPr>
        </p:nvSpPr>
        <p:spPr/>
        <p:txBody>
          <a:bodyPr/>
          <a:lstStyle/>
          <a:p>
            <a:endParaRPr lang="en-US" dirty="0"/>
          </a:p>
        </p:txBody>
      </p:sp>
      <p:sp>
        <p:nvSpPr>
          <p:cNvPr id="3" name="Subtitle 2">
            <a:extLst>
              <a:ext uri="{FF2B5EF4-FFF2-40B4-BE49-F238E27FC236}">
                <a16:creationId xmlns:a16="http://schemas.microsoft.com/office/drawing/2014/main" id="{9903AC61-3DF2-4312-8BA9-B08B9FA5B5E3}"/>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978334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2BB5A0-3F9A-847D-72A8-519C6B8E6439}"/>
              </a:ext>
            </a:extLst>
          </p:cNvPr>
          <p:cNvSpPr>
            <a:spLocks noGrp="1"/>
          </p:cNvSpPr>
          <p:nvPr>
            <p:ph type="title"/>
          </p:nvPr>
        </p:nvSpPr>
        <p:spPr/>
        <p:txBody>
          <a:bodyPr>
            <a:normAutofit fontScale="90000"/>
          </a:bodyPr>
          <a:lstStyle/>
          <a:p>
            <a:r>
              <a:rPr lang="en-GB" sz="1800" dirty="0">
                <a:effectLst/>
                <a:latin typeface="NimbusRomNo9L"/>
              </a:rPr>
              <a:t>Root cause analysis (RCA) in the context of manufacturing is the process of identifying (causal) factors that cause errors or quality deviations in the manufactured </a:t>
            </a:r>
            <a:r>
              <a:rPr lang="en-GB" sz="1800" dirty="0" err="1">
                <a:effectLst/>
                <a:latin typeface="NimbusRomNo9L"/>
              </a:rPr>
              <a:t>producIn</a:t>
            </a:r>
            <a:r>
              <a:rPr lang="en-GB" sz="1800" dirty="0">
                <a:effectLst/>
                <a:latin typeface="NimbusRomNo9L"/>
              </a:rPr>
              <a:t> many cases, a problem can be solved in the short term by resolving either the </a:t>
            </a:r>
            <a:r>
              <a:rPr lang="en-GB" sz="1800" dirty="0" err="1">
                <a:effectLst/>
                <a:latin typeface="NimbusRomNo9L"/>
              </a:rPr>
              <a:t>symp</a:t>
            </a:r>
            <a:r>
              <a:rPr lang="en-GB" sz="1800" dirty="0">
                <a:effectLst/>
                <a:latin typeface="NimbusRomNo9L"/>
              </a:rPr>
              <a:t>- tom or the apparent immediate cause, but it will later reoccur because the treatment was not implemented to address the real root cause. In RCA one challenging issue is the problem of distinguishing between what is a symptom and what is the real root cause. </a:t>
            </a:r>
            <a:br>
              <a:rPr lang="en-GB" sz="900" dirty="0"/>
            </a:br>
            <a:r>
              <a:rPr lang="en-GB" sz="1800" dirty="0">
                <a:effectLst/>
                <a:latin typeface="NimbusRomNo9L"/>
              </a:rPr>
              <a:t>t. </a:t>
            </a:r>
            <a:endParaRPr lang="en-US" dirty="0"/>
          </a:p>
        </p:txBody>
      </p:sp>
      <p:sp>
        <p:nvSpPr>
          <p:cNvPr id="3" name="Content Placeholder 2">
            <a:extLst>
              <a:ext uri="{FF2B5EF4-FFF2-40B4-BE49-F238E27FC236}">
                <a16:creationId xmlns:a16="http://schemas.microsoft.com/office/drawing/2014/main" id="{72D3C421-507D-4791-BC17-35D7624EF504}"/>
              </a:ext>
            </a:extLst>
          </p:cNvPr>
          <p:cNvSpPr>
            <a:spLocks noGrp="1"/>
          </p:cNvSpPr>
          <p:nvPr>
            <p:ph idx="1"/>
          </p:nvPr>
        </p:nvSpPr>
        <p:spPr/>
        <p:txBody>
          <a:bodyPr>
            <a:normAutofit fontScale="62500" lnSpcReduction="20000"/>
          </a:bodyPr>
          <a:lstStyle/>
          <a:p>
            <a:r>
              <a:rPr lang="en-GB" sz="1800" dirty="0">
                <a:effectLst/>
                <a:latin typeface="NimbusRomNo9L"/>
              </a:rPr>
              <a:t>The traditional approach to RCA is to utilize expert knowledge to define the causal factors existing in a </a:t>
            </a:r>
            <a:r>
              <a:rPr lang="en-GB" sz="1800" dirty="0" err="1">
                <a:effectLst/>
                <a:latin typeface="NimbusRomNo9L"/>
              </a:rPr>
              <a:t>manufac</a:t>
            </a:r>
            <a:r>
              <a:rPr lang="en-GB" sz="1800" dirty="0">
                <a:effectLst/>
                <a:latin typeface="NimbusRomNo9L"/>
              </a:rPr>
              <a:t>- </a:t>
            </a:r>
            <a:r>
              <a:rPr lang="en-GB" sz="1800" dirty="0" err="1">
                <a:effectLst/>
                <a:latin typeface="NimbusRomNo9L"/>
              </a:rPr>
              <a:t>turing</a:t>
            </a:r>
            <a:r>
              <a:rPr lang="en-GB" sz="1800" dirty="0">
                <a:effectLst/>
                <a:latin typeface="NimbusRomNo9L"/>
              </a:rPr>
              <a:t> line. Equipment experts will recognize errors in </a:t>
            </a:r>
            <a:r>
              <a:rPr lang="en-GB" sz="1800" dirty="0" err="1">
                <a:effectLst/>
                <a:latin typeface="NimbusRomNo9L"/>
              </a:rPr>
              <a:t>produc</a:t>
            </a:r>
            <a:r>
              <a:rPr lang="en-GB" sz="1800" dirty="0">
                <a:effectLst/>
                <a:latin typeface="NimbusRomNo9L"/>
              </a:rPr>
              <a:t>- </a:t>
            </a:r>
            <a:r>
              <a:rPr lang="en-GB" sz="1800" dirty="0" err="1">
                <a:effectLst/>
                <a:latin typeface="NimbusRomNo9L"/>
              </a:rPr>
              <a:t>tion</a:t>
            </a:r>
            <a:r>
              <a:rPr lang="en-GB" sz="1800" dirty="0">
                <a:effectLst/>
                <a:latin typeface="NimbusRomNo9L"/>
              </a:rPr>
              <a:t> or particular deviations in quality and, by using their expert knowledge, draw conclusions on the cause of the problem. </a:t>
            </a:r>
            <a:endParaRPr lang="en-GB" dirty="0"/>
          </a:p>
          <a:p>
            <a:r>
              <a:rPr lang="en-GB" sz="1800" dirty="0">
                <a:effectLst/>
                <a:latin typeface="CharisSIL"/>
              </a:rPr>
              <a:t>RCA is a structured investigation to identify the underlying causes of recurring faults. </a:t>
            </a:r>
            <a:endParaRPr lang="en-GB" dirty="0"/>
          </a:p>
          <a:p>
            <a:r>
              <a:rPr lang="en-GB" b="0" i="1" u="none" strike="noStrike" dirty="0">
                <a:solidFill>
                  <a:srgbClr val="1D2A57"/>
                </a:solidFill>
                <a:effectLst/>
                <a:latin typeface="Arial" panose="020B0604020202020204" pitchFamily="34" charset="0"/>
              </a:rPr>
              <a:t>This </a:t>
            </a:r>
            <a:r>
              <a:rPr lang="en-GB" b="0" i="1" u="none" strike="noStrike" dirty="0">
                <a:solidFill>
                  <a:srgbClr val="1D2A57"/>
                </a:solidFill>
                <a:effectLst/>
                <a:latin typeface="Arial" panose="020B0604020202020204" pitchFamily="34" charset="0"/>
                <a:hlinkClick r:id="rId2" tooltip="theory"/>
              </a:rPr>
              <a:t>theory</a:t>
            </a:r>
            <a:r>
              <a:rPr lang="en-GB" b="0" i="1" u="none" strike="noStrike" dirty="0">
                <a:solidFill>
                  <a:srgbClr val="1D2A57"/>
                </a:solidFill>
                <a:effectLst/>
                <a:latin typeface="Arial" panose="020B0604020202020204" pitchFamily="34" charset="0"/>
              </a:rPr>
              <a:t> </a:t>
            </a:r>
            <a:r>
              <a:rPr lang="en-GB" b="0" i="1" u="none" strike="noStrike" dirty="0">
                <a:solidFill>
                  <a:srgbClr val="1D2A57"/>
                </a:solidFill>
                <a:effectLst/>
                <a:latin typeface="Arial" panose="020B0604020202020204" pitchFamily="34" charset="0"/>
                <a:hlinkClick r:id="rId3" tooltip="needs"/>
              </a:rPr>
              <a:t>needs</a:t>
            </a:r>
            <a:r>
              <a:rPr lang="en-GB" b="0" i="1" u="none" strike="noStrike" dirty="0">
                <a:solidFill>
                  <a:srgbClr val="1D2A57"/>
                </a:solidFill>
                <a:effectLst/>
                <a:latin typeface="Arial" panose="020B0604020202020204" pitchFamily="34" charset="0"/>
              </a:rPr>
              <a:t> to be </a:t>
            </a:r>
            <a:r>
              <a:rPr lang="en-GB" b="0" i="1" u="none" strike="noStrike" dirty="0">
                <a:solidFill>
                  <a:srgbClr val="1D2A57"/>
                </a:solidFill>
                <a:effectLst/>
                <a:latin typeface="Arial" panose="020B0604020202020204" pitchFamily="34" charset="0"/>
                <a:hlinkClick r:id="rId4" tooltip="backed"/>
              </a:rPr>
              <a:t>backed</a:t>
            </a:r>
            <a:r>
              <a:rPr lang="en-GB" b="0" i="1" u="none" strike="noStrike" dirty="0">
                <a:solidFill>
                  <a:srgbClr val="1D2A57"/>
                </a:solidFill>
                <a:effectLst/>
                <a:latin typeface="Arial" panose="020B0604020202020204" pitchFamily="34" charset="0"/>
              </a:rPr>
              <a:t> up with </a:t>
            </a:r>
            <a:r>
              <a:rPr lang="en-GB" b="0" i="1" u="none" strike="noStrike" dirty="0">
                <a:solidFill>
                  <a:srgbClr val="1D2A57"/>
                </a:solidFill>
                <a:effectLst/>
                <a:latin typeface="Arial" panose="020B0604020202020204" pitchFamily="34" charset="0"/>
                <a:hlinkClick r:id="rId5" tooltip="solid"/>
              </a:rPr>
              <a:t>solid</a:t>
            </a:r>
            <a:r>
              <a:rPr lang="en-GB" b="0" i="1" u="none" strike="noStrike" dirty="0">
                <a:solidFill>
                  <a:srgbClr val="1D2A57"/>
                </a:solidFill>
                <a:effectLst/>
                <a:latin typeface="Arial" panose="020B0604020202020204" pitchFamily="34" charset="0"/>
              </a:rPr>
              <a:t> empirical </a:t>
            </a:r>
            <a:r>
              <a:rPr lang="en-GB" b="1" i="1" u="none" strike="noStrike" dirty="0">
                <a:solidFill>
                  <a:srgbClr val="1D2A57"/>
                </a:solidFill>
                <a:effectLst/>
                <a:latin typeface="Arial" panose="020B0604020202020204" pitchFamily="34" charset="0"/>
                <a:hlinkClick r:id="rId6" tooltip="data"/>
              </a:rPr>
              <a:t>data</a:t>
            </a:r>
            <a:r>
              <a:rPr lang="en-GB" b="1" i="1" u="none" strike="noStrike" dirty="0">
                <a:solidFill>
                  <a:srgbClr val="1D2A57"/>
                </a:solidFill>
                <a:effectLst/>
                <a:latin typeface="Arial" panose="020B0604020202020204" pitchFamily="34" charset="0"/>
              </a:rPr>
              <a:t>/</a:t>
            </a:r>
            <a:r>
              <a:rPr lang="en-GB" b="1" i="1" u="none" strike="noStrike" dirty="0">
                <a:solidFill>
                  <a:srgbClr val="1D2A57"/>
                </a:solidFill>
                <a:effectLst/>
                <a:latin typeface="Arial" panose="020B0604020202020204" pitchFamily="34" charset="0"/>
                <a:hlinkClick r:id="rId7" tooltip="evidence"/>
              </a:rPr>
              <a:t>evidence</a:t>
            </a:r>
            <a:r>
              <a:rPr lang="en-GB" b="0" i="1" u="none" strike="noStrike" dirty="0">
                <a:solidFill>
                  <a:srgbClr val="1D2A57"/>
                </a:solidFill>
                <a:effectLst/>
                <a:latin typeface="Arial" panose="020B0604020202020204" pitchFamily="34" charset="0"/>
              </a:rPr>
              <a:t>. Thus quality problem solving is often a quantity intensive task in the manufacturing industry, and the workload shows large fluctuations.</a:t>
            </a:r>
          </a:p>
          <a:p>
            <a:r>
              <a:rPr lang="en-GB" sz="1800" dirty="0">
                <a:effectLst/>
                <a:latin typeface="CharisSIL"/>
              </a:rPr>
              <a:t>all quality problems can be described by </a:t>
            </a:r>
            <a:endParaRPr lang="en-GB" dirty="0"/>
          </a:p>
          <a:p>
            <a:r>
              <a:rPr lang="en-GB" sz="1800" dirty="0">
                <a:effectLst/>
                <a:latin typeface="CharisSIL"/>
              </a:rPr>
              <a:t>feature vectors in a standard way. Thus, the feature vectors will be the predictor or input of the ML models. The extracted root causes of quality problems from the historical quality database will be the target or response variables of the ML model. In the language of ML, we solve a multi-class classification problem by using the combination of features to directly predict potential root causes of quality problems. KNN and NN classifiers are suggested and tested in this paper. </a:t>
            </a:r>
            <a:endParaRPr lang="en-GB" dirty="0"/>
          </a:p>
          <a:p>
            <a:endParaRPr lang="en-GB" b="0" i="1" u="none" strike="noStrike" dirty="0">
              <a:solidFill>
                <a:srgbClr val="1D2A57"/>
              </a:solidFill>
              <a:effectLst/>
              <a:latin typeface="Arial" panose="020B0604020202020204" pitchFamily="34" charset="0"/>
            </a:endParaRPr>
          </a:p>
          <a:p>
            <a:r>
              <a:rPr lang="en-US" dirty="0"/>
              <a:t>As a result of the high quantity and diversity of quality problems, in the real production situation, the quality problem solving process is complicated and time-consuming. However, the quality problems incurred during the production periods need to be resolved as quickly as possible so that the loss and risk are minimized.</a:t>
            </a:r>
          </a:p>
          <a:p>
            <a:endParaRPr lang="en-US" dirty="0"/>
          </a:p>
          <a:p>
            <a:r>
              <a:rPr lang="en-GB" sz="1800" dirty="0">
                <a:effectLst/>
                <a:latin typeface="TimesLTStd"/>
              </a:rPr>
              <a:t>Anomaly is an unusual </a:t>
            </a:r>
            <a:r>
              <a:rPr lang="en-GB" sz="1800" dirty="0" err="1">
                <a:effectLst/>
                <a:latin typeface="TimesLTStd"/>
              </a:rPr>
              <a:t>behavior</a:t>
            </a:r>
            <a:r>
              <a:rPr lang="en-GB" sz="1800" dirty="0">
                <a:effectLst/>
                <a:latin typeface="TimesLTStd"/>
              </a:rPr>
              <a:t> in data that does not follow the expected </a:t>
            </a:r>
            <a:r>
              <a:rPr lang="en-GB" sz="1800" dirty="0" err="1">
                <a:effectLst/>
                <a:latin typeface="TimesLTStd"/>
              </a:rPr>
              <a:t>behavior</a:t>
            </a:r>
            <a:r>
              <a:rPr lang="en-GB" sz="1800" dirty="0">
                <a:effectLst/>
                <a:latin typeface="TimesLTStd"/>
              </a:rPr>
              <a:t> </a:t>
            </a:r>
          </a:p>
          <a:p>
            <a:r>
              <a:rPr lang="en-GB" sz="1800" dirty="0">
                <a:effectLst/>
                <a:latin typeface="TimesLTStd"/>
              </a:rPr>
              <a:t>Anomaly detection (AD), also synonymously termed as outlier detection, novelty detection and deviation detection, is the process of detecting patterns that do not follow the expected </a:t>
            </a:r>
            <a:r>
              <a:rPr lang="en-GB" sz="1800" dirty="0" err="1">
                <a:effectLst/>
                <a:latin typeface="TimesLTStd"/>
              </a:rPr>
              <a:t>behavior</a:t>
            </a:r>
            <a:r>
              <a:rPr lang="en-GB" sz="1800">
                <a:effectLst/>
                <a:latin typeface="TimesLTStd"/>
              </a:rPr>
              <a:t> in a given dataset. </a:t>
            </a:r>
            <a:endParaRPr lang="en-GB"/>
          </a:p>
          <a:p>
            <a:endParaRPr lang="en-GB"/>
          </a:p>
          <a:p>
            <a:endParaRPr lang="en-US" dirty="0"/>
          </a:p>
        </p:txBody>
      </p:sp>
    </p:spTree>
    <p:extLst>
      <p:ext uri="{BB962C8B-B14F-4D97-AF65-F5344CB8AC3E}">
        <p14:creationId xmlns:p14="http://schemas.microsoft.com/office/powerpoint/2010/main" val="14768866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1698</TotalTime>
  <Words>400</Words>
  <Application>Microsoft Macintosh PowerPoint</Application>
  <PresentationFormat>Widescreen</PresentationFormat>
  <Paragraphs>11</Paragraphs>
  <Slides>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vt:i4>
      </vt:variant>
    </vt:vector>
  </HeadingPairs>
  <TitlesOfParts>
    <vt:vector size="9" baseType="lpstr">
      <vt:lpstr>CharisSIL</vt:lpstr>
      <vt:lpstr>NimbusRomNo9L</vt:lpstr>
      <vt:lpstr>TimesLTStd</vt:lpstr>
      <vt:lpstr>Arial</vt:lpstr>
      <vt:lpstr>Calibri</vt:lpstr>
      <vt:lpstr>Calibri Light</vt:lpstr>
      <vt:lpstr>Office Theme</vt:lpstr>
      <vt:lpstr>PowerPoint Presentation</vt:lpstr>
      <vt:lpstr>Root cause analysis (RCA) in the context of manufacturing is the process of identifying (causal) factors that cause errors or quality deviations in the manufactured producIn many cases, a problem can be solved in the short term by resolving either the symp- tom or the apparent immediate cause, but it will later reoccur because the treatment was not implemented to address the real root cause. In RCA one challenging issue is the problem of distinguishing between what is a symptom and what is the real root cause.  t.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Wu, Kai-Jung</dc:creator>
  <cp:lastModifiedBy>Wu, Kai-Jung</cp:lastModifiedBy>
  <cp:revision>1</cp:revision>
  <dcterms:created xsi:type="dcterms:W3CDTF">2023-09-09T14:35:36Z</dcterms:created>
  <dcterms:modified xsi:type="dcterms:W3CDTF">2023-09-10T18:54:21Z</dcterms:modified>
</cp:coreProperties>
</file>