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5.xml" ContentType="application/vnd.openxmlformats-officedocument.presentationml.notesSlide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A3E1E4B-D371-4066-BE18-C41C21F0A3FC}" type="slidenum">
              <a:rPr lang="en-GB" sz="1400" b="0" strike="noStrike" spc="-1">
                <a:latin typeface="Times New Roman"/>
              </a:rPr>
              <a:pPr algn="r"/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03796DB-23C5-49D3-9DFF-FFE23DF0E6B3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00A66852-4536-468F-874C-CE6998355A77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11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A797618B-0690-46FC-B322-C1958861A5A4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9663211-FE89-4C1D-980E-04F9C37D856E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12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This year, the workshop is hosting a Shared Task on Native Language Identification2 (NLI). NLI is the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process of automatically identifying the native language (L1) of a non-native speaker based solely on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language that he or she produces in another language. Two previous shared tasks on NLI have been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organized in which the task was to identify the native language of non-native speakers of English based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on essays and spoken responses to a standardized assessment of academic English proficiency. The first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shared task3 was based on the essays only and was also held with the BEA workshop in 2013. Three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years later, Computational Paralinguistics Challenge4 at Interspeech 2016 hosted a sub-challenge on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identifying the native language based solely on the spoken responses. This year’s shared task combines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the inputs from the two previous tasks. There are three tracks: NLI on the essay only, NLI on the speech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response only, and NLI using both responses from a test taker. 19 teams competed in the NLI shared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task, with 17 presenting their systems during the poster session. A summary report of the shared task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(Malmasi et al.) will be presented orally.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endParaRPr lang="en-GB" sz="11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AF10BC5C-7938-4960-AA72-E7EA0AF908D0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9663211-FE89-4C1D-980E-04F9C37D856E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13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This year, the workshop is hosting a Shared Task on Native Language Identification2 (NLI). NLI is the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process of automatically identifying the native language (L1) of a non-native speaker based solely on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language that he or she produces in another language. Two previous shared tasks on NLI have been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organized in which the task was to identify the native language of non-native speakers of English based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on essays and spoken responses to a standardized assessment of academic English proficiency. The first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shared task3 was based on the essays only and was also held with the BEA workshop in 2013. Three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years later, Computational Paralinguistics Challenge4 at Interspeech 2016 hosted a sub-challenge on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identifying the native language based solely on the spoken responses. This year’s shared task combines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the inputs from the two previous tasks. There are three tracks: NLI on the essay only, NLI on the speech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response only, and NLI using both responses from a test taker. 19 teams competed in the NLI shared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task, with 17 presenting their systems during the poster session. A summary report of the shared task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(Malmasi et al.) will be presented orally.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endParaRPr lang="en-GB" sz="11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AF10BC5C-7938-4960-AA72-E7EA0AF908D0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723AC2-E3ED-45AB-A9B5-A27AE74A7644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14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868FECEB-E604-4A46-8B50-47E85F5C7D06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15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4EEBE235-0A8C-4BBE-9ABE-91DF9BD1725F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EF110F3-7F18-4847-8723-327AE414565A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3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216000" indent="-214920">
              <a:lnSpc>
                <a:spcPct val="100000"/>
              </a:lnSpc>
              <a:spcBef>
                <a:spcPts val="451"/>
              </a:spcBef>
            </a:pPr>
            <a:r>
              <a:rPr lang="en-GB" sz="2000" b="0" strike="noStrike" spc="-1">
                <a:latin typeface="Calibri"/>
                <a:ea typeface="ＭＳ Ｐゴシック"/>
              </a:rPr>
              <a:t>This year we received a record 62 submissions, and accepted 9 papers as oral presentations and 25 as</a:t>
            </a:r>
            <a:endParaRPr lang="en-GB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</a:pPr>
            <a:r>
              <a:rPr lang="en-GB" sz="2000" b="0" strike="noStrike" spc="-1">
                <a:latin typeface="Calibri"/>
                <a:ea typeface="ＭＳ Ｐゴシック"/>
              </a:rPr>
              <a:t>poster presentation and/or demos, for an overall acceptance rate of 55 percent.</a:t>
            </a:r>
            <a:endParaRPr lang="en-GB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8E772E7-65E1-4E0F-9159-EC666D027515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82A9849-AB6C-48A1-846A-05B687BC1A34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4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This year, the workshop is hosting a Shared Task on Native Language Identification2 (NLI). NLI is the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process of automatically identifying the native language (L1) of a non-native speaker based solely on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language that he or she produces in another language. Two previous shared tasks on NLI have been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organized in which the task was to identify the native language of non-native speakers of English based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on essays and spoken responses to a standardized assessment of academic English proficiency. The first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shared task3 was based on the essays only and was also held with the BEA workshop in 2013. Three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years later, Computational Paralinguistics Challenge4 at Interspeech 2016 hosted a sub-challenge on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identifying the native language based solely on the spoken responses. This year’s shared task combines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the inputs from the two previous tasks. There are three tracks: NLI on the essay only, NLI on the speech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response only, and NLI using both responses from a test taker. 19 teams competed in the NLI shared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task, with 17 presenting their systems during the poster session. A summary report of the shared task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r>
              <a:rPr lang="en-GB" sz="1100" b="0" strike="noStrike" spc="-1">
                <a:latin typeface="Calibri"/>
                <a:ea typeface="ＭＳ Ｐゴシック"/>
              </a:rPr>
              <a:t>(Malmasi et al.) will be presented orally.</a:t>
            </a:r>
            <a:endParaRPr lang="en-GB" sz="11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414"/>
              </a:spcBef>
            </a:pPr>
            <a:endParaRPr lang="en-GB" sz="11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E1B552DB-82D6-49D6-8415-35DD3655D82F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8D409D-A2EC-48EE-A93F-0EB86BE355FC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5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10DBDF3-1BB6-4B64-816A-109526FC3650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6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F4FEA7D-92F8-4D0B-AECC-20F0B081A710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8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C7FE1483-CEFA-4B4E-AB24-47C72406D921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9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84760" y="8685360"/>
            <a:ext cx="29577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D21D8FD-62D2-4473-B85A-AAAC59BBB0FA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10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59BE0A1E-40EF-4E86-BB26-64A683628AD7}" type="slidenum">
              <a:rPr lang="en-GB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pPr algn="r">
                <a:lnSpc>
                  <a:spcPct val="100000"/>
                </a:lnSpc>
              </a:pPr>
              <a:t>10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8" Type="http://schemas.openxmlformats.org/officeDocument/2006/relationships/image" Target="../media/image6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/>
          <p:cNvPicPr/>
          <p:nvPr/>
        </p:nvPicPr>
        <p:blipFill>
          <a:blip r:embed="rId3"/>
          <a:stretch/>
        </p:blipFill>
        <p:spPr>
          <a:xfrm>
            <a:off x="0" y="-36360"/>
            <a:ext cx="9142560" cy="37134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325440" y="3095640"/>
            <a:ext cx="5216760" cy="47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14th Workshop on Innovative Use of NLP for Building Educational Applications</a:t>
            </a:r>
            <a:r>
              <a:t/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19640" y="68400"/>
            <a:ext cx="42465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GB" sz="3200" b="1" strike="noStrike" spc="-1">
                <a:solidFill>
                  <a:srgbClr val="FFFFFF"/>
                </a:solidFill>
                <a:latin typeface="Calibri"/>
                <a:ea typeface="ＭＳ Ｐゴシック"/>
              </a:rPr>
              <a:t>BEA14 @ ACL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GB" sz="3200" b="1" strike="noStrike" spc="-1">
                <a:solidFill>
                  <a:srgbClr val="FFFFFF"/>
                </a:solidFill>
                <a:latin typeface="Calibri"/>
                <a:ea typeface="ＭＳ Ｐゴシック"/>
              </a:rPr>
              <a:t>August 02, 2019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12080" y="4040280"/>
            <a:ext cx="2874600" cy="27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Organisers:</a:t>
            </a:r>
            <a:endParaRPr lang="en-GB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Ekaterina Kochmar</a:t>
            </a:r>
            <a:endParaRPr lang="en-GB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Claudia Leacock</a:t>
            </a:r>
            <a:endParaRPr lang="en-GB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Nitin Madnani</a:t>
            </a:r>
            <a:endParaRPr lang="en-GB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Ildikó Pilán</a:t>
            </a:r>
            <a:endParaRPr lang="en-GB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Helen Yannakoudakis</a:t>
            </a:r>
            <a:endParaRPr lang="en-GB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Torsten Zesch</a:t>
            </a:r>
            <a:endParaRPr lang="en-GB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Gold Sponsors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07" name="Picture 2"/>
          <p:cNvPicPr/>
          <p:nvPr/>
        </p:nvPicPr>
        <p:blipFill>
          <a:blip r:embed="rId3"/>
          <a:stretch/>
        </p:blipFill>
        <p:spPr>
          <a:xfrm>
            <a:off x="4889520" y="2303640"/>
            <a:ext cx="3273480" cy="935280"/>
          </a:xfrm>
          <a:prstGeom prst="rect">
            <a:avLst/>
          </a:prstGeom>
          <a:ln>
            <a:noFill/>
          </a:ln>
        </p:spPr>
      </p:pic>
      <p:pic>
        <p:nvPicPr>
          <p:cNvPr id="108" name="Picture 3"/>
          <p:cNvPicPr/>
          <p:nvPr/>
        </p:nvPicPr>
        <p:blipFill>
          <a:blip r:embed="rId4"/>
          <a:stretch/>
        </p:blipFill>
        <p:spPr>
          <a:xfrm>
            <a:off x="1104840" y="2057400"/>
            <a:ext cx="1408320" cy="1408320"/>
          </a:xfrm>
          <a:prstGeom prst="rect">
            <a:avLst/>
          </a:prstGeom>
          <a:ln>
            <a:noFill/>
          </a:ln>
        </p:spPr>
      </p:pic>
      <p:pic>
        <p:nvPicPr>
          <p:cNvPr id="109" name="Picture 4"/>
          <p:cNvPicPr/>
          <p:nvPr/>
        </p:nvPicPr>
        <p:blipFill>
          <a:blip r:embed="rId5"/>
          <a:stretch/>
        </p:blipFill>
        <p:spPr>
          <a:xfrm>
            <a:off x="5105520" y="4299120"/>
            <a:ext cx="2805120" cy="666720"/>
          </a:xfrm>
          <a:prstGeom prst="rect">
            <a:avLst/>
          </a:prstGeom>
          <a:ln>
            <a:noFill/>
          </a:ln>
        </p:spPr>
      </p:pic>
      <p:pic>
        <p:nvPicPr>
          <p:cNvPr id="110" name="Picture 5"/>
          <p:cNvPicPr/>
          <p:nvPr/>
        </p:nvPicPr>
        <p:blipFill>
          <a:blip r:embed="rId6"/>
          <a:stretch/>
        </p:blipFill>
        <p:spPr>
          <a:xfrm>
            <a:off x="1008000" y="4240080"/>
            <a:ext cx="1865520" cy="79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Silver Sponsors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12" name="Picture 2"/>
          <p:cNvPicPr/>
          <p:nvPr/>
        </p:nvPicPr>
        <p:blipFill>
          <a:blip r:embed="rId3"/>
          <a:stretch/>
        </p:blipFill>
        <p:spPr>
          <a:xfrm>
            <a:off x="3240000" y="1511280"/>
            <a:ext cx="2665440" cy="1309680"/>
          </a:xfrm>
          <a:prstGeom prst="rect">
            <a:avLst/>
          </a:prstGeom>
          <a:ln>
            <a:noFill/>
          </a:ln>
        </p:spPr>
      </p:pic>
      <p:pic>
        <p:nvPicPr>
          <p:cNvPr id="113" name="Picture 3"/>
          <p:cNvPicPr/>
          <p:nvPr/>
        </p:nvPicPr>
        <p:blipFill>
          <a:blip r:embed="rId4"/>
          <a:stretch/>
        </p:blipFill>
        <p:spPr>
          <a:xfrm>
            <a:off x="3095640" y="3743280"/>
            <a:ext cx="2878200" cy="287820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457200" y="3168720"/>
            <a:ext cx="8228160" cy="12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Bronze Sponsors</a:t>
            </a:r>
            <a:endParaRPr lang="en-GB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Poster Session Notes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82760" y="180972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28 BEA posters + 15 GEC shared task papers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Spread over two poster sessions:</a:t>
            </a:r>
            <a:endParaRPr lang="en-GB" sz="2400" b="0" strike="noStrike" spc="-1">
              <a:latin typeface="Arial"/>
            </a:endParaRPr>
          </a:p>
          <a:p>
            <a:pPr marL="754200" lvl="1" indent="-341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Group A: 2:00 – 2:45</a:t>
            </a:r>
            <a:endParaRPr lang="en-GB" sz="2400" b="0" strike="noStrike" spc="-1">
              <a:latin typeface="Arial"/>
            </a:endParaRPr>
          </a:p>
          <a:p>
            <a:pPr marL="754200" lvl="1" indent="-341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Group B: 2:45 – 3:30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Presenters: set up at 1:45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BEA14 schedule:</a:t>
            </a:r>
            <a:endParaRPr lang="en-GB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66B3"/>
                </a:solidFill>
                <a:latin typeface="Arial"/>
                <a:ea typeface="ＭＳ Ｐゴシック"/>
              </a:rPr>
              <a:t> https://sig-edu.org/bea/current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Coffee breaks &amp; Poster sessions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82760" y="180972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01"/>
              </a:spcBef>
              <a:buFont typeface="Arial"/>
              <a:buChar char="•"/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GB" sz="2400" b="1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Coffee breaks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</a:p>
          <a:p>
            <a:pPr lvl="1">
              <a:spcBef>
                <a:spcPts val="601"/>
              </a:spcBef>
              <a:buFont typeface="Arial"/>
              <a:buChar char="•"/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 Snack bar area, ground floor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Spadolini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 Pavilion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GB" sz="2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Font typeface="Arial"/>
              <a:buChar char="•"/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GB" sz="2400" b="1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Poster sessions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lang="en-GB" sz="2400" b="0" strike="noStrike" spc="-1" dirty="0" smtClean="0">
              <a:latin typeface="Arial"/>
            </a:endParaRPr>
          </a:p>
          <a:p>
            <a:pPr marL="754200" lvl="1" indent="-341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Outside Hall 2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Post-workshop dinner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We will be hosting our "world famous" post-workshop dinner immediately following the closing remarks of the workshop! </a:t>
            </a:r>
            <a:endParaRPr lang="en-GB" sz="2200" b="0" strike="noStrike" spc="-1" dirty="0"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Students will have their dinner subsidized</a:t>
            </a:r>
            <a:endParaRPr lang="en-GB" sz="2200" b="0" strike="noStrike" spc="-1" dirty="0"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Please sign up! </a:t>
            </a:r>
            <a:r>
              <a:rPr lang="en-GB" sz="2200" b="0" strike="noStrike" spc="-1" dirty="0">
                <a:solidFill>
                  <a:schemeClr val="accent2"/>
                </a:solidFill>
                <a:latin typeface="Calibri"/>
                <a:ea typeface="ＭＳ Ｐゴシック"/>
              </a:rPr>
              <a:t>http://bit.ly/bea14-dinner</a:t>
            </a:r>
            <a:endParaRPr lang="en-GB" sz="2200" b="0" strike="noStrike" spc="-1" dirty="0">
              <a:solidFill>
                <a:schemeClr val="accent2"/>
              </a:solidFill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GB" sz="2200" b="0" strike="noStrike" spc="-1" dirty="0"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Venue: </a:t>
            </a:r>
            <a:endParaRPr lang="en-GB" sz="2200" b="0" strike="noStrike" spc="-1" dirty="0">
              <a:latin typeface="Arial"/>
            </a:endParaRPr>
          </a:p>
          <a:p>
            <a:pPr marL="741240" indent="-276480">
              <a:lnSpc>
                <a:spcPct val="100000"/>
              </a:lnSpc>
              <a:spcBef>
                <a:spcPts val="799"/>
              </a:spcBef>
            </a:pPr>
            <a:r>
              <a:rPr lang="en-GB" sz="2200" b="0" i="1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Trattoria</a:t>
            </a:r>
            <a:r>
              <a:rPr lang="en-GB" sz="2200" b="0" i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Coco </a:t>
            </a:r>
            <a:r>
              <a:rPr lang="en-GB" sz="2200" b="0" i="1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Lezzone</a:t>
            </a:r>
            <a:r>
              <a:rPr lang="en-GB" sz="2200" b="0" i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lang="en-GB" sz="2200" b="0" strike="noStrike" spc="-1" dirty="0">
              <a:latin typeface="Arial"/>
            </a:endParaRPr>
          </a:p>
          <a:p>
            <a:pPr marL="741240" indent="-276480">
              <a:lnSpc>
                <a:spcPct val="100000"/>
              </a:lnSpc>
              <a:spcBef>
                <a:spcPts val="799"/>
              </a:spcBef>
            </a:pPr>
            <a:r>
              <a:rPr lang="en-GB" sz="2200" b="0" i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Via del </a:t>
            </a:r>
            <a:r>
              <a:rPr lang="en-GB" sz="2200" b="0" i="1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Parioncino</a:t>
            </a:r>
            <a:r>
              <a:rPr lang="en-GB" sz="2200" b="0" i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, 26/r – 50100 Firenze</a:t>
            </a:r>
            <a:endParaRPr lang="en-GB" sz="2200" b="0" strike="noStrike" spc="-1" dirty="0"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Time: 7pm </a:t>
            </a:r>
            <a:endParaRPr lang="en-GB" sz="2200" b="0" strike="noStrike" spc="-1" dirty="0"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If you’d like to walk with us, we’ll be leaving the conference venue at 6.30pm sharp.</a:t>
            </a:r>
            <a:endParaRPr lang="en-GB" sz="2200" b="0" strike="noStrike" spc="-1" dirty="0">
              <a:latin typeface="Arial"/>
            </a:endParaRPr>
          </a:p>
          <a:p>
            <a:pPr marL="336600" indent="-328680">
              <a:lnSpc>
                <a:spcPct val="100000"/>
              </a:lnSpc>
              <a:spcBef>
                <a:spcPts val="799"/>
              </a:spcBef>
            </a:pPr>
            <a:endParaRPr lang="en-GB" sz="2200" b="0" strike="noStrike" spc="-1" dirty="0">
              <a:latin typeface="Arial"/>
            </a:endParaRPr>
          </a:p>
          <a:p>
            <a:pPr marL="338040" indent="-328680">
              <a:lnSpc>
                <a:spcPct val="100000"/>
              </a:lnSpc>
              <a:spcBef>
                <a:spcPts val="700"/>
              </a:spcBef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lang="en-GB" sz="2200" b="0" strike="noStrike" spc="-1" dirty="0">
              <a:latin typeface="Arial"/>
            </a:endParaRPr>
          </a:p>
          <a:p>
            <a:pPr marL="338040" indent="-328680">
              <a:lnSpc>
                <a:spcPct val="100000"/>
              </a:lnSpc>
              <a:spcBef>
                <a:spcPts val="700"/>
              </a:spcBef>
            </a:pPr>
            <a:endParaRPr lang="en-GB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5800" y="30780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Let’s Go!</a:t>
            </a:r>
            <a:r>
              <a:t/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344680" y="1459080"/>
            <a:ext cx="486900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Picture 3"/>
          <p:cNvPicPr/>
          <p:nvPr/>
        </p:nvPicPr>
        <p:blipFill>
          <a:blip r:embed="rId3"/>
          <a:stretch/>
        </p:blipFill>
        <p:spPr>
          <a:xfrm>
            <a:off x="7295400" y="1234800"/>
            <a:ext cx="1568520" cy="446760"/>
          </a:xfrm>
          <a:prstGeom prst="rect">
            <a:avLst/>
          </a:prstGeom>
          <a:ln>
            <a:noFill/>
          </a:ln>
        </p:spPr>
      </p:pic>
      <p:pic>
        <p:nvPicPr>
          <p:cNvPr id="122" name="Picture 4"/>
          <p:cNvPicPr/>
          <p:nvPr/>
        </p:nvPicPr>
        <p:blipFill>
          <a:blip r:embed="rId4"/>
          <a:stretch/>
        </p:blipFill>
        <p:spPr>
          <a:xfrm>
            <a:off x="7092360" y="5202360"/>
            <a:ext cx="1654200" cy="1654200"/>
          </a:xfrm>
          <a:prstGeom prst="rect">
            <a:avLst/>
          </a:prstGeom>
          <a:ln>
            <a:noFill/>
          </a:ln>
        </p:spPr>
      </p:pic>
      <p:pic>
        <p:nvPicPr>
          <p:cNvPr id="123" name="Picture 5"/>
          <p:cNvPicPr/>
          <p:nvPr/>
        </p:nvPicPr>
        <p:blipFill>
          <a:blip r:embed="rId5"/>
          <a:stretch/>
        </p:blipFill>
        <p:spPr>
          <a:xfrm>
            <a:off x="299520" y="1262880"/>
            <a:ext cx="808920" cy="808920"/>
          </a:xfrm>
          <a:prstGeom prst="rect">
            <a:avLst/>
          </a:prstGeom>
          <a:ln>
            <a:noFill/>
          </a:ln>
        </p:spPr>
      </p:pic>
      <p:pic>
        <p:nvPicPr>
          <p:cNvPr id="124" name="Picture 6"/>
          <p:cNvPicPr/>
          <p:nvPr/>
        </p:nvPicPr>
        <p:blipFill>
          <a:blip r:embed="rId6"/>
          <a:stretch/>
        </p:blipFill>
        <p:spPr>
          <a:xfrm>
            <a:off x="299520" y="5877360"/>
            <a:ext cx="1072080" cy="458640"/>
          </a:xfrm>
          <a:prstGeom prst="rect">
            <a:avLst/>
          </a:prstGeom>
          <a:ln>
            <a:noFill/>
          </a:ln>
        </p:spPr>
      </p:pic>
      <p:pic>
        <p:nvPicPr>
          <p:cNvPr id="125" name="Picture 7"/>
          <p:cNvPicPr/>
          <p:nvPr/>
        </p:nvPicPr>
        <p:blipFill>
          <a:blip r:embed="rId7"/>
          <a:stretch/>
        </p:blipFill>
        <p:spPr>
          <a:xfrm>
            <a:off x="0" y="3330720"/>
            <a:ext cx="1532160" cy="752400"/>
          </a:xfrm>
          <a:prstGeom prst="rect">
            <a:avLst/>
          </a:prstGeom>
          <a:ln>
            <a:noFill/>
          </a:ln>
        </p:spPr>
      </p:pic>
      <p:pic>
        <p:nvPicPr>
          <p:cNvPr id="126" name="Picture 8"/>
          <p:cNvPicPr/>
          <p:nvPr/>
        </p:nvPicPr>
        <p:blipFill>
          <a:blip r:embed="rId8"/>
          <a:stretch/>
        </p:blipFill>
        <p:spPr>
          <a:xfrm>
            <a:off x="7297920" y="3297960"/>
            <a:ext cx="1611360" cy="382680"/>
          </a:xfrm>
          <a:prstGeom prst="rect">
            <a:avLst/>
          </a:prstGeom>
          <a:ln>
            <a:noFill/>
          </a:ln>
        </p:spPr>
      </p:pic>
      <p:pic>
        <p:nvPicPr>
          <p:cNvPr id="127" name="Picture 2"/>
          <p:cNvPicPr/>
          <p:nvPr/>
        </p:nvPicPr>
        <p:blipFill>
          <a:blip r:embed="rId9"/>
          <a:srcRect t="18416" b="8146"/>
          <a:stretch/>
        </p:blipFill>
        <p:spPr>
          <a:xfrm>
            <a:off x="2483640" y="1229040"/>
            <a:ext cx="4030920" cy="526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BEA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30120" indent="-328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14 years of history... (first BEA in 2003)</a:t>
            </a:r>
            <a:endParaRPr lang="en-GB" sz="2400" b="0" strike="noStrike" spc="-1">
              <a:latin typeface="Arial"/>
            </a:endParaRPr>
          </a:p>
          <a:p>
            <a:pPr marL="330120" indent="-328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Workshop Focus: NLP innovation in the context of educational applications</a:t>
            </a:r>
            <a:endParaRPr lang="en-GB" sz="2400" b="0" strike="noStrike" spc="-1">
              <a:latin typeface="Arial"/>
            </a:endParaRPr>
          </a:p>
          <a:p>
            <a:pPr marL="341280" indent="-328680">
              <a:lnSpc>
                <a:spcPct val="100000"/>
              </a:lnSpc>
              <a:spcBef>
                <a:spcPts val="799"/>
              </a:spcBef>
            </a:pPr>
            <a:endParaRPr lang="en-GB" sz="2400" b="0" strike="noStrike" spc="-1">
              <a:latin typeface="Arial"/>
            </a:endParaRPr>
          </a:p>
          <a:p>
            <a:pPr marL="330120" indent="-328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BEA14</a:t>
            </a:r>
            <a:endParaRPr lang="en-GB" sz="24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Record registrants this year (120+)</a:t>
            </a:r>
            <a:endParaRPr lang="en-GB" sz="22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Many thanks to 137 reviewers!</a:t>
            </a:r>
            <a:endParaRPr lang="en-GB" sz="22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7</a:t>
            </a:r>
            <a:r>
              <a:rPr lang="en-GB" sz="2200" b="0" strike="noStrike" spc="-1" baseline="33000">
                <a:solidFill>
                  <a:srgbClr val="000000"/>
                </a:solidFill>
                <a:latin typeface="Calibri"/>
                <a:ea typeface="ＭＳ Ｐゴシック"/>
              </a:rPr>
              <a:t>th</a:t>
            </a: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BEA with sponsorship (6 sponsors) </a:t>
            </a:r>
            <a:endParaRPr lang="en-GB" sz="22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6</a:t>
            </a:r>
            <a:r>
              <a:rPr lang="en-GB" sz="2200" b="0" strike="noStrike" spc="-1" baseline="33000">
                <a:solidFill>
                  <a:srgbClr val="000000"/>
                </a:solidFill>
                <a:latin typeface="Calibri"/>
                <a:ea typeface="ＭＳ Ｐゴシック"/>
              </a:rPr>
              <a:t>th</a:t>
            </a: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BEA with a shared task (Grammatical Error Correction)</a:t>
            </a:r>
            <a:endParaRPr lang="en-GB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BEA numbers</a:t>
            </a:r>
            <a:endParaRPr lang="en-GB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3600" b="0" strike="noStrike" spc="-1">
              <a:latin typeface="Arial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681840" y="856800"/>
          <a:ext cx="7779960" cy="5294160"/>
        </p:xfrm>
        <a:graphic>
          <a:graphicData uri="http://schemas.openxmlformats.org/drawingml/2006/table">
            <a:tbl>
              <a:tblPr/>
              <a:tblGrid>
                <a:gridCol w="1099080"/>
                <a:gridCol w="1665360"/>
                <a:gridCol w="1291320"/>
                <a:gridCol w="737280"/>
                <a:gridCol w="1011960"/>
                <a:gridCol w="1974960"/>
              </a:tblGrid>
              <a:tr h="62532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Year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Total</a:t>
                      </a:r>
                      <a:endParaRPr lang="en-GB" sz="13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 Submissions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Total</a:t>
                      </a:r>
                      <a:endParaRPr lang="en-GB" sz="13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Accepted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Oral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Poster</a:t>
                      </a:r>
                      <a:endParaRPr lang="en-GB" sz="13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58000"/>
                        </a:lnSpc>
                      </a:pP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endParaRPr lang="en-GB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Acceptance Rate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1876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2011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36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22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8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14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61%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76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2012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42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24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8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16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57%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76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2013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25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15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9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6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60%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76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2014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35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21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7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14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60%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76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2015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44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29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10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19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66%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76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2016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46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28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8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61%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76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2017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62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34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9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25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55%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51876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2018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41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26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8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18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63%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760"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2019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1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86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36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8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28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8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42%</a:t>
                      </a:r>
                      <a:endParaRPr lang="en-GB" sz="1300" b="0" strike="noStrike" spc="-1">
                        <a:latin typeface="Arial"/>
                      </a:endParaRPr>
                    </a:p>
                  </a:txBody>
                  <a:tcPr marL="65880" marR="658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3"/>
          <p:cNvSpPr/>
          <p:nvPr/>
        </p:nvSpPr>
        <p:spPr>
          <a:xfrm>
            <a:off x="362520" y="6264360"/>
            <a:ext cx="6580800" cy="51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84040" indent="-271440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72880" indent="-26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2012, 2013, 2016, 2017, 2019 numbers do not include shared tasks.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540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Grammatical Error Correction (GEC) </a:t>
            </a:r>
            <a:endParaRPr lang="en-GB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Shared Task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82760" y="159516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GEC: task of automatically correcting grammatical errors in text.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Organisers: </a:t>
            </a:r>
            <a:endParaRPr lang="en-GB" sz="2400" b="0" strike="noStrike" spc="-1">
              <a:latin typeface="Arial"/>
            </a:endParaRPr>
          </a:p>
          <a:p>
            <a:pPr marL="741240" indent="-276480">
              <a:lnSpc>
                <a:spcPct val="100000"/>
              </a:lnSpc>
              <a:spcBef>
                <a:spcPts val="601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Christopher Bryant, University of Cambridge</a:t>
            </a:r>
            <a:endParaRPr lang="en-GB" sz="2200" b="0" strike="noStrike" spc="-1">
              <a:latin typeface="Arial"/>
            </a:endParaRPr>
          </a:p>
          <a:p>
            <a:pPr marL="741240" indent="-276480">
              <a:lnSpc>
                <a:spcPct val="100000"/>
              </a:lnSpc>
              <a:spcBef>
                <a:spcPts val="601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Mariano Felice, University of Cambridge</a:t>
            </a:r>
            <a:endParaRPr lang="en-GB" sz="2200" b="0" strike="noStrike" spc="-1">
              <a:latin typeface="Arial"/>
            </a:endParaRPr>
          </a:p>
          <a:p>
            <a:pPr marL="741240" indent="-276480">
              <a:lnSpc>
                <a:spcPct val="100000"/>
              </a:lnSpc>
              <a:spcBef>
                <a:spcPts val="601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Øistein Andersen, University of Cambridge</a:t>
            </a:r>
            <a:endParaRPr lang="en-GB" sz="2200" b="0" strike="noStrike" spc="-1">
              <a:latin typeface="Arial"/>
            </a:endParaRPr>
          </a:p>
          <a:p>
            <a:pPr marL="741240" indent="-276480">
              <a:lnSpc>
                <a:spcPct val="100000"/>
              </a:lnSpc>
              <a:spcBef>
                <a:spcPts val="601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Ted Briscoe, University of Cambridge</a:t>
            </a:r>
            <a:endParaRPr lang="en-GB" sz="2200" b="0" strike="noStrike" spc="-1">
              <a:latin typeface="Arial"/>
            </a:endParaRPr>
          </a:p>
          <a:p>
            <a:pPr marL="741240" indent="-276480">
              <a:lnSpc>
                <a:spcPct val="100000"/>
              </a:lnSpc>
              <a:spcBef>
                <a:spcPts val="601"/>
              </a:spcBef>
            </a:pPr>
            <a:endParaRPr lang="en-GB" sz="2200" b="0" strike="noStrike" spc="-1">
              <a:latin typeface="Arial"/>
            </a:endParaRPr>
          </a:p>
          <a:p>
            <a:pPr marL="324000" indent="-276840">
              <a:lnSpc>
                <a:spcPct val="100000"/>
              </a:lnSpc>
              <a:spcBef>
                <a:spcPts val="60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 overview paper (oral presentation) and 15 submitted systems (posters).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BEA14 news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31640" y="159372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30120" indent="-328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We’re now a Special Interest Group (ACL SIGEDU)!</a:t>
            </a:r>
            <a:endParaRPr lang="en-GB" sz="20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President: Jill Burstein (Educational Testing Service)</a:t>
            </a:r>
            <a:endParaRPr lang="en-GB" sz="18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Secretary: Ekaterina Kochmar (Cambridge University)</a:t>
            </a:r>
            <a:endParaRPr lang="en-GB" sz="18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Treasurer: Helen Yannakoudakis (King’s College London, Cambridge University)</a:t>
            </a:r>
            <a:endParaRPr lang="en-GB" sz="18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Media Chair: Nitin Madnani (Educational Testing Service)</a:t>
            </a:r>
            <a:endParaRPr lang="en-GB" sz="18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Publications Chair: Torsten Zesch (University of Duisburg-Essen)</a:t>
            </a:r>
            <a:endParaRPr lang="en-GB" sz="18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Board members: </a:t>
            </a:r>
            <a:endParaRPr lang="en-GB" sz="1800" b="0" strike="noStrike" spc="-1">
              <a:latin typeface="Arial"/>
            </a:endParaRPr>
          </a:p>
          <a:p>
            <a:pPr marL="1143000" indent="-220680">
              <a:lnSpc>
                <a:spcPct val="100000"/>
              </a:lnSpc>
              <a:spcBef>
                <a:spcPts val="70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Claudia Leacock (Grammarly) </a:t>
            </a:r>
            <a:endParaRPr lang="en-GB" sz="1800" b="0" strike="noStrike" spc="-1">
              <a:latin typeface="Arial"/>
            </a:endParaRPr>
          </a:p>
          <a:p>
            <a:pPr marL="1143000" indent="-220680">
              <a:lnSpc>
                <a:spcPct val="100000"/>
              </a:lnSpc>
              <a:spcBef>
                <a:spcPts val="70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Ildiko Pilan (Develop Diverse)</a:t>
            </a:r>
            <a:endParaRPr lang="en-GB" sz="1800" b="0" strike="noStrike" spc="-1">
              <a:latin typeface="Arial"/>
            </a:endParaRPr>
          </a:p>
          <a:p>
            <a:pPr marL="730080" lvl="1" indent="-271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164 members (register online: </a:t>
            </a:r>
            <a:r>
              <a:rPr lang="en-GB" sz="1800" b="0" strike="noStrike" spc="-1">
                <a:solidFill>
                  <a:srgbClr val="0066B3"/>
                </a:solidFill>
                <a:latin typeface="Calibri"/>
                <a:ea typeface="ＭＳ Ｐゴシック"/>
              </a:rPr>
              <a:t>sig-edu.org/members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lang="en-GB" sz="1800" b="0" strike="noStrike" spc="-1">
              <a:latin typeface="Arial"/>
            </a:endParaRPr>
          </a:p>
          <a:p>
            <a:pPr marL="1143000" lvl="2" indent="-2206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Members added to BEA mailing list, receive updates, can run for positions on the SIG, vote in elections.</a:t>
            </a:r>
            <a:endParaRPr lang="en-GB" sz="1800" b="0" strike="noStrike" spc="-1">
              <a:latin typeface="Arial"/>
            </a:endParaRPr>
          </a:p>
          <a:p>
            <a:pPr marL="336600" indent="-328680">
              <a:lnSpc>
                <a:spcPct val="100000"/>
              </a:lnSpc>
              <a:spcBef>
                <a:spcPts val="799"/>
              </a:spcBef>
            </a:pPr>
            <a:endParaRPr lang="en-GB" sz="1800" b="0" strike="noStrike" spc="-1">
              <a:latin typeface="Arial"/>
            </a:endParaRPr>
          </a:p>
          <a:p>
            <a:pPr marL="338040" indent="-328680">
              <a:lnSpc>
                <a:spcPct val="100000"/>
              </a:lnSpc>
              <a:spcBef>
                <a:spcPts val="799"/>
              </a:spcBef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BEA14 news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31640" y="130644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38040" indent="-328680">
              <a:lnSpc>
                <a:spcPct val="100000"/>
              </a:lnSpc>
              <a:spcBef>
                <a:spcPts val="799"/>
              </a:spcBef>
            </a:pPr>
            <a:endParaRPr lang="en-GB" sz="1800" b="0" strike="noStrike" spc="-1"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Brand new website for SIGEDU and BEA: </a:t>
            </a:r>
            <a:r>
              <a:rPr lang="en-GB" sz="2000" b="0" strike="noStrike" spc="-1">
                <a:solidFill>
                  <a:srgbClr val="0066B3"/>
                </a:solidFill>
                <a:latin typeface="Calibri"/>
                <a:ea typeface="ＭＳ Ｐゴシック"/>
              </a:rPr>
              <a:t>sig-edu.org</a:t>
            </a:r>
            <a:endParaRPr lang="en-GB" sz="2000" b="0" strike="noStrike" spc="-1">
              <a:latin typeface="Arial"/>
            </a:endParaRPr>
          </a:p>
          <a:p>
            <a:pPr marL="735120" lvl="1" indent="-2764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SIGEDU blog features newsletters and blog posts.</a:t>
            </a:r>
            <a:endParaRPr lang="en-GB" sz="1800" b="0" strike="noStrike" spc="-1">
              <a:latin typeface="Arial"/>
            </a:endParaRPr>
          </a:p>
          <a:p>
            <a:pPr marL="735120" lvl="1" indent="-2764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Website designed and populated with the BEA community in mind: code is open-source and hosted on GitHub. </a:t>
            </a:r>
            <a:endParaRPr lang="en-GB" sz="1800" b="0" strike="noStrike" spc="-1">
              <a:latin typeface="Arial"/>
            </a:endParaRPr>
          </a:p>
          <a:p>
            <a:pPr marL="735120" lvl="1" indent="-2764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Anyone can suggest changes, submit content (links to resources, events, papers, job openings), write blog posts...</a:t>
            </a:r>
            <a:endParaRPr lang="en-GB" sz="1800" b="0" strike="noStrike" spc="-1"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Twitter account: </a:t>
            </a:r>
            <a:r>
              <a:rPr lang="en-GB" sz="2000" b="0" strike="noStrike" spc="-1">
                <a:solidFill>
                  <a:srgbClr val="0066B3"/>
                </a:solidFill>
                <a:latin typeface="Calibri"/>
                <a:ea typeface="ＭＳ Ｐゴシック"/>
              </a:rPr>
              <a:t>@aclsigedu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2000" b="0" strike="noStrike" spc="-1"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BEA14 student sponsorship thanks to our amazing sponsors</a:t>
            </a:r>
            <a:endParaRPr lang="en-GB" sz="2000" b="0" strike="noStrike" spc="-1">
              <a:latin typeface="Arial"/>
            </a:endParaRPr>
          </a:p>
          <a:p>
            <a:pPr marL="733320" lvl="1" indent="-274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Congratulations to Klára Klimčíková (LMU Munich)!</a:t>
            </a:r>
            <a:endParaRPr lang="en-GB" sz="1800" b="0" strike="noStrike" spc="-1">
              <a:latin typeface="Arial"/>
            </a:endParaRPr>
          </a:p>
          <a:p>
            <a:pPr marL="330120" indent="-320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BEA14 ambassador paper award (more from Torsten...)</a:t>
            </a:r>
            <a:r>
              <a:rPr lang="en-GB" sz="2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lang="en-GB" sz="2000" b="0" strike="noStrike" spc="-1">
              <a:latin typeface="Arial"/>
            </a:endParaRPr>
          </a:p>
          <a:p>
            <a:pPr marL="336600" indent="-328680">
              <a:lnSpc>
                <a:spcPct val="100000"/>
              </a:lnSpc>
              <a:spcBef>
                <a:spcPts val="799"/>
              </a:spcBef>
            </a:pPr>
            <a:endParaRPr lang="en-GB" sz="2000" b="0" strike="noStrike" spc="-1">
              <a:latin typeface="Arial"/>
            </a:endParaRPr>
          </a:p>
          <a:p>
            <a:pPr marL="338040" indent="-328680">
              <a:lnSpc>
                <a:spcPct val="100000"/>
              </a:lnSpc>
              <a:spcBef>
                <a:spcPts val="7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lang="en-GB" sz="2000" b="0" strike="noStrike" spc="-1">
              <a:latin typeface="Arial"/>
            </a:endParaRPr>
          </a:p>
          <a:p>
            <a:pPr marL="338040" indent="-328680">
              <a:lnSpc>
                <a:spcPct val="100000"/>
              </a:lnSpc>
              <a:spcBef>
                <a:spcPts val="7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15560" cy="7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Ambassador Paper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00" name="Picture 3"/>
          <p:cNvPicPr/>
          <p:nvPr/>
        </p:nvPicPr>
        <p:blipFill>
          <a:blip r:embed="rId2"/>
          <a:stretch/>
        </p:blipFill>
        <p:spPr>
          <a:xfrm>
            <a:off x="1922400" y="1173960"/>
            <a:ext cx="4239360" cy="1986120"/>
          </a:xfrm>
          <a:prstGeom prst="rect">
            <a:avLst/>
          </a:prstGeom>
          <a:ln>
            <a:noFill/>
          </a:ln>
        </p:spPr>
      </p:pic>
      <p:pic>
        <p:nvPicPr>
          <p:cNvPr id="101" name="Picture 4"/>
          <p:cNvPicPr/>
          <p:nvPr/>
        </p:nvPicPr>
        <p:blipFill>
          <a:blip r:embed="rId3"/>
          <a:stretch/>
        </p:blipFill>
        <p:spPr>
          <a:xfrm>
            <a:off x="1922400" y="3326400"/>
            <a:ext cx="6440040" cy="339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Ambassador Paper – Incoming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Shelley Feuer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24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Effects of the self-view window during video-mediated survey interviews: An eye-tracking study.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Best Paper from ST&amp;D (Society for Text and Discourse)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Ambassador Paper – Outgoing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799"/>
              </a:spcBef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Ambassador paper != best 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paper</a:t>
            </a:r>
            <a:endParaRPr lang="en-GB" sz="2400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799"/>
              </a:spcBef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Select 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another organization and present paper at their venue</a:t>
            </a:r>
            <a:endParaRPr lang="en-GB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799"/>
              </a:spcBef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Financial support from 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SIGEDU</a:t>
            </a:r>
            <a:endParaRPr lang="en-GB" sz="2400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799"/>
              </a:spcBef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Voting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  <a:r>
              <a:rPr lang="en-GB" sz="2400" b="0" strike="noStrike" spc="-1" dirty="0">
                <a:solidFill>
                  <a:srgbClr val="0066B3"/>
                </a:solidFill>
                <a:latin typeface="Calibri"/>
                <a:ea typeface="ＭＳ Ｐゴシック"/>
              </a:rPr>
              <a:t>http://bit.ly/bea14-</a:t>
            </a:r>
            <a:r>
              <a:rPr lang="en-GB" sz="2400" b="0" strike="noStrike" spc="-1" dirty="0" smtClean="0">
                <a:solidFill>
                  <a:srgbClr val="0066B3"/>
                </a:solidFill>
                <a:latin typeface="Calibri"/>
                <a:ea typeface="ＭＳ Ｐゴシック"/>
              </a:rPr>
              <a:t>ambassador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1417</Words>
  <Application>Microsoft Macintosh PowerPoint</Application>
  <PresentationFormat>Bildschirmpräsentation (4:3)</PresentationFormat>
  <Paragraphs>231</Paragraphs>
  <Slides>15</Slides>
  <Notes>14</Notes>
  <HiddenSlides>0</HiddenSlides>
  <MMClips>0</MMClips>
  <ScaleCrop>false</ScaleCrop>
  <HeadingPairs>
    <vt:vector size="4" baseType="variant">
      <vt:variant>
        <vt:lpstr>Entwurfsvorlage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5th Workshop on Innovative Use of NLP for Building Educational Applications</dc:title>
  <dc:subject/>
  <dc:creator>JTetreault</dc:creator>
  <dc:description/>
  <cp:lastModifiedBy>Ekaterina Kochmar</cp:lastModifiedBy>
  <cp:revision>416</cp:revision>
  <cp:lastPrinted>1601-01-01T00:00:00Z</cp:lastPrinted>
  <dcterms:created xsi:type="dcterms:W3CDTF">2019-08-02T05:49:39Z</dcterms:created>
  <dcterms:modified xsi:type="dcterms:W3CDTF">2019-08-02T05:59:38Z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