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>
            <p:ph idx="2" type="pic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2"/>
          <p:cNvSpPr/>
          <p:nvPr>
            <p:ph idx="3" type="pic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988062" y="720448"/>
            <a:ext cx="33170379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2280010" y="758646"/>
            <a:ext cx="30878431" cy="17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Electrical Engineering and Computer Science</a:t>
            </a:r>
            <a:endParaRPr b="0" i="0" sz="5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SU_horizontal_2C_W_over_B.eps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00021" y="28559364"/>
            <a:ext cx="7046627" cy="22472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 rot="10800000">
            <a:off x="11086708" y="-1930400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9486509" y="-3200400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"/>
          <p:cNvCxnSpPr/>
          <p:nvPr/>
        </p:nvCxnSpPr>
        <p:spPr>
          <a:xfrm rot="10800000">
            <a:off x="32804490" y="-1930400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"/>
          <p:cNvSpPr txBox="1"/>
          <p:nvPr/>
        </p:nvSpPr>
        <p:spPr>
          <a:xfrm>
            <a:off x="31204291" y="-3200400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"/>
          <p:cNvCxnSpPr/>
          <p:nvPr/>
        </p:nvCxnSpPr>
        <p:spPr>
          <a:xfrm rot="10800000">
            <a:off x="11048216" y="33172400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"/>
          <p:cNvSpPr txBox="1"/>
          <p:nvPr/>
        </p:nvSpPr>
        <p:spPr>
          <a:xfrm>
            <a:off x="9446648" y="34899602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1"/>
          <p:cNvCxnSpPr/>
          <p:nvPr/>
        </p:nvCxnSpPr>
        <p:spPr>
          <a:xfrm rot="10800000">
            <a:off x="32805859" y="33172400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"/>
          <p:cNvSpPr txBox="1"/>
          <p:nvPr/>
        </p:nvSpPr>
        <p:spPr>
          <a:xfrm>
            <a:off x="31204291" y="34899602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"/>
          <p:cNvCxnSpPr/>
          <p:nvPr/>
        </p:nvCxnSpPr>
        <p:spPr>
          <a:xfrm>
            <a:off x="-1092201" y="25473947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"/>
          <p:cNvSpPr txBox="1"/>
          <p:nvPr/>
        </p:nvSpPr>
        <p:spPr>
          <a:xfrm>
            <a:off x="-6807200" y="25041022"/>
            <a:ext cx="4876798" cy="2542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TEXT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ORANGE BOX BELOW THIS LINE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920240" y="758646"/>
            <a:ext cx="11897360" cy="17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COLLEGE OF ENGINEERING</a:t>
            </a:r>
            <a:endParaRPr b="0" i="0" sz="5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jpg"/><Relationship Id="rId8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/>
        </p:nvSpPr>
        <p:spPr>
          <a:xfrm>
            <a:off x="12292012" y="3463917"/>
            <a:ext cx="195441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0">
                <a:solidFill>
                  <a:srgbClr val="E05529"/>
                </a:solidFill>
                <a:latin typeface="Impact"/>
                <a:ea typeface="Impact"/>
                <a:cs typeface="Impact"/>
                <a:sym typeface="Impact"/>
              </a:rPr>
              <a:t>Forklift Chain “Stretch” Monitor</a:t>
            </a:r>
            <a:endParaRPr sz="12000">
              <a:solidFill>
                <a:srgbClr val="E0552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12500"/>
              <a:buFont typeface="Impact"/>
              <a:buNone/>
            </a:pPr>
            <a:r>
              <a:t/>
            </a:r>
            <a:endParaRPr sz="12000">
              <a:solidFill>
                <a:srgbClr val="E0552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173550" y="5449851"/>
            <a:ext cx="195441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Non-Contact Sensor to Determine Chain Wear for Heavy Duty Applications</a:t>
            </a:r>
            <a:endParaRPr sz="7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 sz="6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38032266" y="754123"/>
            <a:ext cx="38112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lang="en-US" sz="5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ECE.15</a:t>
            </a:r>
            <a:endParaRPr b="0" i="0" sz="5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12292000" y="15482088"/>
            <a:ext cx="858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05529"/>
                </a:solidFill>
              </a:rPr>
              <a:t>Power Filter/Converter</a:t>
            </a:r>
            <a:endParaRPr sz="4800">
              <a:solidFill>
                <a:srgbClr val="E05529"/>
              </a:solidFill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12292000" y="16405488"/>
            <a:ext cx="8589600" cy="5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Power supply with </a:t>
            </a:r>
            <a:r>
              <a:rPr lang="en-US" sz="2800">
                <a:solidFill>
                  <a:schemeClr val="dk1"/>
                </a:solidFill>
              </a:rPr>
              <a:t>input from 24V battery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Operates between 21-27VDC and up to but not including 500mA of current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Uses a step-down converter (buck converter) to step down voltage and filter (LC) noise from the battery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Efficiency rated between 66-80%. Efficiencies vary based on current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Can replace fuse for circuit protection from current spikes from the battery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1493875" y="4147100"/>
            <a:ext cx="8589600" cy="14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System will…</a:t>
            </a:r>
            <a:endParaRPr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Char char="●"/>
            </a:pPr>
            <a:r>
              <a:rPr lang="en-US" sz="28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PCB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Have a single PCB that is no larger than 6 inches squared and contains all non-sensor circuits.</a:t>
            </a:r>
            <a:endParaRPr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Char char="●"/>
            </a:pPr>
            <a:r>
              <a:rPr lang="en-US" sz="28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Power Input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Operate on 24VDC with up to 3Vpp of noise and 500mA peak of current.</a:t>
            </a:r>
            <a:endParaRPr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Char char="●"/>
            </a:pPr>
            <a:r>
              <a:rPr lang="en-US" sz="28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Project Partner Checkoff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Be approved by a Hyster-Yale electrical engineer (project partner).</a:t>
            </a:r>
            <a:endParaRPr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Char char="●"/>
            </a:pPr>
            <a:r>
              <a:rPr lang="en-US" sz="28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Robust Enclosure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Continue to operate at designed accuracy after 250 chain rotations.</a:t>
            </a:r>
            <a:endParaRPr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Char char="●"/>
            </a:pPr>
            <a:r>
              <a:rPr lang="en-US" sz="28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Sensor Accuracy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Measure chain “stretch” within +/- 5% of the actual value.</a:t>
            </a:r>
            <a:endParaRPr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Char char="●"/>
            </a:pPr>
            <a:r>
              <a:rPr lang="en-US" sz="28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Signal Output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Communicate with the Hyster Forklift’s electronics using a 5V digital serial signal.</a:t>
            </a:r>
            <a:endParaRPr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Char char="●"/>
            </a:pPr>
            <a:r>
              <a:rPr lang="en-US" sz="28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System Cost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Cost less than $15 at a production quantity of 15,000/yr, including the enclosure.</a:t>
            </a:r>
            <a:endParaRPr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800"/>
              <a:buFont typeface="Verdana"/>
              <a:buChar char="●"/>
            </a:pPr>
            <a:r>
              <a:rPr lang="en-US" sz="28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Water Resistance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Function normally after applying a 12oz bottle of water from above.</a:t>
            </a:r>
            <a:endParaRPr sz="2800"/>
          </a:p>
        </p:txBody>
      </p:sp>
      <p:sp>
        <p:nvSpPr>
          <p:cNvPr id="41" name="Google Shape;41;p3"/>
          <p:cNvSpPr txBox="1"/>
          <p:nvPr/>
        </p:nvSpPr>
        <p:spPr>
          <a:xfrm>
            <a:off x="1440525" y="2958025"/>
            <a:ext cx="838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</a:rPr>
              <a:t>Engineering Requirements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21405250" y="22404450"/>
            <a:ext cx="1078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05529"/>
                </a:solidFill>
              </a:rPr>
              <a:t>Chain Measurement Sensor</a:t>
            </a:r>
            <a:endParaRPr sz="4800">
              <a:solidFill>
                <a:srgbClr val="E05529"/>
              </a:solidFill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34275050" y="5237675"/>
            <a:ext cx="738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</a:rPr>
              <a:t>Project Summary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33611600" y="11132288"/>
            <a:ext cx="86973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Our project is 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intended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to determine whether it is feasible to create a reliable chain wear detection device that is economical. Hyster-Yale currently uses chain wear detection devies and our goal was to create a proof of 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concept</a:t>
            </a: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that Hyster-Yale can obtain and improve upon.</a:t>
            </a:r>
            <a:endParaRPr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21405250" y="23327850"/>
            <a:ext cx="107853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Three IR Break beam Sensors are used to measure Chain Elongation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One sensor is used to measure speed, which the others are used to measure the elongation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The timing difference between the sensors coupled with the speed gives us the elongation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 3D Bracket was designed for the sensors to keep the distance between them both constant and known for the measurement calculations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46" name="Google Shape;4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6875" y="16871588"/>
            <a:ext cx="6666750" cy="50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/>
        </p:nvSpPr>
        <p:spPr>
          <a:xfrm>
            <a:off x="23454700" y="8954700"/>
            <a:ext cx="8381400" cy="6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The Controller Area Network (CAN) is one way of facilitating communication between electronic components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CAN is a standard communication system in vehicles and allows for different sensors and components to communicate on the same line/bus in a priority-driven manner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Many modern vehicles, and importantly Hyster Yale forklifts, use CAN controls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Information from more crucial components is transmitted before other, less important devices all on the same network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23454700" y="8031300"/>
            <a:ext cx="838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05529"/>
                </a:solidFill>
              </a:rPr>
              <a:t>CAN Controller</a:t>
            </a:r>
            <a:endParaRPr sz="4800">
              <a:solidFill>
                <a:srgbClr val="E05529"/>
              </a:solidFill>
            </a:endParaRPr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4">
            <a:alphaModFix/>
          </a:blip>
          <a:srcRect b="15782" l="15180" r="20141" t="4826"/>
          <a:stretch/>
        </p:blipFill>
        <p:spPr>
          <a:xfrm>
            <a:off x="35145500" y="6502388"/>
            <a:ext cx="5629501" cy="38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/>
        </p:nvSpPr>
        <p:spPr>
          <a:xfrm>
            <a:off x="34626950" y="15938000"/>
            <a:ext cx="666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05529"/>
                </a:solidFill>
              </a:rPr>
              <a:t>Team Members</a:t>
            </a:r>
            <a:endParaRPr/>
          </a:p>
        </p:txBody>
      </p:sp>
      <p:pic>
        <p:nvPicPr>
          <p:cNvPr id="51" name="Google Shape;5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7750" y="3744425"/>
            <a:ext cx="8805003" cy="1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34134200" y="22784200"/>
            <a:ext cx="7668300" cy="7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(From left to right)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Tianhao Lin: </a:t>
            </a:r>
            <a:endParaRPr b="1"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Microcontroller/CAN Controller Designer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lintia@oregonstate.edu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Adam Grzelewski: </a:t>
            </a:r>
            <a:endParaRPr b="1"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Converter/Filter Designer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grzelewa@oregonstate.edu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Corbin Krecklow: </a:t>
            </a:r>
            <a:endParaRPr b="1"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Programmer and Enclosure Designer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kreckloc@oregonstate.edu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Kai Roy: </a:t>
            </a:r>
            <a:endParaRPr b="1"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Sensor and PCB Design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kaikurisakaroy@gmail.com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21405250" y="28036950"/>
            <a:ext cx="1078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05529"/>
                </a:solidFill>
              </a:rPr>
              <a:t>Enclosure</a:t>
            </a:r>
            <a:endParaRPr sz="4800">
              <a:solidFill>
                <a:srgbClr val="E05529"/>
              </a:solidFill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21405250" y="28960350"/>
            <a:ext cx="107853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Our enclosure consists of a pelican case with an acrylic plate for the custom PCB and holes </a:t>
            </a:r>
            <a:r>
              <a:rPr lang="en-US" sz="2800">
                <a:solidFill>
                  <a:schemeClr val="dk1"/>
                </a:solidFill>
              </a:rPr>
              <a:t>drilled</a:t>
            </a:r>
            <a:r>
              <a:rPr lang="en-US" sz="2800">
                <a:solidFill>
                  <a:schemeClr val="dk1"/>
                </a:solidFill>
              </a:rPr>
              <a:t> and then sealed to allow for waterproof cables to be added to the system. These cables connect to the Power, CAN, and sensors.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6">
            <a:alphaModFix/>
          </a:blip>
          <a:srcRect b="3702" l="1215" r="0" t="3031"/>
          <a:stretch/>
        </p:blipFill>
        <p:spPr>
          <a:xfrm>
            <a:off x="11315700" y="7562850"/>
            <a:ext cx="11519100" cy="673969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1493875" y="24162275"/>
            <a:ext cx="858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Fig. 4. Test bench used to determine the accuracy and durability of the system</a:t>
            </a:r>
            <a:endParaRPr b="1" sz="2400"/>
          </a:p>
        </p:txBody>
      </p:sp>
      <p:sp>
        <p:nvSpPr>
          <p:cNvPr id="57" name="Google Shape;57;p3"/>
          <p:cNvSpPr txBox="1"/>
          <p:nvPr/>
        </p:nvSpPr>
        <p:spPr>
          <a:xfrm>
            <a:off x="12476225" y="30047275"/>
            <a:ext cx="76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Fig. 3. Sensors bracket and PCB enclosure</a:t>
            </a:r>
            <a:endParaRPr b="1" sz="2400"/>
          </a:p>
        </p:txBody>
      </p:sp>
      <p:sp>
        <p:nvSpPr>
          <p:cNvPr id="58" name="Google Shape;58;p3"/>
          <p:cNvSpPr txBox="1"/>
          <p:nvPr/>
        </p:nvSpPr>
        <p:spPr>
          <a:xfrm>
            <a:off x="35153600" y="10394950"/>
            <a:ext cx="562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Fig. 5. Hyster Forklift</a:t>
            </a:r>
            <a:endParaRPr b="1" sz="2400"/>
          </a:p>
        </p:txBody>
      </p:sp>
      <p:sp>
        <p:nvSpPr>
          <p:cNvPr id="59" name="Google Shape;59;p3"/>
          <p:cNvSpPr txBox="1"/>
          <p:nvPr/>
        </p:nvSpPr>
        <p:spPr>
          <a:xfrm>
            <a:off x="12712700" y="1452880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Fig. 1. Block diagram of the system</a:t>
            </a:r>
            <a:endParaRPr b="1" sz="2400"/>
          </a:p>
        </p:txBody>
      </p:sp>
      <p:sp>
        <p:nvSpPr>
          <p:cNvPr id="60" name="Google Shape;60;p3"/>
          <p:cNvSpPr txBox="1"/>
          <p:nvPr/>
        </p:nvSpPr>
        <p:spPr>
          <a:xfrm>
            <a:off x="22834800" y="21714363"/>
            <a:ext cx="9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Fig. 2. Assembled PCB</a:t>
            </a:r>
            <a:endParaRPr b="1" sz="2400"/>
          </a:p>
        </p:txBody>
      </p:sp>
      <p:sp>
        <p:nvSpPr>
          <p:cNvPr id="61" name="Google Shape;61;p3"/>
          <p:cNvSpPr txBox="1"/>
          <p:nvPr/>
        </p:nvSpPr>
        <p:spPr>
          <a:xfrm>
            <a:off x="34626875" y="21850350"/>
            <a:ext cx="666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Fig. 6. All four members</a:t>
            </a:r>
            <a:endParaRPr b="1" sz="2400"/>
          </a:p>
        </p:txBody>
      </p:sp>
      <p:pic>
        <p:nvPicPr>
          <p:cNvPr id="62" name="Google Shape;62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24104651" y="13974812"/>
            <a:ext cx="6474599" cy="901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76288" y="22042846"/>
            <a:ext cx="7668300" cy="800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93875" y="18334097"/>
            <a:ext cx="8589599" cy="585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/>
          <p:cNvPicPr preferRelativeResize="0"/>
          <p:nvPr/>
        </p:nvPicPr>
        <p:blipFill rotWithShape="1">
          <a:blip r:embed="rId10">
            <a:alphaModFix/>
          </a:blip>
          <a:srcRect b="10236" l="11138" r="9922" t="10284"/>
          <a:stretch/>
        </p:blipFill>
        <p:spPr>
          <a:xfrm>
            <a:off x="4232900" y="25267925"/>
            <a:ext cx="3173427" cy="31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earch_poster_template-48x36">
  <a:themeElements>
    <a:clrScheme name="OSU COE">
      <a:dk1>
        <a:srgbClr val="000000"/>
      </a:dk1>
      <a:lt1>
        <a:srgbClr val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