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rimson Pro Semi Bold" panose="020B0604020202020204" charset="0"/>
      <p:regular r:id="rId11"/>
    </p:embeddedFont>
    <p:embeddedFont>
      <p:font typeface="Heebo" pitchFamily="2" charset="-79"/>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úc Nguyễn" userId="eb44b872a518d40f" providerId="LiveId" clId="{95701CA2-52D1-4CE9-AD4F-E37658C057BF}"/>
    <pc:docChg chg="modSld">
      <pc:chgData name="Phúc Nguyễn" userId="eb44b872a518d40f" providerId="LiveId" clId="{95701CA2-52D1-4CE9-AD4F-E37658C057BF}" dt="2025-03-21T14:50:33.544" v="4" actId="113"/>
      <pc:docMkLst>
        <pc:docMk/>
      </pc:docMkLst>
      <pc:sldChg chg="modSp mod">
        <pc:chgData name="Phúc Nguyễn" userId="eb44b872a518d40f" providerId="LiveId" clId="{95701CA2-52D1-4CE9-AD4F-E37658C057BF}" dt="2025-03-21T14:50:33.544" v="4" actId="113"/>
        <pc:sldMkLst>
          <pc:docMk/>
          <pc:sldMk cId="0" sldId="256"/>
        </pc:sldMkLst>
        <pc:spChg chg="mod">
          <ac:chgData name="Phúc Nguyễn" userId="eb44b872a518d40f" providerId="LiveId" clId="{95701CA2-52D1-4CE9-AD4F-E37658C057BF}" dt="2025-03-21T14:50:33.544" v="4" actId="113"/>
          <ac:spMkLst>
            <pc:docMk/>
            <pc:sldMk cId="0"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2302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2313-433X/9/2/26"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link.springer.com/article/10.1007/s13218-024-00833-0"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bmcmedimaging.biomedcentral.com/articles/10.1186/s12880-023-01007-4"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hyperlink" Target="https://www.nature.com/articles/s41598-024-74123-y"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pubmed.ncbi.nlm.nih.gov/9432255/"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pubmed.ncbi.nlm.nih.gov/1240237/" TargetMode="External"/><Relationship Id="rId5" Type="http://schemas.openxmlformats.org/officeDocument/2006/relationships/hyperlink" Target="https://pubmed.ncbi.nlm.nih.gov/10813156/" TargetMode="External"/><Relationship Id="rId4" Type="http://schemas.openxmlformats.org/officeDocument/2006/relationships/hyperlink" Target="https://pubmed.ncbi.nlm.nih.gov/8685232/"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302306"/>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Khảo sát về bộ dữ liệu ETIS-LaribPolyDB trong nghiên cứu phát hiện polyp đại tràng</a:t>
            </a:r>
            <a:endParaRPr lang="en-US" sz="4450" dirty="0"/>
          </a:p>
        </p:txBody>
      </p:sp>
      <p:sp>
        <p:nvSpPr>
          <p:cNvPr id="4" name="Text 1"/>
          <p:cNvSpPr/>
          <p:nvPr/>
        </p:nvSpPr>
        <p:spPr>
          <a:xfrm>
            <a:off x="793790" y="3768804"/>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Nghiên cứu này tập trung vào việc sử dụng bộ dữ liệu ETIS-LaribPolyDB để phát triển các phương pháp phát hiện polyp đại tràng. Mục tiêu là cải thiện khả năng chẩn đoán sớm ung thư đại tràng thông qua phân tích hình ảnh nội soi tự động.</a:t>
            </a:r>
            <a:endParaRPr lang="en-US" sz="1750" dirty="0"/>
          </a:p>
        </p:txBody>
      </p:sp>
      <p:sp>
        <p:nvSpPr>
          <p:cNvPr id="5" name="Text 2"/>
          <p:cNvSpPr/>
          <p:nvPr/>
        </p:nvSpPr>
        <p:spPr>
          <a:xfrm>
            <a:off x="793790" y="5475565"/>
            <a:ext cx="7556421" cy="1451610"/>
          </a:xfrm>
          <a:prstGeom prst="rect">
            <a:avLst/>
          </a:prstGeom>
          <a:noFill/>
          <a:ln/>
        </p:spPr>
        <p:txBody>
          <a:bodyPr wrap="square" lIns="0" tIns="0" rIns="0" bIns="0" rtlCol="0" anchor="t"/>
          <a:lstStyle/>
          <a:p>
            <a:pPr marL="0" indent="0" algn="l">
              <a:lnSpc>
                <a:spcPts val="2850"/>
              </a:lnSpc>
              <a:buNone/>
            </a:pPr>
            <a:r>
              <a:rPr lang="en-US" sz="1750" b="1" dirty="0">
                <a:solidFill>
                  <a:srgbClr val="4C4C4D"/>
                </a:solidFill>
                <a:latin typeface="Heebo" pitchFamily="34" charset="0"/>
                <a:ea typeface="Heebo" pitchFamily="34" charset="-122"/>
                <a:cs typeface="Heebo" pitchFamily="34" charset="-120"/>
              </a:rPr>
              <a:t>Thực hiện bới:</a:t>
            </a:r>
            <a:r>
              <a:rPr lang="en-US" sz="1750" dirty="0">
                <a:solidFill>
                  <a:srgbClr val="4C4C4D"/>
                </a:solidFill>
                <a:latin typeface="Heebo" pitchFamily="34" charset="0"/>
                <a:ea typeface="Heebo" pitchFamily="34" charset="-122"/>
                <a:cs typeface="Heebo" pitchFamily="34" charset="-120"/>
              </a:rPr>
              <a:t>
</a:t>
            </a:r>
            <a:r>
              <a:rPr lang="en-US" sz="2000" dirty="0"/>
              <a:t>Võ Hoàng Thông – 3123410363 </a:t>
            </a:r>
          </a:p>
          <a:p>
            <a:pPr marL="0" indent="0" algn="l">
              <a:lnSpc>
                <a:spcPts val="2850"/>
              </a:lnSpc>
              <a:buNone/>
            </a:pPr>
            <a:r>
              <a:rPr lang="en-US" sz="2000" dirty="0"/>
              <a:t>Nguyễn </a:t>
            </a:r>
            <a:r>
              <a:rPr lang="en-US" sz="2000" dirty="0" err="1"/>
              <a:t>Hữu</a:t>
            </a:r>
            <a:r>
              <a:rPr lang="en-US" sz="2000" dirty="0"/>
              <a:t> Phúc – 3123410278</a:t>
            </a:r>
            <a:r>
              <a:rPr lang="en-US" sz="2000" dirty="0">
                <a:solidFill>
                  <a:srgbClr val="4C4C4D"/>
                </a:solidFill>
                <a:latin typeface="Heebo" pitchFamily="34" charset="0"/>
                <a:ea typeface="Heebo" pitchFamily="34" charset="-122"/>
                <a:cs typeface="Heebo" pitchFamily="34" charset="-120"/>
              </a:rPr>
              <a:t>
</a:t>
            </a:r>
            <a:r>
              <a:rPr lang="en-US" sz="2000" dirty="0"/>
              <a:t>Vi </a:t>
            </a:r>
            <a:r>
              <a:rPr lang="en-US" sz="2000" dirty="0" err="1"/>
              <a:t>Đào</a:t>
            </a:r>
            <a:r>
              <a:rPr lang="en-US" sz="2000" dirty="0"/>
              <a:t> </a:t>
            </a:r>
            <a:r>
              <a:rPr lang="en-US" sz="2000" dirty="0" err="1"/>
              <a:t>Tiến</a:t>
            </a:r>
            <a:r>
              <a:rPr lang="en-US" sz="2000" dirty="0"/>
              <a:t> </a:t>
            </a:r>
            <a:r>
              <a:rPr lang="en-US" sz="2000" dirty="0" err="1"/>
              <a:t>Đạt</a:t>
            </a:r>
            <a:r>
              <a:rPr lang="en-US" sz="2000" dirty="0"/>
              <a:t> – 3120410125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49423"/>
            <a:ext cx="12418695"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Giới thiệu về phân tích ảnh y khoa và phát hiện polyp</a:t>
            </a:r>
            <a:endParaRPr lang="en-US" sz="4450" dirty="0"/>
          </a:p>
        </p:txBody>
      </p:sp>
      <p:sp>
        <p:nvSpPr>
          <p:cNvPr id="3" name="Text 1"/>
          <p:cNvSpPr/>
          <p:nvPr/>
        </p:nvSpPr>
        <p:spPr>
          <a:xfrm>
            <a:off x="793790"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Phân tích ảnh y khoa</a:t>
            </a:r>
            <a:endParaRPr lang="en-US" sz="2200" dirty="0"/>
          </a:p>
        </p:txBody>
      </p:sp>
      <p:sp>
        <p:nvSpPr>
          <p:cNvPr id="4" name="Text 2"/>
          <p:cNvSpPr/>
          <p:nvPr/>
        </p:nvSpPr>
        <p:spPr>
          <a:xfrm>
            <a:off x="793790" y="3906322"/>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Tự động phân tích hình ảnh y khoa để hỗ trợ chẩn đoán bệnh, đặc biệt trong phát hiện polyp đại tràng qua nội soi.</a:t>
            </a:r>
            <a:endParaRPr lang="en-US" sz="1750" dirty="0"/>
          </a:p>
        </p:txBody>
      </p:sp>
      <p:sp>
        <p:nvSpPr>
          <p:cNvPr id="5" name="Text 3"/>
          <p:cNvSpPr/>
          <p:nvPr/>
        </p:nvSpPr>
        <p:spPr>
          <a:xfrm>
            <a:off x="5332928"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Phát hiện polyp</a:t>
            </a:r>
            <a:endParaRPr lang="en-US" sz="2200" dirty="0"/>
          </a:p>
        </p:txBody>
      </p:sp>
      <p:sp>
        <p:nvSpPr>
          <p:cNvPr id="6" name="Text 4"/>
          <p:cNvSpPr/>
          <p:nvPr/>
        </p:nvSpPr>
        <p:spPr>
          <a:xfrm>
            <a:off x="5332928" y="3906322"/>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Dự đoán vị trí và phân loại polyp trong ảnh nội soi, giúp bác sĩ phát hiện và đánh giá tổn thương.</a:t>
            </a:r>
            <a:endParaRPr lang="en-US" sz="1750" dirty="0"/>
          </a:p>
        </p:txBody>
      </p:sp>
      <p:sp>
        <p:nvSpPr>
          <p:cNvPr id="7" name="Text 5"/>
          <p:cNvSpPr/>
          <p:nvPr/>
        </p:nvSpPr>
        <p:spPr>
          <a:xfrm>
            <a:off x="9872067"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Phân loại polyp</a:t>
            </a:r>
            <a:endParaRPr lang="en-US" sz="2200" dirty="0"/>
          </a:p>
        </p:txBody>
      </p:sp>
      <p:sp>
        <p:nvSpPr>
          <p:cNvPr id="8" name="Text 6"/>
          <p:cNvSpPr/>
          <p:nvPr/>
        </p:nvSpPr>
        <p:spPr>
          <a:xfrm>
            <a:off x="9872067" y="3906322"/>
            <a:ext cx="3978116"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Mô hình phân loại polyp thành các nhóm lành tính, tiền ung thư hoặc ác tính để hỗ trợ quyết định điều trị.</a:t>
            </a:r>
            <a:endParaRPr lang="en-US" sz="1750" dirty="0"/>
          </a:p>
        </p:txBody>
      </p:sp>
      <p:sp>
        <p:nvSpPr>
          <p:cNvPr id="9" name="Text 7"/>
          <p:cNvSpPr/>
          <p:nvPr/>
        </p:nvSpPr>
        <p:spPr>
          <a:xfrm>
            <a:off x="793790" y="545425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Phân tích ảnh y khoa đóng vai trò quan trọng trong việc hỗ trợ chẩn đoán bệnh, đặc biệt là phát hiện polyp đại tràng thông qua nội soi. Các phương pháp này giúp bác sĩ phát hiện, phân loại và đánh giá tổn thương một cách chính xác.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01792"/>
            <a:ext cx="8868966"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Các bước phát hiện và phân loại polyp</a:t>
            </a:r>
            <a:endParaRPr lang="en-US" sz="4450" dirty="0"/>
          </a:p>
        </p:txBody>
      </p:sp>
      <p:pic>
        <p:nvPicPr>
          <p:cNvPr id="3" name="Image 0" descr="preencoded.png"/>
          <p:cNvPicPr>
            <a:picLocks noChangeAspect="1"/>
          </p:cNvPicPr>
          <p:nvPr/>
        </p:nvPicPr>
        <p:blipFill>
          <a:blip r:embed="rId3"/>
          <a:stretch>
            <a:fillRect/>
          </a:stretch>
        </p:blipFill>
        <p:spPr>
          <a:xfrm>
            <a:off x="793790" y="2164199"/>
            <a:ext cx="1134070" cy="1360884"/>
          </a:xfrm>
          <a:prstGeom prst="rect">
            <a:avLst/>
          </a:prstGeom>
        </p:spPr>
      </p:pic>
      <p:sp>
        <p:nvSpPr>
          <p:cNvPr id="4" name="Text 1"/>
          <p:cNvSpPr/>
          <p:nvPr/>
        </p:nvSpPr>
        <p:spPr>
          <a:xfrm>
            <a:off x="2268022" y="23910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Phát hiện polyp</a:t>
            </a:r>
            <a:endParaRPr lang="en-US" sz="2200" dirty="0"/>
          </a:p>
        </p:txBody>
      </p:sp>
      <p:sp>
        <p:nvSpPr>
          <p:cNvPr id="5" name="Text 2"/>
          <p:cNvSpPr/>
          <p:nvPr/>
        </p:nvSpPr>
        <p:spPr>
          <a:xfrm>
            <a:off x="2268022" y="2881432"/>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Hệ thống AI xác định rằng có polyp xuất hiện trong ảnh nội soi.</a:t>
            </a:r>
            <a:endParaRPr lang="en-US" sz="1750" dirty="0"/>
          </a:p>
        </p:txBody>
      </p:sp>
      <p:pic>
        <p:nvPicPr>
          <p:cNvPr id="6" name="Image 1" descr="preencoded.png"/>
          <p:cNvPicPr>
            <a:picLocks noChangeAspect="1"/>
          </p:cNvPicPr>
          <p:nvPr/>
        </p:nvPicPr>
        <p:blipFill>
          <a:blip r:embed="rId4"/>
          <a:stretch>
            <a:fillRect/>
          </a:stretch>
        </p:blipFill>
        <p:spPr>
          <a:xfrm>
            <a:off x="793790" y="3525083"/>
            <a:ext cx="1134070" cy="1360884"/>
          </a:xfrm>
          <a:prstGeom prst="rect">
            <a:avLst/>
          </a:prstGeom>
        </p:spPr>
      </p:pic>
      <p:sp>
        <p:nvSpPr>
          <p:cNvPr id="7" name="Text 3"/>
          <p:cNvSpPr/>
          <p:nvPr/>
        </p:nvSpPr>
        <p:spPr>
          <a:xfrm>
            <a:off x="2268022" y="375189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Phân đoạn polyp</a:t>
            </a:r>
            <a:endParaRPr lang="en-US" sz="2200" dirty="0"/>
          </a:p>
        </p:txBody>
      </p:sp>
      <p:sp>
        <p:nvSpPr>
          <p:cNvPr id="8" name="Text 4"/>
          <p:cNvSpPr/>
          <p:nvPr/>
        </p:nvSpPr>
        <p:spPr>
          <a:xfrm>
            <a:off x="2268022" y="4242316"/>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Hệ thống tạo mặt nạ (mask) để khoanh vùng polyp, giúp bác sĩ thấy rõ kích thước và hình dạng.</a:t>
            </a:r>
            <a:endParaRPr lang="en-US" sz="1750" dirty="0"/>
          </a:p>
        </p:txBody>
      </p:sp>
      <p:pic>
        <p:nvPicPr>
          <p:cNvPr id="9" name="Image 2" descr="preencoded.png"/>
          <p:cNvPicPr>
            <a:picLocks noChangeAspect="1"/>
          </p:cNvPicPr>
          <p:nvPr/>
        </p:nvPicPr>
        <p:blipFill>
          <a:blip r:embed="rId5"/>
          <a:stretch>
            <a:fillRect/>
          </a:stretch>
        </p:blipFill>
        <p:spPr>
          <a:xfrm>
            <a:off x="793790" y="4885968"/>
            <a:ext cx="1134070" cy="1360884"/>
          </a:xfrm>
          <a:prstGeom prst="rect">
            <a:avLst/>
          </a:prstGeom>
        </p:spPr>
      </p:pic>
      <p:sp>
        <p:nvSpPr>
          <p:cNvPr id="10" name="Text 5"/>
          <p:cNvSpPr/>
          <p:nvPr/>
        </p:nvSpPr>
        <p:spPr>
          <a:xfrm>
            <a:off x="2268022" y="511278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C4C4D"/>
                </a:solidFill>
                <a:latin typeface="Crimson Pro Semi Bold" pitchFamily="34" charset="0"/>
                <a:ea typeface="Crimson Pro Semi Bold" pitchFamily="34" charset="-122"/>
                <a:cs typeface="Crimson Pro Semi Bold" pitchFamily="34" charset="-120"/>
              </a:rPr>
              <a:t>Phân loại polyp</a:t>
            </a:r>
            <a:endParaRPr lang="en-US" sz="2200" dirty="0"/>
          </a:p>
        </p:txBody>
      </p:sp>
      <p:sp>
        <p:nvSpPr>
          <p:cNvPr id="11" name="Text 6"/>
          <p:cNvSpPr/>
          <p:nvPr/>
        </p:nvSpPr>
        <p:spPr>
          <a:xfrm>
            <a:off x="2268022" y="5603200"/>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Hệ thống AI phân loại polyp dựa trên hình dạng và đặc điểm mô học, hỗ trợ bác sĩ chẩn đoán.</a:t>
            </a:r>
            <a:endParaRPr lang="en-US" sz="1750" dirty="0"/>
          </a:p>
        </p:txBody>
      </p:sp>
      <p:sp>
        <p:nvSpPr>
          <p:cNvPr id="12" name="Text 7"/>
          <p:cNvSpPr/>
          <p:nvPr/>
        </p:nvSpPr>
        <p:spPr>
          <a:xfrm>
            <a:off x="793790" y="650200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Quá trình phát hiện và phân loại polyp bao gồm nhiều bước quan trọng. Từ việc xác định sự xuất hiện của polyp, khoanh vùng chúng bằng mặt nạ, đến phân loại dựa trên đặc điểm mô học, mỗi bước đều hỗ trợ bác sĩ trong quá trình chẩn đoán.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6563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1. Phát hiện Polyp</a:t>
            </a:r>
            <a:endParaRPr lang="en-US" sz="4450" dirty="0"/>
          </a:p>
        </p:txBody>
      </p:sp>
      <p:sp>
        <p:nvSpPr>
          <p:cNvPr id="3" name="Text 1"/>
          <p:cNvSpPr/>
          <p:nvPr/>
        </p:nvSpPr>
        <p:spPr>
          <a:xfrm>
            <a:off x="793790" y="2518648"/>
            <a:ext cx="6244709" cy="2540318"/>
          </a:xfrm>
          <a:prstGeom prst="rect">
            <a:avLst/>
          </a:prstGeom>
          <a:noFill/>
          <a:ln/>
        </p:spPr>
        <p:txBody>
          <a:bodyPr wrap="square" lIns="0" tIns="0" rIns="0" bIns="0" rtlCol="0" anchor="t"/>
          <a:lstStyle/>
          <a:p>
            <a:pPr marL="0" indent="0" algn="l">
              <a:lnSpc>
                <a:spcPts val="2850"/>
              </a:lnSpc>
              <a:buNone/>
            </a:pPr>
            <a:r>
              <a:rPr lang="en-US" sz="1750" b="1" dirty="0">
                <a:solidFill>
                  <a:srgbClr val="4C4C4D"/>
                </a:solidFill>
                <a:latin typeface="Heebo" pitchFamily="34" charset="0"/>
                <a:ea typeface="Heebo" pitchFamily="34" charset="-122"/>
                <a:cs typeface="Heebo" pitchFamily="34" charset="-120"/>
              </a:rPr>
              <a:t>Mô tả: </a:t>
            </a:r>
            <a:r>
              <a:rPr lang="en-US" sz="1750" dirty="0">
                <a:solidFill>
                  <a:srgbClr val="4C4C4D"/>
                </a:solidFill>
                <a:latin typeface="Heebo" pitchFamily="34" charset="0"/>
                <a:ea typeface="Heebo" pitchFamily="34" charset="-122"/>
                <a:cs typeface="Heebo" pitchFamily="34" charset="-120"/>
              </a:rPr>
              <a:t>Phát hiện polyp là quá trình sử dụng các phương pháp y khoa và công nghệ, đặc biệt là trí tuệ nhân tạo (AI), để xác định sự xuất hiện của polyp trong ảnh nội soi. Polyp là những khối mô bất thường có thể hình thành trong đường tiêu hóa, đặc biệt là ở đại tràng. Một số polyp lành tính, nhưng một số có thể tiến triển thành ung thư nếu không được phát hiện và loại bỏ kịp thời.</a:t>
            </a:r>
            <a:endParaRPr lang="en-US" sz="1750" dirty="0"/>
          </a:p>
        </p:txBody>
      </p:sp>
      <p:sp>
        <p:nvSpPr>
          <p:cNvPr id="4" name="Text 2"/>
          <p:cNvSpPr/>
          <p:nvPr/>
        </p:nvSpPr>
        <p:spPr>
          <a:xfrm>
            <a:off x="793790" y="5263039"/>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5" name="Text 3"/>
          <p:cNvSpPr/>
          <p:nvPr/>
        </p:nvSpPr>
        <p:spPr>
          <a:xfrm>
            <a:off x="793790" y="5830014"/>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6" name="Text 4"/>
          <p:cNvSpPr/>
          <p:nvPr/>
        </p:nvSpPr>
        <p:spPr>
          <a:xfrm>
            <a:off x="793790" y="6396990"/>
            <a:ext cx="6244709" cy="362903"/>
          </a:xfrm>
          <a:prstGeom prst="rect">
            <a:avLst/>
          </a:prstGeom>
          <a:noFill/>
          <a:ln/>
        </p:spPr>
        <p:txBody>
          <a:bodyPr wrap="none" lIns="0" tIns="0" rIns="0" bIns="0" rtlCol="0" anchor="t"/>
          <a:lstStyle/>
          <a:p>
            <a:pPr marL="0" indent="0" algn="l">
              <a:lnSpc>
                <a:spcPts val="2850"/>
              </a:lnSpc>
              <a:buNone/>
            </a:pPr>
            <a:r>
              <a:rPr lang="en-US" sz="1750" u="sng" dirty="0">
                <a:solidFill>
                  <a:srgbClr val="2150FE"/>
                </a:solidFill>
                <a:latin typeface="Heebo" pitchFamily="34" charset="0"/>
                <a:ea typeface="Heebo" pitchFamily="34" charset="-122"/>
                <a:cs typeface="Heebo" pitchFamily="34" charset="-120"/>
                <a:hlinkClick r:id="rId3">
                  <a:extLst>
                    <a:ext uri="{A12FA001-AC4F-418D-AE19-62706E023703}">
                      <ahyp:hlinkClr xmlns:ahyp="http://schemas.microsoft.com/office/drawing/2018/hyperlinkcolor" val="tx"/>
                    </a:ext>
                  </a:extLst>
                </a:hlinkClick>
              </a:rPr>
              <a:t>Bài </a:t>
            </a:r>
            <a:r>
              <a:rPr lang="en-US" sz="1750" dirty="0">
                <a:solidFill>
                  <a:srgbClr val="2150FE"/>
                </a:solidFill>
                <a:latin typeface="Heebo" pitchFamily="34" charset="0"/>
                <a:ea typeface="Heebo" pitchFamily="34" charset="-122"/>
                <a:cs typeface="Heebo" pitchFamily="34" charset="-120"/>
              </a:rPr>
              <a:t>báo</a:t>
            </a:r>
            <a:r>
              <a:rPr lang="en-US" sz="1750" dirty="0">
                <a:solidFill>
                  <a:srgbClr val="4C4C4D"/>
                </a:solidFill>
                <a:latin typeface="Heebo" pitchFamily="34" charset="0"/>
                <a:ea typeface="Heebo" pitchFamily="34" charset="-122"/>
                <a:cs typeface="Heebo" pitchFamily="34" charset="-120"/>
              </a:rPr>
              <a:t> của ảnh trên</a:t>
            </a:r>
            <a:endParaRPr lang="en-US" sz="1750" dirty="0"/>
          </a:p>
        </p:txBody>
      </p:sp>
      <p:pic>
        <p:nvPicPr>
          <p:cNvPr id="7" name="Image 0" descr="preencoded.png"/>
          <p:cNvPicPr>
            <a:picLocks noChangeAspect="1"/>
          </p:cNvPicPr>
          <p:nvPr/>
        </p:nvPicPr>
        <p:blipFill>
          <a:blip r:embed="rId4"/>
          <a:stretch>
            <a:fillRect/>
          </a:stretch>
        </p:blipFill>
        <p:spPr>
          <a:xfrm>
            <a:off x="7599521" y="2569726"/>
            <a:ext cx="6244709" cy="3088243"/>
          </a:xfrm>
          <a:prstGeom prst="rect">
            <a:avLst/>
          </a:prstGeom>
        </p:spPr>
      </p:pic>
      <p:sp>
        <p:nvSpPr>
          <p:cNvPr id="8" name="Text 5"/>
          <p:cNvSpPr/>
          <p:nvPr/>
        </p:nvSpPr>
        <p:spPr>
          <a:xfrm>
            <a:off x="7599521" y="5913120"/>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45450"/>
            <a:ext cx="4820007" cy="602456"/>
          </a:xfrm>
          <a:prstGeom prst="rect">
            <a:avLst/>
          </a:prstGeom>
          <a:noFill/>
          <a:ln/>
        </p:spPr>
        <p:txBody>
          <a:bodyPr wrap="none" lIns="0" tIns="0" rIns="0" bIns="0" rtlCol="0" anchor="t"/>
          <a:lstStyle/>
          <a:p>
            <a:pPr marL="0" indent="0" algn="l">
              <a:lnSpc>
                <a:spcPts val="4700"/>
              </a:lnSpc>
              <a:buNone/>
            </a:pPr>
            <a:r>
              <a:rPr lang="en-US" sz="3750" dirty="0">
                <a:solidFill>
                  <a:srgbClr val="152D47"/>
                </a:solidFill>
                <a:latin typeface="Crimson Pro Semi Bold" pitchFamily="34" charset="0"/>
                <a:ea typeface="Crimson Pro Semi Bold" pitchFamily="34" charset="-122"/>
                <a:cs typeface="Crimson Pro Semi Bold" pitchFamily="34" charset="-120"/>
              </a:rPr>
              <a:t>2. Phân đoạn Polyp</a:t>
            </a:r>
            <a:endParaRPr lang="en-US" sz="3750" dirty="0"/>
          </a:p>
        </p:txBody>
      </p:sp>
      <p:sp>
        <p:nvSpPr>
          <p:cNvPr id="3" name="Text 1"/>
          <p:cNvSpPr/>
          <p:nvPr/>
        </p:nvSpPr>
        <p:spPr>
          <a:xfrm>
            <a:off x="793790" y="1810583"/>
            <a:ext cx="6286262" cy="1541859"/>
          </a:xfrm>
          <a:prstGeom prst="rect">
            <a:avLst/>
          </a:prstGeom>
          <a:noFill/>
          <a:ln/>
        </p:spPr>
        <p:txBody>
          <a:bodyPr wrap="square" lIns="0" tIns="0" rIns="0" bIns="0" rtlCol="0" anchor="t"/>
          <a:lstStyle/>
          <a:p>
            <a:pPr marL="0" indent="0" algn="l">
              <a:lnSpc>
                <a:spcPts val="2400"/>
              </a:lnSpc>
              <a:buNone/>
            </a:pPr>
            <a:r>
              <a:rPr lang="en-US" sz="1500" b="1" dirty="0">
                <a:solidFill>
                  <a:srgbClr val="4C4C4D"/>
                </a:solidFill>
                <a:latin typeface="Heebo" pitchFamily="34" charset="0"/>
                <a:ea typeface="Heebo" pitchFamily="34" charset="-122"/>
                <a:cs typeface="Heebo" pitchFamily="34" charset="-120"/>
              </a:rPr>
              <a:t>Mô tả: </a:t>
            </a:r>
            <a:r>
              <a:rPr lang="en-US" sz="1500" dirty="0">
                <a:solidFill>
                  <a:srgbClr val="4C4C4D"/>
                </a:solidFill>
                <a:latin typeface="Heebo" pitchFamily="34" charset="0"/>
                <a:ea typeface="Heebo" pitchFamily="34" charset="-122"/>
                <a:cs typeface="Heebo" pitchFamily="34" charset="-120"/>
              </a:rPr>
              <a:t>Phân đoạn polyp là quá trình xác định chính xác vị trí và ranh giới của polyp trong ảnh nội soi bằng cách chia ảnh thành các vùng khác nhau. Không chỉ đơn thuần là phát hiện sự có mặt của polyp, quá trình này giúp xác định hình dạng, kích thước và ranh giới của polyp, hỗ trợ chẩn đoán và điều trị hiệu quả hơn.</a:t>
            </a:r>
            <a:endParaRPr lang="en-US" sz="1500" dirty="0"/>
          </a:p>
        </p:txBody>
      </p:sp>
      <p:sp>
        <p:nvSpPr>
          <p:cNvPr id="4" name="Text 2"/>
          <p:cNvSpPr/>
          <p:nvPr/>
        </p:nvSpPr>
        <p:spPr>
          <a:xfrm>
            <a:off x="793790" y="3525917"/>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5" name="Text 3"/>
          <p:cNvSpPr/>
          <p:nvPr/>
        </p:nvSpPr>
        <p:spPr>
          <a:xfrm>
            <a:off x="793790" y="4007763"/>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6" name="Text 4"/>
          <p:cNvSpPr/>
          <p:nvPr/>
        </p:nvSpPr>
        <p:spPr>
          <a:xfrm>
            <a:off x="793790" y="4489609"/>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7" name="Text 5"/>
          <p:cNvSpPr/>
          <p:nvPr/>
        </p:nvSpPr>
        <p:spPr>
          <a:xfrm>
            <a:off x="793790" y="4971455"/>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8" name="Text 6"/>
          <p:cNvSpPr/>
          <p:nvPr/>
        </p:nvSpPr>
        <p:spPr>
          <a:xfrm>
            <a:off x="793790" y="5453301"/>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9" name="Text 7"/>
          <p:cNvSpPr/>
          <p:nvPr/>
        </p:nvSpPr>
        <p:spPr>
          <a:xfrm>
            <a:off x="793790" y="5935147"/>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10" name="Text 8"/>
          <p:cNvSpPr/>
          <p:nvPr/>
        </p:nvSpPr>
        <p:spPr>
          <a:xfrm>
            <a:off x="793790" y="6416993"/>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
        <p:nvSpPr>
          <p:cNvPr id="11" name="Text 9"/>
          <p:cNvSpPr/>
          <p:nvPr/>
        </p:nvSpPr>
        <p:spPr>
          <a:xfrm>
            <a:off x="793790" y="6898838"/>
            <a:ext cx="6286262" cy="308372"/>
          </a:xfrm>
          <a:prstGeom prst="rect">
            <a:avLst/>
          </a:prstGeom>
          <a:noFill/>
          <a:ln/>
        </p:spPr>
        <p:txBody>
          <a:bodyPr wrap="none" lIns="0" tIns="0" rIns="0" bIns="0" rtlCol="0" anchor="t"/>
          <a:lstStyle/>
          <a:p>
            <a:pPr marL="0" indent="0" algn="l">
              <a:lnSpc>
                <a:spcPts val="2400"/>
              </a:lnSpc>
              <a:buNone/>
            </a:pPr>
            <a:r>
              <a:rPr lang="en-US" sz="1500" u="sng" dirty="0">
                <a:solidFill>
                  <a:srgbClr val="2150FE"/>
                </a:solidFill>
                <a:latin typeface="Heebo" pitchFamily="34" charset="0"/>
                <a:ea typeface="Heebo" pitchFamily="34" charset="-122"/>
                <a:cs typeface="Heebo" pitchFamily="34" charset="-120"/>
                <a:hlinkClick r:id="rId3">
                  <a:extLst>
                    <a:ext uri="{A12FA001-AC4F-418D-AE19-62706E023703}">
                      <ahyp:hlinkClr xmlns:ahyp="http://schemas.microsoft.com/office/drawing/2018/hyperlinkcolor" val="tx"/>
                    </a:ext>
                  </a:extLst>
                </a:hlinkClick>
              </a:rPr>
              <a:t>Bài </a:t>
            </a:r>
            <a:r>
              <a:rPr lang="en-US" sz="1500" dirty="0">
                <a:solidFill>
                  <a:srgbClr val="2150FE"/>
                </a:solidFill>
                <a:latin typeface="Heebo" pitchFamily="34" charset="0"/>
                <a:ea typeface="Heebo" pitchFamily="34" charset="-122"/>
                <a:cs typeface="Heebo" pitchFamily="34" charset="-120"/>
              </a:rPr>
              <a:t>báo</a:t>
            </a:r>
            <a:r>
              <a:rPr lang="en-US" sz="1500" dirty="0">
                <a:solidFill>
                  <a:srgbClr val="4C4C4D"/>
                </a:solidFill>
                <a:latin typeface="Heebo" pitchFamily="34" charset="0"/>
                <a:ea typeface="Heebo" pitchFamily="34" charset="-122"/>
                <a:cs typeface="Heebo" pitchFamily="34" charset="-120"/>
              </a:rPr>
              <a:t> của ảnh trên</a:t>
            </a:r>
            <a:endParaRPr lang="en-US" sz="1500" dirty="0"/>
          </a:p>
        </p:txBody>
      </p:sp>
      <p:pic>
        <p:nvPicPr>
          <p:cNvPr id="12" name="Image 0" descr="preencoded.png"/>
          <p:cNvPicPr>
            <a:picLocks noChangeAspect="1"/>
          </p:cNvPicPr>
          <p:nvPr/>
        </p:nvPicPr>
        <p:blipFill>
          <a:blip r:embed="rId4"/>
          <a:stretch>
            <a:fillRect/>
          </a:stretch>
        </p:blipFill>
        <p:spPr>
          <a:xfrm>
            <a:off x="7557968" y="1853922"/>
            <a:ext cx="4939070" cy="4931569"/>
          </a:xfrm>
          <a:prstGeom prst="rect">
            <a:avLst/>
          </a:prstGeom>
        </p:spPr>
      </p:pic>
      <p:sp>
        <p:nvSpPr>
          <p:cNvPr id="13" name="Text 10"/>
          <p:cNvSpPr/>
          <p:nvPr/>
        </p:nvSpPr>
        <p:spPr>
          <a:xfrm>
            <a:off x="7557968" y="7002304"/>
            <a:ext cx="6286262" cy="308372"/>
          </a:xfrm>
          <a:prstGeom prst="rect">
            <a:avLst/>
          </a:prstGeom>
          <a:noFill/>
          <a:ln/>
        </p:spPr>
        <p:txBody>
          <a:bodyPr wrap="none" lIns="0" tIns="0" rIns="0" bIns="0" rtlCol="0" anchor="t"/>
          <a:lstStyle/>
          <a:p>
            <a:pPr marL="0" indent="0" algn="l">
              <a:lnSpc>
                <a:spcPts val="2400"/>
              </a:lnSpc>
              <a:buNone/>
            </a:pP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8670" y="641152"/>
            <a:ext cx="5634157" cy="704255"/>
          </a:xfrm>
          <a:prstGeom prst="rect">
            <a:avLst/>
          </a:prstGeom>
          <a:noFill/>
          <a:ln/>
        </p:spPr>
        <p:txBody>
          <a:bodyPr wrap="none" lIns="0" tIns="0" rIns="0" bIns="0" rtlCol="0" anchor="t"/>
          <a:lstStyle/>
          <a:p>
            <a:pPr marL="0" indent="0" algn="l">
              <a:lnSpc>
                <a:spcPts val="5500"/>
              </a:lnSpc>
              <a:buNone/>
            </a:pPr>
            <a:r>
              <a:rPr lang="en-US" sz="4400" dirty="0">
                <a:solidFill>
                  <a:srgbClr val="152D47"/>
                </a:solidFill>
                <a:latin typeface="Crimson Pro Semi Bold" pitchFamily="34" charset="0"/>
                <a:ea typeface="Crimson Pro Semi Bold" pitchFamily="34" charset="-122"/>
                <a:cs typeface="Crimson Pro Semi Bold" pitchFamily="34" charset="-120"/>
              </a:rPr>
              <a:t>3. Phân loại Polyp</a:t>
            </a:r>
            <a:endParaRPr lang="en-US" sz="4400" dirty="0"/>
          </a:p>
        </p:txBody>
      </p:sp>
      <p:sp>
        <p:nvSpPr>
          <p:cNvPr id="3" name="Text 1"/>
          <p:cNvSpPr/>
          <p:nvPr/>
        </p:nvSpPr>
        <p:spPr>
          <a:xfrm>
            <a:off x="788670" y="1886188"/>
            <a:ext cx="6251615" cy="1802606"/>
          </a:xfrm>
          <a:prstGeom prst="rect">
            <a:avLst/>
          </a:prstGeom>
          <a:noFill/>
          <a:ln/>
        </p:spPr>
        <p:txBody>
          <a:bodyPr wrap="square" lIns="0" tIns="0" rIns="0" bIns="0" rtlCol="0" anchor="t"/>
          <a:lstStyle/>
          <a:p>
            <a:pPr marL="0" indent="0" algn="l">
              <a:lnSpc>
                <a:spcPts val="2800"/>
              </a:lnSpc>
              <a:buNone/>
            </a:pPr>
            <a:r>
              <a:rPr lang="en-US" sz="1750" b="1" dirty="0">
                <a:solidFill>
                  <a:srgbClr val="4C4C4D"/>
                </a:solidFill>
                <a:latin typeface="Heebo" pitchFamily="34" charset="0"/>
                <a:ea typeface="Heebo" pitchFamily="34" charset="-122"/>
                <a:cs typeface="Heebo" pitchFamily="34" charset="-120"/>
              </a:rPr>
              <a:t>Mô tả: </a:t>
            </a:r>
            <a:r>
              <a:rPr lang="en-US" sz="1750" dirty="0">
                <a:solidFill>
                  <a:srgbClr val="4C4C4D"/>
                </a:solidFill>
                <a:latin typeface="Heebo" pitchFamily="34" charset="0"/>
                <a:ea typeface="Heebo" pitchFamily="34" charset="-122"/>
                <a:cs typeface="Heebo" pitchFamily="34" charset="-120"/>
              </a:rPr>
              <a:t>Phân loại polyp là quá trình xác định loại của một polyp trong ảnh nội soi dựa trên các đặc điểm như kích thước, hình dạng, kết cấu và màu sắc. Việc phân loại chính xác rất quan trọng vì một số loại polyp có nguy cơ tiến triển thành ung thư, trong khi một số khác là lành tính và không cần điều trị.</a:t>
            </a:r>
            <a:endParaRPr lang="en-US" sz="1750" dirty="0"/>
          </a:p>
        </p:txBody>
      </p:sp>
      <p:sp>
        <p:nvSpPr>
          <p:cNvPr id="4" name="Text 2"/>
          <p:cNvSpPr/>
          <p:nvPr/>
        </p:nvSpPr>
        <p:spPr>
          <a:xfrm>
            <a:off x="788670" y="3891558"/>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
        <p:nvSpPr>
          <p:cNvPr id="5" name="Text 3"/>
          <p:cNvSpPr/>
          <p:nvPr/>
        </p:nvSpPr>
        <p:spPr>
          <a:xfrm>
            <a:off x="788670" y="4454843"/>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
        <p:nvSpPr>
          <p:cNvPr id="6" name="Text 4"/>
          <p:cNvSpPr/>
          <p:nvPr/>
        </p:nvSpPr>
        <p:spPr>
          <a:xfrm>
            <a:off x="788670" y="5018127"/>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
        <p:nvSpPr>
          <p:cNvPr id="7" name="Text 5"/>
          <p:cNvSpPr/>
          <p:nvPr/>
        </p:nvSpPr>
        <p:spPr>
          <a:xfrm>
            <a:off x="788670" y="5581412"/>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
        <p:nvSpPr>
          <p:cNvPr id="8" name="Text 6"/>
          <p:cNvSpPr/>
          <p:nvPr/>
        </p:nvSpPr>
        <p:spPr>
          <a:xfrm>
            <a:off x="788670" y="6144697"/>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
        <p:nvSpPr>
          <p:cNvPr id="9" name="Text 7"/>
          <p:cNvSpPr/>
          <p:nvPr/>
        </p:nvSpPr>
        <p:spPr>
          <a:xfrm>
            <a:off x="788670" y="6707981"/>
            <a:ext cx="6251615" cy="360521"/>
          </a:xfrm>
          <a:prstGeom prst="rect">
            <a:avLst/>
          </a:prstGeom>
          <a:noFill/>
          <a:ln/>
        </p:spPr>
        <p:txBody>
          <a:bodyPr wrap="none" lIns="0" tIns="0" rIns="0" bIns="0" rtlCol="0" anchor="t"/>
          <a:lstStyle/>
          <a:p>
            <a:pPr marL="0" indent="0" algn="l">
              <a:lnSpc>
                <a:spcPts val="2800"/>
              </a:lnSpc>
              <a:buNone/>
            </a:pPr>
            <a:r>
              <a:rPr lang="en-US" sz="1750" u="sng" dirty="0">
                <a:solidFill>
                  <a:srgbClr val="2150FE"/>
                </a:solidFill>
                <a:latin typeface="Heebo" pitchFamily="34" charset="0"/>
                <a:ea typeface="Heebo" pitchFamily="34" charset="-122"/>
                <a:cs typeface="Heebo" pitchFamily="34" charset="-120"/>
                <a:hlinkClick r:id="rId3">
                  <a:extLst>
                    <a:ext uri="{A12FA001-AC4F-418D-AE19-62706E023703}">
                      <ahyp:hlinkClr xmlns:ahyp="http://schemas.microsoft.com/office/drawing/2018/hyperlinkcolor" val="tx"/>
                    </a:ext>
                  </a:extLst>
                </a:hlinkClick>
              </a:rPr>
              <a:t>Bài </a:t>
            </a:r>
            <a:r>
              <a:rPr lang="en-US" sz="1750" dirty="0">
                <a:solidFill>
                  <a:srgbClr val="2150FE"/>
                </a:solidFill>
                <a:latin typeface="Heebo" pitchFamily="34" charset="0"/>
                <a:ea typeface="Heebo" pitchFamily="34" charset="-122"/>
                <a:cs typeface="Heebo" pitchFamily="34" charset="-120"/>
              </a:rPr>
              <a:t>báo</a:t>
            </a:r>
            <a:r>
              <a:rPr lang="en-US" sz="1750" dirty="0">
                <a:solidFill>
                  <a:srgbClr val="4C4C4D"/>
                </a:solidFill>
                <a:latin typeface="Heebo" pitchFamily="34" charset="0"/>
                <a:ea typeface="Heebo" pitchFamily="34" charset="-122"/>
                <a:cs typeface="Heebo" pitchFamily="34" charset="-120"/>
              </a:rPr>
              <a:t> của ảnh trên</a:t>
            </a:r>
            <a:endParaRPr lang="en-US" sz="1750" dirty="0"/>
          </a:p>
        </p:txBody>
      </p:sp>
      <p:pic>
        <p:nvPicPr>
          <p:cNvPr id="10" name="Image 0" descr="preencoded.png"/>
          <p:cNvPicPr>
            <a:picLocks noChangeAspect="1"/>
          </p:cNvPicPr>
          <p:nvPr/>
        </p:nvPicPr>
        <p:blipFill>
          <a:blip r:embed="rId4"/>
          <a:stretch>
            <a:fillRect/>
          </a:stretch>
        </p:blipFill>
        <p:spPr>
          <a:xfrm>
            <a:off x="7597735" y="1936909"/>
            <a:ext cx="5077658" cy="4834771"/>
          </a:xfrm>
          <a:prstGeom prst="rect">
            <a:avLst/>
          </a:prstGeom>
        </p:spPr>
      </p:pic>
      <p:sp>
        <p:nvSpPr>
          <p:cNvPr id="11" name="Text 8"/>
          <p:cNvSpPr/>
          <p:nvPr/>
        </p:nvSpPr>
        <p:spPr>
          <a:xfrm>
            <a:off x="7597735" y="7025164"/>
            <a:ext cx="6251615" cy="360521"/>
          </a:xfrm>
          <a:prstGeom prst="rect">
            <a:avLst/>
          </a:prstGeom>
          <a:noFill/>
          <a:ln/>
        </p:spPr>
        <p:txBody>
          <a:bodyPr wrap="none" lIns="0" tIns="0" rIns="0" bIns="0" rtlCol="0" anchor="t"/>
          <a:lstStyle/>
          <a:p>
            <a:pPr marL="0" indent="0" algn="l">
              <a:lnSpc>
                <a:spcPts val="2800"/>
              </a:lnSpc>
              <a:buNone/>
            </a:pP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56765" y="2778800"/>
            <a:ext cx="5060871" cy="2671882"/>
          </a:xfrm>
          <a:prstGeom prst="rect">
            <a:avLst/>
          </a:prstGeom>
        </p:spPr>
      </p:pic>
      <p:sp>
        <p:nvSpPr>
          <p:cNvPr id="4" name="Text 0"/>
          <p:cNvSpPr/>
          <p:nvPr/>
        </p:nvSpPr>
        <p:spPr>
          <a:xfrm>
            <a:off x="793790" y="770215"/>
            <a:ext cx="7556421" cy="1063228"/>
          </a:xfrm>
          <a:prstGeom prst="rect">
            <a:avLst/>
          </a:prstGeom>
          <a:noFill/>
          <a:ln/>
        </p:spPr>
        <p:txBody>
          <a:bodyPr wrap="square" lIns="0" tIns="0" rIns="0" bIns="0" rtlCol="0" anchor="t"/>
          <a:lstStyle/>
          <a:p>
            <a:pPr marL="0" indent="0" algn="l">
              <a:lnSpc>
                <a:spcPts val="4150"/>
              </a:lnSpc>
              <a:buNone/>
            </a:pPr>
            <a:r>
              <a:rPr lang="en-US" sz="3300" dirty="0">
                <a:solidFill>
                  <a:srgbClr val="152D47"/>
                </a:solidFill>
                <a:latin typeface="Crimson Pro Semi Bold" pitchFamily="34" charset="0"/>
                <a:ea typeface="Crimson Pro Semi Bold" pitchFamily="34" charset="-122"/>
                <a:cs typeface="Crimson Pro Semi Bold" pitchFamily="34" charset="-120"/>
              </a:rPr>
              <a:t>Mô hình cơ bản cho phát hiện và mô tả polyp</a:t>
            </a:r>
            <a:endParaRPr lang="en-US" sz="3300" dirty="0"/>
          </a:p>
        </p:txBody>
      </p:sp>
      <p:sp>
        <p:nvSpPr>
          <p:cNvPr id="5" name="Shape 1"/>
          <p:cNvSpPr/>
          <p:nvPr/>
        </p:nvSpPr>
        <p:spPr>
          <a:xfrm>
            <a:off x="4560570" y="2088594"/>
            <a:ext cx="22860" cy="3899297"/>
          </a:xfrm>
          <a:prstGeom prst="roundRect">
            <a:avLst>
              <a:gd name="adj" fmla="val 111628"/>
            </a:avLst>
          </a:prstGeom>
          <a:solidFill>
            <a:srgbClr val="D8D4D4"/>
          </a:solidFill>
          <a:ln/>
        </p:spPr>
      </p:sp>
      <p:sp>
        <p:nvSpPr>
          <p:cNvPr id="6" name="Shape 2"/>
          <p:cNvSpPr/>
          <p:nvPr/>
        </p:nvSpPr>
        <p:spPr>
          <a:xfrm>
            <a:off x="3893225" y="2459831"/>
            <a:ext cx="510302" cy="22860"/>
          </a:xfrm>
          <a:prstGeom prst="roundRect">
            <a:avLst>
              <a:gd name="adj" fmla="val 111628"/>
            </a:avLst>
          </a:prstGeom>
          <a:solidFill>
            <a:srgbClr val="D8D4D4"/>
          </a:solidFill>
          <a:ln/>
        </p:spPr>
      </p:sp>
      <p:sp>
        <p:nvSpPr>
          <p:cNvPr id="7" name="Shape 3"/>
          <p:cNvSpPr/>
          <p:nvPr/>
        </p:nvSpPr>
        <p:spPr>
          <a:xfrm>
            <a:off x="4380667" y="2279928"/>
            <a:ext cx="382667" cy="382667"/>
          </a:xfrm>
          <a:prstGeom prst="roundRect">
            <a:avLst>
              <a:gd name="adj" fmla="val 6669"/>
            </a:avLst>
          </a:prstGeom>
          <a:solidFill>
            <a:srgbClr val="F2EEEE"/>
          </a:solidFill>
          <a:ln/>
        </p:spPr>
      </p:sp>
      <p:sp>
        <p:nvSpPr>
          <p:cNvPr id="8" name="Text 4"/>
          <p:cNvSpPr/>
          <p:nvPr/>
        </p:nvSpPr>
        <p:spPr>
          <a:xfrm>
            <a:off x="4444425" y="2311777"/>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1</a:t>
            </a:r>
            <a:endParaRPr lang="en-US" sz="2000" dirty="0"/>
          </a:p>
        </p:txBody>
      </p:sp>
      <p:sp>
        <p:nvSpPr>
          <p:cNvPr id="9" name="Text 5"/>
          <p:cNvSpPr/>
          <p:nvPr/>
        </p:nvSpPr>
        <p:spPr>
          <a:xfrm>
            <a:off x="1594961" y="2258616"/>
            <a:ext cx="2126456" cy="265747"/>
          </a:xfrm>
          <a:prstGeom prst="rect">
            <a:avLst/>
          </a:prstGeom>
          <a:noFill/>
          <a:ln/>
        </p:spPr>
        <p:txBody>
          <a:bodyPr wrap="none" lIns="0" tIns="0" rIns="0" bIns="0" rtlCol="0" anchor="t"/>
          <a:lstStyle/>
          <a:p>
            <a:pPr marL="0" indent="0" algn="r">
              <a:lnSpc>
                <a:spcPts val="2050"/>
              </a:lnSpc>
              <a:buNone/>
            </a:pPr>
            <a:r>
              <a:rPr lang="en-US" sz="1650" dirty="0">
                <a:solidFill>
                  <a:srgbClr val="4C4C4D"/>
                </a:solidFill>
                <a:latin typeface="Crimson Pro Semi Bold" pitchFamily="34" charset="0"/>
                <a:ea typeface="Crimson Pro Semi Bold" pitchFamily="34" charset="-122"/>
                <a:cs typeface="Crimson Pro Semi Bold" pitchFamily="34" charset="-120"/>
              </a:rPr>
              <a:t>Mô hình thị giác</a:t>
            </a:r>
            <a:endParaRPr lang="en-US" sz="1650" dirty="0"/>
          </a:p>
        </p:txBody>
      </p:sp>
      <p:sp>
        <p:nvSpPr>
          <p:cNvPr id="10" name="Text 6"/>
          <p:cNvSpPr/>
          <p:nvPr/>
        </p:nvSpPr>
        <p:spPr>
          <a:xfrm>
            <a:off x="793790" y="2626400"/>
            <a:ext cx="2927628" cy="1360884"/>
          </a:xfrm>
          <a:prstGeom prst="rect">
            <a:avLst/>
          </a:prstGeom>
          <a:noFill/>
          <a:ln/>
        </p:spPr>
        <p:txBody>
          <a:bodyPr wrap="square" lIns="0" tIns="0" rIns="0" bIns="0" rtlCol="0" anchor="t"/>
          <a:lstStyle/>
          <a:p>
            <a:pPr marL="0" indent="0" algn="r">
              <a:lnSpc>
                <a:spcPts val="2100"/>
              </a:lnSpc>
              <a:buNone/>
            </a:pPr>
            <a:r>
              <a:rPr lang="en-US" sz="1300" dirty="0">
                <a:solidFill>
                  <a:srgbClr val="4C4C4D"/>
                </a:solidFill>
                <a:latin typeface="Heebo" pitchFamily="34" charset="0"/>
                <a:ea typeface="Heebo" pitchFamily="34" charset="-122"/>
                <a:cs typeface="Heebo" pitchFamily="34" charset="-120"/>
              </a:rPr>
              <a:t>Mã hóa các khung hình nội soi thành không gian vector đặc trưng, sử dụng các khối Transformer với Feed Forward Network (FFN) để trích xuất và liên kết thông tin ngữ nghĩa.</a:t>
            </a:r>
            <a:endParaRPr lang="en-US" sz="1300" dirty="0"/>
          </a:p>
        </p:txBody>
      </p:sp>
      <p:sp>
        <p:nvSpPr>
          <p:cNvPr id="11" name="Shape 7"/>
          <p:cNvSpPr/>
          <p:nvPr/>
        </p:nvSpPr>
        <p:spPr>
          <a:xfrm>
            <a:off x="4740473" y="3310295"/>
            <a:ext cx="510302" cy="22860"/>
          </a:xfrm>
          <a:prstGeom prst="roundRect">
            <a:avLst>
              <a:gd name="adj" fmla="val 111628"/>
            </a:avLst>
          </a:prstGeom>
          <a:solidFill>
            <a:srgbClr val="D8D4D4"/>
          </a:solidFill>
          <a:ln/>
        </p:spPr>
      </p:sp>
      <p:sp>
        <p:nvSpPr>
          <p:cNvPr id="12" name="Shape 8"/>
          <p:cNvSpPr/>
          <p:nvPr/>
        </p:nvSpPr>
        <p:spPr>
          <a:xfrm>
            <a:off x="4380667" y="3130391"/>
            <a:ext cx="382667" cy="382667"/>
          </a:xfrm>
          <a:prstGeom prst="roundRect">
            <a:avLst>
              <a:gd name="adj" fmla="val 6669"/>
            </a:avLst>
          </a:prstGeom>
          <a:solidFill>
            <a:srgbClr val="F2EEEE"/>
          </a:solidFill>
          <a:ln/>
        </p:spPr>
      </p:sp>
      <p:sp>
        <p:nvSpPr>
          <p:cNvPr id="13" name="Text 9"/>
          <p:cNvSpPr/>
          <p:nvPr/>
        </p:nvSpPr>
        <p:spPr>
          <a:xfrm>
            <a:off x="4444425" y="3162240"/>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2</a:t>
            </a:r>
            <a:endParaRPr lang="en-US" sz="2000" dirty="0"/>
          </a:p>
        </p:txBody>
      </p:sp>
      <p:sp>
        <p:nvSpPr>
          <p:cNvPr id="14" name="Text 10"/>
          <p:cNvSpPr/>
          <p:nvPr/>
        </p:nvSpPr>
        <p:spPr>
          <a:xfrm>
            <a:off x="5422583" y="3109079"/>
            <a:ext cx="2126456" cy="265747"/>
          </a:xfrm>
          <a:prstGeom prst="rect">
            <a:avLst/>
          </a:prstGeom>
          <a:noFill/>
          <a:ln/>
        </p:spPr>
        <p:txBody>
          <a:bodyPr wrap="none" lIns="0" tIns="0" rIns="0" bIns="0" rtlCol="0" anchor="t"/>
          <a:lstStyle/>
          <a:p>
            <a:pPr marL="0" indent="0" algn="l">
              <a:lnSpc>
                <a:spcPts val="2050"/>
              </a:lnSpc>
              <a:buNone/>
            </a:pPr>
            <a:r>
              <a:rPr lang="en-US" sz="1650" dirty="0">
                <a:solidFill>
                  <a:srgbClr val="4C4C4D"/>
                </a:solidFill>
                <a:latin typeface="Crimson Pro Semi Bold" pitchFamily="34" charset="0"/>
                <a:ea typeface="Crimson Pro Semi Bold" pitchFamily="34" charset="-122"/>
                <a:cs typeface="Crimson Pro Semi Bold" pitchFamily="34" charset="-120"/>
              </a:rPr>
              <a:t>Mô hình ngôn ngữ</a:t>
            </a:r>
            <a:endParaRPr lang="en-US" sz="1650" dirty="0"/>
          </a:p>
        </p:txBody>
      </p:sp>
      <p:sp>
        <p:nvSpPr>
          <p:cNvPr id="15" name="Text 11"/>
          <p:cNvSpPr/>
          <p:nvPr/>
        </p:nvSpPr>
        <p:spPr>
          <a:xfrm>
            <a:off x="5422583" y="3476863"/>
            <a:ext cx="2927628" cy="1088708"/>
          </a:xfrm>
          <a:prstGeom prst="rect">
            <a:avLst/>
          </a:prstGeom>
          <a:noFill/>
          <a:ln/>
        </p:spPr>
        <p:txBody>
          <a:bodyPr wrap="square" lIns="0" tIns="0" rIns="0" bIns="0" rtlCol="0" anchor="t"/>
          <a:lstStyle/>
          <a:p>
            <a:pPr marL="0" indent="0" algn="l">
              <a:lnSpc>
                <a:spcPts val="2100"/>
              </a:lnSpc>
              <a:buNone/>
            </a:pPr>
            <a:r>
              <a:rPr lang="en-US" sz="1300" dirty="0">
                <a:solidFill>
                  <a:srgbClr val="4C4C4D"/>
                </a:solidFill>
                <a:latin typeface="Heebo" pitchFamily="34" charset="0"/>
                <a:ea typeface="Heebo" pitchFamily="34" charset="-122"/>
                <a:cs typeface="Heebo" pitchFamily="34" charset="-120"/>
              </a:rPr>
              <a:t>Nhận đầu vào là vector đặc trưng của hình ảnh/video nội soi, kết hợp với các embedding từ vựng y khoa để tạo mô tả chính xác về đặc điểm của polyp.</a:t>
            </a:r>
            <a:endParaRPr lang="en-US" sz="1300" dirty="0"/>
          </a:p>
        </p:txBody>
      </p:sp>
      <p:sp>
        <p:nvSpPr>
          <p:cNvPr id="16" name="Shape 12"/>
          <p:cNvSpPr/>
          <p:nvPr/>
        </p:nvSpPr>
        <p:spPr>
          <a:xfrm>
            <a:off x="3893225" y="4698563"/>
            <a:ext cx="510302" cy="22860"/>
          </a:xfrm>
          <a:prstGeom prst="roundRect">
            <a:avLst>
              <a:gd name="adj" fmla="val 111628"/>
            </a:avLst>
          </a:prstGeom>
          <a:solidFill>
            <a:srgbClr val="D8D4D4"/>
          </a:solidFill>
          <a:ln/>
        </p:spPr>
      </p:sp>
      <p:sp>
        <p:nvSpPr>
          <p:cNvPr id="17" name="Shape 13"/>
          <p:cNvSpPr/>
          <p:nvPr/>
        </p:nvSpPr>
        <p:spPr>
          <a:xfrm>
            <a:off x="4380667" y="4518660"/>
            <a:ext cx="382667" cy="382667"/>
          </a:xfrm>
          <a:prstGeom prst="roundRect">
            <a:avLst>
              <a:gd name="adj" fmla="val 6669"/>
            </a:avLst>
          </a:prstGeom>
          <a:solidFill>
            <a:srgbClr val="F2EEEE"/>
          </a:solidFill>
          <a:ln/>
        </p:spPr>
      </p:sp>
      <p:sp>
        <p:nvSpPr>
          <p:cNvPr id="18" name="Text 14"/>
          <p:cNvSpPr/>
          <p:nvPr/>
        </p:nvSpPr>
        <p:spPr>
          <a:xfrm>
            <a:off x="4444425" y="4550509"/>
            <a:ext cx="255151" cy="318968"/>
          </a:xfrm>
          <a:prstGeom prst="rect">
            <a:avLst/>
          </a:prstGeom>
          <a:noFill/>
          <a:ln/>
        </p:spPr>
        <p:txBody>
          <a:bodyPr wrap="none" lIns="0" tIns="0" rIns="0" bIns="0" rtlCol="0" anchor="t"/>
          <a:lstStyle/>
          <a:p>
            <a:pPr marL="0" indent="0" algn="ctr">
              <a:lnSpc>
                <a:spcPts val="2000"/>
              </a:lnSpc>
              <a:buNone/>
            </a:pPr>
            <a:r>
              <a:rPr lang="en-US" sz="2000" dirty="0">
                <a:solidFill>
                  <a:srgbClr val="4C4C4D"/>
                </a:solidFill>
                <a:latin typeface="Crimson Pro Semi Bold" pitchFamily="34" charset="0"/>
                <a:ea typeface="Crimson Pro Semi Bold" pitchFamily="34" charset="-122"/>
                <a:cs typeface="Crimson Pro Semi Bold" pitchFamily="34" charset="-120"/>
              </a:rPr>
              <a:t>3</a:t>
            </a:r>
            <a:endParaRPr lang="en-US" sz="2000" dirty="0"/>
          </a:p>
        </p:txBody>
      </p:sp>
      <p:sp>
        <p:nvSpPr>
          <p:cNvPr id="19" name="Text 15"/>
          <p:cNvSpPr/>
          <p:nvPr/>
        </p:nvSpPr>
        <p:spPr>
          <a:xfrm>
            <a:off x="1594961" y="4497348"/>
            <a:ext cx="2126456" cy="265747"/>
          </a:xfrm>
          <a:prstGeom prst="rect">
            <a:avLst/>
          </a:prstGeom>
          <a:noFill/>
          <a:ln/>
        </p:spPr>
        <p:txBody>
          <a:bodyPr wrap="none" lIns="0" tIns="0" rIns="0" bIns="0" rtlCol="0" anchor="t"/>
          <a:lstStyle/>
          <a:p>
            <a:pPr marL="0" indent="0" algn="r">
              <a:lnSpc>
                <a:spcPts val="2050"/>
              </a:lnSpc>
              <a:buNone/>
            </a:pPr>
            <a:r>
              <a:rPr lang="en-US" sz="1650" dirty="0">
                <a:solidFill>
                  <a:srgbClr val="4C4C4D"/>
                </a:solidFill>
                <a:latin typeface="Crimson Pro Semi Bold" pitchFamily="34" charset="0"/>
                <a:ea typeface="Crimson Pro Semi Bold" pitchFamily="34" charset="-122"/>
                <a:cs typeface="Crimson Pro Semi Bold" pitchFamily="34" charset="-120"/>
              </a:rPr>
              <a:t>Đầu ra</a:t>
            </a:r>
            <a:endParaRPr lang="en-US" sz="1650" dirty="0"/>
          </a:p>
        </p:txBody>
      </p:sp>
      <p:sp>
        <p:nvSpPr>
          <p:cNvPr id="20" name="Text 16"/>
          <p:cNvSpPr/>
          <p:nvPr/>
        </p:nvSpPr>
        <p:spPr>
          <a:xfrm>
            <a:off x="793790" y="4865132"/>
            <a:ext cx="2927628" cy="816531"/>
          </a:xfrm>
          <a:prstGeom prst="rect">
            <a:avLst/>
          </a:prstGeom>
          <a:noFill/>
          <a:ln/>
        </p:spPr>
        <p:txBody>
          <a:bodyPr wrap="square" lIns="0" tIns="0" rIns="0" bIns="0" rtlCol="0" anchor="t"/>
          <a:lstStyle/>
          <a:p>
            <a:pPr marL="0" indent="0" algn="r">
              <a:lnSpc>
                <a:spcPts val="2100"/>
              </a:lnSpc>
              <a:buNone/>
            </a:pPr>
            <a:r>
              <a:rPr lang="en-US" sz="1300" dirty="0">
                <a:solidFill>
                  <a:srgbClr val="4C4C4D"/>
                </a:solidFill>
                <a:latin typeface="Heebo" pitchFamily="34" charset="0"/>
                <a:ea typeface="Heebo" pitchFamily="34" charset="-122"/>
                <a:cs typeface="Heebo" pitchFamily="34" charset="-120"/>
              </a:rPr>
              <a:t>Sinh văn bản mô tả tự động về sự xuất hiện của polyp trong nội soi, hỗ trợ bác sĩ trong quá trình chẩn đoán.</a:t>
            </a:r>
            <a:endParaRPr lang="en-US" sz="1300" dirty="0"/>
          </a:p>
        </p:txBody>
      </p:sp>
      <p:sp>
        <p:nvSpPr>
          <p:cNvPr id="21" name="Text 17"/>
          <p:cNvSpPr/>
          <p:nvPr/>
        </p:nvSpPr>
        <p:spPr>
          <a:xfrm>
            <a:off x="793790" y="6179225"/>
            <a:ext cx="7556421" cy="816531"/>
          </a:xfrm>
          <a:prstGeom prst="rect">
            <a:avLst/>
          </a:prstGeom>
          <a:noFill/>
          <a:ln/>
        </p:spPr>
        <p:txBody>
          <a:bodyPr wrap="square" lIns="0" tIns="0" rIns="0" bIns="0" rtlCol="0" anchor="t"/>
          <a:lstStyle/>
          <a:p>
            <a:pPr marL="0" indent="0" algn="l">
              <a:lnSpc>
                <a:spcPts val="2100"/>
              </a:lnSpc>
              <a:buNone/>
            </a:pPr>
            <a:r>
              <a:rPr lang="en-US" sz="1300" dirty="0">
                <a:solidFill>
                  <a:srgbClr val="4C4C4D"/>
                </a:solidFill>
                <a:latin typeface="Heebo" pitchFamily="34" charset="0"/>
                <a:ea typeface="Heebo" pitchFamily="34" charset="-122"/>
                <a:cs typeface="Heebo" pitchFamily="34" charset="-120"/>
              </a:rPr>
              <a:t>Mô hình cơ bản cho phát hiện và mô tả polyp trong nội soi đại tràng bao gồm mô hình thị giác và mô hình ngôn ngữ. Mô hình thị giác mã hóa hình ảnh, trong khi mô hình ngôn ngữ tạo mô tả chính xác về đặc điểm của polyp, hỗ trợ bác sĩ trong quá trình chẩn đoán.</a:t>
            </a:r>
            <a:endParaRPr lang="en-US" sz="1300" dirty="0"/>
          </a:p>
        </p:txBody>
      </p:sp>
      <p:sp>
        <p:nvSpPr>
          <p:cNvPr id="22" name="Text 18"/>
          <p:cNvSpPr/>
          <p:nvPr/>
        </p:nvSpPr>
        <p:spPr>
          <a:xfrm>
            <a:off x="793790" y="7187089"/>
            <a:ext cx="7556421" cy="272177"/>
          </a:xfrm>
          <a:prstGeom prst="rect">
            <a:avLst/>
          </a:prstGeom>
          <a:noFill/>
          <a:ln/>
        </p:spPr>
        <p:txBody>
          <a:bodyPr wrap="none" lIns="0" tIns="0" rIns="0" bIns="0" rtlCol="0" anchor="t"/>
          <a:lstStyle/>
          <a:p>
            <a:pPr marL="0" indent="0" algn="l">
              <a:lnSpc>
                <a:spcPts val="2100"/>
              </a:lnSpc>
              <a:buNone/>
            </a:pPr>
            <a:r>
              <a:rPr lang="en-US" sz="1300" u="sng" dirty="0">
                <a:solidFill>
                  <a:srgbClr val="2150FE"/>
                </a:solidFill>
                <a:latin typeface="Heebo" pitchFamily="34" charset="0"/>
                <a:ea typeface="Heebo" pitchFamily="34" charset="-122"/>
                <a:cs typeface="Heebo" pitchFamily="34" charset="-120"/>
                <a:hlinkClick r:id="rId5">
                  <a:extLst>
                    <a:ext uri="{A12FA001-AC4F-418D-AE19-62706E023703}">
                      <ahyp:hlinkClr xmlns:ahyp="http://schemas.microsoft.com/office/drawing/2018/hyperlinkcolor" val="tx"/>
                    </a:ext>
                  </a:extLst>
                </a:hlinkClick>
              </a:rPr>
              <a:t>Bài </a:t>
            </a:r>
            <a:r>
              <a:rPr lang="en-US" sz="1300" dirty="0">
                <a:solidFill>
                  <a:srgbClr val="2150FE"/>
                </a:solidFill>
                <a:latin typeface="Heebo" pitchFamily="34" charset="0"/>
                <a:ea typeface="Heebo" pitchFamily="34" charset="-122"/>
                <a:cs typeface="Heebo" pitchFamily="34" charset="-120"/>
              </a:rPr>
              <a:t>báo</a:t>
            </a:r>
            <a:r>
              <a:rPr lang="en-US" sz="1300" dirty="0">
                <a:solidFill>
                  <a:srgbClr val="4C4C4D"/>
                </a:solidFill>
                <a:latin typeface="Heebo" pitchFamily="34" charset="0"/>
                <a:ea typeface="Heebo" pitchFamily="34" charset="-122"/>
                <a:cs typeface="Heebo" pitchFamily="34" charset="-120"/>
              </a:rPr>
              <a:t> của ảnh trên</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2769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52D47"/>
                </a:solidFill>
                <a:latin typeface="Crimson Pro Semi Bold" pitchFamily="34" charset="0"/>
                <a:ea typeface="Crimson Pro Semi Bold" pitchFamily="34" charset="-122"/>
                <a:cs typeface="Crimson Pro Semi Bold" pitchFamily="34" charset="-120"/>
              </a:rPr>
              <a:t>Các bài báo tương tự</a:t>
            </a:r>
            <a:endParaRPr lang="en-US" sz="4450" dirty="0"/>
          </a:p>
        </p:txBody>
      </p:sp>
      <p:sp>
        <p:nvSpPr>
          <p:cNvPr id="3" name="Text 1"/>
          <p:cNvSpPr/>
          <p:nvPr/>
        </p:nvSpPr>
        <p:spPr>
          <a:xfrm>
            <a:off x="793790" y="1903452"/>
            <a:ext cx="2845594" cy="708660"/>
          </a:xfrm>
          <a:prstGeom prst="rect">
            <a:avLst/>
          </a:prstGeom>
          <a:noFill/>
          <a:ln/>
        </p:spPr>
        <p:txBody>
          <a:bodyPr wrap="squar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Phân loại polyp đại tràng</a:t>
            </a:r>
            <a:endParaRPr lang="en-US" sz="2200" dirty="0"/>
          </a:p>
        </p:txBody>
      </p:sp>
      <p:sp>
        <p:nvSpPr>
          <p:cNvPr id="4" name="Text 2"/>
          <p:cNvSpPr/>
          <p:nvPr/>
        </p:nvSpPr>
        <p:spPr>
          <a:xfrm>
            <a:off x="793790" y="2838926"/>
            <a:ext cx="2845594" cy="1451610"/>
          </a:xfrm>
          <a:prstGeom prst="rect">
            <a:avLst/>
          </a:prstGeom>
          <a:noFill/>
          <a:ln/>
        </p:spPr>
        <p:txBody>
          <a:bodyPr wrap="square" lIns="0" tIns="0" rIns="0" bIns="0" rtlCol="0" anchor="t"/>
          <a:lstStyle/>
          <a:p>
            <a:pPr marL="0" indent="0" algn="l">
              <a:lnSpc>
                <a:spcPts val="2850"/>
              </a:lnSpc>
              <a:buNone/>
            </a:pPr>
            <a:r>
              <a:rPr lang="en-US" sz="1750" b="1" u="sng" dirty="0">
                <a:solidFill>
                  <a:srgbClr val="2150FE"/>
                </a:solidFill>
                <a:latin typeface="Heebo" pitchFamily="34" charset="0"/>
                <a:ea typeface="Heebo" pitchFamily="34" charset="-122"/>
                <a:cs typeface="Heebo" pitchFamily="34" charset="-120"/>
                <a:hlinkClick r:id="rId3">
                  <a:extLst>
                    <a:ext uri="{A12FA001-AC4F-418D-AE19-62706E023703}">
                      <ahyp:hlinkClr xmlns:ahyp="http://schemas.microsoft.com/office/drawing/2018/hyperlinkcolor" val="tx"/>
                    </a:ext>
                  </a:extLst>
                </a:hlinkClick>
              </a:rPr>
              <a:t>Kudo, S., et al.</a:t>
            </a:r>
            <a:r>
              <a:rPr lang="en-US" sz="1750" dirty="0">
                <a:solidFill>
                  <a:srgbClr val="4C4C4D"/>
                </a:solidFill>
                <a:latin typeface="Heebo" pitchFamily="34" charset="0"/>
                <a:ea typeface="Heebo" pitchFamily="34" charset="-122"/>
                <a:cs typeface="Heebo" pitchFamily="34" charset="-120"/>
              </a:rPr>
              <a:t> - </a:t>
            </a:r>
            <a:r>
              <a:rPr lang="en-US" sz="1750" i="1" dirty="0">
                <a:solidFill>
                  <a:srgbClr val="4C4C4D"/>
                </a:solidFill>
                <a:latin typeface="Heebo" pitchFamily="34" charset="0"/>
                <a:ea typeface="Heebo" pitchFamily="34" charset="-122"/>
                <a:cs typeface="Heebo" pitchFamily="34" charset="-120"/>
              </a:rPr>
              <a:t>"Classification of colorectal polyps: a study of 5,388 colonoscopic specimens"</a:t>
            </a:r>
            <a:endParaRPr lang="en-US" sz="1750" dirty="0"/>
          </a:p>
        </p:txBody>
      </p:sp>
      <p:sp>
        <p:nvSpPr>
          <p:cNvPr id="5" name="Text 3"/>
          <p:cNvSpPr/>
          <p:nvPr/>
        </p:nvSpPr>
        <p:spPr>
          <a:xfrm>
            <a:off x="793790" y="4494609"/>
            <a:ext cx="2845594"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Nghiên cứu này phân loại 5,388 mẫu polyp đại tràng thu được từ các cuộc nội soi. Các tác giả đã đề xuất một hệ thống phân loại dựa trên hình thái nội soi và đặc điểm mô bệnh học của các polyp.</a:t>
            </a:r>
            <a:endParaRPr lang="en-US" sz="1750" dirty="0"/>
          </a:p>
        </p:txBody>
      </p:sp>
      <p:sp>
        <p:nvSpPr>
          <p:cNvPr id="6" name="Text 4"/>
          <p:cNvSpPr/>
          <p:nvPr/>
        </p:nvSpPr>
        <p:spPr>
          <a:xfrm>
            <a:off x="4200406" y="19034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Phân loại polyp bệnh lý</a:t>
            </a:r>
            <a:endParaRPr lang="en-US" sz="2200" dirty="0"/>
          </a:p>
        </p:txBody>
      </p:sp>
      <p:sp>
        <p:nvSpPr>
          <p:cNvPr id="7" name="Text 5"/>
          <p:cNvSpPr/>
          <p:nvPr/>
        </p:nvSpPr>
        <p:spPr>
          <a:xfrm>
            <a:off x="4200406" y="2484596"/>
            <a:ext cx="2845594" cy="1088708"/>
          </a:xfrm>
          <a:prstGeom prst="rect">
            <a:avLst/>
          </a:prstGeom>
          <a:noFill/>
          <a:ln/>
        </p:spPr>
        <p:txBody>
          <a:bodyPr wrap="square" lIns="0" tIns="0" rIns="0" bIns="0" rtlCol="0" anchor="t"/>
          <a:lstStyle/>
          <a:p>
            <a:pPr marL="0" indent="0" algn="l">
              <a:lnSpc>
                <a:spcPts val="2850"/>
              </a:lnSpc>
              <a:buNone/>
            </a:pPr>
            <a:r>
              <a:rPr lang="en-US" sz="1750" b="1" u="sng" dirty="0">
                <a:solidFill>
                  <a:srgbClr val="2150FE"/>
                </a:solidFill>
                <a:latin typeface="Heebo" pitchFamily="34" charset="0"/>
                <a:ea typeface="Heebo" pitchFamily="34" charset="-122"/>
                <a:cs typeface="Heebo" pitchFamily="34" charset="-120"/>
                <a:hlinkClick r:id="rId4">
                  <a:extLst>
                    <a:ext uri="{A12FA001-AC4F-418D-AE19-62706E023703}">
                      <ahyp:hlinkClr xmlns:ahyp="http://schemas.microsoft.com/office/drawing/2018/hyperlinkcolor" val="tx"/>
                    </a:ext>
                  </a:extLst>
                </a:hlinkClick>
              </a:rPr>
              <a:t>Hamilton, S.R., et al.</a:t>
            </a:r>
            <a:r>
              <a:rPr lang="en-US" sz="1750" dirty="0">
                <a:solidFill>
                  <a:srgbClr val="4C4C4D"/>
                </a:solidFill>
                <a:latin typeface="Heebo" pitchFamily="34" charset="0"/>
                <a:ea typeface="Heebo" pitchFamily="34" charset="-122"/>
                <a:cs typeface="Heebo" pitchFamily="34" charset="-120"/>
              </a:rPr>
              <a:t> - </a:t>
            </a:r>
            <a:r>
              <a:rPr lang="en-US" sz="1750" i="1" dirty="0">
                <a:solidFill>
                  <a:srgbClr val="4C4C4D"/>
                </a:solidFill>
                <a:latin typeface="Heebo" pitchFamily="34" charset="0"/>
                <a:ea typeface="Heebo" pitchFamily="34" charset="-122"/>
                <a:cs typeface="Heebo" pitchFamily="34" charset="-120"/>
              </a:rPr>
              <a:t>"The pathological classification of colorectal polyps"</a:t>
            </a:r>
            <a:endParaRPr lang="en-US" sz="1750" dirty="0"/>
          </a:p>
        </p:txBody>
      </p:sp>
      <p:sp>
        <p:nvSpPr>
          <p:cNvPr id="8" name="Text 6"/>
          <p:cNvSpPr/>
          <p:nvPr/>
        </p:nvSpPr>
        <p:spPr>
          <a:xfrm>
            <a:off x="4200406" y="3777377"/>
            <a:ext cx="2845594"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Nghiên cứu này đề xuất một hệ thống phân loại các polyp đại tràng dựa trên đặc điểm mô bệnh học. Các tác giả phân loại polyp thành các nhóm như polyp tuyến, polyp serrated, polyp viêm, v.v.</a:t>
            </a:r>
            <a:endParaRPr lang="en-US" sz="1750" dirty="0"/>
          </a:p>
        </p:txBody>
      </p:sp>
      <p:sp>
        <p:nvSpPr>
          <p:cNvPr id="9" name="Text 7"/>
          <p:cNvSpPr/>
          <p:nvPr/>
        </p:nvSpPr>
        <p:spPr>
          <a:xfrm>
            <a:off x="7607022" y="19034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Hướng dẫn về polyp</a:t>
            </a:r>
            <a:endParaRPr lang="en-US" sz="2200" dirty="0"/>
          </a:p>
        </p:txBody>
      </p:sp>
      <p:sp>
        <p:nvSpPr>
          <p:cNvPr id="10" name="Text 8"/>
          <p:cNvSpPr/>
          <p:nvPr/>
        </p:nvSpPr>
        <p:spPr>
          <a:xfrm>
            <a:off x="7607022" y="2484596"/>
            <a:ext cx="2845594" cy="1814513"/>
          </a:xfrm>
          <a:prstGeom prst="rect">
            <a:avLst/>
          </a:prstGeom>
          <a:noFill/>
          <a:ln/>
        </p:spPr>
        <p:txBody>
          <a:bodyPr wrap="square" lIns="0" tIns="0" rIns="0" bIns="0" rtlCol="0" anchor="t"/>
          <a:lstStyle/>
          <a:p>
            <a:pPr marL="0" indent="0" algn="l">
              <a:lnSpc>
                <a:spcPts val="2850"/>
              </a:lnSpc>
              <a:buNone/>
            </a:pPr>
            <a:r>
              <a:rPr lang="en-US" sz="1750" b="1" u="sng" dirty="0">
                <a:solidFill>
                  <a:srgbClr val="2150FE"/>
                </a:solidFill>
                <a:latin typeface="Heebo" pitchFamily="34" charset="0"/>
                <a:ea typeface="Heebo" pitchFamily="34" charset="-122"/>
                <a:cs typeface="Heebo" pitchFamily="34" charset="-120"/>
                <a:hlinkClick r:id="rId5">
                  <a:extLst>
                    <a:ext uri="{A12FA001-AC4F-418D-AE19-62706E023703}">
                      <ahyp:hlinkClr xmlns:ahyp="http://schemas.microsoft.com/office/drawing/2018/hyperlinkcolor" val="tx"/>
                    </a:ext>
                  </a:extLst>
                </a:hlinkClick>
              </a:rPr>
              <a:t>Bond, J.H.</a:t>
            </a:r>
            <a:r>
              <a:rPr lang="en-US" sz="1750" dirty="0">
                <a:solidFill>
                  <a:srgbClr val="4C4C4D"/>
                </a:solidFill>
                <a:latin typeface="Heebo" pitchFamily="34" charset="0"/>
                <a:ea typeface="Heebo" pitchFamily="34" charset="-122"/>
                <a:cs typeface="Heebo" pitchFamily="34" charset="-120"/>
              </a:rPr>
              <a:t> - </a:t>
            </a:r>
            <a:r>
              <a:rPr lang="en-US" sz="1750" i="1" dirty="0">
                <a:solidFill>
                  <a:srgbClr val="4C4C4D"/>
                </a:solidFill>
                <a:latin typeface="Heebo" pitchFamily="34" charset="0"/>
                <a:ea typeface="Heebo" pitchFamily="34" charset="-122"/>
                <a:cs typeface="Heebo" pitchFamily="34" charset="-120"/>
              </a:rPr>
              <a:t>"Polyp guideline: diagnosis, treatment, and surveillance for patients with nonfamilial colorectal polyps"</a:t>
            </a:r>
            <a:endParaRPr lang="en-US" sz="1750" dirty="0"/>
          </a:p>
        </p:txBody>
      </p:sp>
      <p:sp>
        <p:nvSpPr>
          <p:cNvPr id="11" name="Text 9"/>
          <p:cNvSpPr/>
          <p:nvPr/>
        </p:nvSpPr>
        <p:spPr>
          <a:xfrm>
            <a:off x="7607022" y="4503182"/>
            <a:ext cx="2845594"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Bài báo này cung cấp hướng dẫn về chẩn đoán, điều trị và theo dõi đối với những bệnh nhân có polyp đại tràng không do di truyền.</a:t>
            </a:r>
            <a:endParaRPr lang="en-US" sz="1750" dirty="0"/>
          </a:p>
        </p:txBody>
      </p:sp>
      <p:sp>
        <p:nvSpPr>
          <p:cNvPr id="12" name="Text 10"/>
          <p:cNvSpPr/>
          <p:nvPr/>
        </p:nvSpPr>
        <p:spPr>
          <a:xfrm>
            <a:off x="11013638" y="1903452"/>
            <a:ext cx="2845594" cy="708660"/>
          </a:xfrm>
          <a:prstGeom prst="rect">
            <a:avLst/>
          </a:prstGeom>
          <a:noFill/>
          <a:ln/>
        </p:spPr>
        <p:txBody>
          <a:bodyPr wrap="square" lIns="0" tIns="0" rIns="0" bIns="0" rtlCol="0" anchor="t"/>
          <a:lstStyle/>
          <a:p>
            <a:pPr marL="0" indent="0" algn="l">
              <a:lnSpc>
                <a:spcPts val="2750"/>
              </a:lnSpc>
              <a:buNone/>
            </a:pPr>
            <a:r>
              <a:rPr lang="en-US" sz="2200" dirty="0">
                <a:solidFill>
                  <a:srgbClr val="152D47"/>
                </a:solidFill>
                <a:latin typeface="Crimson Pro Semi Bold" pitchFamily="34" charset="0"/>
                <a:ea typeface="Crimson Pro Semi Bold" pitchFamily="34" charset="-122"/>
                <a:cs typeface="Crimson Pro Semi Bold" pitchFamily="34" charset="-120"/>
              </a:rPr>
              <a:t>Sự tiến triển của ung thư đại trực tràng</a:t>
            </a:r>
            <a:endParaRPr lang="en-US" sz="2200" dirty="0"/>
          </a:p>
        </p:txBody>
      </p:sp>
      <p:sp>
        <p:nvSpPr>
          <p:cNvPr id="13" name="Text 11"/>
          <p:cNvSpPr/>
          <p:nvPr/>
        </p:nvSpPr>
        <p:spPr>
          <a:xfrm>
            <a:off x="11013638" y="2838926"/>
            <a:ext cx="2845594" cy="1088708"/>
          </a:xfrm>
          <a:prstGeom prst="rect">
            <a:avLst/>
          </a:prstGeom>
          <a:noFill/>
          <a:ln/>
        </p:spPr>
        <p:txBody>
          <a:bodyPr wrap="square" lIns="0" tIns="0" rIns="0" bIns="0" rtlCol="0" anchor="t"/>
          <a:lstStyle/>
          <a:p>
            <a:pPr marL="0" indent="0" algn="l">
              <a:lnSpc>
                <a:spcPts val="2850"/>
              </a:lnSpc>
              <a:buNone/>
            </a:pPr>
            <a:r>
              <a:rPr lang="en-US" sz="1750" b="1" u="sng" dirty="0">
                <a:solidFill>
                  <a:srgbClr val="2150FE"/>
                </a:solidFill>
                <a:latin typeface="Heebo" pitchFamily="34" charset="0"/>
                <a:ea typeface="Heebo" pitchFamily="34" charset="-122"/>
                <a:cs typeface="Heebo" pitchFamily="34" charset="-120"/>
                <a:hlinkClick r:id="rId6">
                  <a:extLst>
                    <a:ext uri="{A12FA001-AC4F-418D-AE19-62706E023703}">
                      <ahyp:hlinkClr xmlns:ahyp="http://schemas.microsoft.com/office/drawing/2018/hyperlinkcolor" val="tx"/>
                    </a:ext>
                  </a:extLst>
                </a:hlinkClick>
              </a:rPr>
              <a:t>Morson, B.C.</a:t>
            </a:r>
            <a:r>
              <a:rPr lang="en-US" sz="1750" dirty="0">
                <a:solidFill>
                  <a:srgbClr val="4C4C4D"/>
                </a:solidFill>
                <a:latin typeface="Heebo" pitchFamily="34" charset="0"/>
                <a:ea typeface="Heebo" pitchFamily="34" charset="-122"/>
                <a:cs typeface="Heebo" pitchFamily="34" charset="-120"/>
              </a:rPr>
              <a:t> - </a:t>
            </a:r>
            <a:r>
              <a:rPr lang="en-US" sz="1750" i="1" dirty="0">
                <a:solidFill>
                  <a:srgbClr val="4C4C4D"/>
                </a:solidFill>
                <a:latin typeface="Heebo" pitchFamily="34" charset="0"/>
                <a:ea typeface="Heebo" pitchFamily="34" charset="-122"/>
                <a:cs typeface="Heebo" pitchFamily="34" charset="-120"/>
              </a:rPr>
              <a:t>"The evolution of colorectal carcinoma"</a:t>
            </a:r>
            <a:endParaRPr lang="en-US" sz="1750" dirty="0"/>
          </a:p>
        </p:txBody>
      </p:sp>
      <p:sp>
        <p:nvSpPr>
          <p:cNvPr id="14" name="Text 12"/>
          <p:cNvSpPr/>
          <p:nvPr/>
        </p:nvSpPr>
        <p:spPr>
          <a:xfrm>
            <a:off x="11013638" y="4131707"/>
            <a:ext cx="2845594" cy="254031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Heebo" pitchFamily="34" charset="0"/>
                <a:ea typeface="Heebo" pitchFamily="34" charset="-122"/>
                <a:cs typeface="Heebo" pitchFamily="34" charset="-120"/>
              </a:rPr>
              <a:t>Nghiên cứu này mô tả quá trình tiến triển từ polyp lành tính đến ung thư đại trực tràng. Đây là cơ sở cho việc phát hiện sớm và điều trị các polyp để phòng ngừa ung thư.</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1110</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Heebo</vt:lpstr>
      <vt:lpstr>Arial</vt:lpstr>
      <vt:lpstr>Crimson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Phúc Nguyễn</cp:lastModifiedBy>
  <cp:revision>1</cp:revision>
  <dcterms:created xsi:type="dcterms:W3CDTF">2025-03-21T14:32:28Z</dcterms:created>
  <dcterms:modified xsi:type="dcterms:W3CDTF">2025-03-21T14:50:47Z</dcterms:modified>
</cp:coreProperties>
</file>