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comments/comment7.xml" ContentType="application/vnd.openxmlformats-officedocument.presentationml.comments+xml"/>
  <Override PartName="/ppt/notesSlides/notesSlide10.xml" ContentType="application/vnd.openxmlformats-officedocument.presentationml.notesSlide+xml"/>
  <Override PartName="/ppt/comments/comment8.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9.xml" ContentType="application/vnd.openxmlformats-officedocument.presentationml.comments+xml"/>
  <Override PartName="/ppt/notesSlides/notesSlide13.xml" ContentType="application/vnd.openxmlformats-officedocument.presentationml.notesSlide+xml"/>
  <Override PartName="/ppt/comments/comment1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4" removePersonalInfoOnSave="1" saveSubsetFonts="1">
  <p:sldMasterIdLst>
    <p:sldMasterId id="2147483648" r:id="rId4"/>
  </p:sldMasterIdLst>
  <p:notesMasterIdLst>
    <p:notesMasterId r:id="rId19"/>
  </p:notesMasterIdLst>
  <p:handoutMasterIdLst>
    <p:handoutMasterId r:id="rId20"/>
  </p:handoutMasterIdLst>
  <p:sldIdLst>
    <p:sldId id="256" r:id="rId5"/>
    <p:sldId id="276" r:id="rId6"/>
    <p:sldId id="277" r:id="rId7"/>
    <p:sldId id="288" r:id="rId8"/>
    <p:sldId id="289" r:id="rId9"/>
    <p:sldId id="290" r:id="rId10"/>
    <p:sldId id="291" r:id="rId11"/>
    <p:sldId id="292" r:id="rId12"/>
    <p:sldId id="293" r:id="rId13"/>
    <p:sldId id="294" r:id="rId14"/>
    <p:sldId id="285" r:id="rId15"/>
    <p:sldId id="295" r:id="rId16"/>
    <p:sldId id="296" r:id="rId17"/>
    <p:sldId id="297" r:id="rId18"/>
  </p:sldIdLst>
  <p:sldSz cx="36576000" cy="27432000"/>
  <p:notesSz cx="6858000" cy="9144000"/>
  <p:defaultTextStyle>
    <a:defPPr>
      <a:defRPr lang="en-US"/>
    </a:defPPr>
    <a:lvl1pPr marL="0" algn="l" defTabSz="3072384" rtl="0" eaLnBrk="1" latinLnBrk="0" hangingPunct="1">
      <a:defRPr sz="6048" kern="1200">
        <a:solidFill>
          <a:schemeClr val="tx1"/>
        </a:solidFill>
        <a:latin typeface="+mn-lt"/>
        <a:ea typeface="+mn-ea"/>
        <a:cs typeface="+mn-cs"/>
      </a:defRPr>
    </a:lvl1pPr>
    <a:lvl2pPr marL="1536192" algn="l" defTabSz="3072384" rtl="0" eaLnBrk="1" latinLnBrk="0" hangingPunct="1">
      <a:defRPr sz="6048" kern="1200">
        <a:solidFill>
          <a:schemeClr val="tx1"/>
        </a:solidFill>
        <a:latin typeface="+mn-lt"/>
        <a:ea typeface="+mn-ea"/>
        <a:cs typeface="+mn-cs"/>
      </a:defRPr>
    </a:lvl2pPr>
    <a:lvl3pPr marL="3072384" algn="l" defTabSz="3072384" rtl="0" eaLnBrk="1" latinLnBrk="0" hangingPunct="1">
      <a:defRPr sz="6048" kern="1200">
        <a:solidFill>
          <a:schemeClr val="tx1"/>
        </a:solidFill>
        <a:latin typeface="+mn-lt"/>
        <a:ea typeface="+mn-ea"/>
        <a:cs typeface="+mn-cs"/>
      </a:defRPr>
    </a:lvl3pPr>
    <a:lvl4pPr marL="4608576" algn="l" defTabSz="3072384" rtl="0" eaLnBrk="1" latinLnBrk="0" hangingPunct="1">
      <a:defRPr sz="6048" kern="1200">
        <a:solidFill>
          <a:schemeClr val="tx1"/>
        </a:solidFill>
        <a:latin typeface="+mn-lt"/>
        <a:ea typeface="+mn-ea"/>
        <a:cs typeface="+mn-cs"/>
      </a:defRPr>
    </a:lvl4pPr>
    <a:lvl5pPr marL="6144768" algn="l" defTabSz="3072384" rtl="0" eaLnBrk="1" latinLnBrk="0" hangingPunct="1">
      <a:defRPr sz="6048" kern="1200">
        <a:solidFill>
          <a:schemeClr val="tx1"/>
        </a:solidFill>
        <a:latin typeface="+mn-lt"/>
        <a:ea typeface="+mn-ea"/>
        <a:cs typeface="+mn-cs"/>
      </a:defRPr>
    </a:lvl5pPr>
    <a:lvl6pPr marL="7680960" algn="l" defTabSz="3072384" rtl="0" eaLnBrk="1" latinLnBrk="0" hangingPunct="1">
      <a:defRPr sz="6048" kern="1200">
        <a:solidFill>
          <a:schemeClr val="tx1"/>
        </a:solidFill>
        <a:latin typeface="+mn-lt"/>
        <a:ea typeface="+mn-ea"/>
        <a:cs typeface="+mn-cs"/>
      </a:defRPr>
    </a:lvl6pPr>
    <a:lvl7pPr marL="9217152" algn="l" defTabSz="3072384" rtl="0" eaLnBrk="1" latinLnBrk="0" hangingPunct="1">
      <a:defRPr sz="6048" kern="1200">
        <a:solidFill>
          <a:schemeClr val="tx1"/>
        </a:solidFill>
        <a:latin typeface="+mn-lt"/>
        <a:ea typeface="+mn-ea"/>
        <a:cs typeface="+mn-cs"/>
      </a:defRPr>
    </a:lvl7pPr>
    <a:lvl8pPr marL="10753344" algn="l" defTabSz="3072384" rtl="0" eaLnBrk="1" latinLnBrk="0" hangingPunct="1">
      <a:defRPr sz="6048" kern="1200">
        <a:solidFill>
          <a:schemeClr val="tx1"/>
        </a:solidFill>
        <a:latin typeface="+mn-lt"/>
        <a:ea typeface="+mn-ea"/>
        <a:cs typeface="+mn-cs"/>
      </a:defRPr>
    </a:lvl8pPr>
    <a:lvl9pPr marL="12289536" algn="l" defTabSz="3072384" rtl="0" eaLnBrk="1" latinLnBrk="0" hangingPunct="1">
      <a:defRPr sz="604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12" userDrawn="1">
          <p15:clr>
            <a:srgbClr val="A4A3A4"/>
          </p15:clr>
        </p15:guide>
        <p15:guide id="2" pos="11592" userDrawn="1">
          <p15:clr>
            <a:srgbClr val="A4A3A4"/>
          </p15:clr>
        </p15:guide>
        <p15:guide id="3" pos="22536" userDrawn="1">
          <p15:clr>
            <a:srgbClr val="A4A3A4"/>
          </p15:clr>
        </p15:guide>
        <p15:guide id="4" pos="432" userDrawn="1">
          <p15:clr>
            <a:srgbClr val="A4A3A4"/>
          </p15:clr>
        </p15:guide>
        <p15:guide id="5" orient="horz" pos="2496" userDrawn="1">
          <p15:clr>
            <a:srgbClr val="A4A3A4"/>
          </p15:clr>
        </p15:guide>
        <p15:guide id="6" orient="horz" pos="1622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AE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343" autoAdjust="0"/>
  </p:normalViewPr>
  <p:slideViewPr>
    <p:cSldViewPr snapToGrid="0" showGuides="1">
      <p:cViewPr varScale="1">
        <p:scale>
          <a:sx n="17" d="100"/>
          <a:sy n="17" d="100"/>
        </p:scale>
        <p:origin x="1879" y="89"/>
      </p:cViewPr>
      <p:guideLst>
        <p:guide orient="horz" pos="9312"/>
        <p:guide pos="11592"/>
        <p:guide pos="22536"/>
        <p:guide pos="432"/>
        <p:guide orient="horz" pos="2496"/>
        <p:guide orient="horz" pos="16224"/>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1-14T20:45:17.892" idx="1">
    <p:pos x="10" y="10"/>
    <p:text/>
    <p:extLst>
      <p:ext uri="{C676402C-5697-4E1C-873F-D02D1690AC5C}">
        <p15:threadingInfo xmlns:p15="http://schemas.microsoft.com/office/powerpoint/2012/main" timeZoneBias="3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19-11-14T20:45:17.892" idx="1">
    <p:pos x="10" y="10"/>
    <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11-14T20:45:17.892" idx="1">
    <p:pos x="23" y="27"/>
    <p:text/>
    <p:extLst mod="1">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11-14T20:45:17.892" idx="1">
    <p:pos x="10" y="10"/>
    <p:text/>
    <p:extLst>
      <p:ext uri="{C676402C-5697-4E1C-873F-D02D1690AC5C}">
        <p15:threadingInfo xmlns:p15="http://schemas.microsoft.com/office/powerpoint/2012/main" timeZoneBias="3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9-11-14T20:45:17.892" idx="1">
    <p:pos x="10" y="10"/>
    <p:text/>
    <p:extLst>
      <p:ext uri="{C676402C-5697-4E1C-873F-D02D1690AC5C}">
        <p15:threadingInfo xmlns:p15="http://schemas.microsoft.com/office/powerpoint/2012/main" timeZoneBias="3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11-14T20:45:17.892" idx="1">
    <p:pos x="10" y="10"/>
    <p:text/>
    <p:extLst>
      <p:ext uri="{C676402C-5697-4E1C-873F-D02D1690AC5C}">
        <p15:threadingInfo xmlns:p15="http://schemas.microsoft.com/office/powerpoint/2012/main" timeZoneBias="3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9-11-14T20:45:17.892" idx="1">
    <p:pos x="10" y="10"/>
    <p:text/>
    <p:extLst>
      <p:ext uri="{C676402C-5697-4E1C-873F-D02D1690AC5C}">
        <p15:threadingInfo xmlns:p15="http://schemas.microsoft.com/office/powerpoint/2012/main" timeZoneBias="3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9-11-14T20:45:17.892" idx="1">
    <p:pos x="10" y="10"/>
    <p:text/>
    <p:extLst>
      <p:ext uri="{C676402C-5697-4E1C-873F-D02D1690AC5C}">
        <p15:threadingInfo xmlns:p15="http://schemas.microsoft.com/office/powerpoint/2012/main" timeZoneBias="3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19-11-14T20:45:17.892" idx="1">
    <p:pos x="10" y="10"/>
    <p:text/>
    <p:extLst>
      <p:ext uri="{C676402C-5697-4E1C-873F-D02D1690AC5C}">
        <p15:threadingInfo xmlns:p15="http://schemas.microsoft.com/office/powerpoint/2012/main" timeZoneBias="3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19-11-14T20:45:17.892" idx="1">
    <p:pos x="10" y="10"/>
    <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11/24/2019</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11/24/2019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3072384" rtl="0" eaLnBrk="1" latinLnBrk="0" hangingPunct="1">
      <a:defRPr sz="4032" kern="1200">
        <a:solidFill>
          <a:schemeClr val="tx1"/>
        </a:solidFill>
        <a:latin typeface="+mn-lt"/>
        <a:ea typeface="+mn-ea"/>
        <a:cs typeface="+mn-cs"/>
      </a:defRPr>
    </a:lvl1pPr>
    <a:lvl2pPr marL="1536192" algn="l" defTabSz="3072384" rtl="0" eaLnBrk="1" latinLnBrk="0" hangingPunct="1">
      <a:defRPr sz="4032" kern="1200">
        <a:solidFill>
          <a:schemeClr val="tx1"/>
        </a:solidFill>
        <a:latin typeface="+mn-lt"/>
        <a:ea typeface="+mn-ea"/>
        <a:cs typeface="+mn-cs"/>
      </a:defRPr>
    </a:lvl2pPr>
    <a:lvl3pPr marL="3072384" algn="l" defTabSz="3072384" rtl="0" eaLnBrk="1" latinLnBrk="0" hangingPunct="1">
      <a:defRPr sz="4032" kern="1200">
        <a:solidFill>
          <a:schemeClr val="tx1"/>
        </a:solidFill>
        <a:latin typeface="+mn-lt"/>
        <a:ea typeface="+mn-ea"/>
        <a:cs typeface="+mn-cs"/>
      </a:defRPr>
    </a:lvl3pPr>
    <a:lvl4pPr marL="4608576" algn="l" defTabSz="3072384" rtl="0" eaLnBrk="1" latinLnBrk="0" hangingPunct="1">
      <a:defRPr sz="4032" kern="1200">
        <a:solidFill>
          <a:schemeClr val="tx1"/>
        </a:solidFill>
        <a:latin typeface="+mn-lt"/>
        <a:ea typeface="+mn-ea"/>
        <a:cs typeface="+mn-cs"/>
      </a:defRPr>
    </a:lvl4pPr>
    <a:lvl5pPr marL="6144768" algn="l" defTabSz="3072384" rtl="0" eaLnBrk="1" latinLnBrk="0" hangingPunct="1">
      <a:defRPr sz="4032" kern="1200">
        <a:solidFill>
          <a:schemeClr val="tx1"/>
        </a:solidFill>
        <a:latin typeface="+mn-lt"/>
        <a:ea typeface="+mn-ea"/>
        <a:cs typeface="+mn-cs"/>
      </a:defRPr>
    </a:lvl5pPr>
    <a:lvl6pPr marL="7680960" algn="l" defTabSz="3072384" rtl="0" eaLnBrk="1" latinLnBrk="0" hangingPunct="1">
      <a:defRPr sz="4032" kern="1200">
        <a:solidFill>
          <a:schemeClr val="tx1"/>
        </a:solidFill>
        <a:latin typeface="+mn-lt"/>
        <a:ea typeface="+mn-ea"/>
        <a:cs typeface="+mn-cs"/>
      </a:defRPr>
    </a:lvl6pPr>
    <a:lvl7pPr marL="9217152" algn="l" defTabSz="3072384" rtl="0" eaLnBrk="1" latinLnBrk="0" hangingPunct="1">
      <a:defRPr sz="4032" kern="1200">
        <a:solidFill>
          <a:schemeClr val="tx1"/>
        </a:solidFill>
        <a:latin typeface="+mn-lt"/>
        <a:ea typeface="+mn-ea"/>
        <a:cs typeface="+mn-cs"/>
      </a:defRPr>
    </a:lvl7pPr>
    <a:lvl8pPr marL="10753344" algn="l" defTabSz="3072384" rtl="0" eaLnBrk="1" latinLnBrk="0" hangingPunct="1">
      <a:defRPr sz="4032" kern="1200">
        <a:solidFill>
          <a:schemeClr val="tx1"/>
        </a:solidFill>
        <a:latin typeface="+mn-lt"/>
        <a:ea typeface="+mn-ea"/>
        <a:cs typeface="+mn-cs"/>
      </a:defRPr>
    </a:lvl8pPr>
    <a:lvl9pPr marL="12289536" algn="l" defTabSz="3072384" rtl="0" eaLnBrk="1" latinLnBrk="0" hangingPunct="1">
      <a:defRPr sz="403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KaiTuyt/ENGR-1411-Projec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Lizzy</a:t>
            </a:r>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https://github.com/KaiTuyt/ENGR-1411-Project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Jay: “We will now test the program by using Eclipse.”</a:t>
            </a:r>
          </a:p>
          <a:p>
            <a:r>
              <a:rPr lang="en-US" dirty="0"/>
              <a:t>Move to Eclipse to run Program</a:t>
            </a:r>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749776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Jay</a:t>
            </a:r>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Lizzy</a:t>
            </a:r>
          </a:p>
        </p:txBody>
      </p:sp>
      <p:sp>
        <p:nvSpPr>
          <p:cNvPr id="4" name="Slide Number Placeholder 3"/>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3210292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Lizzy – 100% free</a:t>
            </a:r>
          </a:p>
          <a:p>
            <a:r>
              <a:rPr lang="en-US" dirty="0"/>
              <a:t>Jay – Free after 1:20pm</a:t>
            </a:r>
          </a:p>
          <a:p>
            <a:r>
              <a:rPr lang="en-US" dirty="0"/>
              <a:t>Joseph - unknown</a:t>
            </a:r>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3896576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Lizzy</a:t>
            </a:r>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Lizzy</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effectLst/>
              </a:rPr>
              <a:t>Lizzy</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2950591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Joseph</a:t>
            </a:r>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379798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Joseph</a:t>
            </a:r>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3082010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Joseph</a:t>
            </a:r>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3454042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Jay: “So for this project, we decided to create three different classes that the program will use as well as a README file that also documents our engineering design process. Map.java would be the file that generates each of the major buildings on campus and performs the calculations for finding the center point, MapDisplay.java would be the file that creates the display box that allows the program to be used, and Main.java would initialize the map object and start the program.”</a:t>
            </a:r>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4131115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Jay: “At the end of our prototype’s construction, we successfully managed to have Map.java find the center point location as well as the next two best locations and finished the GUI box within the Map Display.java file. Main.java needed no editing after the initial creation.”</a:t>
            </a:r>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2541668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4572000" y="4489452"/>
            <a:ext cx="27432000" cy="9550400"/>
          </a:xfrm>
        </p:spPr>
        <p:txBody>
          <a:bodyPr anchor="b"/>
          <a:lstStyle>
            <a:lvl1pPr algn="ctr">
              <a:defRPr sz="18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4572000" y="14408152"/>
            <a:ext cx="27432000" cy="6623048"/>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11/24/2019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11/24/2019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26174700" y="1460500"/>
            <a:ext cx="7886700" cy="2324735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2514600" y="1460500"/>
            <a:ext cx="23202900"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11/24/2019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11/24/2019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2495550" y="6838954"/>
            <a:ext cx="31546800" cy="11410948"/>
          </a:xfrm>
        </p:spPr>
        <p:txBody>
          <a:bodyPr anchor="b"/>
          <a:lstStyle>
            <a:lvl1pPr>
              <a:defRPr sz="18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2495550" y="18357854"/>
            <a:ext cx="31546800" cy="6000748"/>
          </a:xfrm>
        </p:spPr>
        <p:txBody>
          <a:bodyPr/>
          <a:lstStyle>
            <a:lvl1pPr marL="0" indent="0">
              <a:buNone/>
              <a:defRPr sz="7200">
                <a:solidFill>
                  <a:schemeClr val="tx1">
                    <a:tint val="75000"/>
                  </a:schemeClr>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11/24/2019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2514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18516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11/24/2019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2519364" y="1460502"/>
            <a:ext cx="31546800" cy="53022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2519366" y="6724652"/>
            <a:ext cx="15473361" cy="329564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2519366" y="10020300"/>
            <a:ext cx="15473361"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18516600" y="6724652"/>
            <a:ext cx="15549564" cy="329564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18516600" y="10020300"/>
            <a:ext cx="15549564"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11/24/2019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11/24/2019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11/24/2019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2519366" y="1828800"/>
            <a:ext cx="11796711" cy="6400800"/>
          </a:xfrm>
        </p:spPr>
        <p:txBody>
          <a:bodyPr anchor="b"/>
          <a:lstStyle>
            <a:lvl1pPr>
              <a:defRPr sz="96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15549564" y="3949702"/>
            <a:ext cx="18516600" cy="19494500"/>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2519366" y="8229600"/>
            <a:ext cx="11796711" cy="15246352"/>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11/24/2019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2519366" y="1828800"/>
            <a:ext cx="11796711" cy="6400800"/>
          </a:xfrm>
        </p:spPr>
        <p:txBody>
          <a:bodyPr anchor="b"/>
          <a:lstStyle>
            <a:lvl1pPr>
              <a:defRPr sz="96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15549564" y="3949702"/>
            <a:ext cx="18516600" cy="19494500"/>
          </a:xfrm>
        </p:spPr>
        <p:txBody>
          <a:bodyPr/>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2519366" y="8229600"/>
            <a:ext cx="11796711" cy="15246352"/>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11/24/2019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2514600" y="1460502"/>
            <a:ext cx="31546800" cy="53022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2514600" y="25425402"/>
            <a:ext cx="8229600" cy="1460500"/>
          </a:xfrm>
          <a:prstGeom prst="rect">
            <a:avLst/>
          </a:prstGeom>
        </p:spPr>
        <p:txBody>
          <a:bodyPr vert="horz" lIns="91440" tIns="45720" rIns="91440" bIns="45720" rtlCol="0" anchor="ctr"/>
          <a:lstStyle>
            <a:lvl1pPr algn="l">
              <a:defRPr sz="3600">
                <a:solidFill>
                  <a:schemeClr val="tx1">
                    <a:tint val="75000"/>
                  </a:schemeClr>
                </a:solidFill>
              </a:defRPr>
            </a:lvl1pPr>
          </a:lstStyle>
          <a:p>
            <a:fld id="{40DA1498-92C7-4E4B-8045-C9195F453964}" type="datetimeFigureOut">
              <a:rPr lang="en-US" smtClean="0"/>
              <a:t>11/24/2019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12115800" y="25425402"/>
            <a:ext cx="12344400" cy="1460500"/>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25831800" y="25425402"/>
            <a:ext cx="8229600" cy="1460500"/>
          </a:xfrm>
          <a:prstGeom prst="rect">
            <a:avLst/>
          </a:prstGeom>
        </p:spPr>
        <p:txBody>
          <a:bodyPr vert="horz" lIns="91440" tIns="45720" rIns="91440" bIns="45720" rtlCol="0" anchor="ctr"/>
          <a:lstStyle>
            <a:lvl1pPr algn="r">
              <a:defRPr sz="36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omments" Target="../comments/commen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comments" Target="../comments/comment9.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comments" Target="../comments/comment10.xml"/><Relationship Id="rId5" Type="http://schemas.openxmlformats.org/officeDocument/2006/relationships/image" Target="../media/image14.jpe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4571998" y="13716000"/>
            <a:ext cx="27432000" cy="4154984"/>
          </a:xfrm>
        </p:spPr>
        <p:txBody>
          <a:bodyPr vert="horz" lIns="0" tIns="0" rIns="0" bIns="0" rtlCol="0" anchor="t">
            <a:spAutoFit/>
          </a:bodyPr>
          <a:lstStyle/>
          <a:p>
            <a:r>
              <a:rPr lang="en-US" b="1" dirty="0">
                <a:solidFill>
                  <a:schemeClr val="bg1"/>
                </a:solidFill>
              </a:rPr>
              <a:t>Fox </a:t>
            </a:r>
            <a:r>
              <a:rPr lang="en-US" b="1" dirty="0" err="1">
                <a:solidFill>
                  <a:schemeClr val="bg1"/>
                </a:solidFill>
              </a:rPr>
              <a:t>Fox</a:t>
            </a:r>
            <a:r>
              <a:rPr lang="en-US" b="1" dirty="0">
                <a:solidFill>
                  <a:schemeClr val="bg1"/>
                </a:solidFill>
              </a:rPr>
              <a:t> Foo</a:t>
            </a:r>
            <a:br>
              <a:rPr lang="en-US" dirty="0">
                <a:solidFill>
                  <a:schemeClr val="bg1"/>
                </a:solidFill>
              </a:rPr>
            </a:br>
            <a:r>
              <a:rPr lang="en-US" sz="12000" dirty="0">
                <a:solidFill>
                  <a:schemeClr val="accent4"/>
                </a:solidFill>
              </a:rPr>
              <a:t>The program for project groups</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14303460" y="-3233345"/>
            <a:ext cx="7822092" cy="7822092"/>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12975771" y="-5312229"/>
            <a:ext cx="10624458" cy="10624458"/>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16830285" y="8073748"/>
            <a:ext cx="2915429" cy="2592363"/>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74320" tIns="137160" rIns="274320" bIns="137160" numCol="1" anchor="t" anchorCtr="0" compatLnSpc="1">
              <a:prstTxWarp prst="textNoShape">
                <a:avLst/>
              </a:prstTxWarp>
            </a:bodyPr>
            <a:lstStyle/>
            <a:p>
              <a:endParaRPr lang="en-US" sz="18144"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74320" tIns="137160" rIns="274320" bIns="137160" numCol="1" anchor="t" anchorCtr="0" compatLnSpc="1">
              <a:prstTxWarp prst="textNoShape">
                <a:avLst/>
              </a:prstTxWarp>
            </a:bodyPr>
            <a:lstStyle/>
            <a:p>
              <a:endParaRPr lang="en-US" sz="18144" dirty="0"/>
            </a:p>
          </p:txBody>
        </p:sp>
      </p:grpSp>
      <p:sp>
        <p:nvSpPr>
          <p:cNvPr id="3" name="TextBox 2">
            <a:extLst>
              <a:ext uri="{FF2B5EF4-FFF2-40B4-BE49-F238E27FC236}">
                <a16:creationId xmlns:a16="http://schemas.microsoft.com/office/drawing/2014/main" id="{D413E769-DF0C-4E87-9146-2D384FE1BFAE}"/>
              </a:ext>
            </a:extLst>
          </p:cNvPr>
          <p:cNvSpPr txBox="1"/>
          <p:nvPr/>
        </p:nvSpPr>
        <p:spPr>
          <a:xfrm>
            <a:off x="7469922" y="21098981"/>
            <a:ext cx="21636153" cy="4154984"/>
          </a:xfrm>
          <a:prstGeom prst="rect">
            <a:avLst/>
          </a:prstGeom>
          <a:noFill/>
        </p:spPr>
        <p:txBody>
          <a:bodyPr wrap="square" rtlCol="0">
            <a:spAutoFit/>
          </a:bodyPr>
          <a:lstStyle/>
          <a:p>
            <a:pPr algn="ctr"/>
            <a:r>
              <a:rPr lang="en-US" sz="8800" b="1" dirty="0">
                <a:solidFill>
                  <a:schemeClr val="bg1"/>
                </a:solidFill>
                <a:latin typeface="+mj-lt"/>
              </a:rPr>
              <a:t>Lizzy Jamie</a:t>
            </a:r>
          </a:p>
          <a:p>
            <a:pPr algn="ctr"/>
            <a:r>
              <a:rPr lang="en-US" sz="8800" b="1" dirty="0">
                <a:solidFill>
                  <a:schemeClr val="bg1"/>
                </a:solidFill>
                <a:latin typeface="+mj-lt"/>
              </a:rPr>
              <a:t>Jay </a:t>
            </a:r>
            <a:r>
              <a:rPr lang="en-US" sz="8800" b="1" dirty="0" err="1">
                <a:solidFill>
                  <a:schemeClr val="bg1"/>
                </a:solidFill>
                <a:latin typeface="+mj-lt"/>
              </a:rPr>
              <a:t>Shoumaker</a:t>
            </a:r>
            <a:endParaRPr lang="en-US" sz="8800" b="1" dirty="0">
              <a:solidFill>
                <a:schemeClr val="bg1"/>
              </a:solidFill>
              <a:latin typeface="+mj-lt"/>
            </a:endParaRPr>
          </a:p>
          <a:p>
            <a:pPr algn="ctr"/>
            <a:r>
              <a:rPr lang="en-US" sz="8800" b="1" dirty="0">
                <a:solidFill>
                  <a:schemeClr val="bg1"/>
                </a:solidFill>
                <a:latin typeface="+mj-lt"/>
              </a:rPr>
              <a:t>Joseph Tate</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4524377"/>
            <a:ext cx="31546800" cy="3976689"/>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24317327" y="4997694"/>
            <a:ext cx="122586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685800" y="4000502"/>
            <a:ext cx="352044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400" b="1" dirty="0">
                <a:solidFill>
                  <a:schemeClr val="tx1">
                    <a:lumMod val="75000"/>
                    <a:lumOff val="25000"/>
                  </a:schemeClr>
                </a:solidFill>
              </a:rPr>
              <a:t>Test</a:t>
            </a:r>
            <a:endParaRPr lang="en-US" sz="8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 y="4997694"/>
            <a:ext cx="12258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99460F-0408-4B89-AD3E-843C97C24F60}"/>
              </a:ext>
            </a:extLst>
          </p:cNvPr>
          <p:cNvSpPr txBox="1"/>
          <p:nvPr/>
        </p:nvSpPr>
        <p:spPr>
          <a:xfrm>
            <a:off x="1246910" y="6920346"/>
            <a:ext cx="33566793" cy="3785652"/>
          </a:xfrm>
          <a:prstGeom prst="rect">
            <a:avLst/>
          </a:prstGeom>
          <a:noFill/>
        </p:spPr>
        <p:txBody>
          <a:bodyPr wrap="square" rtlCol="0">
            <a:spAutoFit/>
          </a:bodyPr>
          <a:lstStyle/>
          <a:p>
            <a:pPr marL="1714500" indent="-1714500">
              <a:buFont typeface="Arial" panose="020B0604020202020204" pitchFamily="34" charset="0"/>
              <a:buChar char="•"/>
            </a:pPr>
            <a:r>
              <a:rPr lang="en-US" sz="12000" dirty="0">
                <a:latin typeface="+mj-lt"/>
              </a:rPr>
              <a:t>Open Eclipse and run the program!</a:t>
            </a:r>
          </a:p>
          <a:p>
            <a:pPr marL="1714500" indent="-1714500">
              <a:buFont typeface="Arial" panose="020B0604020202020204" pitchFamily="34" charset="0"/>
              <a:buChar char="•"/>
            </a:pPr>
            <a:endParaRPr lang="en-US" sz="12000" dirty="0">
              <a:latin typeface="+mj-lt"/>
            </a:endParaRPr>
          </a:p>
        </p:txBody>
      </p:sp>
      <p:pic>
        <p:nvPicPr>
          <p:cNvPr id="6" name="Picture 5">
            <a:extLst>
              <a:ext uri="{FF2B5EF4-FFF2-40B4-BE49-F238E27FC236}">
                <a16:creationId xmlns:a16="http://schemas.microsoft.com/office/drawing/2014/main" id="{69F532C3-D95D-49B0-9352-27FE6023B3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4332" y="9850148"/>
            <a:ext cx="11932995" cy="11932995"/>
          </a:xfrm>
          <a:prstGeom prst="rect">
            <a:avLst/>
          </a:prstGeom>
        </p:spPr>
      </p:pic>
      <p:sp>
        <p:nvSpPr>
          <p:cNvPr id="2" name="Rectangle 1">
            <a:extLst>
              <a:ext uri="{FF2B5EF4-FFF2-40B4-BE49-F238E27FC236}">
                <a16:creationId xmlns:a16="http://schemas.microsoft.com/office/drawing/2014/main" id="{BBB8A933-709C-4A18-B151-CF831E58CD8E}"/>
              </a:ext>
            </a:extLst>
          </p:cNvPr>
          <p:cNvSpPr/>
          <p:nvPr/>
        </p:nvSpPr>
        <p:spPr>
          <a:xfrm>
            <a:off x="23533769" y="23928115"/>
            <a:ext cx="13042231" cy="1569660"/>
          </a:xfrm>
          <a:prstGeom prst="rect">
            <a:avLst/>
          </a:prstGeom>
        </p:spPr>
        <p:txBody>
          <a:bodyPr wrap="square">
            <a:spAutoFit/>
          </a:bodyPr>
          <a:lstStyle/>
          <a:p>
            <a:r>
              <a:rPr lang="en-US" sz="4800" dirty="0"/>
              <a:t>“Yay Gif.” </a:t>
            </a:r>
            <a:r>
              <a:rPr lang="en-US" sz="4800" i="1" dirty="0" err="1"/>
              <a:t>Giphy</a:t>
            </a:r>
            <a:r>
              <a:rPr lang="en-US" sz="4800" dirty="0"/>
              <a:t>, giphy.com/gifs/rainbow-colorful-	pinwheel-f7GDJs0SXg1WFXNSNQ</a:t>
            </a:r>
          </a:p>
        </p:txBody>
      </p:sp>
    </p:spTree>
    <p:extLst>
      <p:ext uri="{BB962C8B-B14F-4D97-AF65-F5344CB8AC3E}">
        <p14:creationId xmlns:p14="http://schemas.microsoft.com/office/powerpoint/2010/main" val="233771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12975774" y="8061206"/>
            <a:ext cx="10624458" cy="1130959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4572000" y="10724412"/>
            <a:ext cx="27432000" cy="5983176"/>
          </a:xfrm>
        </p:spPr>
        <p:txBody>
          <a:bodyPr vert="horz" lIns="0" tIns="0" rIns="0" bIns="0" rtlCol="0" anchor="ctr">
            <a:spAutoFit/>
          </a:bodyPr>
          <a:lstStyle/>
          <a:p>
            <a:r>
              <a:rPr lang="en-US" sz="21600" b="1" dirty="0">
                <a:solidFill>
                  <a:schemeClr val="bg1"/>
                </a:solidFill>
              </a:rPr>
              <a:t>Thank You</a:t>
            </a:r>
            <a:br>
              <a:rPr lang="en-US" sz="21600" b="1" dirty="0">
                <a:solidFill>
                  <a:schemeClr val="bg1"/>
                </a:solidFill>
              </a:rPr>
            </a:br>
            <a:r>
              <a:rPr lang="en-US" sz="21600" b="1" dirty="0">
                <a:solidFill>
                  <a:schemeClr val="bg1"/>
                </a:solidFill>
              </a:rPr>
              <a:t>Any Questions?</a:t>
            </a:r>
            <a:endParaRPr lang="en-US" sz="216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4524377"/>
            <a:ext cx="31546800" cy="3976689"/>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24317327" y="4997694"/>
            <a:ext cx="122586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685800" y="4000502"/>
            <a:ext cx="352044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400" b="1" dirty="0">
                <a:solidFill>
                  <a:schemeClr val="tx1">
                    <a:lumMod val="75000"/>
                    <a:lumOff val="25000"/>
                  </a:schemeClr>
                </a:solidFill>
              </a:rPr>
              <a:t>Cited Sources</a:t>
            </a:r>
            <a:endParaRPr lang="en-US" sz="8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 y="4997694"/>
            <a:ext cx="12258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99460F-0408-4B89-AD3E-843C97C24F60}"/>
              </a:ext>
            </a:extLst>
          </p:cNvPr>
          <p:cNvSpPr txBox="1"/>
          <p:nvPr/>
        </p:nvSpPr>
        <p:spPr>
          <a:xfrm>
            <a:off x="1246910" y="6920348"/>
            <a:ext cx="33566793" cy="16835378"/>
          </a:xfrm>
          <a:prstGeom prst="rect">
            <a:avLst/>
          </a:prstGeom>
          <a:noFill/>
        </p:spPr>
        <p:txBody>
          <a:bodyPr wrap="square" rtlCol="0">
            <a:spAutoFit/>
          </a:bodyPr>
          <a:lstStyle/>
          <a:p>
            <a:pPr lvl="0">
              <a:defRPr/>
            </a:pPr>
            <a:r>
              <a:rPr lang="fr-FR" sz="8800" dirty="0"/>
              <a:t>“1pgmapJune2010.Pdf.” OU Parking Services, June 2010</a:t>
            </a:r>
          </a:p>
          <a:p>
            <a:pPr lvl="0">
              <a:defRPr/>
            </a:pPr>
            <a:endParaRPr lang="fr-FR" sz="8800" dirty="0"/>
          </a:p>
          <a:p>
            <a:r>
              <a:rPr lang="en-US" sz="8800" dirty="0"/>
              <a:t>“Google Maps.” </a:t>
            </a:r>
            <a:r>
              <a:rPr lang="en-US" sz="8800" i="1" dirty="0"/>
              <a:t>Google Maps</a:t>
            </a:r>
            <a:r>
              <a:rPr lang="en-US" sz="8800" dirty="0"/>
              <a:t>, Google, www.google.com/maps/.</a:t>
            </a:r>
          </a:p>
          <a:p>
            <a:r>
              <a:rPr lang="en-US" sz="8800" dirty="0"/>
              <a:t>User noumenal, and User </a:t>
            </a:r>
            <a:r>
              <a:rPr lang="en-US" sz="8800" dirty="0" err="1"/>
              <a:t>AugSB</a:t>
            </a:r>
            <a:r>
              <a:rPr lang="en-US" sz="8800" dirty="0"/>
              <a:t>. </a:t>
            </a:r>
          </a:p>
          <a:p>
            <a:endParaRPr lang="en-US" sz="8800" dirty="0"/>
          </a:p>
          <a:p>
            <a:r>
              <a:rPr lang="en-US" sz="8800" dirty="0"/>
              <a:t>“Finding the Centre of an </a:t>
            </a:r>
            <a:r>
              <a:rPr lang="en-US" sz="8800" dirty="0" err="1"/>
              <a:t>Abritary</a:t>
            </a:r>
            <a:r>
              <a:rPr lang="en-US" sz="8800" dirty="0"/>
              <a:t> Set of Points in Two Dimensions.” </a:t>
            </a:r>
            <a:r>
              <a:rPr lang="en-US" sz="8800" i="1" dirty="0"/>
              <a:t>Mathematics Stack Exchange</a:t>
            </a:r>
            <a:r>
              <a:rPr lang="en-US" sz="8800" dirty="0"/>
              <a:t>, Stack Overflow, 27 May 2016, math.stackexchange.com/questions/1801867/finding-the-centre-of-an-abritary-set-of-points-in-two-dimensions.</a:t>
            </a:r>
          </a:p>
          <a:p>
            <a:br>
              <a:rPr lang="en-US" sz="8800" dirty="0"/>
            </a:br>
            <a:endParaRPr lang="en-US" sz="8800" dirty="0"/>
          </a:p>
          <a:p>
            <a:pPr marL="1714500" indent="-1714500">
              <a:buFont typeface="Arial" panose="020B0604020202020204" pitchFamily="34" charset="0"/>
              <a:buChar char="•"/>
            </a:pPr>
            <a:endParaRPr lang="en-US" sz="12000" dirty="0">
              <a:latin typeface="+mj-lt"/>
            </a:endParaRPr>
          </a:p>
        </p:txBody>
      </p:sp>
      <p:pic>
        <p:nvPicPr>
          <p:cNvPr id="10" name="Graphic 9" descr="Sunglasses face with no fill">
            <a:extLst>
              <a:ext uri="{FF2B5EF4-FFF2-40B4-BE49-F238E27FC236}">
                <a16:creationId xmlns:a16="http://schemas.microsoft.com/office/drawing/2014/main" id="{3CC47001-477C-4C78-A7AB-050E85638B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574866" y="17853987"/>
            <a:ext cx="5315334" cy="5315334"/>
          </a:xfrm>
          <a:prstGeom prst="rect">
            <a:avLst/>
          </a:prstGeom>
        </p:spPr>
      </p:pic>
    </p:spTree>
    <p:extLst>
      <p:ext uri="{BB962C8B-B14F-4D97-AF65-F5344CB8AC3E}">
        <p14:creationId xmlns:p14="http://schemas.microsoft.com/office/powerpoint/2010/main" val="817855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4524377"/>
            <a:ext cx="31546800" cy="3976689"/>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24317327" y="4997694"/>
            <a:ext cx="122586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685800" y="4000502"/>
            <a:ext cx="352044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400" b="1" dirty="0">
                <a:solidFill>
                  <a:schemeClr val="tx1">
                    <a:lumMod val="75000"/>
                    <a:lumOff val="25000"/>
                  </a:schemeClr>
                </a:solidFill>
              </a:rPr>
              <a:t>Fox </a:t>
            </a:r>
            <a:r>
              <a:rPr lang="en-US" sz="8400" b="1" dirty="0" err="1">
                <a:solidFill>
                  <a:schemeClr val="tx1">
                    <a:lumMod val="75000"/>
                    <a:lumOff val="25000"/>
                  </a:schemeClr>
                </a:solidFill>
              </a:rPr>
              <a:t>Fox</a:t>
            </a:r>
            <a:r>
              <a:rPr lang="en-US" sz="8400" b="1" dirty="0">
                <a:solidFill>
                  <a:schemeClr val="tx1">
                    <a:lumMod val="75000"/>
                    <a:lumOff val="25000"/>
                  </a:schemeClr>
                </a:solidFill>
              </a:rPr>
              <a:t> Foo</a:t>
            </a:r>
            <a:endParaRPr lang="en-US" sz="8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 y="4997694"/>
            <a:ext cx="12258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99460F-0408-4B89-AD3E-843C97C24F60}"/>
              </a:ext>
            </a:extLst>
          </p:cNvPr>
          <p:cNvSpPr txBox="1"/>
          <p:nvPr/>
        </p:nvSpPr>
        <p:spPr>
          <a:xfrm>
            <a:off x="1246910" y="6920348"/>
            <a:ext cx="33566793" cy="16342935"/>
          </a:xfrm>
          <a:prstGeom prst="rect">
            <a:avLst/>
          </a:prstGeom>
          <a:noFill/>
        </p:spPr>
        <p:txBody>
          <a:bodyPr wrap="square" rtlCol="0">
            <a:spAutoFit/>
          </a:bodyPr>
          <a:lstStyle/>
          <a:p>
            <a:pPr marL="1714500" indent="-1714500">
              <a:buFont typeface="Arial" panose="020B0604020202020204" pitchFamily="34" charset="0"/>
              <a:buChar char="•"/>
            </a:pPr>
            <a:r>
              <a:rPr lang="en-US" sz="9600" dirty="0">
                <a:latin typeface="+mj-lt"/>
              </a:rPr>
              <a:t>Lizzy Jamie – elizabeth.l.jamie-1@ou.edu</a:t>
            </a:r>
          </a:p>
          <a:p>
            <a:pPr marL="1714500" indent="-1714500">
              <a:buFont typeface="Arial" panose="020B0604020202020204" pitchFamily="34" charset="0"/>
              <a:buChar char="•"/>
            </a:pPr>
            <a:r>
              <a:rPr lang="en-US" sz="9600" dirty="0">
                <a:latin typeface="+mj-lt"/>
              </a:rPr>
              <a:t>Jay Shoumaker – jay.w.shoumaker-1@ou.edu</a:t>
            </a:r>
          </a:p>
          <a:p>
            <a:pPr marL="1714500" indent="-1714500">
              <a:buFont typeface="Arial" panose="020B0604020202020204" pitchFamily="34" charset="0"/>
              <a:buChar char="•"/>
            </a:pPr>
            <a:r>
              <a:rPr lang="en-US" sz="9600" dirty="0">
                <a:latin typeface="+mj-lt"/>
              </a:rPr>
              <a:t>Joseph Tate –  joseph.a.tate-1@ou.edu</a:t>
            </a:r>
          </a:p>
          <a:p>
            <a:pPr marL="1714500" indent="-1714500">
              <a:buFont typeface="Arial" panose="020B0604020202020204" pitchFamily="34" charset="0"/>
              <a:buChar char="•"/>
            </a:pPr>
            <a:endParaRPr lang="en-US" sz="9600" dirty="0">
              <a:latin typeface="+mj-lt"/>
            </a:endParaRPr>
          </a:p>
          <a:p>
            <a:pPr marL="1714500" indent="-1714500">
              <a:buFont typeface="Arial" panose="020B0604020202020204" pitchFamily="34" charset="0"/>
              <a:buChar char="•"/>
            </a:pPr>
            <a:r>
              <a:rPr lang="en-US" sz="9600" dirty="0">
                <a:latin typeface="+mj-lt"/>
              </a:rPr>
              <a:t>Table Space – enough to fit two laptops</a:t>
            </a:r>
          </a:p>
          <a:p>
            <a:pPr marL="1714500" indent="-1714500">
              <a:buFont typeface="Arial" panose="020B0604020202020204" pitchFamily="34" charset="0"/>
              <a:buChar char="•"/>
            </a:pPr>
            <a:r>
              <a:rPr lang="en-US" sz="9600" dirty="0">
                <a:latin typeface="+mj-lt"/>
              </a:rPr>
              <a:t>Floor Space – none required</a:t>
            </a:r>
          </a:p>
          <a:p>
            <a:pPr marL="1714500" indent="-1714500">
              <a:buFont typeface="Arial" panose="020B0604020202020204" pitchFamily="34" charset="0"/>
              <a:buChar char="•"/>
            </a:pPr>
            <a:r>
              <a:rPr lang="en-US" sz="9600" dirty="0">
                <a:latin typeface="+mj-lt"/>
              </a:rPr>
              <a:t>Electrical Outlet – yes (preferably two)</a:t>
            </a:r>
          </a:p>
          <a:p>
            <a:pPr marL="1714500" indent="-1714500">
              <a:buFont typeface="Arial" panose="020B0604020202020204" pitchFamily="34" charset="0"/>
              <a:buChar char="•"/>
            </a:pPr>
            <a:endParaRPr lang="en-US" sz="9600" dirty="0">
              <a:latin typeface="+mj-lt"/>
            </a:endParaRPr>
          </a:p>
          <a:p>
            <a:pPr marL="1714500" indent="-1714500">
              <a:buFont typeface="Arial" panose="020B0604020202020204" pitchFamily="34" charset="0"/>
              <a:buChar char="•"/>
            </a:pPr>
            <a:r>
              <a:rPr lang="en-US" sz="9600" dirty="0">
                <a:latin typeface="+mj-lt"/>
              </a:rPr>
              <a:t>Each member should* be able to attend the Freshman Showcase</a:t>
            </a:r>
          </a:p>
          <a:p>
            <a:pPr marL="1714500" indent="-1714500">
              <a:buFont typeface="Arial" panose="020B0604020202020204" pitchFamily="34" charset="0"/>
              <a:buChar char="•"/>
            </a:pPr>
            <a:endParaRPr lang="en-US" sz="9600" dirty="0">
              <a:latin typeface="+mj-lt"/>
            </a:endParaRPr>
          </a:p>
        </p:txBody>
      </p:sp>
      <p:pic>
        <p:nvPicPr>
          <p:cNvPr id="2050" name="Picture 2" descr="https://lh5.googleusercontent.com/jfrdGogtGuFEYsjuJorxtME6G3-2FNI7zmHUxjFIqQxPk-iXB-EOZ3Fjpn8HKtk20dvQ7FJ15GvKecP56uXzKwDi2AuASQ5C109cd9_UgU1OO0w9gY2Hb7NUoE4DpOI2Jgx0fMSU">
            <a:extLst>
              <a:ext uri="{FF2B5EF4-FFF2-40B4-BE49-F238E27FC236}">
                <a16:creationId xmlns:a16="http://schemas.microsoft.com/office/drawing/2014/main" id="{569C44FB-92B9-4E5B-B7F2-820B7C3B6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39447" y="6889989"/>
            <a:ext cx="2023382" cy="16709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4.googleusercontent.com/pIJO4sZbS1XSxbipcc1t1UEAhpRKPbqsqjV5JmwGl3XlFA00cm-zIigdF_tqNJ7zZDKu_UErbTgEukynhe4rsz5Zl6neKY2csWD-tmtBE68arMgQ4se_L6LRtFMTs2aXv6NNoSgB">
            <a:extLst>
              <a:ext uri="{FF2B5EF4-FFF2-40B4-BE49-F238E27FC236}">
                <a16:creationId xmlns:a16="http://schemas.microsoft.com/office/drawing/2014/main" id="{6617064C-A0D2-4FB2-82E2-76B705688E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87665" y="9797142"/>
            <a:ext cx="2547257" cy="169817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lh3.googleusercontent.com/KvY0mCKx0DpVQYuXQeojwOj6aMU-EZ1ytgFzbiK1x0ReALkEo5KzbZflRSDx_ttP0GEVJyMf0bqC_I7B03cpJwj6gk8Jy8dotuNciQemkcXGe6UEJNskVohL5kkkQv4nXRnEAM0q">
            <a:extLst>
              <a:ext uri="{FF2B5EF4-FFF2-40B4-BE49-F238E27FC236}">
                <a16:creationId xmlns:a16="http://schemas.microsoft.com/office/drawing/2014/main" id="{DEBA0B7C-BA71-46D9-9EFF-6432C6586E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8370" y="8402511"/>
            <a:ext cx="1681087" cy="16810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CE75F51-0712-4A72-986C-0E1E7088BB60}"/>
              </a:ext>
            </a:extLst>
          </p:cNvPr>
          <p:cNvSpPr/>
          <p:nvPr/>
        </p:nvSpPr>
        <p:spPr>
          <a:xfrm>
            <a:off x="492879" y="23452784"/>
            <a:ext cx="10114332" cy="3046988"/>
          </a:xfrm>
          <a:prstGeom prst="rect">
            <a:avLst/>
          </a:prstGeom>
        </p:spPr>
        <p:txBody>
          <a:bodyPr wrap="square">
            <a:spAutoFit/>
          </a:bodyPr>
          <a:lstStyle/>
          <a:p>
            <a:r>
              <a:rPr lang="en-US" sz="2400" dirty="0"/>
              <a:t>“Fox Pic on Twitter.” </a:t>
            </a:r>
            <a:r>
              <a:rPr lang="en-US" sz="2400" i="1" dirty="0"/>
              <a:t>Twitter</a:t>
            </a:r>
            <a:r>
              <a:rPr lang="en-US" sz="2400" dirty="0"/>
              <a:t>, www.google.com/</a:t>
            </a:r>
            <a:r>
              <a:rPr lang="en-US" sz="2400" dirty="0" err="1"/>
              <a:t>imgres?imgurl</a:t>
            </a:r>
            <a:r>
              <a:rPr lang="en-US" sz="2400" dirty="0"/>
              <a:t>=https%3A%2F%2Fpbs.twimg.com%2Fprofile_images%2F757559437443858432%2FxtCr7LF6_400x400.jpg&amp;imgrefurl=https%3A%2F%2Ftwitter.com%2FFox_Pick%2Fstatus%2F1117183612703604769&amp;tbnid=0qAm8Bgcm5920M&amp;vet=12ahUKEwj26q2kuYPmAhUF36wKHZdODIUQMygKegUIARDjAQ..i&amp;docid=xM4Z4JZFq3fhHM&amp;w=400&amp;h=400&amp;itg=1&amp;q=fox%20on%20computer&amp;ved=2ahUKEwj26q2kuYPmAhUF36wKHZdODIUQMygKegUIARDjAQ.</a:t>
            </a:r>
            <a:endParaRPr lang="en-US" sz="2400" dirty="0">
              <a:effectLst/>
            </a:endParaRPr>
          </a:p>
        </p:txBody>
      </p:sp>
      <p:sp>
        <p:nvSpPr>
          <p:cNvPr id="3" name="Rectangle 2">
            <a:extLst>
              <a:ext uri="{FF2B5EF4-FFF2-40B4-BE49-F238E27FC236}">
                <a16:creationId xmlns:a16="http://schemas.microsoft.com/office/drawing/2014/main" id="{C3B0F173-05D3-4EC8-B587-48DCABA39D6B}"/>
              </a:ext>
            </a:extLst>
          </p:cNvPr>
          <p:cNvSpPr/>
          <p:nvPr/>
        </p:nvSpPr>
        <p:spPr>
          <a:xfrm>
            <a:off x="12258677" y="23350288"/>
            <a:ext cx="9127950" cy="3416320"/>
          </a:xfrm>
          <a:prstGeom prst="rect">
            <a:avLst/>
          </a:prstGeom>
        </p:spPr>
        <p:txBody>
          <a:bodyPr wrap="square">
            <a:spAutoFit/>
          </a:bodyPr>
          <a:lstStyle/>
          <a:p>
            <a:r>
              <a:rPr lang="en-US" sz="2400" i="1" dirty="0"/>
              <a:t>Programmer Devil </a:t>
            </a:r>
            <a:r>
              <a:rPr lang="en-US" sz="2400" dirty="0"/>
              <a:t>com</a:t>
            </a:r>
            <a:r>
              <a:rPr lang="en-US" sz="2400" i="1" dirty="0"/>
              <a:t>- </a:t>
            </a:r>
            <a:r>
              <a:rPr lang="en-US" sz="2400" i="1" dirty="0" err="1"/>
              <a:t>Drawception</a:t>
            </a:r>
            <a:r>
              <a:rPr lang="en-US" sz="2400" dirty="0"/>
              <a:t>. www.google. /</a:t>
            </a:r>
            <a:r>
              <a:rPr lang="en-US" sz="2400" dirty="0" err="1"/>
              <a:t>imgres?imgurl</a:t>
            </a:r>
            <a:r>
              <a:rPr lang="en-US" sz="2400" dirty="0"/>
              <a:t>=https%3A%2F%2Fcdn.drawception.com%2Fdrawings%2FNACPbv0687.png&amp;imgrefurl=https%3A%2F%2Fdrawception.com%2Fgame%2FfCGLG29xwF%2Fprogrammer-devil%2F&amp;tbnid=WAREVz4-YO1DgM&amp;vet=12ahUKEwj26q2kuYPmAhUF36wKHZdODIUQMygQegUIARDvAQ..i&amp;docid=oxFIY45kHD54KM&amp;w=300&amp;h=250&amp;q=fox%20on%20computer&amp;ved=2ahUKEwj26q2kuYPmAhUF36wKHZdODIUQMygQegUIARDvAQ.</a:t>
            </a:r>
            <a:endParaRPr lang="en-US" sz="2400" dirty="0">
              <a:effectLst/>
            </a:endParaRPr>
          </a:p>
        </p:txBody>
      </p:sp>
      <p:sp>
        <p:nvSpPr>
          <p:cNvPr id="4" name="Rectangle 3">
            <a:extLst>
              <a:ext uri="{FF2B5EF4-FFF2-40B4-BE49-F238E27FC236}">
                <a16:creationId xmlns:a16="http://schemas.microsoft.com/office/drawing/2014/main" id="{B6B912F2-5BA9-40DC-AD41-B97A1B5DAD2E}"/>
              </a:ext>
            </a:extLst>
          </p:cNvPr>
          <p:cNvSpPr/>
          <p:nvPr/>
        </p:nvSpPr>
        <p:spPr>
          <a:xfrm>
            <a:off x="23431586" y="23398414"/>
            <a:ext cx="9439103" cy="3046988"/>
          </a:xfrm>
          <a:prstGeom prst="rect">
            <a:avLst/>
          </a:prstGeom>
        </p:spPr>
        <p:txBody>
          <a:bodyPr wrap="square">
            <a:spAutoFit/>
          </a:bodyPr>
          <a:lstStyle/>
          <a:p>
            <a:r>
              <a:rPr lang="en-US" sz="2400" i="1" dirty="0"/>
              <a:t>Confused Fox - The Vulpine Club</a:t>
            </a:r>
            <a:r>
              <a:rPr lang="en-US" sz="2400" dirty="0"/>
              <a:t>. www.google.com/</a:t>
            </a:r>
            <a:r>
              <a:rPr lang="en-US" sz="2400" dirty="0" err="1"/>
              <a:t>imgres?imgurl</a:t>
            </a:r>
            <a:r>
              <a:rPr lang="en-US" sz="2400" dirty="0"/>
              <a:t>=https%3A%2F%2Fassets.vulpine.club%2Fmedia_attachments%2Ffiles%2F002%2F322%2F012%2Foriginal%2Fad350dee03bb3fe2.png&amp;imgrefurl=https%3A%2F%2Fvulpine.club%2F%40jafx&amp;tbnid=U7MIFc1ZBnyRgM&amp;vet=12ahUKEwj26q2kuYPmAhUF36wKHZdODIUQMygLegUIARDlAQ..i&amp;docid=eMN0_gR0OAsxQM&amp;w=1500&amp;h=1000&amp;q=fox%20on%20computer&amp;ved=2ahUKEwj26q2kuYPmAhUF36wKHZdODIUQMygLegUIARDlAQ.</a:t>
            </a:r>
            <a:endParaRPr lang="en-US" sz="2400" dirty="0">
              <a:effectLst/>
            </a:endParaRPr>
          </a:p>
        </p:txBody>
      </p:sp>
    </p:spTree>
    <p:extLst>
      <p:ext uri="{BB962C8B-B14F-4D97-AF65-F5344CB8AC3E}">
        <p14:creationId xmlns:p14="http://schemas.microsoft.com/office/powerpoint/2010/main" val="1730171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C6B170-8F56-490D-85B6-B454D0572113}"/>
              </a:ext>
            </a:extLst>
          </p:cNvPr>
          <p:cNvSpPr txBox="1"/>
          <p:nvPr/>
        </p:nvSpPr>
        <p:spPr>
          <a:xfrm>
            <a:off x="15523976" y="658779"/>
            <a:ext cx="5528048" cy="1200329"/>
          </a:xfrm>
          <a:prstGeom prst="rect">
            <a:avLst/>
          </a:prstGeom>
          <a:noFill/>
        </p:spPr>
        <p:txBody>
          <a:bodyPr wrap="square" rtlCol="0">
            <a:spAutoFit/>
          </a:bodyPr>
          <a:lstStyle/>
          <a:p>
            <a:r>
              <a:rPr lang="en-US" sz="7200" dirty="0">
                <a:latin typeface="+mj-lt"/>
              </a:rPr>
              <a:t>Fox </a:t>
            </a:r>
            <a:r>
              <a:rPr lang="en-US" sz="7200" dirty="0" err="1">
                <a:latin typeface="+mj-lt"/>
              </a:rPr>
              <a:t>Fox</a:t>
            </a:r>
            <a:r>
              <a:rPr lang="en-US" sz="7200" dirty="0">
                <a:latin typeface="+mj-lt"/>
              </a:rPr>
              <a:t> Foo</a:t>
            </a:r>
          </a:p>
        </p:txBody>
      </p:sp>
      <p:sp>
        <p:nvSpPr>
          <p:cNvPr id="6" name="Rectangle 5">
            <a:extLst>
              <a:ext uri="{FF2B5EF4-FFF2-40B4-BE49-F238E27FC236}">
                <a16:creationId xmlns:a16="http://schemas.microsoft.com/office/drawing/2014/main" id="{AB5CB4F6-3548-4194-9A39-BBEDB46A4282}"/>
              </a:ext>
            </a:extLst>
          </p:cNvPr>
          <p:cNvSpPr/>
          <p:nvPr/>
        </p:nvSpPr>
        <p:spPr>
          <a:xfrm>
            <a:off x="842176" y="3185311"/>
            <a:ext cx="4166534" cy="618807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8BE97C3-68C9-4E88-9B91-B611600D3AE5}"/>
              </a:ext>
            </a:extLst>
          </p:cNvPr>
          <p:cNvPicPr>
            <a:picLocks noChangeAspect="1"/>
          </p:cNvPicPr>
          <p:nvPr/>
        </p:nvPicPr>
        <p:blipFill rotWithShape="1">
          <a:blip r:embed="rId2"/>
          <a:srcRect l="50993" t="38402" r="34708" b="25235"/>
          <a:stretch/>
        </p:blipFill>
        <p:spPr>
          <a:xfrm>
            <a:off x="1164293" y="4041902"/>
            <a:ext cx="3604846" cy="5153767"/>
          </a:xfrm>
          <a:prstGeom prst="rect">
            <a:avLst/>
          </a:prstGeom>
        </p:spPr>
      </p:pic>
      <p:sp>
        <p:nvSpPr>
          <p:cNvPr id="8" name="TextBox 7">
            <a:extLst>
              <a:ext uri="{FF2B5EF4-FFF2-40B4-BE49-F238E27FC236}">
                <a16:creationId xmlns:a16="http://schemas.microsoft.com/office/drawing/2014/main" id="{E4C2490E-7A9F-49BA-870D-FB44C48B10DF}"/>
              </a:ext>
            </a:extLst>
          </p:cNvPr>
          <p:cNvSpPr txBox="1"/>
          <p:nvPr/>
        </p:nvSpPr>
        <p:spPr>
          <a:xfrm>
            <a:off x="1164293" y="3325889"/>
            <a:ext cx="3604846" cy="584775"/>
          </a:xfrm>
          <a:prstGeom prst="rect">
            <a:avLst/>
          </a:prstGeom>
          <a:noFill/>
        </p:spPr>
        <p:txBody>
          <a:bodyPr wrap="square" rtlCol="0">
            <a:spAutoFit/>
          </a:bodyPr>
          <a:lstStyle/>
          <a:p>
            <a:r>
              <a:rPr lang="en-US" sz="3200" dirty="0">
                <a:latin typeface="+mj-lt"/>
              </a:rPr>
              <a:t>Identify Problem</a:t>
            </a:r>
          </a:p>
        </p:txBody>
      </p:sp>
      <p:sp>
        <p:nvSpPr>
          <p:cNvPr id="9" name="Rectangle 8">
            <a:extLst>
              <a:ext uri="{FF2B5EF4-FFF2-40B4-BE49-F238E27FC236}">
                <a16:creationId xmlns:a16="http://schemas.microsoft.com/office/drawing/2014/main" id="{B32B5CE9-4166-4805-A191-E0D8B714B575}"/>
              </a:ext>
            </a:extLst>
          </p:cNvPr>
          <p:cNvSpPr/>
          <p:nvPr/>
        </p:nvSpPr>
        <p:spPr>
          <a:xfrm>
            <a:off x="6308698" y="3500036"/>
            <a:ext cx="3801980" cy="569563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0A0D8A6-05CD-4C43-9B43-933DF6342445}"/>
              </a:ext>
            </a:extLst>
          </p:cNvPr>
          <p:cNvSpPr/>
          <p:nvPr/>
        </p:nvSpPr>
        <p:spPr>
          <a:xfrm>
            <a:off x="6562364" y="4671354"/>
            <a:ext cx="3294647" cy="4524315"/>
          </a:xfrm>
          <a:prstGeom prst="rect">
            <a:avLst/>
          </a:prstGeom>
        </p:spPr>
        <p:txBody>
          <a:bodyPr wrap="square">
            <a:spAutoFit/>
          </a:bodyPr>
          <a:lstStyle/>
          <a:p>
            <a:r>
              <a:rPr lang="en-US" sz="3200" dirty="0"/>
              <a:t>- Deadline: December 2, 2019</a:t>
            </a:r>
          </a:p>
          <a:p>
            <a:r>
              <a:rPr lang="en-US" sz="3200" dirty="0"/>
              <a:t>- Resolve all errors</a:t>
            </a:r>
          </a:p>
          <a:p>
            <a:r>
              <a:rPr lang="en-US" sz="3200" dirty="0"/>
              <a:t>- Program runtime efficiency</a:t>
            </a:r>
          </a:p>
          <a:p>
            <a:r>
              <a:rPr lang="en-US" sz="3200" dirty="0"/>
              <a:t>- Limited presentation space</a:t>
            </a:r>
          </a:p>
        </p:txBody>
      </p:sp>
      <p:sp>
        <p:nvSpPr>
          <p:cNvPr id="11" name="TextBox 10">
            <a:extLst>
              <a:ext uri="{FF2B5EF4-FFF2-40B4-BE49-F238E27FC236}">
                <a16:creationId xmlns:a16="http://schemas.microsoft.com/office/drawing/2014/main" id="{658280CC-3406-463F-BBAE-3B4A37B13187}"/>
              </a:ext>
            </a:extLst>
          </p:cNvPr>
          <p:cNvSpPr txBox="1"/>
          <p:nvPr/>
        </p:nvSpPr>
        <p:spPr>
          <a:xfrm>
            <a:off x="12439808" y="3372055"/>
            <a:ext cx="3801980" cy="1077218"/>
          </a:xfrm>
          <a:prstGeom prst="rect">
            <a:avLst/>
          </a:prstGeom>
          <a:noFill/>
        </p:spPr>
        <p:txBody>
          <a:bodyPr wrap="square" rtlCol="0">
            <a:spAutoFit/>
          </a:bodyPr>
          <a:lstStyle/>
          <a:p>
            <a:pPr algn="ctr"/>
            <a:r>
              <a:rPr lang="en-US" sz="3200" dirty="0">
                <a:latin typeface="+mj-lt"/>
              </a:rPr>
              <a:t>Generate Solutions</a:t>
            </a:r>
          </a:p>
        </p:txBody>
      </p:sp>
      <p:sp>
        <p:nvSpPr>
          <p:cNvPr id="12" name="Rectangle 11">
            <a:extLst>
              <a:ext uri="{FF2B5EF4-FFF2-40B4-BE49-F238E27FC236}">
                <a16:creationId xmlns:a16="http://schemas.microsoft.com/office/drawing/2014/main" id="{98368E72-6290-43BD-9E74-96D0B18FB18F}"/>
              </a:ext>
            </a:extLst>
          </p:cNvPr>
          <p:cNvSpPr/>
          <p:nvPr/>
        </p:nvSpPr>
        <p:spPr>
          <a:xfrm>
            <a:off x="11843243" y="3277955"/>
            <a:ext cx="4995111" cy="618807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DF9DABB-32FC-40BC-8DFB-0BBACF7282B2}"/>
              </a:ext>
            </a:extLst>
          </p:cNvPr>
          <p:cNvSpPr txBox="1"/>
          <p:nvPr/>
        </p:nvSpPr>
        <p:spPr>
          <a:xfrm>
            <a:off x="6461099" y="3652438"/>
            <a:ext cx="3801980" cy="1077218"/>
          </a:xfrm>
          <a:prstGeom prst="rect">
            <a:avLst/>
          </a:prstGeom>
          <a:noFill/>
        </p:spPr>
        <p:txBody>
          <a:bodyPr wrap="square" rtlCol="0">
            <a:spAutoFit/>
          </a:bodyPr>
          <a:lstStyle/>
          <a:p>
            <a:pPr algn="ctr"/>
            <a:r>
              <a:rPr lang="en-US" sz="3200" dirty="0">
                <a:latin typeface="+mj-lt"/>
              </a:rPr>
              <a:t>Identify Constraints</a:t>
            </a:r>
          </a:p>
        </p:txBody>
      </p:sp>
      <p:sp>
        <p:nvSpPr>
          <p:cNvPr id="14" name="Rectangle 13">
            <a:extLst>
              <a:ext uri="{FF2B5EF4-FFF2-40B4-BE49-F238E27FC236}">
                <a16:creationId xmlns:a16="http://schemas.microsoft.com/office/drawing/2014/main" id="{301721EB-DAC0-42DA-AA2D-391EF020A7B2}"/>
              </a:ext>
            </a:extLst>
          </p:cNvPr>
          <p:cNvSpPr/>
          <p:nvPr/>
        </p:nvSpPr>
        <p:spPr>
          <a:xfrm>
            <a:off x="11995644" y="4449273"/>
            <a:ext cx="4842710" cy="5016758"/>
          </a:xfrm>
          <a:prstGeom prst="rect">
            <a:avLst/>
          </a:prstGeom>
        </p:spPr>
        <p:txBody>
          <a:bodyPr wrap="square">
            <a:spAutoFit/>
          </a:bodyPr>
          <a:lstStyle/>
          <a:p>
            <a:r>
              <a:rPr lang="en-US" sz="3200" dirty="0"/>
              <a:t>- Java code</a:t>
            </a:r>
          </a:p>
          <a:p>
            <a:r>
              <a:rPr lang="en-US" sz="3200" dirty="0"/>
              <a:t>- Maps API – Google Maps API, HERE Maps API</a:t>
            </a:r>
          </a:p>
          <a:p>
            <a:r>
              <a:rPr lang="en-US" sz="3200" dirty="0"/>
              <a:t>- </a:t>
            </a:r>
            <a:r>
              <a:rPr lang="en-US" sz="3200" dirty="0" err="1"/>
              <a:t>JavaX</a:t>
            </a:r>
            <a:r>
              <a:rPr lang="en-US" sz="3200" dirty="0"/>
              <a:t> – GUI applications</a:t>
            </a:r>
          </a:p>
          <a:p>
            <a:r>
              <a:rPr lang="en-US" sz="3200" dirty="0"/>
              <a:t>- Variables – number of group members, method of travel, current locations, preferred places to meet, carpooling</a:t>
            </a:r>
          </a:p>
          <a:p>
            <a:r>
              <a:rPr lang="en-US" sz="3200" dirty="0"/>
              <a:t>-Outputs picture of map</a:t>
            </a:r>
          </a:p>
        </p:txBody>
      </p:sp>
      <p:sp>
        <p:nvSpPr>
          <p:cNvPr id="15" name="Rectangle 14">
            <a:extLst>
              <a:ext uri="{FF2B5EF4-FFF2-40B4-BE49-F238E27FC236}">
                <a16:creationId xmlns:a16="http://schemas.microsoft.com/office/drawing/2014/main" id="{2971A405-C239-4909-84FA-5558594FD109}"/>
              </a:ext>
            </a:extLst>
          </p:cNvPr>
          <p:cNvSpPr/>
          <p:nvPr/>
        </p:nvSpPr>
        <p:spPr>
          <a:xfrm>
            <a:off x="18743007" y="3213144"/>
            <a:ext cx="4918910" cy="630042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C7A94DF-D69F-4C23-9F09-FF44DB6A0A5F}"/>
              </a:ext>
            </a:extLst>
          </p:cNvPr>
          <p:cNvSpPr txBox="1"/>
          <p:nvPr/>
        </p:nvSpPr>
        <p:spPr>
          <a:xfrm>
            <a:off x="19339571" y="3365546"/>
            <a:ext cx="3801980" cy="584775"/>
          </a:xfrm>
          <a:prstGeom prst="rect">
            <a:avLst/>
          </a:prstGeom>
          <a:noFill/>
        </p:spPr>
        <p:txBody>
          <a:bodyPr wrap="square" rtlCol="0">
            <a:spAutoFit/>
          </a:bodyPr>
          <a:lstStyle/>
          <a:p>
            <a:pPr algn="ctr"/>
            <a:r>
              <a:rPr lang="en-US" sz="3200" dirty="0">
                <a:latin typeface="+mj-lt"/>
              </a:rPr>
              <a:t>Evaluate Solutions</a:t>
            </a:r>
          </a:p>
        </p:txBody>
      </p:sp>
      <p:sp>
        <p:nvSpPr>
          <p:cNvPr id="17" name="Rectangle 16">
            <a:extLst>
              <a:ext uri="{FF2B5EF4-FFF2-40B4-BE49-F238E27FC236}">
                <a16:creationId xmlns:a16="http://schemas.microsoft.com/office/drawing/2014/main" id="{B251E8A8-4564-477F-89D7-83D0FAE488FF}"/>
              </a:ext>
            </a:extLst>
          </p:cNvPr>
          <p:cNvSpPr/>
          <p:nvPr/>
        </p:nvSpPr>
        <p:spPr>
          <a:xfrm>
            <a:off x="18819206" y="4004369"/>
            <a:ext cx="4842710" cy="5509200"/>
          </a:xfrm>
          <a:prstGeom prst="rect">
            <a:avLst/>
          </a:prstGeom>
        </p:spPr>
        <p:txBody>
          <a:bodyPr wrap="square">
            <a:spAutoFit/>
          </a:bodyPr>
          <a:lstStyle/>
          <a:p>
            <a:r>
              <a:rPr lang="en-US" sz="3200" dirty="0"/>
              <a:t>- GitHub</a:t>
            </a:r>
          </a:p>
          <a:p>
            <a:r>
              <a:rPr lang="en-US" sz="3200" dirty="0"/>
              <a:t>- Free Maps API – N/A</a:t>
            </a:r>
          </a:p>
          <a:p>
            <a:r>
              <a:rPr lang="en-US" sz="3200" dirty="0"/>
              <a:t>- Time does not allow for:</a:t>
            </a:r>
          </a:p>
          <a:p>
            <a:pPr marL="1371600" lvl="1"/>
            <a:r>
              <a:rPr lang="en-US" sz="3200" dirty="0"/>
              <a:t>- Input method of travel</a:t>
            </a:r>
          </a:p>
          <a:p>
            <a:pPr marL="1371600" lvl="1"/>
            <a:r>
              <a:rPr lang="en-US" sz="3200" dirty="0"/>
              <a:t>- Input list of preferred places to meet</a:t>
            </a:r>
          </a:p>
          <a:p>
            <a:pPr marL="1371600" lvl="1"/>
            <a:r>
              <a:rPr lang="en-US" sz="3200" dirty="0"/>
              <a:t>- Carpooling</a:t>
            </a:r>
          </a:p>
          <a:p>
            <a:pPr marL="1371600" lvl="1"/>
            <a:r>
              <a:rPr lang="en-US" sz="3200" dirty="0"/>
              <a:t>- Output picture of map</a:t>
            </a:r>
          </a:p>
        </p:txBody>
      </p:sp>
      <p:sp>
        <p:nvSpPr>
          <p:cNvPr id="18" name="Rectangle 17">
            <a:extLst>
              <a:ext uri="{FF2B5EF4-FFF2-40B4-BE49-F238E27FC236}">
                <a16:creationId xmlns:a16="http://schemas.microsoft.com/office/drawing/2014/main" id="{9520B3FC-3E1C-42FB-9170-947DF0E896D5}"/>
              </a:ext>
            </a:extLst>
          </p:cNvPr>
          <p:cNvSpPr/>
          <p:nvPr/>
        </p:nvSpPr>
        <p:spPr>
          <a:xfrm>
            <a:off x="25394482" y="4688199"/>
            <a:ext cx="3971921" cy="3539430"/>
          </a:xfrm>
          <a:prstGeom prst="rect">
            <a:avLst/>
          </a:prstGeom>
        </p:spPr>
        <p:txBody>
          <a:bodyPr wrap="square">
            <a:spAutoFit/>
          </a:bodyPr>
          <a:lstStyle/>
          <a:p>
            <a:r>
              <a:rPr lang="en-US" sz="3200" dirty="0"/>
              <a:t>- Mondays during Freshman Engineering Experience class</a:t>
            </a:r>
          </a:p>
          <a:p>
            <a:r>
              <a:rPr lang="en-US" sz="3200" dirty="0"/>
              <a:t>- Thursdays at 7:00pm in Bizzell</a:t>
            </a:r>
          </a:p>
          <a:p>
            <a:r>
              <a:rPr lang="en-US" sz="3200" dirty="0"/>
              <a:t>- GitHub – online collaboration</a:t>
            </a:r>
          </a:p>
        </p:txBody>
      </p:sp>
      <p:sp>
        <p:nvSpPr>
          <p:cNvPr id="19" name="Rectangle 18">
            <a:extLst>
              <a:ext uri="{FF2B5EF4-FFF2-40B4-BE49-F238E27FC236}">
                <a16:creationId xmlns:a16="http://schemas.microsoft.com/office/drawing/2014/main" id="{09912226-542D-4BA6-913F-A0A895026D1C}"/>
              </a:ext>
            </a:extLst>
          </p:cNvPr>
          <p:cNvSpPr/>
          <p:nvPr/>
        </p:nvSpPr>
        <p:spPr>
          <a:xfrm>
            <a:off x="25201476" y="3831606"/>
            <a:ext cx="4356238" cy="439602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1C6B070-4648-4882-B8FB-496C34EF8375}"/>
              </a:ext>
            </a:extLst>
          </p:cNvPr>
          <p:cNvSpPr txBox="1"/>
          <p:nvPr/>
        </p:nvSpPr>
        <p:spPr>
          <a:xfrm>
            <a:off x="25581970" y="3967515"/>
            <a:ext cx="3785258" cy="584775"/>
          </a:xfrm>
          <a:prstGeom prst="rect">
            <a:avLst/>
          </a:prstGeom>
          <a:noFill/>
        </p:spPr>
        <p:txBody>
          <a:bodyPr wrap="square" rtlCol="0">
            <a:spAutoFit/>
          </a:bodyPr>
          <a:lstStyle/>
          <a:p>
            <a:pPr algn="ctr"/>
            <a:r>
              <a:rPr lang="en-US" sz="3200" dirty="0">
                <a:latin typeface="+mj-lt"/>
              </a:rPr>
              <a:t>Plan &amp; Schedule</a:t>
            </a:r>
          </a:p>
        </p:txBody>
      </p:sp>
      <p:sp>
        <p:nvSpPr>
          <p:cNvPr id="21" name="Rectangle 20">
            <a:extLst>
              <a:ext uri="{FF2B5EF4-FFF2-40B4-BE49-F238E27FC236}">
                <a16:creationId xmlns:a16="http://schemas.microsoft.com/office/drawing/2014/main" id="{D9DD71DA-F6C7-49EF-821C-D02F819A6AA1}"/>
              </a:ext>
            </a:extLst>
          </p:cNvPr>
          <p:cNvSpPr/>
          <p:nvPr/>
        </p:nvSpPr>
        <p:spPr>
          <a:xfrm>
            <a:off x="31499788" y="3121323"/>
            <a:ext cx="3872665" cy="569494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ED21374-7F41-445B-87AB-45D633F735DD}"/>
              </a:ext>
            </a:extLst>
          </p:cNvPr>
          <p:cNvSpPr/>
          <p:nvPr/>
        </p:nvSpPr>
        <p:spPr>
          <a:xfrm>
            <a:off x="31622111" y="3799514"/>
            <a:ext cx="3679657" cy="5016758"/>
          </a:xfrm>
          <a:prstGeom prst="rect">
            <a:avLst/>
          </a:prstGeom>
        </p:spPr>
        <p:txBody>
          <a:bodyPr wrap="square">
            <a:spAutoFit/>
          </a:bodyPr>
          <a:lstStyle/>
          <a:p>
            <a:r>
              <a:rPr lang="en-US" sz="3200" dirty="0"/>
              <a:t>- Map.java – Finish coordinate locations of major buildings and complete center point functionality</a:t>
            </a:r>
          </a:p>
          <a:p>
            <a:r>
              <a:rPr lang="en-US" sz="3200" dirty="0"/>
              <a:t>- MapDisplay.java – Finish menu box</a:t>
            </a:r>
          </a:p>
          <a:p>
            <a:r>
              <a:rPr lang="en-US" sz="3200" dirty="0"/>
              <a:t>- Main.java – No changes since</a:t>
            </a:r>
          </a:p>
        </p:txBody>
      </p:sp>
      <p:sp>
        <p:nvSpPr>
          <p:cNvPr id="23" name="TextBox 22">
            <a:extLst>
              <a:ext uri="{FF2B5EF4-FFF2-40B4-BE49-F238E27FC236}">
                <a16:creationId xmlns:a16="http://schemas.microsoft.com/office/drawing/2014/main" id="{168D42DF-96D2-4014-9C8E-3BA4D8CCFA4F}"/>
              </a:ext>
            </a:extLst>
          </p:cNvPr>
          <p:cNvSpPr txBox="1"/>
          <p:nvPr/>
        </p:nvSpPr>
        <p:spPr>
          <a:xfrm>
            <a:off x="31499788" y="3257233"/>
            <a:ext cx="3801980" cy="584775"/>
          </a:xfrm>
          <a:prstGeom prst="rect">
            <a:avLst/>
          </a:prstGeom>
          <a:noFill/>
        </p:spPr>
        <p:txBody>
          <a:bodyPr wrap="square" rtlCol="0">
            <a:spAutoFit/>
          </a:bodyPr>
          <a:lstStyle/>
          <a:p>
            <a:pPr algn="ctr"/>
            <a:r>
              <a:rPr lang="en-US" sz="3200" dirty="0">
                <a:latin typeface="+mj-lt"/>
              </a:rPr>
              <a:t>Build Prototype</a:t>
            </a:r>
          </a:p>
        </p:txBody>
      </p:sp>
      <p:cxnSp>
        <p:nvCxnSpPr>
          <p:cNvPr id="24" name="Straight Connector 23">
            <a:extLst>
              <a:ext uri="{FF2B5EF4-FFF2-40B4-BE49-F238E27FC236}">
                <a16:creationId xmlns:a16="http://schemas.microsoft.com/office/drawing/2014/main" id="{BEC21BF0-FDAB-46A3-85DB-91F968A0D5AD}"/>
              </a:ext>
              <a:ext uri="{C183D7F6-B498-43B3-948B-1728B52AA6E4}">
                <adec:decorative xmlns:adec="http://schemas.microsoft.com/office/drawing/2017/decorative" val="1"/>
              </a:ext>
            </a:extLst>
          </p:cNvPr>
          <p:cNvCxnSpPr>
            <a:cxnSpLocks/>
          </p:cNvCxnSpPr>
          <p:nvPr/>
        </p:nvCxnSpPr>
        <p:spPr>
          <a:xfrm>
            <a:off x="433026" y="11109736"/>
            <a:ext cx="155513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5FE355-FBAC-4281-B4D1-43D270DB6232}"/>
              </a:ext>
              <a:ext uri="{C183D7F6-B498-43B3-948B-1728B52AA6E4}">
                <adec:decorative xmlns:adec="http://schemas.microsoft.com/office/drawing/2017/decorative" val="1"/>
              </a:ext>
            </a:extLst>
          </p:cNvPr>
          <p:cNvCxnSpPr>
            <a:cxnSpLocks/>
          </p:cNvCxnSpPr>
          <p:nvPr/>
        </p:nvCxnSpPr>
        <p:spPr>
          <a:xfrm>
            <a:off x="20116800" y="11109736"/>
            <a:ext cx="1573730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4C39D43-7384-4132-93B1-005677E93ACD}"/>
              </a:ext>
            </a:extLst>
          </p:cNvPr>
          <p:cNvSpPr txBox="1"/>
          <p:nvPr/>
        </p:nvSpPr>
        <p:spPr>
          <a:xfrm>
            <a:off x="17419041" y="10755793"/>
            <a:ext cx="1263132" cy="707886"/>
          </a:xfrm>
          <a:prstGeom prst="rect">
            <a:avLst/>
          </a:prstGeom>
          <a:noFill/>
        </p:spPr>
        <p:txBody>
          <a:bodyPr wrap="square" rtlCol="0">
            <a:spAutoFit/>
          </a:bodyPr>
          <a:lstStyle/>
          <a:p>
            <a:pPr algn="ctr"/>
            <a:r>
              <a:rPr lang="en-US" sz="4000" dirty="0">
                <a:latin typeface="+mj-lt"/>
              </a:rPr>
              <a:t>Test</a:t>
            </a:r>
          </a:p>
        </p:txBody>
      </p:sp>
      <p:pic>
        <p:nvPicPr>
          <p:cNvPr id="1026" name="Picture 2" descr="https://lh6.googleusercontent.com/35wdFzL7vCUxR6cE6pa_oIBMal3U-TRM07EvGqxIAQcPZoaxDJO84rO30u0ONWE6aHX5DxkUVpEs6QdxxnyqGLzFv927vvcbYSyC_QlD6Bx9XTCDAQ3Uboqik0bybsqbchDJNVz3">
            <a:extLst>
              <a:ext uri="{FF2B5EF4-FFF2-40B4-BE49-F238E27FC236}">
                <a16:creationId xmlns:a16="http://schemas.microsoft.com/office/drawing/2014/main" id="{A3F98CEA-EC1A-4BCB-BEAE-AFCBA4520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326" y="13023804"/>
            <a:ext cx="10018475" cy="290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1QdWKkDRrhmfFotEKBr_KKZOYSGfMqBX93wq45PQnp-gH0SAHvPe7xWiAz-GhJpnaIci4e53WupXfwMHmkpdNp-yV3rPSDS5tcb4VQfUzdsg5dZ5yTGOVPO4L_GyOyBDTRCvMs78">
            <a:extLst>
              <a:ext uri="{FF2B5EF4-FFF2-40B4-BE49-F238E27FC236}">
                <a16:creationId xmlns:a16="http://schemas.microsoft.com/office/drawing/2014/main" id="{85FFDD49-12A8-464B-9BAF-41B0A48836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2223" y="17025724"/>
            <a:ext cx="8860840" cy="89176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4.googleusercontent.com/QaSRMYRLzm1hKdtdA4OEbTBeuKTeMDRiwKl6ZDkrBa6lEmiNMsfJxv_TCI8khFsypk6NG0IvDNhdTj2RIFXzbv8C-IxCA1kNiNSTQILuKI8W8qDg4Dj8jtldGKlRnsPi4mPXQFQm">
            <a:extLst>
              <a:ext uri="{FF2B5EF4-FFF2-40B4-BE49-F238E27FC236}">
                <a16:creationId xmlns:a16="http://schemas.microsoft.com/office/drawing/2014/main" id="{E8050FF7-4FEF-4731-A9BD-18F5E46F76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54507" y="14509996"/>
            <a:ext cx="9274340" cy="89176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3.googleusercontent.com/k1uvcM-rv5mTM9VbfwcsDo8_azFJT_wC3XDssHW4KvxZgjjjWIYpHrhoX0UaAq_RVY0vY77zBSPm72smV_c7XVwhbFwHUJW1ep5ojO_WQZBuG48XnBqbrHWEP6MxtWMTpOMKvfxI">
            <a:extLst>
              <a:ext uri="{FF2B5EF4-FFF2-40B4-BE49-F238E27FC236}">
                <a16:creationId xmlns:a16="http://schemas.microsoft.com/office/drawing/2014/main" id="{D225FFCE-BD26-4170-968A-68184C8594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0122" y="15180195"/>
            <a:ext cx="10757552" cy="8137123"/>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3C8BF94E-6EDE-4EC9-ACE0-65867369FD97}"/>
              </a:ext>
            </a:extLst>
          </p:cNvPr>
          <p:cNvSpPr/>
          <p:nvPr/>
        </p:nvSpPr>
        <p:spPr>
          <a:xfrm>
            <a:off x="602605" y="12232015"/>
            <a:ext cx="35370790" cy="1457434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BE8EA42-5D70-4597-BDF6-261361B56DEB}"/>
              </a:ext>
            </a:extLst>
          </p:cNvPr>
          <p:cNvSpPr/>
          <p:nvPr/>
        </p:nvSpPr>
        <p:spPr>
          <a:xfrm>
            <a:off x="17090342" y="10598217"/>
            <a:ext cx="1920530" cy="102303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5" name="Straight Arrow Connector 1024">
            <a:extLst>
              <a:ext uri="{FF2B5EF4-FFF2-40B4-BE49-F238E27FC236}">
                <a16:creationId xmlns:a16="http://schemas.microsoft.com/office/drawing/2014/main" id="{4FD11FD7-7AA4-4445-A91E-D93C29E29B5F}"/>
              </a:ext>
            </a:extLst>
          </p:cNvPr>
          <p:cNvCxnSpPr>
            <a:stCxn id="1026" idx="2"/>
          </p:cNvCxnSpPr>
          <p:nvPr/>
        </p:nvCxnSpPr>
        <p:spPr>
          <a:xfrm flipH="1">
            <a:off x="5772643" y="15929804"/>
            <a:ext cx="104921" cy="10959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9" name="Straight Arrow Connector 1028">
            <a:extLst>
              <a:ext uri="{FF2B5EF4-FFF2-40B4-BE49-F238E27FC236}">
                <a16:creationId xmlns:a16="http://schemas.microsoft.com/office/drawing/2014/main" id="{4322DA40-0AC8-44B4-B63E-D693FAC8EB35}"/>
              </a:ext>
            </a:extLst>
          </p:cNvPr>
          <p:cNvCxnSpPr>
            <a:stCxn id="1028" idx="3"/>
          </p:cNvCxnSpPr>
          <p:nvPr/>
        </p:nvCxnSpPr>
        <p:spPr>
          <a:xfrm flipV="1">
            <a:off x="10203063" y="18968813"/>
            <a:ext cx="3151444" cy="2515731"/>
          </a:xfrm>
          <a:prstGeom prst="straightConnector1">
            <a:avLst/>
          </a:prstGeom>
          <a:ln w="5715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33" name="Straight Arrow Connector 1032">
            <a:extLst>
              <a:ext uri="{FF2B5EF4-FFF2-40B4-BE49-F238E27FC236}">
                <a16:creationId xmlns:a16="http://schemas.microsoft.com/office/drawing/2014/main" id="{5EC2A952-2432-4F61-8AA7-85D22A04CDED}"/>
              </a:ext>
            </a:extLst>
          </p:cNvPr>
          <p:cNvCxnSpPr>
            <a:stCxn id="1030" idx="3"/>
            <a:endCxn id="1032" idx="1"/>
          </p:cNvCxnSpPr>
          <p:nvPr/>
        </p:nvCxnSpPr>
        <p:spPr>
          <a:xfrm>
            <a:off x="22628847" y="18968814"/>
            <a:ext cx="2321275" cy="27994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8" name="Straight Arrow Connector 1037">
            <a:extLst>
              <a:ext uri="{FF2B5EF4-FFF2-40B4-BE49-F238E27FC236}">
                <a16:creationId xmlns:a16="http://schemas.microsoft.com/office/drawing/2014/main" id="{04EA7C94-7239-4752-8384-5E22C058FBFD}"/>
              </a:ext>
            </a:extLst>
          </p:cNvPr>
          <p:cNvCxnSpPr>
            <a:stCxn id="6" idx="3"/>
            <a:endCxn id="9" idx="1"/>
          </p:cNvCxnSpPr>
          <p:nvPr/>
        </p:nvCxnSpPr>
        <p:spPr>
          <a:xfrm>
            <a:off x="5008710" y="6279348"/>
            <a:ext cx="1299988" cy="6850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0" name="Straight Arrow Connector 1039">
            <a:extLst>
              <a:ext uri="{FF2B5EF4-FFF2-40B4-BE49-F238E27FC236}">
                <a16:creationId xmlns:a16="http://schemas.microsoft.com/office/drawing/2014/main" id="{586388EC-332E-4F26-B28F-FFDC5823C409}"/>
              </a:ext>
            </a:extLst>
          </p:cNvPr>
          <p:cNvCxnSpPr>
            <a:cxnSpLocks/>
            <a:stCxn id="9" idx="3"/>
            <a:endCxn id="12" idx="1"/>
          </p:cNvCxnSpPr>
          <p:nvPr/>
        </p:nvCxnSpPr>
        <p:spPr>
          <a:xfrm>
            <a:off x="10110678" y="6347853"/>
            <a:ext cx="1732565" cy="241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9B1E84EA-D359-4199-8E1A-698BBE24D685}"/>
              </a:ext>
            </a:extLst>
          </p:cNvPr>
          <p:cNvCxnSpPr>
            <a:stCxn id="12" idx="3"/>
            <a:endCxn id="15" idx="1"/>
          </p:cNvCxnSpPr>
          <p:nvPr/>
        </p:nvCxnSpPr>
        <p:spPr>
          <a:xfrm flipV="1">
            <a:off x="16838354" y="6363357"/>
            <a:ext cx="1904653" cy="86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5" name="Straight Arrow Connector 1044">
            <a:extLst>
              <a:ext uri="{FF2B5EF4-FFF2-40B4-BE49-F238E27FC236}">
                <a16:creationId xmlns:a16="http://schemas.microsoft.com/office/drawing/2014/main" id="{3CC851D8-1897-4AD1-AB44-051D6F48CB1D}"/>
              </a:ext>
            </a:extLst>
          </p:cNvPr>
          <p:cNvCxnSpPr>
            <a:cxnSpLocks/>
            <a:endCxn id="19" idx="1"/>
          </p:cNvCxnSpPr>
          <p:nvPr/>
        </p:nvCxnSpPr>
        <p:spPr>
          <a:xfrm flipV="1">
            <a:off x="23661916" y="6029618"/>
            <a:ext cx="1539560" cy="24972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8" name="Straight Arrow Connector 1047">
            <a:extLst>
              <a:ext uri="{FF2B5EF4-FFF2-40B4-BE49-F238E27FC236}">
                <a16:creationId xmlns:a16="http://schemas.microsoft.com/office/drawing/2014/main" id="{15CAC7CA-0809-4B5C-8364-F38CF3E9EEC4}"/>
              </a:ext>
            </a:extLst>
          </p:cNvPr>
          <p:cNvCxnSpPr>
            <a:stCxn id="19" idx="3"/>
            <a:endCxn id="21" idx="1"/>
          </p:cNvCxnSpPr>
          <p:nvPr/>
        </p:nvCxnSpPr>
        <p:spPr>
          <a:xfrm flipV="1">
            <a:off x="29557714" y="5968798"/>
            <a:ext cx="1942074" cy="608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 name="Rectangle 1048">
            <a:extLst>
              <a:ext uri="{FF2B5EF4-FFF2-40B4-BE49-F238E27FC236}">
                <a16:creationId xmlns:a16="http://schemas.microsoft.com/office/drawing/2014/main" id="{49153292-9971-4C45-B325-4B0DF282DECA}"/>
              </a:ext>
            </a:extLst>
          </p:cNvPr>
          <p:cNvSpPr/>
          <p:nvPr/>
        </p:nvSpPr>
        <p:spPr>
          <a:xfrm>
            <a:off x="13104369" y="1857976"/>
            <a:ext cx="10367262" cy="1015663"/>
          </a:xfrm>
          <a:prstGeom prst="rect">
            <a:avLst/>
          </a:prstGeom>
        </p:spPr>
        <p:txBody>
          <a:bodyPr wrap="none">
            <a:spAutoFit/>
          </a:bodyPr>
          <a:lstStyle/>
          <a:p>
            <a:r>
              <a:rPr lang="en-US" sz="6000" dirty="0"/>
              <a:t>The program for project groups</a:t>
            </a:r>
          </a:p>
        </p:txBody>
      </p:sp>
    </p:spTree>
    <p:extLst>
      <p:ext uri="{BB962C8B-B14F-4D97-AF65-F5344CB8AC3E}">
        <p14:creationId xmlns:p14="http://schemas.microsoft.com/office/powerpoint/2010/main" val="1195993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12334878" y="8591550"/>
            <a:ext cx="11906250" cy="119062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4524377"/>
            <a:ext cx="31546800" cy="3976689"/>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26892354" y="4997694"/>
            <a:ext cx="968364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685800" y="4000500"/>
            <a:ext cx="35204400" cy="2326791"/>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400" b="1" dirty="0">
                <a:solidFill>
                  <a:schemeClr val="tx1">
                    <a:lumMod val="75000"/>
                    <a:lumOff val="25000"/>
                  </a:schemeClr>
                </a:solidFill>
              </a:rPr>
              <a:t>The Engineering Design Process</a:t>
            </a:r>
            <a:br>
              <a:rPr lang="en-US" sz="8400" dirty="0">
                <a:solidFill>
                  <a:schemeClr val="tx1">
                    <a:lumMod val="75000"/>
                    <a:lumOff val="25000"/>
                  </a:schemeClr>
                </a:solidFill>
              </a:rPr>
            </a:br>
            <a:endParaRPr lang="en-US" sz="8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 y="4997694"/>
            <a:ext cx="97136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15744825" y="12001500"/>
            <a:ext cx="5086350" cy="50863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20831177" y="8270633"/>
            <a:ext cx="10982325" cy="2222991"/>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     Identify Problem</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20497800" y="7972425"/>
            <a:ext cx="2819400" cy="28194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23205002" y="11499119"/>
            <a:ext cx="10982325" cy="222299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      Identify Constraints</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22678251" y="11163903"/>
            <a:ext cx="2819400" cy="28194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23205002" y="15618800"/>
            <a:ext cx="10982325" cy="2222991"/>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      Generate Solutions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22745706" y="15346524"/>
            <a:ext cx="2819400" cy="28194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3017762" y="15414641"/>
            <a:ext cx="10982325" cy="222299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Build Prototype ..</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11341305" y="15041541"/>
            <a:ext cx="2819400" cy="28194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4090466" y="18639317"/>
            <a:ext cx="10982325" cy="2222991"/>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Plan &amp; Schedule</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13159671" y="18208203"/>
            <a:ext cx="2819400" cy="28194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23600111" y="16247564"/>
            <a:ext cx="1043037" cy="1043037"/>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74320" tIns="137160" rIns="274320" bIns="137160" numCol="1" anchor="t" anchorCtr="0" compatLnSpc="1">
              <a:prstTxWarp prst="textNoShape">
                <a:avLst/>
              </a:prstTxWarp>
            </a:bodyPr>
            <a:lstStyle/>
            <a:p>
              <a:endParaRPr lang="en-US" sz="18144"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74320" tIns="137160" rIns="274320" bIns="137160" numCol="1" anchor="t" anchorCtr="0" compatLnSpc="1">
              <a:prstTxWarp prst="textNoShape">
                <a:avLst/>
              </a:prstTxWarp>
            </a:bodyPr>
            <a:lstStyle/>
            <a:p>
              <a:endParaRPr lang="en-US" sz="18144"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21388863" y="8863488"/>
            <a:ext cx="1037274" cy="1037274"/>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274320" tIns="137160" rIns="274320" bIns="137160" numCol="1" anchor="t" anchorCtr="0" compatLnSpc="1">
            <a:prstTxWarp prst="textNoShape">
              <a:avLst/>
            </a:prstTxWarp>
          </a:bodyPr>
          <a:lstStyle/>
          <a:p>
            <a:endParaRPr lang="en-US" sz="18144"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14135042" y="19173549"/>
            <a:ext cx="1014219" cy="1019988"/>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74320" tIns="137160" rIns="274320" bIns="137160" numCol="1" anchor="t" anchorCtr="0" compatLnSpc="1">
              <a:prstTxWarp prst="textNoShape">
                <a:avLst/>
              </a:prstTxWarp>
            </a:bodyPr>
            <a:lstStyle/>
            <a:p>
              <a:endParaRPr lang="en-US" sz="18144"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74320" tIns="137160" rIns="274320" bIns="137160" numCol="1" anchor="t" anchorCtr="0" compatLnSpc="1">
              <a:prstTxWarp prst="textNoShape">
                <a:avLst/>
              </a:prstTxWarp>
            </a:bodyPr>
            <a:lstStyle/>
            <a:p>
              <a:endParaRPr lang="en-US" sz="18144" dirty="0"/>
            </a:p>
          </p:txBody>
        </p:sp>
      </p:grpSp>
      <p:sp>
        <p:nvSpPr>
          <p:cNvPr id="43" name="Rectangle: Rounded Corners 42">
            <a:extLst>
              <a:ext uri="{FF2B5EF4-FFF2-40B4-BE49-F238E27FC236}">
                <a16:creationId xmlns:a16="http://schemas.microsoft.com/office/drawing/2014/main" id="{46487D87-CFD0-4675-87E3-9244DC25D0E4}"/>
              </a:ext>
              <a:ext uri="{C183D7F6-B498-43B3-948B-1728B52AA6E4}">
                <adec:decorative xmlns:adec="http://schemas.microsoft.com/office/drawing/2017/decorative" val="1"/>
              </a:ext>
            </a:extLst>
          </p:cNvPr>
          <p:cNvSpPr/>
          <p:nvPr/>
        </p:nvSpPr>
        <p:spPr>
          <a:xfrm>
            <a:off x="21088352" y="18804614"/>
            <a:ext cx="10982325" cy="222299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  Evaluate Solutions</a:t>
            </a:r>
          </a:p>
        </p:txBody>
      </p:sp>
      <p:sp>
        <p:nvSpPr>
          <p:cNvPr id="44" name="Oval 43">
            <a:extLst>
              <a:ext uri="{FF2B5EF4-FFF2-40B4-BE49-F238E27FC236}">
                <a16:creationId xmlns:a16="http://schemas.microsoft.com/office/drawing/2014/main" id="{47B352BC-26BC-4B8C-9FEC-E00090CBBB19}"/>
              </a:ext>
              <a:ext uri="{C183D7F6-B498-43B3-948B-1728B52AA6E4}">
                <adec:decorative xmlns:adec="http://schemas.microsoft.com/office/drawing/2017/decorative" val="1"/>
              </a:ext>
            </a:extLst>
          </p:cNvPr>
          <p:cNvSpPr/>
          <p:nvPr/>
        </p:nvSpPr>
        <p:spPr>
          <a:xfrm>
            <a:off x="20164425" y="18432339"/>
            <a:ext cx="2819400" cy="28194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dirty="0"/>
          </a:p>
        </p:txBody>
      </p:sp>
      <p:sp>
        <p:nvSpPr>
          <p:cNvPr id="45" name="Rectangle: Rounded Corners 44">
            <a:extLst>
              <a:ext uri="{FF2B5EF4-FFF2-40B4-BE49-F238E27FC236}">
                <a16:creationId xmlns:a16="http://schemas.microsoft.com/office/drawing/2014/main" id="{EC73BC45-551F-4599-8A7F-9B30A10CFBE9}"/>
              </a:ext>
              <a:ext uri="{C183D7F6-B498-43B3-948B-1728B52AA6E4}">
                <adec:decorative xmlns:adec="http://schemas.microsoft.com/office/drawing/2017/decorative" val="1"/>
              </a:ext>
            </a:extLst>
          </p:cNvPr>
          <p:cNvSpPr/>
          <p:nvPr/>
        </p:nvSpPr>
        <p:spPr>
          <a:xfrm>
            <a:off x="2681291" y="11690969"/>
            <a:ext cx="10982325" cy="2222991"/>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Test</a:t>
            </a:r>
          </a:p>
        </p:txBody>
      </p:sp>
      <p:sp>
        <p:nvSpPr>
          <p:cNvPr id="46" name="Oval 45">
            <a:extLst>
              <a:ext uri="{FF2B5EF4-FFF2-40B4-BE49-F238E27FC236}">
                <a16:creationId xmlns:a16="http://schemas.microsoft.com/office/drawing/2014/main" id="{EABBA6D6-6FAC-4BE5-B060-B0C6467AF8AA}"/>
              </a:ext>
              <a:ext uri="{C183D7F6-B498-43B3-948B-1728B52AA6E4}">
                <adec:decorative xmlns:adec="http://schemas.microsoft.com/office/drawing/2017/decorative" val="1"/>
              </a:ext>
            </a:extLst>
          </p:cNvPr>
          <p:cNvSpPr/>
          <p:nvPr/>
        </p:nvSpPr>
        <p:spPr>
          <a:xfrm>
            <a:off x="11220453" y="11443080"/>
            <a:ext cx="2819400" cy="28194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dirty="0"/>
          </a:p>
        </p:txBody>
      </p:sp>
      <p:sp>
        <p:nvSpPr>
          <p:cNvPr id="6" name="TextBox 5">
            <a:extLst>
              <a:ext uri="{FF2B5EF4-FFF2-40B4-BE49-F238E27FC236}">
                <a16:creationId xmlns:a16="http://schemas.microsoft.com/office/drawing/2014/main" id="{507CB3EC-49C6-4378-8CC5-2F80A5B1E466}"/>
              </a:ext>
            </a:extLst>
          </p:cNvPr>
          <p:cNvSpPr txBox="1"/>
          <p:nvPr/>
        </p:nvSpPr>
        <p:spPr>
          <a:xfrm rot="20618061">
            <a:off x="10755452" y="9104292"/>
            <a:ext cx="4032687" cy="1200329"/>
          </a:xfrm>
          <a:prstGeom prst="rect">
            <a:avLst/>
          </a:prstGeom>
          <a:noFill/>
        </p:spPr>
        <p:txBody>
          <a:bodyPr wrap="square" rtlCol="0">
            <a:spAutoFit/>
          </a:bodyPr>
          <a:lstStyle/>
          <a:p>
            <a:r>
              <a:rPr lang="en-US" sz="7200" b="1" dirty="0">
                <a:solidFill>
                  <a:schemeClr val="accent1"/>
                </a:solidFill>
                <a:latin typeface="+mj-lt"/>
              </a:rPr>
              <a:t>Refine</a:t>
            </a:r>
          </a:p>
        </p:txBody>
      </p:sp>
      <p:sp>
        <p:nvSpPr>
          <p:cNvPr id="66" name="Arrow: Circular 65">
            <a:extLst>
              <a:ext uri="{FF2B5EF4-FFF2-40B4-BE49-F238E27FC236}">
                <a16:creationId xmlns:a16="http://schemas.microsoft.com/office/drawing/2014/main" id="{A1C7BEC0-7BC8-487D-B09E-C47D7F413E97}"/>
              </a:ext>
            </a:extLst>
          </p:cNvPr>
          <p:cNvSpPr/>
          <p:nvPr/>
        </p:nvSpPr>
        <p:spPr>
          <a:xfrm>
            <a:off x="10592436" y="3819884"/>
            <a:ext cx="13076826" cy="11507583"/>
          </a:xfrm>
          <a:prstGeom prst="circularArrow">
            <a:avLst>
              <a:gd name="adj1" fmla="val 5085"/>
              <a:gd name="adj2" fmla="val 1064843"/>
              <a:gd name="adj3" fmla="val 19070627"/>
              <a:gd name="adj4" fmla="val 11316752"/>
              <a:gd name="adj5" fmla="val 17197"/>
            </a:avLst>
          </a:prstGeom>
          <a:solidFill>
            <a:srgbClr val="11AEC7"/>
          </a:solidFill>
          <a:ln>
            <a:solidFill>
              <a:srgbClr val="11A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a:solidFill>
                <a:schemeClr val="tx1"/>
              </a:solidFill>
            </a:endParaRPr>
          </a:p>
        </p:txBody>
      </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20997342" y="19457094"/>
            <a:ext cx="1037274" cy="1037274"/>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274320" tIns="137160" rIns="274320" bIns="137160" numCol="1" anchor="t" anchorCtr="0" compatLnSpc="1">
            <a:prstTxWarp prst="textNoShape">
              <a:avLst/>
            </a:prstTxWarp>
          </a:bodyPr>
          <a:lstStyle/>
          <a:p>
            <a:endParaRPr lang="en-US" sz="18144" dirty="0"/>
          </a:p>
        </p:txBody>
      </p:sp>
      <p:pic>
        <p:nvPicPr>
          <p:cNvPr id="68" name="Graphic 67" descr="Processor">
            <a:extLst>
              <a:ext uri="{FF2B5EF4-FFF2-40B4-BE49-F238E27FC236}">
                <a16:creationId xmlns:a16="http://schemas.microsoft.com/office/drawing/2014/main" id="{9239AFCE-5C2E-4E6E-A81D-6F34DED79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84896" y="12014376"/>
            <a:ext cx="1600284" cy="1600284"/>
          </a:xfrm>
          <a:prstGeom prst="rect">
            <a:avLst/>
          </a:prstGeom>
        </p:spPr>
      </p:pic>
      <p:pic>
        <p:nvPicPr>
          <p:cNvPr id="70" name="Graphic 69" descr="Group brainstorm">
            <a:extLst>
              <a:ext uri="{FF2B5EF4-FFF2-40B4-BE49-F238E27FC236}">
                <a16:creationId xmlns:a16="http://schemas.microsoft.com/office/drawing/2014/main" id="{5E183A4D-38EB-45F0-AB1C-5B5788FCD0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276259" y="11725083"/>
            <a:ext cx="1593132" cy="1593132"/>
          </a:xfrm>
          <a:prstGeom prst="rect">
            <a:avLst/>
          </a:prstGeom>
        </p:spPr>
      </p:pic>
      <p:pic>
        <p:nvPicPr>
          <p:cNvPr id="72" name="Graphic 71" descr="Programmer">
            <a:extLst>
              <a:ext uri="{FF2B5EF4-FFF2-40B4-BE49-F238E27FC236}">
                <a16:creationId xmlns:a16="http://schemas.microsoft.com/office/drawing/2014/main" id="{762225DC-01C4-4D4F-8E59-1661CE3BC95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84896" y="15505854"/>
            <a:ext cx="1676382" cy="1676382"/>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4524377"/>
            <a:ext cx="31546800" cy="3976689"/>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24317327" y="4997694"/>
            <a:ext cx="122586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685800" y="4000502"/>
            <a:ext cx="352044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400" b="1" dirty="0">
                <a:solidFill>
                  <a:schemeClr val="tx1">
                    <a:lumMod val="75000"/>
                    <a:lumOff val="25000"/>
                  </a:schemeClr>
                </a:solidFill>
              </a:rPr>
              <a:t>Identify Problem</a:t>
            </a:r>
            <a:endParaRPr lang="en-US" sz="8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 y="4997694"/>
            <a:ext cx="12258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E56B7A0-A213-478F-983C-B62A91F9B2D1}"/>
              </a:ext>
            </a:extLst>
          </p:cNvPr>
          <p:cNvPicPr>
            <a:picLocks noChangeAspect="1"/>
          </p:cNvPicPr>
          <p:nvPr/>
        </p:nvPicPr>
        <p:blipFill rotWithShape="1">
          <a:blip r:embed="rId3">
            <a:extLst>
              <a:ext uri="{28A0092B-C50C-407E-A947-70E740481C1C}">
                <a14:useLocalDpi xmlns:a14="http://schemas.microsoft.com/office/drawing/2010/main" val="0"/>
              </a:ext>
            </a:extLst>
          </a:blip>
          <a:srcRect t="6083"/>
          <a:stretch/>
        </p:blipFill>
        <p:spPr>
          <a:xfrm>
            <a:off x="11416473" y="6161089"/>
            <a:ext cx="13743054" cy="19360662"/>
          </a:xfrm>
          <a:prstGeom prst="rect">
            <a:avLst/>
          </a:prstGeom>
        </p:spPr>
      </p:pic>
      <p:sp>
        <p:nvSpPr>
          <p:cNvPr id="6" name="TextBox 5">
            <a:extLst>
              <a:ext uri="{FF2B5EF4-FFF2-40B4-BE49-F238E27FC236}">
                <a16:creationId xmlns:a16="http://schemas.microsoft.com/office/drawing/2014/main" id="{CAAF6E96-B934-4096-81C0-E311CA3B5851}"/>
              </a:ext>
            </a:extLst>
          </p:cNvPr>
          <p:cNvSpPr txBox="1"/>
          <p:nvPr/>
        </p:nvSpPr>
        <p:spPr>
          <a:xfrm>
            <a:off x="15233467" y="10103002"/>
            <a:ext cx="8463090" cy="3416320"/>
          </a:xfrm>
          <a:prstGeom prst="rect">
            <a:avLst/>
          </a:prstGeom>
          <a:noFill/>
        </p:spPr>
        <p:txBody>
          <a:bodyPr wrap="square" rtlCol="0">
            <a:spAutoFit/>
          </a:bodyPr>
          <a:lstStyle/>
          <a:p>
            <a:r>
              <a:rPr lang="en-US" sz="7200" b="1" dirty="0">
                <a:solidFill>
                  <a:schemeClr val="bg1"/>
                </a:solidFill>
              </a:rPr>
              <a:t>Where should we meet to work on our project? </a:t>
            </a:r>
          </a:p>
        </p:txBody>
      </p:sp>
      <p:sp>
        <p:nvSpPr>
          <p:cNvPr id="7" name="TextBox 6">
            <a:extLst>
              <a:ext uri="{FF2B5EF4-FFF2-40B4-BE49-F238E27FC236}">
                <a16:creationId xmlns:a16="http://schemas.microsoft.com/office/drawing/2014/main" id="{112475E4-00BB-49BE-B682-0D535890E3A7}"/>
              </a:ext>
            </a:extLst>
          </p:cNvPr>
          <p:cNvSpPr txBox="1"/>
          <p:nvPr/>
        </p:nvSpPr>
        <p:spPr>
          <a:xfrm>
            <a:off x="13575313" y="15302068"/>
            <a:ext cx="7279832" cy="2308324"/>
          </a:xfrm>
          <a:prstGeom prst="rect">
            <a:avLst/>
          </a:prstGeom>
          <a:noFill/>
        </p:spPr>
        <p:txBody>
          <a:bodyPr wrap="square" rtlCol="0">
            <a:spAutoFit/>
          </a:bodyPr>
          <a:lstStyle/>
          <a:p>
            <a:r>
              <a:rPr lang="en-US" sz="7200" b="1" dirty="0"/>
              <a:t>Idk. I don’t want to walk too far</a:t>
            </a:r>
          </a:p>
        </p:txBody>
      </p:sp>
      <p:sp>
        <p:nvSpPr>
          <p:cNvPr id="10" name="TextBox 9">
            <a:extLst>
              <a:ext uri="{FF2B5EF4-FFF2-40B4-BE49-F238E27FC236}">
                <a16:creationId xmlns:a16="http://schemas.microsoft.com/office/drawing/2014/main" id="{ACA82D75-7952-467D-81BB-0645B5A78068}"/>
              </a:ext>
            </a:extLst>
          </p:cNvPr>
          <p:cNvSpPr txBox="1"/>
          <p:nvPr/>
        </p:nvSpPr>
        <p:spPr>
          <a:xfrm>
            <a:off x="15861697" y="19575771"/>
            <a:ext cx="7900602" cy="1200329"/>
          </a:xfrm>
          <a:prstGeom prst="rect">
            <a:avLst/>
          </a:prstGeom>
          <a:noFill/>
        </p:spPr>
        <p:txBody>
          <a:bodyPr wrap="square" rtlCol="0">
            <a:spAutoFit/>
          </a:bodyPr>
          <a:lstStyle/>
          <a:p>
            <a:r>
              <a:rPr lang="en-US" sz="7200" b="1" dirty="0">
                <a:solidFill>
                  <a:schemeClr val="bg1"/>
                </a:solidFill>
              </a:rPr>
              <a:t>How about Bizzell?</a:t>
            </a:r>
          </a:p>
        </p:txBody>
      </p:sp>
      <p:sp>
        <p:nvSpPr>
          <p:cNvPr id="12" name="TextBox 11">
            <a:extLst>
              <a:ext uri="{FF2B5EF4-FFF2-40B4-BE49-F238E27FC236}">
                <a16:creationId xmlns:a16="http://schemas.microsoft.com/office/drawing/2014/main" id="{ED1DCDF9-1C70-45B5-9182-82A85C0F7189}"/>
              </a:ext>
            </a:extLst>
          </p:cNvPr>
          <p:cNvSpPr txBox="1"/>
          <p:nvPr/>
        </p:nvSpPr>
        <p:spPr>
          <a:xfrm>
            <a:off x="13021453" y="22194240"/>
            <a:ext cx="7900602" cy="1200329"/>
          </a:xfrm>
          <a:prstGeom prst="rect">
            <a:avLst/>
          </a:prstGeom>
          <a:noFill/>
        </p:spPr>
        <p:txBody>
          <a:bodyPr wrap="square" rtlCol="0">
            <a:spAutoFit/>
          </a:bodyPr>
          <a:lstStyle/>
          <a:p>
            <a:r>
              <a:rPr lang="en-US" sz="7200" b="1" dirty="0"/>
              <a:t>No, I’m in </a:t>
            </a:r>
            <a:r>
              <a:rPr lang="en-US" sz="7200" b="1" dirty="0" err="1"/>
              <a:t>Sarkey’s</a:t>
            </a:r>
            <a:endParaRPr lang="en-US" sz="7200" b="1" dirty="0"/>
          </a:p>
        </p:txBody>
      </p:sp>
      <p:sp>
        <p:nvSpPr>
          <p:cNvPr id="2" name="Rectangle 1">
            <a:extLst>
              <a:ext uri="{FF2B5EF4-FFF2-40B4-BE49-F238E27FC236}">
                <a16:creationId xmlns:a16="http://schemas.microsoft.com/office/drawing/2014/main" id="{FDF96E57-EEF3-465A-9092-D77F7C4EBC7A}"/>
              </a:ext>
            </a:extLst>
          </p:cNvPr>
          <p:cNvSpPr/>
          <p:nvPr/>
        </p:nvSpPr>
        <p:spPr>
          <a:xfrm>
            <a:off x="118000" y="17668197"/>
            <a:ext cx="12140677" cy="3046988"/>
          </a:xfrm>
          <a:prstGeom prst="rect">
            <a:avLst/>
          </a:prstGeom>
        </p:spPr>
        <p:txBody>
          <a:bodyPr wrap="square">
            <a:spAutoFit/>
          </a:bodyPr>
          <a:lstStyle/>
          <a:p>
            <a:pPr lvl="0" defTabSz="914400">
              <a:defRPr/>
            </a:pPr>
            <a:r>
              <a:rPr lang="en-US" sz="4800" dirty="0"/>
              <a:t>Sample, Faythe. “Blank Image.” </a:t>
            </a:r>
            <a:r>
              <a:rPr lang="en-US" sz="4800" i="1" dirty="0" err="1"/>
              <a:t>PicsArt</a:t>
            </a:r>
            <a:r>
              <a:rPr lang="en-US" sz="4800" dirty="0"/>
              <a:t>, 29 July 	2017, 	cdn140.picsart.com/239043789057202.jpg?	r1024x1024.</a:t>
            </a:r>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4524377"/>
            <a:ext cx="31546800" cy="3976689"/>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24317327" y="4997694"/>
            <a:ext cx="122586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685800" y="4000502"/>
            <a:ext cx="352044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400" b="1" dirty="0">
                <a:solidFill>
                  <a:schemeClr val="tx1">
                    <a:lumMod val="75000"/>
                    <a:lumOff val="25000"/>
                  </a:schemeClr>
                </a:solidFill>
              </a:rPr>
              <a:t>Identify Constraints</a:t>
            </a:r>
            <a:endParaRPr lang="en-US" sz="8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 y="4997694"/>
            <a:ext cx="12258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DC84EF2-0D0F-4CD7-B6AE-C6C6AF369CCD}"/>
              </a:ext>
            </a:extLst>
          </p:cNvPr>
          <p:cNvSpPr txBox="1"/>
          <p:nvPr/>
        </p:nvSpPr>
        <p:spPr>
          <a:xfrm>
            <a:off x="1552076" y="6894096"/>
            <a:ext cx="25663359" cy="8586966"/>
          </a:xfrm>
          <a:prstGeom prst="rect">
            <a:avLst/>
          </a:prstGeom>
          <a:noFill/>
        </p:spPr>
        <p:txBody>
          <a:bodyPr wrap="square" rtlCol="0">
            <a:spAutoFit/>
          </a:bodyPr>
          <a:lstStyle/>
          <a:p>
            <a:pPr marL="1028700" indent="-1028700">
              <a:buFont typeface="Arial" panose="020B0604020202020204" pitchFamily="34" charset="0"/>
              <a:buChar char="•"/>
            </a:pPr>
            <a:r>
              <a:rPr lang="en-US" sz="12000" dirty="0">
                <a:latin typeface="+mj-lt"/>
              </a:rPr>
              <a:t>Deadline: December 2, 2019</a:t>
            </a:r>
          </a:p>
          <a:p>
            <a:pPr marL="1028700" indent="-1028700">
              <a:buFont typeface="Arial" panose="020B0604020202020204" pitchFamily="34" charset="0"/>
              <a:buChar char="•"/>
            </a:pPr>
            <a:r>
              <a:rPr lang="en-US" sz="12000" dirty="0">
                <a:latin typeface="+mj-lt"/>
              </a:rPr>
              <a:t>Resolve all errors</a:t>
            </a:r>
          </a:p>
          <a:p>
            <a:pPr marL="1028700" indent="-1028700">
              <a:buFont typeface="Arial" panose="020B0604020202020204" pitchFamily="34" charset="0"/>
              <a:buChar char="•"/>
            </a:pPr>
            <a:r>
              <a:rPr lang="en-US" sz="12000" dirty="0">
                <a:latin typeface="+mj-lt"/>
              </a:rPr>
              <a:t>Program runtime efficiency</a:t>
            </a:r>
          </a:p>
          <a:p>
            <a:pPr marL="1028700" indent="-1028700">
              <a:buFont typeface="Arial" panose="020B0604020202020204" pitchFamily="34" charset="0"/>
              <a:buChar char="•"/>
            </a:pPr>
            <a:r>
              <a:rPr lang="en-US" sz="12000" dirty="0">
                <a:latin typeface="+mj-lt"/>
              </a:rPr>
              <a:t>Limited presentation space</a:t>
            </a:r>
          </a:p>
          <a:p>
            <a:pPr marL="1028700" indent="-1028700">
              <a:buFont typeface="Arial" panose="020B0604020202020204" pitchFamily="34" charset="0"/>
              <a:buChar char="•"/>
            </a:pPr>
            <a:endParaRPr lang="en-US" sz="7200" dirty="0">
              <a:latin typeface="+mj-lt"/>
            </a:endParaRPr>
          </a:p>
        </p:txBody>
      </p:sp>
      <p:pic>
        <p:nvPicPr>
          <p:cNvPr id="4" name="Picture 3">
            <a:extLst>
              <a:ext uri="{FF2B5EF4-FFF2-40B4-BE49-F238E27FC236}">
                <a16:creationId xmlns:a16="http://schemas.microsoft.com/office/drawing/2014/main" id="{F161F84B-2265-4911-9E81-0682FC600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6438" y="15261774"/>
            <a:ext cx="15997488" cy="7998744"/>
          </a:xfrm>
          <a:prstGeom prst="rect">
            <a:avLst/>
          </a:prstGeom>
        </p:spPr>
      </p:pic>
      <p:sp>
        <p:nvSpPr>
          <p:cNvPr id="3" name="Rectangle 2">
            <a:extLst>
              <a:ext uri="{FF2B5EF4-FFF2-40B4-BE49-F238E27FC236}">
                <a16:creationId xmlns:a16="http://schemas.microsoft.com/office/drawing/2014/main" id="{0E9CCD0B-6FD4-4113-8677-F8D081A2B510}"/>
              </a:ext>
            </a:extLst>
          </p:cNvPr>
          <p:cNvSpPr/>
          <p:nvPr/>
        </p:nvSpPr>
        <p:spPr>
          <a:xfrm>
            <a:off x="18677521" y="24009279"/>
            <a:ext cx="17212679" cy="1569660"/>
          </a:xfrm>
          <a:prstGeom prst="rect">
            <a:avLst/>
          </a:prstGeom>
        </p:spPr>
        <p:txBody>
          <a:bodyPr wrap="square">
            <a:spAutoFit/>
          </a:bodyPr>
          <a:lstStyle/>
          <a:p>
            <a:r>
              <a:rPr lang="en-US" sz="4800" dirty="0"/>
              <a:t>“Deadline.” </a:t>
            </a:r>
            <a:r>
              <a:rPr lang="en-US" sz="4800" i="1" dirty="0"/>
              <a:t>10 Essential Tips To Meeting Deadlines</a:t>
            </a:r>
            <a:r>
              <a:rPr lang="en-US" sz="4800" dirty="0"/>
              <a:t>, 7 May 2017, 	thepitcher.org/10-essential-tips-to-meeting-deadlines/</a:t>
            </a:r>
          </a:p>
        </p:txBody>
      </p:sp>
    </p:spTree>
    <p:extLst>
      <p:ext uri="{BB962C8B-B14F-4D97-AF65-F5344CB8AC3E}">
        <p14:creationId xmlns:p14="http://schemas.microsoft.com/office/powerpoint/2010/main" val="2946006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4524377"/>
            <a:ext cx="31546800" cy="3976689"/>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24317327" y="4997694"/>
            <a:ext cx="122586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685800" y="4000502"/>
            <a:ext cx="352044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400" b="1" dirty="0">
                <a:solidFill>
                  <a:schemeClr val="tx1">
                    <a:lumMod val="75000"/>
                    <a:lumOff val="25000"/>
                  </a:schemeClr>
                </a:solidFill>
              </a:rPr>
              <a:t>Generate Solutions</a:t>
            </a:r>
            <a:endParaRPr lang="en-US" sz="8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 y="4997694"/>
            <a:ext cx="12258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99460F-0408-4B89-AD3E-843C97C24F60}"/>
              </a:ext>
            </a:extLst>
          </p:cNvPr>
          <p:cNvSpPr txBox="1"/>
          <p:nvPr/>
        </p:nvSpPr>
        <p:spPr>
          <a:xfrm>
            <a:off x="1246910" y="6920348"/>
            <a:ext cx="33566793" cy="14865608"/>
          </a:xfrm>
          <a:prstGeom prst="rect">
            <a:avLst/>
          </a:prstGeom>
          <a:noFill/>
        </p:spPr>
        <p:txBody>
          <a:bodyPr wrap="square" rtlCol="0">
            <a:spAutoFit/>
          </a:bodyPr>
          <a:lstStyle/>
          <a:p>
            <a:pPr marL="1714500" indent="-1714500">
              <a:buFont typeface="Arial" panose="020B0604020202020204" pitchFamily="34" charset="0"/>
              <a:buChar char="•"/>
            </a:pPr>
            <a:r>
              <a:rPr lang="en-US" sz="12000" dirty="0">
                <a:latin typeface="+mj-lt"/>
              </a:rPr>
              <a:t>Java code</a:t>
            </a:r>
          </a:p>
          <a:p>
            <a:pPr marL="1714500" indent="-1714500">
              <a:buFont typeface="Arial" panose="020B0604020202020204" pitchFamily="34" charset="0"/>
              <a:buChar char="•"/>
            </a:pPr>
            <a:r>
              <a:rPr lang="en-US" sz="12000" dirty="0">
                <a:latin typeface="+mj-lt"/>
              </a:rPr>
              <a:t>Maps API – Google Maps API, HERE Maps API</a:t>
            </a:r>
          </a:p>
          <a:p>
            <a:pPr marL="1714500" indent="-1714500">
              <a:buFont typeface="Arial" panose="020B0604020202020204" pitchFamily="34" charset="0"/>
              <a:buChar char="•"/>
            </a:pPr>
            <a:r>
              <a:rPr lang="en-US" sz="12000" dirty="0" err="1">
                <a:latin typeface="+mj-lt"/>
              </a:rPr>
              <a:t>JavaX</a:t>
            </a:r>
            <a:r>
              <a:rPr lang="en-US" sz="12000" dirty="0">
                <a:latin typeface="+mj-lt"/>
              </a:rPr>
              <a:t> – GUI applications</a:t>
            </a:r>
          </a:p>
          <a:p>
            <a:pPr marL="1714500" indent="-1714500">
              <a:buFont typeface="Arial" panose="020B0604020202020204" pitchFamily="34" charset="0"/>
              <a:buChar char="•"/>
            </a:pPr>
            <a:r>
              <a:rPr lang="en-US" sz="12000" dirty="0">
                <a:latin typeface="+mj-lt"/>
              </a:rPr>
              <a:t>Variables – number of group members, method of travel, current locations, preferred places to meet, carpooling</a:t>
            </a:r>
          </a:p>
          <a:p>
            <a:pPr marL="1714500" indent="-1714500">
              <a:buFont typeface="Arial" panose="020B0604020202020204" pitchFamily="34" charset="0"/>
              <a:buChar char="•"/>
            </a:pPr>
            <a:r>
              <a:rPr lang="en-US" sz="12000" dirty="0">
                <a:latin typeface="+mj-lt"/>
              </a:rPr>
              <a:t>Outputs picture of map</a:t>
            </a:r>
          </a:p>
        </p:txBody>
      </p:sp>
    </p:spTree>
    <p:extLst>
      <p:ext uri="{BB962C8B-B14F-4D97-AF65-F5344CB8AC3E}">
        <p14:creationId xmlns:p14="http://schemas.microsoft.com/office/powerpoint/2010/main" val="2797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4524377"/>
            <a:ext cx="31546800" cy="3976689"/>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24317327" y="4997694"/>
            <a:ext cx="122586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685800" y="4000502"/>
            <a:ext cx="352044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400" b="1" dirty="0">
                <a:solidFill>
                  <a:schemeClr val="tx1">
                    <a:lumMod val="75000"/>
                    <a:lumOff val="25000"/>
                  </a:schemeClr>
                </a:solidFill>
              </a:rPr>
              <a:t>Evaluate Solutions</a:t>
            </a:r>
            <a:endParaRPr lang="en-US" sz="8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 y="4997694"/>
            <a:ext cx="12258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99460F-0408-4B89-AD3E-843C97C24F60}"/>
              </a:ext>
            </a:extLst>
          </p:cNvPr>
          <p:cNvSpPr txBox="1"/>
          <p:nvPr/>
        </p:nvSpPr>
        <p:spPr>
          <a:xfrm>
            <a:off x="1246910" y="6920346"/>
            <a:ext cx="33566793" cy="13018949"/>
          </a:xfrm>
          <a:prstGeom prst="rect">
            <a:avLst/>
          </a:prstGeom>
          <a:noFill/>
        </p:spPr>
        <p:txBody>
          <a:bodyPr wrap="square" rtlCol="0">
            <a:spAutoFit/>
          </a:bodyPr>
          <a:lstStyle/>
          <a:p>
            <a:pPr marL="1714500" indent="-1714500">
              <a:buFont typeface="Arial" panose="020B0604020202020204" pitchFamily="34" charset="0"/>
              <a:buChar char="•"/>
            </a:pPr>
            <a:r>
              <a:rPr lang="en-US" sz="12000" dirty="0">
                <a:latin typeface="+mj-lt"/>
              </a:rPr>
              <a:t>GitHub</a:t>
            </a:r>
          </a:p>
          <a:p>
            <a:pPr marL="1714500" indent="-1714500">
              <a:buFont typeface="Arial" panose="020B0604020202020204" pitchFamily="34" charset="0"/>
              <a:buChar char="•"/>
            </a:pPr>
            <a:r>
              <a:rPr lang="en-US" sz="12000" dirty="0">
                <a:latin typeface="+mj-lt"/>
              </a:rPr>
              <a:t>Free Maps API – N/A</a:t>
            </a:r>
          </a:p>
          <a:p>
            <a:pPr marL="1714500" indent="-1714500">
              <a:buFont typeface="Arial" panose="020B0604020202020204" pitchFamily="34" charset="0"/>
              <a:buChar char="•"/>
            </a:pPr>
            <a:r>
              <a:rPr lang="en-US" sz="12000" dirty="0">
                <a:latin typeface="+mj-lt"/>
              </a:rPr>
              <a:t>Time does not allow for:</a:t>
            </a:r>
          </a:p>
          <a:p>
            <a:pPr marL="3086100" lvl="1" indent="-1714500">
              <a:buFont typeface="Arial" panose="020B0604020202020204" pitchFamily="34" charset="0"/>
              <a:buChar char="•"/>
            </a:pPr>
            <a:r>
              <a:rPr lang="en-US" sz="12000" dirty="0">
                <a:latin typeface="+mj-lt"/>
              </a:rPr>
              <a:t>Input method of travel</a:t>
            </a:r>
          </a:p>
          <a:p>
            <a:pPr marL="3086100" lvl="1" indent="-1714500">
              <a:buFont typeface="Arial" panose="020B0604020202020204" pitchFamily="34" charset="0"/>
              <a:buChar char="•"/>
            </a:pPr>
            <a:r>
              <a:rPr lang="en-US" sz="12000" dirty="0">
                <a:latin typeface="+mj-lt"/>
              </a:rPr>
              <a:t>Input list of preferred places to meet</a:t>
            </a:r>
          </a:p>
          <a:p>
            <a:pPr marL="3086100" lvl="1" indent="-1714500">
              <a:buFont typeface="Arial" panose="020B0604020202020204" pitchFamily="34" charset="0"/>
              <a:buChar char="•"/>
            </a:pPr>
            <a:r>
              <a:rPr lang="en-US" sz="12000" dirty="0">
                <a:latin typeface="+mj-lt"/>
              </a:rPr>
              <a:t>Carpooling</a:t>
            </a:r>
          </a:p>
          <a:p>
            <a:pPr marL="3086100" lvl="1" indent="-1714500">
              <a:buFont typeface="Arial" panose="020B0604020202020204" pitchFamily="34" charset="0"/>
              <a:buChar char="•"/>
            </a:pPr>
            <a:r>
              <a:rPr lang="en-US" sz="12000" dirty="0">
                <a:latin typeface="+mj-lt"/>
              </a:rPr>
              <a:t>Output picture of map</a:t>
            </a:r>
          </a:p>
        </p:txBody>
      </p:sp>
    </p:spTree>
    <p:extLst>
      <p:ext uri="{BB962C8B-B14F-4D97-AF65-F5344CB8AC3E}">
        <p14:creationId xmlns:p14="http://schemas.microsoft.com/office/powerpoint/2010/main" val="3397016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4524377"/>
            <a:ext cx="31546800" cy="3976689"/>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24317327" y="4997694"/>
            <a:ext cx="122586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685800" y="4000502"/>
            <a:ext cx="352044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400" b="1" dirty="0">
                <a:solidFill>
                  <a:schemeClr val="tx1">
                    <a:lumMod val="75000"/>
                    <a:lumOff val="25000"/>
                  </a:schemeClr>
                </a:solidFill>
              </a:rPr>
              <a:t>Plan &amp; Scheduling</a:t>
            </a:r>
            <a:endParaRPr lang="en-US" sz="8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 y="4997694"/>
            <a:ext cx="12258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99460F-0408-4B89-AD3E-843C97C24F60}"/>
              </a:ext>
            </a:extLst>
          </p:cNvPr>
          <p:cNvSpPr txBox="1"/>
          <p:nvPr/>
        </p:nvSpPr>
        <p:spPr>
          <a:xfrm>
            <a:off x="1246910" y="6920346"/>
            <a:ext cx="33566793" cy="9325630"/>
          </a:xfrm>
          <a:prstGeom prst="rect">
            <a:avLst/>
          </a:prstGeom>
          <a:noFill/>
        </p:spPr>
        <p:txBody>
          <a:bodyPr wrap="square" rtlCol="0">
            <a:spAutoFit/>
          </a:bodyPr>
          <a:lstStyle/>
          <a:p>
            <a:pPr marL="1714500" indent="-1714500">
              <a:buFont typeface="Arial" panose="020B0604020202020204" pitchFamily="34" charset="0"/>
              <a:buChar char="•"/>
            </a:pPr>
            <a:r>
              <a:rPr lang="en-US" sz="12000" dirty="0">
                <a:latin typeface="+mj-lt"/>
              </a:rPr>
              <a:t>Mondays during Freshman Engineering Experience class</a:t>
            </a:r>
          </a:p>
          <a:p>
            <a:pPr marL="1714500" indent="-1714500">
              <a:buFont typeface="Arial" panose="020B0604020202020204" pitchFamily="34" charset="0"/>
              <a:buChar char="•"/>
            </a:pPr>
            <a:r>
              <a:rPr lang="en-US" sz="12000" dirty="0">
                <a:latin typeface="+mj-lt"/>
              </a:rPr>
              <a:t>Thursdays at 7:00pm in Bizzell</a:t>
            </a:r>
          </a:p>
          <a:p>
            <a:pPr marL="1714500" indent="-1714500">
              <a:buFont typeface="Arial" panose="020B0604020202020204" pitchFamily="34" charset="0"/>
              <a:buChar char="•"/>
            </a:pPr>
            <a:r>
              <a:rPr lang="en-US" sz="12000" dirty="0">
                <a:latin typeface="+mj-lt"/>
              </a:rPr>
              <a:t>GitHub – online collaboration</a:t>
            </a:r>
          </a:p>
          <a:p>
            <a:pPr marL="1714500" indent="-1714500">
              <a:buFont typeface="Arial" panose="020B0604020202020204" pitchFamily="34" charset="0"/>
              <a:buChar char="•"/>
            </a:pPr>
            <a:endParaRPr lang="en-US" sz="12000" dirty="0">
              <a:latin typeface="+mj-lt"/>
            </a:endParaRPr>
          </a:p>
        </p:txBody>
      </p:sp>
    </p:spTree>
    <p:extLst>
      <p:ext uri="{BB962C8B-B14F-4D97-AF65-F5344CB8AC3E}">
        <p14:creationId xmlns:p14="http://schemas.microsoft.com/office/powerpoint/2010/main" val="620965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4524377"/>
            <a:ext cx="31546800" cy="3976689"/>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24317327" y="4997694"/>
            <a:ext cx="122586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685800" y="4000502"/>
            <a:ext cx="352044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400" b="1" dirty="0">
                <a:solidFill>
                  <a:schemeClr val="tx1">
                    <a:lumMod val="75000"/>
                    <a:lumOff val="25000"/>
                  </a:schemeClr>
                </a:solidFill>
              </a:rPr>
              <a:t>Build Prototype</a:t>
            </a:r>
            <a:endParaRPr lang="en-US" sz="8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 y="4997694"/>
            <a:ext cx="12258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99460F-0408-4B89-AD3E-843C97C24F60}"/>
              </a:ext>
            </a:extLst>
          </p:cNvPr>
          <p:cNvSpPr txBox="1"/>
          <p:nvPr/>
        </p:nvSpPr>
        <p:spPr>
          <a:xfrm>
            <a:off x="1246910" y="6920348"/>
            <a:ext cx="33566793" cy="14865608"/>
          </a:xfrm>
          <a:prstGeom prst="rect">
            <a:avLst/>
          </a:prstGeom>
          <a:noFill/>
        </p:spPr>
        <p:txBody>
          <a:bodyPr wrap="square" rtlCol="0">
            <a:spAutoFit/>
          </a:bodyPr>
          <a:lstStyle/>
          <a:p>
            <a:pPr marL="1714500" indent="-1714500">
              <a:buFont typeface="Arial" panose="020B0604020202020204" pitchFamily="34" charset="0"/>
              <a:buChar char="•"/>
            </a:pPr>
            <a:r>
              <a:rPr lang="en-US" sz="12000" dirty="0">
                <a:latin typeface="+mj-lt"/>
              </a:rPr>
              <a:t>3 classes and a ReadMe file</a:t>
            </a:r>
          </a:p>
          <a:p>
            <a:pPr marL="1714500" indent="-1714500">
              <a:buFont typeface="Arial" panose="020B0604020202020204" pitchFamily="34" charset="0"/>
              <a:buChar char="•"/>
            </a:pPr>
            <a:r>
              <a:rPr lang="en-US" sz="12000" dirty="0">
                <a:latin typeface="+mj-lt"/>
              </a:rPr>
              <a:t>ReadMe – detailing steps of the engineering design process</a:t>
            </a:r>
          </a:p>
          <a:p>
            <a:pPr marL="1714500" indent="-1714500">
              <a:buFont typeface="Arial" panose="020B0604020202020204" pitchFamily="34" charset="0"/>
              <a:buChar char="•"/>
            </a:pPr>
            <a:r>
              <a:rPr lang="en-US" sz="12000" dirty="0">
                <a:latin typeface="+mj-lt"/>
              </a:rPr>
              <a:t>Map.java – Create campus locations and brainstorm center point calculator</a:t>
            </a:r>
          </a:p>
          <a:p>
            <a:pPr marL="1714500" indent="-1714500">
              <a:buFont typeface="Arial" panose="020B0604020202020204" pitchFamily="34" charset="0"/>
              <a:buChar char="•"/>
            </a:pPr>
            <a:r>
              <a:rPr lang="en-US" sz="12000" dirty="0">
                <a:latin typeface="+mj-lt"/>
              </a:rPr>
              <a:t>MapDisplay.java – Creating the initial menu box</a:t>
            </a:r>
          </a:p>
          <a:p>
            <a:pPr marL="1714500" indent="-1714500">
              <a:buFont typeface="Arial" panose="020B0604020202020204" pitchFamily="34" charset="0"/>
              <a:buChar char="•"/>
            </a:pPr>
            <a:r>
              <a:rPr lang="en-US" sz="12000" dirty="0">
                <a:latin typeface="+mj-lt"/>
              </a:rPr>
              <a:t>Main.java – Create map object</a:t>
            </a:r>
          </a:p>
        </p:txBody>
      </p:sp>
    </p:spTree>
    <p:extLst>
      <p:ext uri="{BB962C8B-B14F-4D97-AF65-F5344CB8AC3E}">
        <p14:creationId xmlns:p14="http://schemas.microsoft.com/office/powerpoint/2010/main" val="207093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4524377"/>
            <a:ext cx="31546800" cy="3976689"/>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24317327" y="4997694"/>
            <a:ext cx="122586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685800" y="4000502"/>
            <a:ext cx="352044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400" b="1" dirty="0">
                <a:solidFill>
                  <a:schemeClr val="tx1">
                    <a:lumMod val="75000"/>
                    <a:lumOff val="25000"/>
                  </a:schemeClr>
                </a:solidFill>
              </a:rPr>
              <a:t>Build Prototype</a:t>
            </a:r>
            <a:endParaRPr lang="en-US" sz="8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 y="4997694"/>
            <a:ext cx="12258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99460F-0408-4B89-AD3E-843C97C24F60}"/>
              </a:ext>
            </a:extLst>
          </p:cNvPr>
          <p:cNvSpPr txBox="1"/>
          <p:nvPr/>
        </p:nvSpPr>
        <p:spPr>
          <a:xfrm>
            <a:off x="1246910" y="6920348"/>
            <a:ext cx="33566793" cy="9325630"/>
          </a:xfrm>
          <a:prstGeom prst="rect">
            <a:avLst/>
          </a:prstGeom>
          <a:noFill/>
        </p:spPr>
        <p:txBody>
          <a:bodyPr wrap="square" rtlCol="0">
            <a:spAutoFit/>
          </a:bodyPr>
          <a:lstStyle/>
          <a:p>
            <a:pPr marL="1714500" indent="-1714500">
              <a:buFont typeface="Arial" panose="020B0604020202020204" pitchFamily="34" charset="0"/>
              <a:buChar char="•"/>
            </a:pPr>
            <a:r>
              <a:rPr lang="en-US" sz="12000" dirty="0">
                <a:latin typeface="+mj-lt"/>
              </a:rPr>
              <a:t>Map.java – Finish coordinate locations of major buildings and complete center point functionality</a:t>
            </a:r>
          </a:p>
          <a:p>
            <a:pPr marL="1714500" indent="-1714500">
              <a:buFont typeface="Arial" panose="020B0604020202020204" pitchFamily="34" charset="0"/>
              <a:buChar char="•"/>
            </a:pPr>
            <a:r>
              <a:rPr lang="en-US" sz="12000" dirty="0">
                <a:latin typeface="+mj-lt"/>
              </a:rPr>
              <a:t>MapDisplay.java – Finish menu box</a:t>
            </a:r>
          </a:p>
          <a:p>
            <a:pPr marL="1714500" indent="-1714500">
              <a:buFont typeface="Arial" panose="020B0604020202020204" pitchFamily="34" charset="0"/>
              <a:buChar char="•"/>
            </a:pPr>
            <a:r>
              <a:rPr lang="en-US" sz="12000" dirty="0">
                <a:latin typeface="+mj-lt"/>
              </a:rPr>
              <a:t>Main.java – No changes since</a:t>
            </a:r>
          </a:p>
        </p:txBody>
      </p:sp>
    </p:spTree>
    <p:extLst>
      <p:ext uri="{BB962C8B-B14F-4D97-AF65-F5344CB8AC3E}">
        <p14:creationId xmlns:p14="http://schemas.microsoft.com/office/powerpoint/2010/main" val="223636878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1148</Words>
  <Application>Microsoft Office PowerPoint</Application>
  <PresentationFormat>Custom</PresentationFormat>
  <Paragraphs>151</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Segoe UI Light</vt:lpstr>
      <vt:lpstr>Office Theme</vt:lpstr>
      <vt:lpstr>Fox Fox Foo The program for project groups</vt:lpstr>
      <vt:lpstr>Project analysis slide 2</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Thank You Any Questions?</vt:lpstr>
      <vt:lpstr>Project analysis slide 3</vt:lpstr>
      <vt:lpstr>Project analysis slide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2019-11-15T01:57:37Z</dcterms:created>
  <dcterms:modified xsi:type="dcterms:W3CDTF">2019-11-24T18:35:17Z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