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4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7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85" r:id="rId15"/>
    <p:sldId id="295" r:id="rId16"/>
    <p:sldId id="296" r:id="rId17"/>
    <p:sldId id="297" r:id="rId18"/>
  </p:sldIdLst>
  <p:sldSz cx="36576000" cy="27432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2" userDrawn="1">
          <p15:clr>
            <a:srgbClr val="A4A3A4"/>
          </p15:clr>
        </p15:guide>
        <p15:guide id="2" pos="11592" userDrawn="1">
          <p15:clr>
            <a:srgbClr val="A4A3A4"/>
          </p15:clr>
        </p15:guide>
        <p15:guide id="3" pos="22536" userDrawn="1">
          <p15:clr>
            <a:srgbClr val="A4A3A4"/>
          </p15:clr>
        </p15:guide>
        <p15:guide id="4" pos="432" userDrawn="1">
          <p15:clr>
            <a:srgbClr val="A4A3A4"/>
          </p15:clr>
        </p15:guide>
        <p15:guide id="5" orient="horz" pos="2496" userDrawn="1">
          <p15:clr>
            <a:srgbClr val="A4A3A4"/>
          </p15:clr>
        </p15:guide>
        <p15:guide id="6" orient="horz" pos="16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343" autoAdjust="0"/>
  </p:normalViewPr>
  <p:slideViewPr>
    <p:cSldViewPr snapToGrid="0" showGuides="1">
      <p:cViewPr>
        <p:scale>
          <a:sx n="20" d="100"/>
          <a:sy n="20" d="100"/>
        </p:scale>
        <p:origin x="1056" y="-402"/>
      </p:cViewPr>
      <p:guideLst>
        <p:guide orient="horz" pos="9312"/>
        <p:guide pos="11592"/>
        <p:guide pos="22536"/>
        <p:guide pos="432"/>
        <p:guide orient="horz" pos="2496"/>
        <p:guide orient="horz" pos="162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23" y="27"/>
    <p:text/>
    <p:extLst mod="1"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1-14T20:45:17.892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Lizzy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76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Lizzy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92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Lizzy – 100% free</a:t>
            </a:r>
          </a:p>
          <a:p>
            <a:r>
              <a:rPr lang="en-US" dirty="0"/>
              <a:t>Jay – Free after 1:20pm</a:t>
            </a:r>
          </a:p>
          <a:p>
            <a:r>
              <a:rPr lang="en-US" dirty="0"/>
              <a:t>Joseph - unknown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76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Lizzy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Lizzy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Lizzy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9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Joseph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98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Joseph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10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Joseph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4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5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6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489452"/>
            <a:ext cx="274320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6174700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14600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550" y="6838954"/>
            <a:ext cx="315468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5550" y="18357854"/>
            <a:ext cx="315468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4" y="1460502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366" y="6724652"/>
            <a:ext cx="15473361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9366" y="10020300"/>
            <a:ext cx="1547336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516600" y="6724652"/>
            <a:ext cx="15549564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8516600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6" y="1828800"/>
            <a:ext cx="11796711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9564" y="3949702"/>
            <a:ext cx="1851660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9366" y="8229600"/>
            <a:ext cx="11796711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6" y="1828800"/>
            <a:ext cx="11796711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549564" y="3949702"/>
            <a:ext cx="18516600" cy="19494500"/>
          </a:xfrm>
        </p:spPr>
        <p:txBody>
          <a:bodyPr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9366" y="8229600"/>
            <a:ext cx="11796711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1460502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14600" y="25425402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15800" y="25425402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31800" y="25425402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9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0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8" y="13716000"/>
            <a:ext cx="27432000" cy="4154984"/>
          </a:xfrm>
        </p:spPr>
        <p:txBody>
          <a:bodyPr vert="horz" lIns="0" tIns="0" rIns="0" bIns="0" rtlCol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Fox </a:t>
            </a:r>
            <a:r>
              <a:rPr lang="en-US" b="1" dirty="0" err="1">
                <a:solidFill>
                  <a:schemeClr val="bg1"/>
                </a:solidFill>
              </a:rPr>
              <a:t>Fox</a:t>
            </a:r>
            <a:r>
              <a:rPr lang="en-US" b="1" dirty="0">
                <a:solidFill>
                  <a:schemeClr val="bg1"/>
                </a:solidFill>
              </a:rPr>
              <a:t> Foo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2000" dirty="0">
                <a:solidFill>
                  <a:schemeClr val="accent4"/>
                </a:solidFill>
              </a:rPr>
              <a:t>The program for project groups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303460" y="-3233345"/>
            <a:ext cx="7822092" cy="7822092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44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75771" y="-5312229"/>
            <a:ext cx="10624458" cy="10624458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44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16830285" y="8073748"/>
            <a:ext cx="2915429" cy="2592363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74320" tIns="137160" rIns="274320" bIns="137160" numCol="1" anchor="t" anchorCtr="0" compatLnSpc="1">
              <a:prstTxWarp prst="textNoShape">
                <a:avLst/>
              </a:prstTxWarp>
            </a:bodyPr>
            <a:lstStyle/>
            <a:p>
              <a:endParaRPr lang="en-US" sz="18144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74320" tIns="137160" rIns="274320" bIns="137160" numCol="1" anchor="t" anchorCtr="0" compatLnSpc="1">
              <a:prstTxWarp prst="textNoShape">
                <a:avLst/>
              </a:prstTxWarp>
            </a:bodyPr>
            <a:lstStyle/>
            <a:p>
              <a:endParaRPr lang="en-US" sz="18144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413E769-DF0C-4E87-9146-2D384FE1BFAE}"/>
              </a:ext>
            </a:extLst>
          </p:cNvPr>
          <p:cNvSpPr txBox="1"/>
          <p:nvPr/>
        </p:nvSpPr>
        <p:spPr>
          <a:xfrm>
            <a:off x="7469922" y="21098981"/>
            <a:ext cx="216361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+mj-lt"/>
              </a:rPr>
              <a:t>Lizzy Jamie</a:t>
            </a:r>
          </a:p>
          <a:p>
            <a:pPr algn="ctr"/>
            <a:r>
              <a:rPr lang="en-US" sz="8800" b="1" dirty="0">
                <a:solidFill>
                  <a:schemeClr val="bg1"/>
                </a:solidFill>
                <a:latin typeface="+mj-lt"/>
              </a:rPr>
              <a:t>Jay </a:t>
            </a:r>
            <a:r>
              <a:rPr lang="en-US" sz="8800" b="1" dirty="0" err="1">
                <a:solidFill>
                  <a:schemeClr val="bg1"/>
                </a:solidFill>
                <a:latin typeface="+mj-lt"/>
              </a:rPr>
              <a:t>Shoumaker</a:t>
            </a:r>
            <a:endParaRPr lang="en-US" sz="88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8800" b="1" dirty="0">
                <a:solidFill>
                  <a:schemeClr val="bg1"/>
                </a:solidFill>
                <a:latin typeface="+mj-lt"/>
              </a:rPr>
              <a:t>Joseph Tate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77"/>
            <a:ext cx="31546800" cy="3976689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317327" y="4997694"/>
            <a:ext cx="122586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85800" y="4000502"/>
            <a:ext cx="352044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lang="en-US" sz="8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" y="4997694"/>
            <a:ext cx="122586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1246910" y="6920346"/>
            <a:ext cx="335667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Open Eclipse and run the program!</a:t>
            </a:r>
          </a:p>
          <a:p>
            <a:pPr marL="1714500" indent="-1714500">
              <a:buFont typeface="Arial" panose="020B0604020202020204" pitchFamily="34" charset="0"/>
              <a:buChar char="•"/>
            </a:pPr>
            <a:endParaRPr lang="en-US" sz="120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F532C3-D95D-49B0-9352-27FE6023B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332" y="9850148"/>
            <a:ext cx="11932995" cy="119329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B8A933-709C-4A18-B151-CF831E58CD8E}"/>
              </a:ext>
            </a:extLst>
          </p:cNvPr>
          <p:cNvSpPr/>
          <p:nvPr/>
        </p:nvSpPr>
        <p:spPr>
          <a:xfrm>
            <a:off x="23533769" y="23928115"/>
            <a:ext cx="130422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“Yay Gif.” </a:t>
            </a:r>
            <a:r>
              <a:rPr lang="en-US" sz="4800" i="1" dirty="0" err="1"/>
              <a:t>Giphy</a:t>
            </a:r>
            <a:r>
              <a:rPr lang="en-US" sz="4800" dirty="0"/>
              <a:t>, giphy.com/gifs/rainbow-colorful-	pinwheel-f7GDJs0SXg1WFXNSNQ</a:t>
            </a:r>
          </a:p>
        </p:txBody>
      </p:sp>
    </p:spTree>
    <p:extLst>
      <p:ext uri="{BB962C8B-B14F-4D97-AF65-F5344CB8AC3E}">
        <p14:creationId xmlns:p14="http://schemas.microsoft.com/office/powerpoint/2010/main" val="233771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975774" y="8061206"/>
            <a:ext cx="10624458" cy="1130959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44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44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10724412"/>
            <a:ext cx="27432000" cy="5983176"/>
          </a:xfrm>
        </p:spPr>
        <p:txBody>
          <a:bodyPr vert="horz" lIns="0" tIns="0" rIns="0" bIns="0" rtlCol="0" anchor="ctr">
            <a:spAutoFit/>
          </a:bodyPr>
          <a:lstStyle/>
          <a:p>
            <a:r>
              <a:rPr lang="en-US" sz="21600" b="1" dirty="0">
                <a:solidFill>
                  <a:schemeClr val="bg1"/>
                </a:solidFill>
              </a:rPr>
              <a:t>Thank You</a:t>
            </a:r>
            <a:br>
              <a:rPr lang="en-US" sz="21600" b="1" dirty="0">
                <a:solidFill>
                  <a:schemeClr val="bg1"/>
                </a:solidFill>
              </a:rPr>
            </a:br>
            <a:r>
              <a:rPr lang="en-US" sz="21600" b="1" dirty="0">
                <a:solidFill>
                  <a:schemeClr val="bg1"/>
                </a:solidFill>
              </a:rPr>
              <a:t>Any Questions?</a:t>
            </a:r>
            <a:endParaRPr lang="en-US" sz="2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77"/>
            <a:ext cx="31546800" cy="3976689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317327" y="4997694"/>
            <a:ext cx="122586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85800" y="4000502"/>
            <a:ext cx="352044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Cited Sources</a:t>
            </a:r>
            <a:endParaRPr lang="en-US" sz="8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" y="4997694"/>
            <a:ext cx="122586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1246910" y="6920348"/>
            <a:ext cx="33566793" cy="1683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8800" dirty="0"/>
              <a:t>“1pgmapJune2010.Pdf.” OU Parking Services, June 2010</a:t>
            </a:r>
          </a:p>
          <a:p>
            <a:pPr lvl="0">
              <a:defRPr/>
            </a:pPr>
            <a:endParaRPr lang="fr-FR" sz="8800" dirty="0"/>
          </a:p>
          <a:p>
            <a:r>
              <a:rPr lang="en-US" sz="8800" dirty="0"/>
              <a:t>“Google Maps.” </a:t>
            </a:r>
            <a:r>
              <a:rPr lang="en-US" sz="8800" i="1" dirty="0"/>
              <a:t>Google Maps</a:t>
            </a:r>
            <a:r>
              <a:rPr lang="en-US" sz="8800" dirty="0"/>
              <a:t>, Google, www.google.com/maps/.</a:t>
            </a:r>
          </a:p>
          <a:p>
            <a:r>
              <a:rPr lang="en-US" sz="8800" dirty="0"/>
              <a:t>User noumenal, and User </a:t>
            </a:r>
            <a:r>
              <a:rPr lang="en-US" sz="8800" dirty="0" err="1"/>
              <a:t>AugSB</a:t>
            </a:r>
            <a:r>
              <a:rPr lang="en-US" sz="8800" dirty="0"/>
              <a:t>. </a:t>
            </a:r>
          </a:p>
          <a:p>
            <a:endParaRPr lang="en-US" sz="8800" dirty="0"/>
          </a:p>
          <a:p>
            <a:r>
              <a:rPr lang="en-US" sz="8800" dirty="0"/>
              <a:t>“Finding the Centre of an </a:t>
            </a:r>
            <a:r>
              <a:rPr lang="en-US" sz="8800" dirty="0" err="1"/>
              <a:t>Abritary</a:t>
            </a:r>
            <a:r>
              <a:rPr lang="en-US" sz="8800" dirty="0"/>
              <a:t> Set of Points in Two Dimensions.” </a:t>
            </a:r>
            <a:r>
              <a:rPr lang="en-US" sz="8800" i="1" dirty="0"/>
              <a:t>Mathematics Stack Exchange</a:t>
            </a:r>
            <a:r>
              <a:rPr lang="en-US" sz="8800" dirty="0"/>
              <a:t>, Stack Overflow, 27 May 2016, math.stackexchange.com/questions/1801867/finding-the-centre-of-an-abritary-set-of-points-in-two-dimensions.</a:t>
            </a:r>
          </a:p>
          <a:p>
            <a:br>
              <a:rPr lang="en-US" sz="8800" dirty="0"/>
            </a:br>
            <a:endParaRPr lang="en-US" sz="8800" dirty="0"/>
          </a:p>
          <a:p>
            <a:pPr marL="1714500" indent="-1714500">
              <a:buFont typeface="Arial" panose="020B0604020202020204" pitchFamily="34" charset="0"/>
              <a:buChar char="•"/>
            </a:pPr>
            <a:endParaRPr lang="en-US" sz="12000" dirty="0">
              <a:latin typeface="+mj-lt"/>
            </a:endParaRPr>
          </a:p>
        </p:txBody>
      </p:sp>
      <p:pic>
        <p:nvPicPr>
          <p:cNvPr id="10" name="Graphic 9" descr="Sunglasses face with no fill">
            <a:extLst>
              <a:ext uri="{FF2B5EF4-FFF2-40B4-BE49-F238E27FC236}">
                <a16:creationId xmlns:a16="http://schemas.microsoft.com/office/drawing/2014/main" id="{3CC47001-477C-4C78-A7AB-050E85638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74866" y="17853987"/>
            <a:ext cx="5315334" cy="531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5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77"/>
            <a:ext cx="31546800" cy="3976689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317327" y="4997694"/>
            <a:ext cx="122586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85800" y="4000502"/>
            <a:ext cx="352044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Fox </a:t>
            </a:r>
            <a:r>
              <a:rPr lang="en-US" sz="8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Fox</a:t>
            </a:r>
            <a:r>
              <a:rPr lang="en-US" sz="8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Foo</a:t>
            </a:r>
            <a:endParaRPr lang="en-US" sz="8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" y="4997694"/>
            <a:ext cx="122586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1246910" y="6920348"/>
            <a:ext cx="33566793" cy="1634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9600" dirty="0">
                <a:latin typeface="+mj-lt"/>
              </a:rPr>
              <a:t>Lizzy Jamie – elizabeth.l.jamie-1@ou.edu</a:t>
            </a:r>
          </a:p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9600" dirty="0">
                <a:latin typeface="+mj-lt"/>
              </a:rPr>
              <a:t>Jay Shoumaker – jay.w.shoumaker-1@ou.edu</a:t>
            </a:r>
          </a:p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9600" dirty="0">
                <a:latin typeface="+mj-lt"/>
              </a:rPr>
              <a:t>Joseph Tate –  joseph.a.tate-1@ou.edu</a:t>
            </a:r>
          </a:p>
          <a:p>
            <a:pPr marL="1714500" indent="-1714500">
              <a:buFont typeface="Arial" panose="020B0604020202020204" pitchFamily="34" charset="0"/>
              <a:buChar char="•"/>
            </a:pPr>
            <a:endParaRPr lang="en-US" sz="9600" dirty="0">
              <a:latin typeface="+mj-lt"/>
            </a:endParaRPr>
          </a:p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9600" dirty="0">
                <a:latin typeface="+mj-lt"/>
              </a:rPr>
              <a:t>Table Space – enough to fit two laptops</a:t>
            </a:r>
          </a:p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9600" dirty="0">
                <a:latin typeface="+mj-lt"/>
              </a:rPr>
              <a:t>Floor Space – none required</a:t>
            </a:r>
          </a:p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9600" dirty="0">
                <a:latin typeface="+mj-lt"/>
              </a:rPr>
              <a:t>Electrical Outlet – yes (preferably two)</a:t>
            </a:r>
          </a:p>
          <a:p>
            <a:pPr marL="1714500" indent="-1714500">
              <a:buFont typeface="Arial" panose="020B0604020202020204" pitchFamily="34" charset="0"/>
              <a:buChar char="•"/>
            </a:pPr>
            <a:endParaRPr lang="en-US" sz="9600" dirty="0">
              <a:latin typeface="+mj-lt"/>
            </a:endParaRPr>
          </a:p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9600" dirty="0">
                <a:latin typeface="+mj-lt"/>
              </a:rPr>
              <a:t>Each member should* be able to attend the Freshman Showcase</a:t>
            </a:r>
          </a:p>
          <a:p>
            <a:pPr marL="1714500" indent="-1714500">
              <a:buFont typeface="Arial" panose="020B0604020202020204" pitchFamily="34" charset="0"/>
              <a:buChar char="•"/>
            </a:pPr>
            <a:endParaRPr lang="en-US" sz="9600" dirty="0">
              <a:latin typeface="+mj-lt"/>
            </a:endParaRPr>
          </a:p>
        </p:txBody>
      </p:sp>
      <p:pic>
        <p:nvPicPr>
          <p:cNvPr id="2050" name="Picture 2" descr="https://lh5.googleusercontent.com/jfrdGogtGuFEYsjuJorxtME6G3-2FNI7zmHUxjFIqQxPk-iXB-EOZ3Fjpn8HKtk20dvQ7FJ15GvKecP56uXzKwDi2AuASQ5C109cd9_UgU1OO0w9gY2Hb7NUoE4DpOI2Jgx0fMSU">
            <a:extLst>
              <a:ext uri="{FF2B5EF4-FFF2-40B4-BE49-F238E27FC236}">
                <a16:creationId xmlns:a16="http://schemas.microsoft.com/office/drawing/2014/main" id="{569C44FB-92B9-4E5B-B7F2-820B7C3B6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447" y="6889989"/>
            <a:ext cx="2023382" cy="167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pIJO4sZbS1XSxbipcc1t1UEAhpRKPbqsqjV5JmwGl3XlFA00cm-zIigdF_tqNJ7zZDKu_UErbTgEukynhe4rsz5Zl6neKY2csWD-tmtBE68arMgQ4se_L6LRtFMTs2aXv6NNoSgB">
            <a:extLst>
              <a:ext uri="{FF2B5EF4-FFF2-40B4-BE49-F238E27FC236}">
                <a16:creationId xmlns:a16="http://schemas.microsoft.com/office/drawing/2014/main" id="{6617064C-A0D2-4FB2-82E2-76B705688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7665" y="9797142"/>
            <a:ext cx="2547257" cy="169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3.googleusercontent.com/KvY0mCKx0DpVQYuXQeojwOj6aMU-EZ1ytgFzbiK1x0ReALkEo5KzbZflRSDx_ttP0GEVJyMf0bqC_I7B03cpJwj6gk8Jy8dotuNciQemkcXGe6UEJNskVohL5kkkQv4nXRnEAM0q">
            <a:extLst>
              <a:ext uri="{FF2B5EF4-FFF2-40B4-BE49-F238E27FC236}">
                <a16:creationId xmlns:a16="http://schemas.microsoft.com/office/drawing/2014/main" id="{DEBA0B7C-BA71-46D9-9EFF-6432C6586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370" y="8402511"/>
            <a:ext cx="1681087" cy="168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CE75F51-0712-4A72-986C-0E1E7088BB60}"/>
              </a:ext>
            </a:extLst>
          </p:cNvPr>
          <p:cNvSpPr/>
          <p:nvPr/>
        </p:nvSpPr>
        <p:spPr>
          <a:xfrm>
            <a:off x="492879" y="23452784"/>
            <a:ext cx="101143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“Fox Pic on Twitter.” </a:t>
            </a:r>
            <a:r>
              <a:rPr lang="en-US" sz="2400" i="1" dirty="0"/>
              <a:t>Twitter</a:t>
            </a:r>
            <a:r>
              <a:rPr lang="en-US" sz="2400" dirty="0"/>
              <a:t>, www.google.com/</a:t>
            </a:r>
            <a:r>
              <a:rPr lang="en-US" sz="2400" dirty="0" err="1"/>
              <a:t>imgres?imgurl</a:t>
            </a:r>
            <a:r>
              <a:rPr lang="en-US" sz="2400" dirty="0"/>
              <a:t>=https%3A%2F%2Fpbs.twimg.com%2Fprofile_images%2F757559437443858432%2FxtCr7LF6_400x400.jpg&amp;imgrefurl=https%3A%2F%2Ftwitter.com%2FFox_Pick%2Fstatus%2F1117183612703604769&amp;tbnid=0qAm8Bgcm5920M&amp;vet=12ahUKEwj26q2kuYPmAhUF36wKHZdODIUQMygKegUIARDjAQ..i&amp;docid=xM4Z4JZFq3fhHM&amp;w=400&amp;h=400&amp;itg=1&amp;q=fox%20on%20computer&amp;ved=2ahUKEwj26q2kuYPmAhUF36wKHZdODIUQMygKegUIARDjAQ.</a:t>
            </a:r>
            <a:endParaRPr lang="en-US" sz="2400" dirty="0"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B0F173-05D3-4EC8-B587-48DCABA39D6B}"/>
              </a:ext>
            </a:extLst>
          </p:cNvPr>
          <p:cNvSpPr/>
          <p:nvPr/>
        </p:nvSpPr>
        <p:spPr>
          <a:xfrm>
            <a:off x="12258677" y="23350288"/>
            <a:ext cx="91279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Programmer Devil </a:t>
            </a:r>
            <a:r>
              <a:rPr lang="en-US" sz="2400" dirty="0"/>
              <a:t>com</a:t>
            </a:r>
            <a:r>
              <a:rPr lang="en-US" sz="2400" i="1" dirty="0"/>
              <a:t>- </a:t>
            </a:r>
            <a:r>
              <a:rPr lang="en-US" sz="2400" i="1" dirty="0" err="1"/>
              <a:t>Drawception</a:t>
            </a:r>
            <a:r>
              <a:rPr lang="en-US" sz="2400" dirty="0"/>
              <a:t>. www.google. /</a:t>
            </a:r>
            <a:r>
              <a:rPr lang="en-US" sz="2400" dirty="0" err="1"/>
              <a:t>imgres?imgurl</a:t>
            </a:r>
            <a:r>
              <a:rPr lang="en-US" sz="2400" dirty="0"/>
              <a:t>=https%3A%2F%2Fcdn.drawception.com%2Fdrawings%2FNACPbv0687.png&amp;imgrefurl=https%3A%2F%2Fdrawception.com%2Fgame%2FfCGLG29xwF%2Fprogrammer-devil%2F&amp;tbnid=WAREVz4-YO1DgM&amp;vet=12ahUKEwj26q2kuYPmAhUF36wKHZdODIUQMygQegUIARDvAQ..i&amp;docid=oxFIY45kHD54KM&amp;w=300&amp;h=250&amp;q=fox%20on%20computer&amp;ved=2ahUKEwj26q2kuYPmAhUF36wKHZdODIUQMygQegUIARDvAQ.</a:t>
            </a:r>
            <a:endParaRPr lang="en-US" sz="240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912F2-5BA9-40DC-AD41-B97A1B5DAD2E}"/>
              </a:ext>
            </a:extLst>
          </p:cNvPr>
          <p:cNvSpPr/>
          <p:nvPr/>
        </p:nvSpPr>
        <p:spPr>
          <a:xfrm>
            <a:off x="23431586" y="23398414"/>
            <a:ext cx="94391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Confused Fox - The Vulpine Club</a:t>
            </a:r>
            <a:r>
              <a:rPr lang="en-US" sz="2400" dirty="0"/>
              <a:t>. www.google.com/</a:t>
            </a:r>
            <a:r>
              <a:rPr lang="en-US" sz="2400" dirty="0" err="1"/>
              <a:t>imgres?imgurl</a:t>
            </a:r>
            <a:r>
              <a:rPr lang="en-US" sz="2400" dirty="0"/>
              <a:t>=https%3A%2F%2Fassets.vulpine.club%2Fmedia_attachments%2Ffiles%2F002%2F322%2F012%2Foriginal%2Fad350dee03bb3fe2.png&amp;imgrefurl=https%3A%2F%2Fvulpine.club%2F%40jafx&amp;tbnid=U7MIFc1ZBnyRgM&amp;vet=12ahUKEwj26q2kuYPmAhUF36wKHZdODIUQMygLegUIARDlAQ..i&amp;docid=eMN0_gR0OAsxQM&amp;w=1500&amp;h=1000&amp;q=fox%20on%20computer&amp;ved=2ahUKEwj26q2kuYPmAhUF36wKHZdODIUQMygLegUIARDlAQ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017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C6B170-8F56-490D-85B6-B454D0572113}"/>
              </a:ext>
            </a:extLst>
          </p:cNvPr>
          <p:cNvSpPr txBox="1"/>
          <p:nvPr/>
        </p:nvSpPr>
        <p:spPr>
          <a:xfrm>
            <a:off x="15523976" y="658779"/>
            <a:ext cx="552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+mj-lt"/>
              </a:rPr>
              <a:t>Fox </a:t>
            </a:r>
            <a:r>
              <a:rPr lang="en-US" sz="7200" dirty="0" err="1">
                <a:latin typeface="+mj-lt"/>
              </a:rPr>
              <a:t>Fox</a:t>
            </a:r>
            <a:r>
              <a:rPr lang="en-US" sz="7200" dirty="0">
                <a:latin typeface="+mj-lt"/>
              </a:rPr>
              <a:t> Foo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5CB4F6-3548-4194-9A39-BBEDB46A4282}"/>
              </a:ext>
            </a:extLst>
          </p:cNvPr>
          <p:cNvSpPr/>
          <p:nvPr/>
        </p:nvSpPr>
        <p:spPr>
          <a:xfrm>
            <a:off x="842176" y="3185311"/>
            <a:ext cx="4166534" cy="618807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BE97C3-68C9-4E88-9B91-B611600D3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93" t="38402" r="34708" b="25235"/>
          <a:stretch/>
        </p:blipFill>
        <p:spPr>
          <a:xfrm>
            <a:off x="1164293" y="4041902"/>
            <a:ext cx="3604846" cy="51537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C2490E-7A9F-49BA-870D-FB44C48B10DF}"/>
              </a:ext>
            </a:extLst>
          </p:cNvPr>
          <p:cNvSpPr txBox="1"/>
          <p:nvPr/>
        </p:nvSpPr>
        <p:spPr>
          <a:xfrm>
            <a:off x="1164293" y="3325889"/>
            <a:ext cx="3604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Identify 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B5CE9-4166-4805-A191-E0D8B714B575}"/>
              </a:ext>
            </a:extLst>
          </p:cNvPr>
          <p:cNvSpPr/>
          <p:nvPr/>
        </p:nvSpPr>
        <p:spPr>
          <a:xfrm>
            <a:off x="6308698" y="3500036"/>
            <a:ext cx="3801980" cy="569563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A0D8A6-05CD-4C43-9B43-933DF6342445}"/>
              </a:ext>
            </a:extLst>
          </p:cNvPr>
          <p:cNvSpPr/>
          <p:nvPr/>
        </p:nvSpPr>
        <p:spPr>
          <a:xfrm>
            <a:off x="6562364" y="4671354"/>
            <a:ext cx="32946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- Deadline: December 2, 2019</a:t>
            </a:r>
          </a:p>
          <a:p>
            <a:r>
              <a:rPr lang="en-US" sz="3200" dirty="0"/>
              <a:t>- Resolve all errors</a:t>
            </a:r>
          </a:p>
          <a:p>
            <a:r>
              <a:rPr lang="en-US" sz="3200" dirty="0"/>
              <a:t>- Program runtime efficiency</a:t>
            </a:r>
          </a:p>
          <a:p>
            <a:r>
              <a:rPr lang="en-US" sz="3200" dirty="0"/>
              <a:t>- Limited presentation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280CC-3406-463F-BBAE-3B4A37B13187}"/>
              </a:ext>
            </a:extLst>
          </p:cNvPr>
          <p:cNvSpPr txBox="1"/>
          <p:nvPr/>
        </p:nvSpPr>
        <p:spPr>
          <a:xfrm>
            <a:off x="12439808" y="3372055"/>
            <a:ext cx="3801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Generate Solutions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368E72-6290-43BD-9E74-96D0B18FB18F}"/>
              </a:ext>
            </a:extLst>
          </p:cNvPr>
          <p:cNvSpPr/>
          <p:nvPr/>
        </p:nvSpPr>
        <p:spPr>
          <a:xfrm>
            <a:off x="11843243" y="3277955"/>
            <a:ext cx="4995111" cy="61880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F9DABB-32FC-40BC-8DFB-0BBACF7282B2}"/>
              </a:ext>
            </a:extLst>
          </p:cNvPr>
          <p:cNvSpPr txBox="1"/>
          <p:nvPr/>
        </p:nvSpPr>
        <p:spPr>
          <a:xfrm>
            <a:off x="6461099" y="3652438"/>
            <a:ext cx="3801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Identify Constraints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1721EB-DAC0-42DA-AA2D-391EF020A7B2}"/>
              </a:ext>
            </a:extLst>
          </p:cNvPr>
          <p:cNvSpPr/>
          <p:nvPr/>
        </p:nvSpPr>
        <p:spPr>
          <a:xfrm>
            <a:off x="11995644" y="4449273"/>
            <a:ext cx="484271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- Java code</a:t>
            </a:r>
          </a:p>
          <a:p>
            <a:r>
              <a:rPr lang="en-US" sz="3200" dirty="0"/>
              <a:t>- Maps API – Google Maps API, HERE Maps API</a:t>
            </a:r>
          </a:p>
          <a:p>
            <a:r>
              <a:rPr lang="en-US" sz="3200" dirty="0"/>
              <a:t>- </a:t>
            </a:r>
            <a:r>
              <a:rPr lang="en-US" sz="3200" dirty="0" err="1"/>
              <a:t>JavaX</a:t>
            </a:r>
            <a:r>
              <a:rPr lang="en-US" sz="3200" dirty="0"/>
              <a:t> – GUI applications</a:t>
            </a:r>
          </a:p>
          <a:p>
            <a:r>
              <a:rPr lang="en-US" sz="3200" dirty="0"/>
              <a:t>- Variables – number of group members, method of travel, current locations, preferred places to meet, carpooling</a:t>
            </a:r>
          </a:p>
          <a:p>
            <a:r>
              <a:rPr lang="en-US" sz="3200" dirty="0"/>
              <a:t>-Outputs picture of map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71A405-C239-4909-84FA-5558594FD109}"/>
              </a:ext>
            </a:extLst>
          </p:cNvPr>
          <p:cNvSpPr/>
          <p:nvPr/>
        </p:nvSpPr>
        <p:spPr>
          <a:xfrm>
            <a:off x="18743007" y="3213144"/>
            <a:ext cx="4918910" cy="630042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A94DF-D69F-4C23-9F09-FF44DB6A0A5F}"/>
              </a:ext>
            </a:extLst>
          </p:cNvPr>
          <p:cNvSpPr txBox="1"/>
          <p:nvPr/>
        </p:nvSpPr>
        <p:spPr>
          <a:xfrm>
            <a:off x="19339571" y="3365546"/>
            <a:ext cx="3801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Evaluate Solutions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51E8A8-4564-477F-89D7-83D0FAE488FF}"/>
              </a:ext>
            </a:extLst>
          </p:cNvPr>
          <p:cNvSpPr/>
          <p:nvPr/>
        </p:nvSpPr>
        <p:spPr>
          <a:xfrm>
            <a:off x="18819206" y="4004369"/>
            <a:ext cx="484271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- GitHub</a:t>
            </a:r>
          </a:p>
          <a:p>
            <a:r>
              <a:rPr lang="en-US" sz="3200" dirty="0"/>
              <a:t>- Free Maps API – N/A</a:t>
            </a:r>
          </a:p>
          <a:p>
            <a:r>
              <a:rPr lang="en-US" sz="3200" dirty="0"/>
              <a:t>- Time does not allow for:</a:t>
            </a:r>
          </a:p>
          <a:p>
            <a:pPr marL="1371600" lvl="1"/>
            <a:r>
              <a:rPr lang="en-US" sz="3200" dirty="0"/>
              <a:t>- Input method of travel</a:t>
            </a:r>
          </a:p>
          <a:p>
            <a:pPr marL="1371600" lvl="1"/>
            <a:r>
              <a:rPr lang="en-US" sz="3200" dirty="0"/>
              <a:t>- Input list of preferred places to meet</a:t>
            </a:r>
          </a:p>
          <a:p>
            <a:pPr marL="1371600" lvl="1"/>
            <a:r>
              <a:rPr lang="en-US" sz="3200" dirty="0"/>
              <a:t>- Carpooling</a:t>
            </a:r>
          </a:p>
          <a:p>
            <a:pPr marL="1371600" lvl="1"/>
            <a:r>
              <a:rPr lang="en-US" sz="3200" dirty="0"/>
              <a:t>- Output picture of map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20B3FC-3E1C-42FB-9170-947DF0E896D5}"/>
              </a:ext>
            </a:extLst>
          </p:cNvPr>
          <p:cNvSpPr/>
          <p:nvPr/>
        </p:nvSpPr>
        <p:spPr>
          <a:xfrm>
            <a:off x="25394482" y="4688199"/>
            <a:ext cx="397192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- Mondays during Freshman Engineering Experience class</a:t>
            </a:r>
          </a:p>
          <a:p>
            <a:r>
              <a:rPr lang="en-US" sz="3200" dirty="0"/>
              <a:t>- Thursdays at 7:00pm in Bizzell</a:t>
            </a:r>
          </a:p>
          <a:p>
            <a:r>
              <a:rPr lang="en-US" sz="3200" dirty="0"/>
              <a:t>- GitHub – online collaboration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12226-542D-4BA6-913F-A0A895026D1C}"/>
              </a:ext>
            </a:extLst>
          </p:cNvPr>
          <p:cNvSpPr/>
          <p:nvPr/>
        </p:nvSpPr>
        <p:spPr>
          <a:xfrm>
            <a:off x="25201476" y="3831606"/>
            <a:ext cx="4356238" cy="43960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6B070-4648-4882-B8FB-496C34EF8375}"/>
              </a:ext>
            </a:extLst>
          </p:cNvPr>
          <p:cNvSpPr txBox="1"/>
          <p:nvPr/>
        </p:nvSpPr>
        <p:spPr>
          <a:xfrm>
            <a:off x="25581970" y="3967515"/>
            <a:ext cx="3785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Plan &amp; Schedule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DD71DA-F6C7-49EF-821C-D02F819A6AA1}"/>
              </a:ext>
            </a:extLst>
          </p:cNvPr>
          <p:cNvSpPr/>
          <p:nvPr/>
        </p:nvSpPr>
        <p:spPr>
          <a:xfrm>
            <a:off x="31499788" y="3121323"/>
            <a:ext cx="3872665" cy="56949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D21374-7F41-445B-87AB-45D633F735DD}"/>
              </a:ext>
            </a:extLst>
          </p:cNvPr>
          <p:cNvSpPr/>
          <p:nvPr/>
        </p:nvSpPr>
        <p:spPr>
          <a:xfrm>
            <a:off x="31622111" y="3799514"/>
            <a:ext cx="36796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- Map.java – Finish coordinate locations of major buildings and complete center point functionality</a:t>
            </a:r>
          </a:p>
          <a:p>
            <a:r>
              <a:rPr lang="en-US" sz="3200" dirty="0"/>
              <a:t>- MapDisplay.java – Finish menu box</a:t>
            </a:r>
          </a:p>
          <a:p>
            <a:r>
              <a:rPr lang="en-US" sz="3200" dirty="0"/>
              <a:t>- Main.java – No changes since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8D42DF-96D2-4014-9C8E-3BA4D8CCFA4F}"/>
              </a:ext>
            </a:extLst>
          </p:cNvPr>
          <p:cNvSpPr txBox="1"/>
          <p:nvPr/>
        </p:nvSpPr>
        <p:spPr>
          <a:xfrm>
            <a:off x="31499788" y="3257233"/>
            <a:ext cx="3801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Build Prototype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C21BF0-FDAB-46A3-85DB-91F968A0D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3026" y="11109736"/>
            <a:ext cx="1555138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5FE355-FBAC-4281-B4D1-43D270DB6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116800" y="11109736"/>
            <a:ext cx="1573730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C39D43-7384-4132-93B1-005677E93ACD}"/>
              </a:ext>
            </a:extLst>
          </p:cNvPr>
          <p:cNvSpPr txBox="1"/>
          <p:nvPr/>
        </p:nvSpPr>
        <p:spPr>
          <a:xfrm>
            <a:off x="17419041" y="10755793"/>
            <a:ext cx="1263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Test</a:t>
            </a:r>
          </a:p>
        </p:txBody>
      </p:sp>
      <p:pic>
        <p:nvPicPr>
          <p:cNvPr id="1026" name="Picture 2" descr="https://lh6.googleusercontent.com/35wdFzL7vCUxR6cE6pa_oIBMal3U-TRM07EvGqxIAQcPZoaxDJO84rO30u0ONWE6aHX5DxkUVpEs6QdxxnyqGLzFv927vvcbYSyC_QlD6Bx9XTCDAQ3Uboqik0bybsqbchDJNVz3">
            <a:extLst>
              <a:ext uri="{FF2B5EF4-FFF2-40B4-BE49-F238E27FC236}">
                <a16:creationId xmlns:a16="http://schemas.microsoft.com/office/drawing/2014/main" id="{A3F98CEA-EC1A-4BCB-BEAE-AFCBA4520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26" y="13023804"/>
            <a:ext cx="10018475" cy="2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1QdWKkDRrhmfFotEKBr_KKZOYSGfMqBX93wq45PQnp-gH0SAHvPe7xWiAz-GhJpnaIci4e53WupXfwMHmkpdNp-yV3rPSDS5tcb4VQfUzdsg5dZ5yTGOVPO4L_GyOyBDTRCvMs78">
            <a:extLst>
              <a:ext uri="{FF2B5EF4-FFF2-40B4-BE49-F238E27FC236}">
                <a16:creationId xmlns:a16="http://schemas.microsoft.com/office/drawing/2014/main" id="{85FFDD49-12A8-464B-9BAF-41B0A4883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23" y="17025724"/>
            <a:ext cx="8860840" cy="891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QaSRMYRLzm1hKdtdA4OEbTBeuKTeMDRiwKl6ZDkrBa6lEmiNMsfJxv_TCI8khFsypk6NG0IvDNhdTj2RIFXzbv8C-IxCA1kNiNSTQILuKI8W8qDg4Dj8jtldGKlRnsPi4mPXQFQm">
            <a:extLst>
              <a:ext uri="{FF2B5EF4-FFF2-40B4-BE49-F238E27FC236}">
                <a16:creationId xmlns:a16="http://schemas.microsoft.com/office/drawing/2014/main" id="{E8050FF7-4FEF-4731-A9BD-18F5E46F7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4507" y="14509996"/>
            <a:ext cx="9274340" cy="891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k1uvcM-rv5mTM9VbfwcsDo8_azFJT_wC3XDssHW4KvxZgjjjWIYpHrhoX0UaAq_RVY0vY77zBSPm72smV_c7XVwhbFwHUJW1ep5ojO_WQZBuG48XnBqbrHWEP6MxtWMTpOMKvfxI">
            <a:extLst>
              <a:ext uri="{FF2B5EF4-FFF2-40B4-BE49-F238E27FC236}">
                <a16:creationId xmlns:a16="http://schemas.microsoft.com/office/drawing/2014/main" id="{D225FFCE-BD26-4170-968A-68184C859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0122" y="15180195"/>
            <a:ext cx="10757552" cy="813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C8BF94E-6EDE-4EC9-ACE0-65867369FD97}"/>
              </a:ext>
            </a:extLst>
          </p:cNvPr>
          <p:cNvSpPr/>
          <p:nvPr/>
        </p:nvSpPr>
        <p:spPr>
          <a:xfrm>
            <a:off x="602605" y="12232015"/>
            <a:ext cx="35370790" cy="1457434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E8EA42-5D70-4597-BDF6-261361B56DEB}"/>
              </a:ext>
            </a:extLst>
          </p:cNvPr>
          <p:cNvSpPr/>
          <p:nvPr/>
        </p:nvSpPr>
        <p:spPr>
          <a:xfrm>
            <a:off x="17090342" y="10598217"/>
            <a:ext cx="1920530" cy="10230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4FD11FD7-7AA4-4445-A91E-D93C29E29B5F}"/>
              </a:ext>
            </a:extLst>
          </p:cNvPr>
          <p:cNvCxnSpPr>
            <a:stCxn id="1026" idx="2"/>
          </p:cNvCxnSpPr>
          <p:nvPr/>
        </p:nvCxnSpPr>
        <p:spPr>
          <a:xfrm flipH="1">
            <a:off x="5772643" y="15929804"/>
            <a:ext cx="104921" cy="1095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4322DA40-0AC8-44B4-B63E-D693FAC8EB35}"/>
              </a:ext>
            </a:extLst>
          </p:cNvPr>
          <p:cNvCxnSpPr>
            <a:stCxn id="1028" idx="3"/>
          </p:cNvCxnSpPr>
          <p:nvPr/>
        </p:nvCxnSpPr>
        <p:spPr>
          <a:xfrm flipV="1">
            <a:off x="10203063" y="18968813"/>
            <a:ext cx="3151444" cy="25157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5EC2A952-2432-4F61-8AA7-85D22A04CDED}"/>
              </a:ext>
            </a:extLst>
          </p:cNvPr>
          <p:cNvCxnSpPr>
            <a:stCxn id="1030" idx="3"/>
            <a:endCxn id="1032" idx="1"/>
          </p:cNvCxnSpPr>
          <p:nvPr/>
        </p:nvCxnSpPr>
        <p:spPr>
          <a:xfrm>
            <a:off x="22628847" y="18968814"/>
            <a:ext cx="2321275" cy="2799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04EA7C94-7239-4752-8384-5E22C058FBFD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008710" y="6279348"/>
            <a:ext cx="1299988" cy="68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586388EC-332E-4F26-B28F-FFDC5823C40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10110678" y="6347853"/>
            <a:ext cx="1732565" cy="241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9B1E84EA-D359-4199-8E1A-698BBE24D685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16838354" y="6363357"/>
            <a:ext cx="1904653" cy="86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3CC851D8-1897-4AD1-AB44-051D6F48CB1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3661916" y="6029618"/>
            <a:ext cx="1539560" cy="249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15CAC7CA-0809-4B5C-8364-F38CF3E9EEC4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29557714" y="5968798"/>
            <a:ext cx="1942074" cy="608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49153292-9971-4C45-B325-4B0DF282DECA}"/>
              </a:ext>
            </a:extLst>
          </p:cNvPr>
          <p:cNvSpPr/>
          <p:nvPr/>
        </p:nvSpPr>
        <p:spPr>
          <a:xfrm>
            <a:off x="13104369" y="1857976"/>
            <a:ext cx="103672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The program for project groups</a:t>
            </a:r>
          </a:p>
        </p:txBody>
      </p:sp>
    </p:spTree>
    <p:extLst>
      <p:ext uri="{BB962C8B-B14F-4D97-AF65-F5344CB8AC3E}">
        <p14:creationId xmlns:p14="http://schemas.microsoft.com/office/powerpoint/2010/main" val="119599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334878" y="8591550"/>
            <a:ext cx="11906250" cy="119062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44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77"/>
            <a:ext cx="31546800" cy="3976689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892354" y="4997694"/>
            <a:ext cx="968364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85800" y="4000500"/>
            <a:ext cx="35204400" cy="232679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Engineering Design Process</a:t>
            </a:r>
            <a:br>
              <a:rPr lang="en-US" sz="8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8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" y="4997694"/>
            <a:ext cx="97136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744825" y="12001500"/>
            <a:ext cx="5086350" cy="50863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831177" y="8270633"/>
            <a:ext cx="10982325" cy="222299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     Identify Problem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497800" y="7972425"/>
            <a:ext cx="2819400" cy="2819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44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205002" y="11499119"/>
            <a:ext cx="10982325" cy="222299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      Identify Constraints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678251" y="11163903"/>
            <a:ext cx="2819400" cy="2819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44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205002" y="15618800"/>
            <a:ext cx="10982325" cy="222299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      Generate Solutions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45706" y="15346524"/>
            <a:ext cx="2819400" cy="2819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44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17762" y="15414641"/>
            <a:ext cx="10982325" cy="222299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Build Prototype ..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41305" y="15041541"/>
            <a:ext cx="2819400" cy="2819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44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90466" y="18639317"/>
            <a:ext cx="10982325" cy="222299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Plan &amp; Schedule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159671" y="18208203"/>
            <a:ext cx="2819400" cy="2819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44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23600111" y="16247564"/>
            <a:ext cx="1043037" cy="1043037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74320" tIns="137160" rIns="274320" bIns="137160" numCol="1" anchor="t" anchorCtr="0" compatLnSpc="1">
              <a:prstTxWarp prst="textNoShape">
                <a:avLst/>
              </a:prstTxWarp>
            </a:bodyPr>
            <a:lstStyle/>
            <a:p>
              <a:endParaRPr lang="en-US" sz="18144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74320" tIns="137160" rIns="274320" bIns="137160" numCol="1" anchor="t" anchorCtr="0" compatLnSpc="1">
              <a:prstTxWarp prst="textNoShape">
                <a:avLst/>
              </a:prstTxWarp>
            </a:bodyPr>
            <a:lstStyle/>
            <a:p>
              <a:endParaRPr lang="en-US" sz="18144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21388863" y="8863488"/>
            <a:ext cx="1037274" cy="1037274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/>
          <a:p>
            <a:endParaRPr lang="en-US" sz="18144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14135042" y="19173549"/>
            <a:ext cx="1014219" cy="1019988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74320" tIns="137160" rIns="274320" bIns="137160" numCol="1" anchor="t" anchorCtr="0" compatLnSpc="1">
              <a:prstTxWarp prst="textNoShape">
                <a:avLst/>
              </a:prstTxWarp>
            </a:bodyPr>
            <a:lstStyle/>
            <a:p>
              <a:endParaRPr lang="en-US" sz="18144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74320" tIns="137160" rIns="274320" bIns="137160" numCol="1" anchor="t" anchorCtr="0" compatLnSpc="1">
              <a:prstTxWarp prst="textNoShape">
                <a:avLst/>
              </a:prstTxWarp>
            </a:bodyPr>
            <a:lstStyle/>
            <a:p>
              <a:endParaRPr lang="en-US" sz="18144" dirty="0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6487D87-CFD0-4675-87E3-9244DC25D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088352" y="18804614"/>
            <a:ext cx="10982325" cy="222299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  Evaluate Solutions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7B352BC-26BC-4B8C-9FEC-E00090C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64425" y="18432339"/>
            <a:ext cx="2819400" cy="2819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44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C73BC45-551F-4599-8A7F-9B30A10CF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81291" y="11690969"/>
            <a:ext cx="10982325" cy="222299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Test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ABBA6D6-6FAC-4BE5-B060-B0C6467AF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20453" y="11443080"/>
            <a:ext cx="2819400" cy="2819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4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CB3EC-49C6-4378-8CC5-2F80A5B1E466}"/>
              </a:ext>
            </a:extLst>
          </p:cNvPr>
          <p:cNvSpPr txBox="1"/>
          <p:nvPr/>
        </p:nvSpPr>
        <p:spPr>
          <a:xfrm rot="20618061">
            <a:off x="10755452" y="9104292"/>
            <a:ext cx="4032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1"/>
                </a:solidFill>
                <a:latin typeface="+mj-lt"/>
              </a:rPr>
              <a:t>Refine</a:t>
            </a:r>
          </a:p>
        </p:txBody>
      </p:sp>
      <p:sp>
        <p:nvSpPr>
          <p:cNvPr id="66" name="Arrow: Circular 65">
            <a:extLst>
              <a:ext uri="{FF2B5EF4-FFF2-40B4-BE49-F238E27FC236}">
                <a16:creationId xmlns:a16="http://schemas.microsoft.com/office/drawing/2014/main" id="{A1C7BEC0-7BC8-487D-B09E-C47D7F413E97}"/>
              </a:ext>
            </a:extLst>
          </p:cNvPr>
          <p:cNvSpPr/>
          <p:nvPr/>
        </p:nvSpPr>
        <p:spPr>
          <a:xfrm>
            <a:off x="10592436" y="3819884"/>
            <a:ext cx="13076826" cy="11507583"/>
          </a:xfrm>
          <a:prstGeom prst="circularArrow">
            <a:avLst>
              <a:gd name="adj1" fmla="val 5085"/>
              <a:gd name="adj2" fmla="val 1064843"/>
              <a:gd name="adj3" fmla="val 19070627"/>
              <a:gd name="adj4" fmla="val 11316752"/>
              <a:gd name="adj5" fmla="val 17197"/>
            </a:avLst>
          </a:prstGeom>
          <a:solidFill>
            <a:srgbClr val="11AEC7"/>
          </a:solidFill>
          <a:ln>
            <a:solidFill>
              <a:srgbClr val="11A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44">
              <a:solidFill>
                <a:schemeClr val="tx1"/>
              </a:solidFill>
            </a:endParaRPr>
          </a:p>
        </p:txBody>
      </p: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20997342" y="19457094"/>
            <a:ext cx="1037274" cy="1037274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/>
          <a:p>
            <a:endParaRPr lang="en-US" sz="18144" dirty="0"/>
          </a:p>
        </p:txBody>
      </p:sp>
      <p:pic>
        <p:nvPicPr>
          <p:cNvPr id="68" name="Graphic 67" descr="Processor">
            <a:extLst>
              <a:ext uri="{FF2B5EF4-FFF2-40B4-BE49-F238E27FC236}">
                <a16:creationId xmlns:a16="http://schemas.microsoft.com/office/drawing/2014/main" id="{9239AFCE-5C2E-4E6E-A81D-6F34DED79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84896" y="12014376"/>
            <a:ext cx="1600284" cy="1600284"/>
          </a:xfrm>
          <a:prstGeom prst="rect">
            <a:avLst/>
          </a:prstGeom>
        </p:spPr>
      </p:pic>
      <p:pic>
        <p:nvPicPr>
          <p:cNvPr id="70" name="Graphic 69" descr="Group brainstorm">
            <a:extLst>
              <a:ext uri="{FF2B5EF4-FFF2-40B4-BE49-F238E27FC236}">
                <a16:creationId xmlns:a16="http://schemas.microsoft.com/office/drawing/2014/main" id="{5E183A4D-38EB-45F0-AB1C-5B5788FCD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276259" y="11725083"/>
            <a:ext cx="1593132" cy="1593132"/>
          </a:xfrm>
          <a:prstGeom prst="rect">
            <a:avLst/>
          </a:prstGeom>
        </p:spPr>
      </p:pic>
      <p:pic>
        <p:nvPicPr>
          <p:cNvPr id="72" name="Graphic 71" descr="Programmer">
            <a:extLst>
              <a:ext uri="{FF2B5EF4-FFF2-40B4-BE49-F238E27FC236}">
                <a16:creationId xmlns:a16="http://schemas.microsoft.com/office/drawing/2014/main" id="{762225DC-01C4-4D4F-8E59-1661CE3BC9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84896" y="15505854"/>
            <a:ext cx="1676382" cy="167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77"/>
            <a:ext cx="31546800" cy="3976689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317327" y="4997694"/>
            <a:ext cx="122586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85800" y="4000502"/>
            <a:ext cx="352044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Problem</a:t>
            </a:r>
            <a:endParaRPr lang="en-US" sz="8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" y="4997694"/>
            <a:ext cx="122586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E56B7A0-A213-478F-983C-B62A91F9B2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3"/>
          <a:stretch/>
        </p:blipFill>
        <p:spPr>
          <a:xfrm>
            <a:off x="11416473" y="6161089"/>
            <a:ext cx="13743054" cy="19360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AF6E96-B934-4096-81C0-E311CA3B5851}"/>
              </a:ext>
            </a:extLst>
          </p:cNvPr>
          <p:cNvSpPr txBox="1"/>
          <p:nvPr/>
        </p:nvSpPr>
        <p:spPr>
          <a:xfrm>
            <a:off x="15233467" y="10103002"/>
            <a:ext cx="84630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Where should we meet to work on our project?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475E4-00BB-49BE-B682-0D535890E3A7}"/>
              </a:ext>
            </a:extLst>
          </p:cNvPr>
          <p:cNvSpPr txBox="1"/>
          <p:nvPr/>
        </p:nvSpPr>
        <p:spPr>
          <a:xfrm>
            <a:off x="13575313" y="15302068"/>
            <a:ext cx="7279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Idk. I don’t want to walk too far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82D75-7952-467D-81BB-0645B5A78068}"/>
              </a:ext>
            </a:extLst>
          </p:cNvPr>
          <p:cNvSpPr txBox="1"/>
          <p:nvPr/>
        </p:nvSpPr>
        <p:spPr>
          <a:xfrm>
            <a:off x="15861697" y="19575771"/>
            <a:ext cx="7900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How about Bizzell?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DCDF9-1C70-45B5-9182-82A85C0F7189}"/>
              </a:ext>
            </a:extLst>
          </p:cNvPr>
          <p:cNvSpPr txBox="1"/>
          <p:nvPr/>
        </p:nvSpPr>
        <p:spPr>
          <a:xfrm>
            <a:off x="13021453" y="22194240"/>
            <a:ext cx="7900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No, I’m in </a:t>
            </a:r>
            <a:r>
              <a:rPr lang="en-US" sz="7200" b="1" dirty="0" err="1"/>
              <a:t>Sarkey’s</a:t>
            </a:r>
            <a:endParaRPr lang="en-US" sz="7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F96E57-EEF3-465A-9092-D77F7C4EBC7A}"/>
              </a:ext>
            </a:extLst>
          </p:cNvPr>
          <p:cNvSpPr/>
          <p:nvPr/>
        </p:nvSpPr>
        <p:spPr>
          <a:xfrm>
            <a:off x="118000" y="17668197"/>
            <a:ext cx="121406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4800" dirty="0"/>
              <a:t>Sample, Faythe. “Blank Image.” </a:t>
            </a:r>
            <a:r>
              <a:rPr lang="en-US" sz="4800" i="1" dirty="0" err="1"/>
              <a:t>PicsArt</a:t>
            </a:r>
            <a:r>
              <a:rPr lang="en-US" sz="4800" dirty="0"/>
              <a:t>, 29 July 	2017, 	cdn140.picsart.com/239043789057202.jpg?	r1024x1024.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77"/>
            <a:ext cx="31546800" cy="3976689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317327" y="4997694"/>
            <a:ext cx="122586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85800" y="4000502"/>
            <a:ext cx="352044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Constraints</a:t>
            </a:r>
            <a:endParaRPr lang="en-US" sz="8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" y="4997694"/>
            <a:ext cx="122586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DC84EF2-0D0F-4CD7-B6AE-C6C6AF369CCD}"/>
              </a:ext>
            </a:extLst>
          </p:cNvPr>
          <p:cNvSpPr txBox="1"/>
          <p:nvPr/>
        </p:nvSpPr>
        <p:spPr>
          <a:xfrm>
            <a:off x="1552076" y="6894096"/>
            <a:ext cx="25663359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indent="-10287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Deadline: December 2, 2019</a:t>
            </a:r>
          </a:p>
          <a:p>
            <a:pPr marL="1028700" indent="-10287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Resolve all errors</a:t>
            </a:r>
          </a:p>
          <a:p>
            <a:pPr marL="1028700" indent="-10287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Program runtime efficiency</a:t>
            </a:r>
          </a:p>
          <a:p>
            <a:pPr marL="1028700" indent="-10287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Limited presentation space</a:t>
            </a:r>
          </a:p>
          <a:p>
            <a:pPr marL="1028700" indent="-1028700">
              <a:buFont typeface="Arial" panose="020B0604020202020204" pitchFamily="34" charset="0"/>
              <a:buChar char="•"/>
            </a:pPr>
            <a:endParaRPr lang="en-US" sz="72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1F84B-2265-4911-9E81-0682FC60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438" y="15261774"/>
            <a:ext cx="15997488" cy="79987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9CCD0B-6FD4-4113-8677-F8D081A2B510}"/>
              </a:ext>
            </a:extLst>
          </p:cNvPr>
          <p:cNvSpPr/>
          <p:nvPr/>
        </p:nvSpPr>
        <p:spPr>
          <a:xfrm>
            <a:off x="18677521" y="24009279"/>
            <a:ext cx="172126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“Deadline.” </a:t>
            </a:r>
            <a:r>
              <a:rPr lang="en-US" sz="4800" i="1" dirty="0"/>
              <a:t>10 Essential Tips To Meeting Deadlines</a:t>
            </a:r>
            <a:r>
              <a:rPr lang="en-US" sz="4800" dirty="0"/>
              <a:t>, 7 May 2017, 	thepitcher.org/10-essential-tips-to-meeting-deadlines/</a:t>
            </a:r>
          </a:p>
        </p:txBody>
      </p:sp>
    </p:spTree>
    <p:extLst>
      <p:ext uri="{BB962C8B-B14F-4D97-AF65-F5344CB8AC3E}">
        <p14:creationId xmlns:p14="http://schemas.microsoft.com/office/powerpoint/2010/main" val="294600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77"/>
            <a:ext cx="31546800" cy="3976689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317327" y="4997694"/>
            <a:ext cx="122586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85800" y="4000502"/>
            <a:ext cx="352044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Solutions</a:t>
            </a:r>
            <a:endParaRPr lang="en-US" sz="8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" y="4997694"/>
            <a:ext cx="122586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1246910" y="6920348"/>
            <a:ext cx="33566793" cy="1486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Java code</a:t>
            </a:r>
          </a:p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Maps API – Google Maps API, HERE Maps API</a:t>
            </a:r>
          </a:p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12000" dirty="0" err="1">
                <a:latin typeface="+mj-lt"/>
              </a:rPr>
              <a:t>JavaX</a:t>
            </a:r>
            <a:r>
              <a:rPr lang="en-US" sz="12000" dirty="0">
                <a:latin typeface="+mj-lt"/>
              </a:rPr>
              <a:t> – GUI applications</a:t>
            </a:r>
          </a:p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Variables – number of group members, method of travel, current locations, preferred places to meet, carpooling</a:t>
            </a:r>
          </a:p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Outputs picture of map</a:t>
            </a:r>
          </a:p>
        </p:txBody>
      </p:sp>
    </p:spTree>
    <p:extLst>
      <p:ext uri="{BB962C8B-B14F-4D97-AF65-F5344CB8AC3E}">
        <p14:creationId xmlns:p14="http://schemas.microsoft.com/office/powerpoint/2010/main" val="2797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77"/>
            <a:ext cx="31546800" cy="3976689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317327" y="4997694"/>
            <a:ext cx="122586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85800" y="4000502"/>
            <a:ext cx="352044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Solutions</a:t>
            </a:r>
            <a:endParaRPr lang="en-US" sz="8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" y="4997694"/>
            <a:ext cx="122586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1246910" y="6920346"/>
            <a:ext cx="33566793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GitHub</a:t>
            </a:r>
          </a:p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Free Maps API – N/A</a:t>
            </a:r>
          </a:p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Time does not allow for:</a:t>
            </a:r>
          </a:p>
          <a:p>
            <a:pPr marL="3086100" lvl="1" indent="-17145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Input method of travel</a:t>
            </a:r>
          </a:p>
          <a:p>
            <a:pPr marL="3086100" lvl="1" indent="-17145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Input list of preferred places to meet</a:t>
            </a:r>
          </a:p>
          <a:p>
            <a:pPr marL="3086100" lvl="1" indent="-17145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Carpooling</a:t>
            </a:r>
          </a:p>
          <a:p>
            <a:pPr marL="3086100" lvl="1" indent="-17145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Output picture of map</a:t>
            </a:r>
          </a:p>
        </p:txBody>
      </p:sp>
    </p:spTree>
    <p:extLst>
      <p:ext uri="{BB962C8B-B14F-4D97-AF65-F5344CB8AC3E}">
        <p14:creationId xmlns:p14="http://schemas.microsoft.com/office/powerpoint/2010/main" val="339701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77"/>
            <a:ext cx="31546800" cy="3976689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317327" y="4997694"/>
            <a:ext cx="122586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85800" y="4000502"/>
            <a:ext cx="352044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&amp; Scheduling</a:t>
            </a:r>
            <a:endParaRPr lang="en-US" sz="8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" y="4997694"/>
            <a:ext cx="122586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1246910" y="6920346"/>
            <a:ext cx="33566793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Mondays during Freshman Engineering Experience class</a:t>
            </a:r>
          </a:p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Thursdays at 7:00pm in Bizzell</a:t>
            </a:r>
          </a:p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GitHub – online collaboration</a:t>
            </a:r>
          </a:p>
          <a:p>
            <a:pPr marL="1714500" indent="-1714500">
              <a:buFont typeface="Arial" panose="020B0604020202020204" pitchFamily="34" charset="0"/>
              <a:buChar char="•"/>
            </a:pPr>
            <a:endParaRPr lang="en-US" sz="1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096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77"/>
            <a:ext cx="31546800" cy="3976689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317327" y="4997694"/>
            <a:ext cx="122586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85800" y="4000502"/>
            <a:ext cx="352044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Prototype</a:t>
            </a:r>
            <a:endParaRPr lang="en-US" sz="8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" y="4997694"/>
            <a:ext cx="122586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1246910" y="6920348"/>
            <a:ext cx="33566793" cy="1486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3 classes and a ReadMe file</a:t>
            </a:r>
          </a:p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ReadMe – detailing steps of the engineering design process</a:t>
            </a:r>
          </a:p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Map.java – Create campus locations and brainstorm center point calculator</a:t>
            </a:r>
          </a:p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MapDisplay.java – Creating the initial menu box</a:t>
            </a:r>
          </a:p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Main.java – Create map object</a:t>
            </a:r>
          </a:p>
        </p:txBody>
      </p:sp>
    </p:spTree>
    <p:extLst>
      <p:ext uri="{BB962C8B-B14F-4D97-AF65-F5344CB8AC3E}">
        <p14:creationId xmlns:p14="http://schemas.microsoft.com/office/powerpoint/2010/main" val="207093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77"/>
            <a:ext cx="31546800" cy="3976689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317327" y="4997694"/>
            <a:ext cx="122586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85800" y="4000502"/>
            <a:ext cx="352044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Prototype</a:t>
            </a:r>
            <a:endParaRPr lang="en-US" sz="8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" y="4997694"/>
            <a:ext cx="122586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99460F-0408-4B89-AD3E-843C97C24F60}"/>
              </a:ext>
            </a:extLst>
          </p:cNvPr>
          <p:cNvSpPr txBox="1"/>
          <p:nvPr/>
        </p:nvSpPr>
        <p:spPr>
          <a:xfrm>
            <a:off x="1246910" y="6920348"/>
            <a:ext cx="33566793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Map.java – Finish coordinate locations of major buildings and complete center point functionality</a:t>
            </a:r>
          </a:p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MapDisplay.java – Finish menu box</a:t>
            </a:r>
          </a:p>
          <a:p>
            <a:pPr marL="1714500" indent="-1714500">
              <a:buFont typeface="Arial" panose="020B0604020202020204" pitchFamily="34" charset="0"/>
              <a:buChar char="•"/>
            </a:pPr>
            <a:r>
              <a:rPr lang="en-US" sz="12000" dirty="0">
                <a:latin typeface="+mj-lt"/>
              </a:rPr>
              <a:t>Main.java – No changes since</a:t>
            </a:r>
          </a:p>
        </p:txBody>
      </p:sp>
    </p:spTree>
    <p:extLst>
      <p:ext uri="{BB962C8B-B14F-4D97-AF65-F5344CB8AC3E}">
        <p14:creationId xmlns:p14="http://schemas.microsoft.com/office/powerpoint/2010/main" val="223636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973</Words>
  <Application>Microsoft Office PowerPoint</Application>
  <PresentationFormat>Custom</PresentationFormat>
  <Paragraphs>149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Segoe UI Light</vt:lpstr>
      <vt:lpstr>Office Theme</vt:lpstr>
      <vt:lpstr>Fox Fox Foo The program for project groups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Thank You Any Questions?</vt:lpstr>
      <vt:lpstr>Project analysis slide 3</vt:lpstr>
      <vt:lpstr>Project analysis slide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2019-11-15T01:57:37Z</dcterms:created>
  <dcterms:modified xsi:type="dcterms:W3CDTF">2019-11-24T18:28:30Z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