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305" r:id="rId3"/>
    <p:sldId id="293" r:id="rId4"/>
    <p:sldId id="304" r:id="rId5"/>
    <p:sldId id="307" r:id="rId6"/>
    <p:sldId id="309" r:id="rId7"/>
    <p:sldId id="311" r:id="rId8"/>
    <p:sldId id="314" r:id="rId9"/>
    <p:sldId id="319" r:id="rId10"/>
    <p:sldId id="313" r:id="rId11"/>
    <p:sldId id="327" r:id="rId12"/>
    <p:sldId id="306" r:id="rId13"/>
    <p:sldId id="324" r:id="rId14"/>
    <p:sldId id="325" r:id="rId15"/>
    <p:sldId id="32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0D0E3A-5788-4878-8DC7-90886C0B99F8}" v="65" dt="2025-05-03T12:19:43.4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3"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maine Chua Enxi /DS" userId="0d6c81e4-aca1-4ed0-a9a6-015799c1c322" providerId="ADAL" clId="{3C0D0E3A-5788-4878-8DC7-90886C0B99F8}"/>
    <pc:docChg chg="undo custSel modSld">
      <pc:chgData name="Charmaine Chua Enxi /DS" userId="0d6c81e4-aca1-4ed0-a9a6-015799c1c322" providerId="ADAL" clId="{3C0D0E3A-5788-4878-8DC7-90886C0B99F8}" dt="2025-05-03T12:19:43.441" v="113" actId="20577"/>
      <pc:docMkLst>
        <pc:docMk/>
      </pc:docMkLst>
      <pc:sldChg chg="modSp mod">
        <pc:chgData name="Charmaine Chua Enxi /DS" userId="0d6c81e4-aca1-4ed0-a9a6-015799c1c322" providerId="ADAL" clId="{3C0D0E3A-5788-4878-8DC7-90886C0B99F8}" dt="2025-05-03T12:10:01.303" v="47" actId="20577"/>
        <pc:sldMkLst>
          <pc:docMk/>
          <pc:sldMk cId="709173438" sldId="256"/>
        </pc:sldMkLst>
        <pc:spChg chg="mod">
          <ac:chgData name="Charmaine Chua Enxi /DS" userId="0d6c81e4-aca1-4ed0-a9a6-015799c1c322" providerId="ADAL" clId="{3C0D0E3A-5788-4878-8DC7-90886C0B99F8}" dt="2025-05-03T12:10:01.303" v="47" actId="20577"/>
          <ac:spMkLst>
            <pc:docMk/>
            <pc:sldMk cId="709173438" sldId="256"/>
            <ac:spMk id="5" creationId="{DADC4FA2-D25F-414D-8ED5-05B0100B7933}"/>
          </ac:spMkLst>
        </pc:spChg>
        <pc:spChg chg="mod">
          <ac:chgData name="Charmaine Chua Enxi /DS" userId="0d6c81e4-aca1-4ed0-a9a6-015799c1c322" providerId="ADAL" clId="{3C0D0E3A-5788-4878-8DC7-90886C0B99F8}" dt="2025-05-03T12:09:53.700" v="42" actId="20577"/>
          <ac:spMkLst>
            <pc:docMk/>
            <pc:sldMk cId="709173438" sldId="256"/>
            <ac:spMk id="6" creationId="{C771C021-5BC2-49A6-9F48-48ABC923D618}"/>
          </ac:spMkLst>
        </pc:spChg>
      </pc:sldChg>
      <pc:sldChg chg="modSp">
        <pc:chgData name="Charmaine Chua Enxi /DS" userId="0d6c81e4-aca1-4ed0-a9a6-015799c1c322" providerId="ADAL" clId="{3C0D0E3A-5788-4878-8DC7-90886C0B99F8}" dt="2025-05-03T12:10:27.705" v="68" actId="20577"/>
        <pc:sldMkLst>
          <pc:docMk/>
          <pc:sldMk cId="573957251" sldId="293"/>
        </pc:sldMkLst>
        <pc:spChg chg="mod">
          <ac:chgData name="Charmaine Chua Enxi /DS" userId="0d6c81e4-aca1-4ed0-a9a6-015799c1c322" providerId="ADAL" clId="{3C0D0E3A-5788-4878-8DC7-90886C0B99F8}" dt="2025-05-03T12:10:27.705" v="68" actId="20577"/>
          <ac:spMkLst>
            <pc:docMk/>
            <pc:sldMk cId="573957251" sldId="293"/>
            <ac:spMk id="12" creationId="{81CD2923-8353-4C61-8DA5-E9FEC8373524}"/>
          </ac:spMkLst>
        </pc:spChg>
      </pc:sldChg>
      <pc:sldChg chg="addSp modSp mod">
        <pc:chgData name="Charmaine Chua Enxi /DS" userId="0d6c81e4-aca1-4ed0-a9a6-015799c1c322" providerId="ADAL" clId="{3C0D0E3A-5788-4878-8DC7-90886C0B99F8}" dt="2025-05-03T12:19:43.441" v="113" actId="20577"/>
        <pc:sldMkLst>
          <pc:docMk/>
          <pc:sldMk cId="2527070046" sldId="304"/>
        </pc:sldMkLst>
        <pc:spChg chg="add mod">
          <ac:chgData name="Charmaine Chua Enxi /DS" userId="0d6c81e4-aca1-4ed0-a9a6-015799c1c322" providerId="ADAL" clId="{3C0D0E3A-5788-4878-8DC7-90886C0B99F8}" dt="2025-05-03T12:11:48.902" v="76" actId="1076"/>
          <ac:spMkLst>
            <pc:docMk/>
            <pc:sldMk cId="2527070046" sldId="304"/>
            <ac:spMk id="4" creationId="{837121A2-DBFF-1C7D-D857-8EEDF12FD037}"/>
          </ac:spMkLst>
        </pc:spChg>
        <pc:spChg chg="mod">
          <ac:chgData name="Charmaine Chua Enxi /DS" userId="0d6c81e4-aca1-4ed0-a9a6-015799c1c322" providerId="ADAL" clId="{3C0D0E3A-5788-4878-8DC7-90886C0B99F8}" dt="2025-05-03T12:11:17.785" v="72" actId="20577"/>
          <ac:spMkLst>
            <pc:docMk/>
            <pc:sldMk cId="2527070046" sldId="304"/>
            <ac:spMk id="7" creationId="{96F3F552-3AE6-4615-854E-3DCEE368BA56}"/>
          </ac:spMkLst>
        </pc:spChg>
        <pc:spChg chg="mod">
          <ac:chgData name="Charmaine Chua Enxi /DS" userId="0d6c81e4-aca1-4ed0-a9a6-015799c1c322" providerId="ADAL" clId="{3C0D0E3A-5788-4878-8DC7-90886C0B99F8}" dt="2025-05-03T12:19:43.441" v="113" actId="20577"/>
          <ac:spMkLst>
            <pc:docMk/>
            <pc:sldMk cId="2527070046" sldId="304"/>
            <ac:spMk id="13" creationId="{294C385C-C9BA-4692-9521-20C3069407B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20F34C-FE3D-4FD3-9005-E7E279D592C3}" type="datetimeFigureOut">
              <a:rPr lang="en-US" smtClean="0"/>
              <a:t>5/3/2025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D60685-BFFF-48B0-AFF6-4F95F88CA4A3}" type="slidenum">
              <a:rPr lang="en-US" smtClean="0"/>
              <a:t>‹#›</a:t>
            </a:fld>
            <a:endParaRPr lang="en-US"/>
          </a:p>
        </p:txBody>
      </p:sp>
    </p:spTree>
    <p:extLst>
      <p:ext uri="{BB962C8B-B14F-4D97-AF65-F5344CB8AC3E}">
        <p14:creationId xmlns:p14="http://schemas.microsoft.com/office/powerpoint/2010/main" val="3560087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solidFill>
                  <a:srgbClr val="0000CC"/>
                </a:solidFill>
                <a:latin typeface="Arial Narrow" panose="020B0606020202030204" pitchFamily="34" charset="0"/>
                <a:cs typeface="Times New Roman" panose="02020603050405020304" pitchFamily="18" charset="0"/>
              </a:rPr>
              <a:t>[</a:t>
            </a:r>
            <a:r>
              <a:rPr lang="en-SG" sz="1200" b="1" dirty="0">
                <a:solidFill>
                  <a:srgbClr val="0000CC"/>
                </a:solidFill>
                <a:latin typeface="Arial Narrow" panose="020B0606020202030204" pitchFamily="34" charset="0"/>
                <a:cs typeface="Times New Roman" panose="02020603050405020304" pitchFamily="18" charset="0"/>
              </a:rPr>
              <a:t>Useful Reference</a:t>
            </a:r>
            <a:r>
              <a:rPr lang="en-SG" sz="1200" dirty="0">
                <a:solidFill>
                  <a:srgbClr val="0000CC"/>
                </a:solidFill>
                <a:latin typeface="Arial Narrow" panose="020B0606020202030204" pitchFamily="34" charset="0"/>
                <a:cs typeface="Times New Roman" panose="02020603050405020304" pitchFamily="18" charset="0"/>
              </a:rPr>
              <a:t>] Week 2: Internal Governance – Moral Culture</a:t>
            </a:r>
          </a:p>
          <a:p>
            <a:endParaRPr lang="en-SG" dirty="0"/>
          </a:p>
        </p:txBody>
      </p:sp>
      <p:sp>
        <p:nvSpPr>
          <p:cNvPr id="4" name="Slide Number Placeholder 3"/>
          <p:cNvSpPr>
            <a:spLocks noGrp="1"/>
          </p:cNvSpPr>
          <p:nvPr>
            <p:ph type="sldNum" sz="quarter" idx="5"/>
          </p:nvPr>
        </p:nvSpPr>
        <p:spPr/>
        <p:txBody>
          <a:bodyPr/>
          <a:lstStyle/>
          <a:p>
            <a:fld id="{3CBE045A-A716-4E11-825D-A6E3807BFA41}" type="slidenum">
              <a:rPr lang="en-SG" smtClean="0"/>
              <a:t>5</a:t>
            </a:fld>
            <a:endParaRPr lang="en-SG"/>
          </a:p>
        </p:txBody>
      </p:sp>
    </p:spTree>
    <p:extLst>
      <p:ext uri="{BB962C8B-B14F-4D97-AF65-F5344CB8AC3E}">
        <p14:creationId xmlns:p14="http://schemas.microsoft.com/office/powerpoint/2010/main" val="1185480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dirty="0">
                <a:solidFill>
                  <a:srgbClr val="0000CC"/>
                </a:solidFill>
                <a:latin typeface="Arial Narrow" panose="020B0606020202030204" pitchFamily="34" charset="0"/>
                <a:cs typeface="Times New Roman" panose="02020603050405020304" pitchFamily="18" charset="0"/>
              </a:rPr>
              <a:t>[</a:t>
            </a:r>
            <a:r>
              <a:rPr lang="en-SG" sz="1200" b="1" dirty="0">
                <a:solidFill>
                  <a:srgbClr val="0000CC"/>
                </a:solidFill>
                <a:latin typeface="Arial Narrow" panose="020B0606020202030204" pitchFamily="34" charset="0"/>
                <a:cs typeface="Times New Roman" panose="02020603050405020304" pitchFamily="18" charset="0"/>
              </a:rPr>
              <a:t>Useful Reference</a:t>
            </a:r>
            <a:r>
              <a:rPr lang="en-SG" sz="1200" dirty="0">
                <a:solidFill>
                  <a:srgbClr val="0000CC"/>
                </a:solidFill>
                <a:latin typeface="Arial Narrow" panose="020B0606020202030204" pitchFamily="34" charset="0"/>
                <a:cs typeface="Times New Roman" panose="02020603050405020304" pitchFamily="18" charset="0"/>
              </a:rPr>
              <a:t>] Week 2 Internal Governance – Managing and Addressing Risks</a:t>
            </a:r>
            <a:endParaRPr lang="en-SG" dirty="0"/>
          </a:p>
        </p:txBody>
      </p:sp>
      <p:sp>
        <p:nvSpPr>
          <p:cNvPr id="4" name="Slide Number Placeholder 3"/>
          <p:cNvSpPr>
            <a:spLocks noGrp="1"/>
          </p:cNvSpPr>
          <p:nvPr>
            <p:ph type="sldNum" sz="quarter" idx="5"/>
          </p:nvPr>
        </p:nvSpPr>
        <p:spPr/>
        <p:txBody>
          <a:bodyPr/>
          <a:lstStyle/>
          <a:p>
            <a:fld id="{29BB6199-EBD7-4C5A-AD90-924BD363A649}" type="slidenum">
              <a:rPr lang="en-SG" smtClean="0"/>
              <a:t>6</a:t>
            </a:fld>
            <a:endParaRPr lang="en-SG"/>
          </a:p>
        </p:txBody>
      </p:sp>
    </p:spTree>
    <p:extLst>
      <p:ext uri="{BB962C8B-B14F-4D97-AF65-F5344CB8AC3E}">
        <p14:creationId xmlns:p14="http://schemas.microsoft.com/office/powerpoint/2010/main" val="1484094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0" indent="-2159000"/>
            <a:r>
              <a:rPr lang="en-SG" sz="1200" dirty="0">
                <a:solidFill>
                  <a:srgbClr val="0000CC"/>
                </a:solidFill>
                <a:latin typeface="Arial Narrow" panose="020B0606020202030204" pitchFamily="34" charset="0"/>
                <a:cs typeface="Times New Roman" panose="02020603050405020304" pitchFamily="18" charset="0"/>
              </a:rPr>
              <a:t>[</a:t>
            </a:r>
            <a:r>
              <a:rPr lang="en-SG" sz="1200" b="1" dirty="0">
                <a:solidFill>
                  <a:srgbClr val="0000CC"/>
                </a:solidFill>
                <a:latin typeface="Arial Narrow" panose="020B0606020202030204" pitchFamily="34" charset="0"/>
                <a:cs typeface="Times New Roman" panose="02020603050405020304" pitchFamily="18" charset="0"/>
              </a:rPr>
              <a:t>Useful References</a:t>
            </a:r>
            <a:r>
              <a:rPr lang="en-SG" sz="1200" dirty="0">
                <a:solidFill>
                  <a:srgbClr val="0000CC"/>
                </a:solidFill>
                <a:latin typeface="Arial Narrow" panose="020B0606020202030204" pitchFamily="34" charset="0"/>
                <a:cs typeface="Times New Roman" panose="02020603050405020304" pitchFamily="18" charset="0"/>
              </a:rPr>
              <a:t>]</a:t>
            </a:r>
          </a:p>
          <a:p>
            <a:pPr marL="2159000" indent="-2159000"/>
            <a:r>
              <a:rPr lang="en-SG" sz="1200" dirty="0">
                <a:solidFill>
                  <a:srgbClr val="0000CC"/>
                </a:solidFill>
                <a:latin typeface="Arial Narrow" panose="020B0606020202030204" pitchFamily="34" charset="0"/>
                <a:cs typeface="Times New Roman" panose="02020603050405020304" pitchFamily="18" charset="0"/>
              </a:rPr>
              <a:t>1) Week 3: Human Centricity – Assessment &amp; Mitigation</a:t>
            </a:r>
          </a:p>
          <a:p>
            <a:pPr marL="2159000" indent="-2159000"/>
            <a:r>
              <a:rPr lang="en-SG" sz="1200" dirty="0">
                <a:solidFill>
                  <a:srgbClr val="0000CC"/>
                </a:solidFill>
                <a:latin typeface="Arial Narrow" panose="020B0606020202030204" pitchFamily="34" charset="0"/>
                <a:cs typeface="Times New Roman" panose="02020603050405020304" pitchFamily="18" charset="0"/>
              </a:rPr>
              <a:t>2) AI E&amp;G </a:t>
            </a:r>
            <a:r>
              <a:rPr lang="en-SG" sz="1200" dirty="0" err="1">
                <a:solidFill>
                  <a:srgbClr val="0000CC"/>
                </a:solidFill>
                <a:latin typeface="Arial Narrow" panose="020B0606020202030204" pitchFamily="34" charset="0"/>
                <a:cs typeface="Times New Roman" panose="02020603050405020304" pitchFamily="18" charset="0"/>
              </a:rPr>
              <a:t>BoK</a:t>
            </a:r>
            <a:r>
              <a:rPr lang="en-SG" sz="1200" dirty="0">
                <a:solidFill>
                  <a:srgbClr val="0000CC"/>
                </a:solidFill>
                <a:latin typeface="Arial Narrow" panose="020B0606020202030204" pitchFamily="34" charset="0"/>
                <a:cs typeface="Times New Roman" panose="02020603050405020304" pitchFamily="18" charset="0"/>
              </a:rPr>
              <a:t> –Section 3 – Chapter 3.3 – Managing &amp; Addressing Risk</a:t>
            </a:r>
          </a:p>
          <a:p>
            <a:endParaRPr lang="en-SG" dirty="0"/>
          </a:p>
        </p:txBody>
      </p:sp>
      <p:sp>
        <p:nvSpPr>
          <p:cNvPr id="4" name="Slide Number Placeholder 3"/>
          <p:cNvSpPr>
            <a:spLocks noGrp="1"/>
          </p:cNvSpPr>
          <p:nvPr>
            <p:ph type="sldNum" sz="quarter" idx="5"/>
          </p:nvPr>
        </p:nvSpPr>
        <p:spPr/>
        <p:txBody>
          <a:bodyPr/>
          <a:lstStyle/>
          <a:p>
            <a:fld id="{3CBE045A-A716-4E11-825D-A6E3807BFA41}" type="slidenum">
              <a:rPr lang="en-SG" smtClean="0"/>
              <a:t>7</a:t>
            </a:fld>
            <a:endParaRPr lang="en-SG"/>
          </a:p>
        </p:txBody>
      </p:sp>
    </p:spTree>
    <p:extLst>
      <p:ext uri="{BB962C8B-B14F-4D97-AF65-F5344CB8AC3E}">
        <p14:creationId xmlns:p14="http://schemas.microsoft.com/office/powerpoint/2010/main" val="1506801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057400" indent="-2057400"/>
            <a:r>
              <a:rPr lang="en-SG" sz="1200" dirty="0">
                <a:solidFill>
                  <a:srgbClr val="0000CC"/>
                </a:solidFill>
                <a:latin typeface="Arial Narrow" panose="020B0606020202030204" pitchFamily="34" charset="0"/>
                <a:cs typeface="Times New Roman" panose="02020603050405020304" pitchFamily="18" charset="0"/>
              </a:rPr>
              <a:t>[</a:t>
            </a:r>
            <a:r>
              <a:rPr lang="en-SG" sz="1200" b="1" dirty="0">
                <a:solidFill>
                  <a:srgbClr val="0000CC"/>
                </a:solidFill>
                <a:latin typeface="Arial Narrow" panose="020B0606020202030204" pitchFamily="34" charset="0"/>
                <a:cs typeface="Times New Roman" panose="02020603050405020304" pitchFamily="18" charset="0"/>
              </a:rPr>
              <a:t>Useful References</a:t>
            </a:r>
            <a:r>
              <a:rPr lang="en-SG" sz="1200" dirty="0">
                <a:solidFill>
                  <a:srgbClr val="0000CC"/>
                </a:solidFill>
                <a:latin typeface="Arial Narrow" panose="020B0606020202030204" pitchFamily="34" charset="0"/>
                <a:cs typeface="Times New Roman" panose="02020603050405020304" pitchFamily="18" charset="0"/>
              </a:rPr>
              <a:t>] Week 3 Human Centricity – Human Involvement &amp; Risk Impact Matrix</a:t>
            </a:r>
            <a:endParaRPr lang="en-SG" dirty="0"/>
          </a:p>
        </p:txBody>
      </p:sp>
      <p:sp>
        <p:nvSpPr>
          <p:cNvPr id="4" name="Slide Number Placeholder 3"/>
          <p:cNvSpPr>
            <a:spLocks noGrp="1"/>
          </p:cNvSpPr>
          <p:nvPr>
            <p:ph type="sldNum" sz="quarter" idx="5"/>
          </p:nvPr>
        </p:nvSpPr>
        <p:spPr/>
        <p:txBody>
          <a:bodyPr/>
          <a:lstStyle/>
          <a:p>
            <a:fld id="{3CBE045A-A716-4E11-825D-A6E3807BFA41}" type="slidenum">
              <a:rPr lang="en-SG" smtClean="0"/>
              <a:t>8</a:t>
            </a:fld>
            <a:endParaRPr lang="en-SG"/>
          </a:p>
        </p:txBody>
      </p:sp>
    </p:spTree>
    <p:extLst>
      <p:ext uri="{BB962C8B-B14F-4D97-AF65-F5344CB8AC3E}">
        <p14:creationId xmlns:p14="http://schemas.microsoft.com/office/powerpoint/2010/main" val="1955185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070100" indent="-2070100"/>
            <a:r>
              <a:rPr lang="en-SG" sz="1200" dirty="0">
                <a:solidFill>
                  <a:srgbClr val="0000CC"/>
                </a:solidFill>
                <a:latin typeface="Arial Narrow" panose="020B0606020202030204" pitchFamily="34" charset="0"/>
                <a:cs typeface="Times New Roman" panose="02020603050405020304" pitchFamily="18" charset="0"/>
              </a:rPr>
              <a:t>[</a:t>
            </a:r>
            <a:r>
              <a:rPr lang="en-SG" sz="1200" b="1" dirty="0">
                <a:solidFill>
                  <a:srgbClr val="0000CC"/>
                </a:solidFill>
                <a:latin typeface="Arial Narrow" panose="020B0606020202030204" pitchFamily="34" charset="0"/>
                <a:cs typeface="Times New Roman" panose="02020603050405020304" pitchFamily="18" charset="0"/>
              </a:rPr>
              <a:t>Useful References</a:t>
            </a:r>
            <a:r>
              <a:rPr lang="en-SG" sz="1200" dirty="0">
                <a:solidFill>
                  <a:srgbClr val="0000CC"/>
                </a:solidFill>
                <a:latin typeface="Arial Narrow" panose="020B0606020202030204" pitchFamily="34" charset="0"/>
                <a:cs typeface="Times New Roman" panose="02020603050405020304" pitchFamily="18" charset="0"/>
              </a:rPr>
              <a:t>] </a:t>
            </a:r>
          </a:p>
          <a:p>
            <a:pPr marL="2070100" indent="-2070100"/>
            <a:r>
              <a:rPr lang="en-SG" sz="1200" dirty="0">
                <a:solidFill>
                  <a:srgbClr val="0000CC"/>
                </a:solidFill>
                <a:latin typeface="Arial Narrow" panose="020B0606020202030204" pitchFamily="34" charset="0"/>
                <a:cs typeface="Times New Roman" panose="02020603050405020304" pitchFamily="18" charset="0"/>
              </a:rPr>
              <a:t>1) Week 3 Human Centricity – Assessment &amp; Mitigation</a:t>
            </a:r>
          </a:p>
          <a:p>
            <a:pPr marL="2070100" indent="-2070100"/>
            <a:r>
              <a:rPr lang="en-SG" sz="1200" dirty="0">
                <a:solidFill>
                  <a:srgbClr val="0000CC"/>
                </a:solidFill>
                <a:latin typeface="Arial Narrow" panose="020B0606020202030204" pitchFamily="34" charset="0"/>
                <a:cs typeface="Times New Roman" panose="02020603050405020304" pitchFamily="18" charset="0"/>
              </a:rPr>
              <a:t>2) Week 3 Human Centricity – Risk Tolerance &amp; Mitigation</a:t>
            </a:r>
            <a:endParaRPr lang="en-SG" dirty="0"/>
          </a:p>
        </p:txBody>
      </p:sp>
      <p:sp>
        <p:nvSpPr>
          <p:cNvPr id="4" name="Slide Number Placeholder 3"/>
          <p:cNvSpPr>
            <a:spLocks noGrp="1"/>
          </p:cNvSpPr>
          <p:nvPr>
            <p:ph type="sldNum" sz="quarter" idx="5"/>
          </p:nvPr>
        </p:nvSpPr>
        <p:spPr/>
        <p:txBody>
          <a:bodyPr/>
          <a:lstStyle/>
          <a:p>
            <a:fld id="{3CBE045A-A716-4E11-825D-A6E3807BFA41}" type="slidenum">
              <a:rPr lang="en-SG" smtClean="0"/>
              <a:t>9</a:t>
            </a:fld>
            <a:endParaRPr lang="en-SG"/>
          </a:p>
        </p:txBody>
      </p:sp>
    </p:spTree>
    <p:extLst>
      <p:ext uri="{BB962C8B-B14F-4D97-AF65-F5344CB8AC3E}">
        <p14:creationId xmlns:p14="http://schemas.microsoft.com/office/powerpoint/2010/main" val="2645837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CBE045A-A716-4E11-825D-A6E3807BFA41}" type="slidenum">
              <a:rPr lang="en-SG" smtClean="0"/>
              <a:t>13</a:t>
            </a:fld>
            <a:endParaRPr lang="en-SG"/>
          </a:p>
        </p:txBody>
      </p:sp>
    </p:spTree>
    <p:extLst>
      <p:ext uri="{BB962C8B-B14F-4D97-AF65-F5344CB8AC3E}">
        <p14:creationId xmlns:p14="http://schemas.microsoft.com/office/powerpoint/2010/main" val="969692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CBE045A-A716-4E11-825D-A6E3807BFA41}" type="slidenum">
              <a:rPr lang="en-SG" smtClean="0"/>
              <a:t>14</a:t>
            </a:fld>
            <a:endParaRPr lang="en-SG"/>
          </a:p>
        </p:txBody>
      </p:sp>
    </p:spTree>
    <p:extLst>
      <p:ext uri="{BB962C8B-B14F-4D97-AF65-F5344CB8AC3E}">
        <p14:creationId xmlns:p14="http://schemas.microsoft.com/office/powerpoint/2010/main" val="163497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3CBE045A-A716-4E11-825D-A6E3807BFA41}" type="slidenum">
              <a:rPr lang="en-SG" smtClean="0"/>
              <a:t>15</a:t>
            </a:fld>
            <a:endParaRPr lang="en-SG"/>
          </a:p>
        </p:txBody>
      </p:sp>
    </p:spTree>
    <p:extLst>
      <p:ext uri="{BB962C8B-B14F-4D97-AF65-F5344CB8AC3E}">
        <p14:creationId xmlns:p14="http://schemas.microsoft.com/office/powerpoint/2010/main" val="358181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80CD2-11EE-3DC5-A3C0-FB06304903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1CC6FE-B620-6498-930D-05BBAA90C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F7B0D1-DA6C-8D92-1454-A50B1982FCE0}"/>
              </a:ext>
            </a:extLst>
          </p:cNvPr>
          <p:cNvSpPr>
            <a:spLocks noGrp="1"/>
          </p:cNvSpPr>
          <p:nvPr>
            <p:ph type="dt" sz="half" idx="10"/>
          </p:nvPr>
        </p:nvSpPr>
        <p:spPr/>
        <p:txBody>
          <a:bodyPr/>
          <a:lstStyle/>
          <a:p>
            <a:fld id="{3C2755EF-0628-43B0-B828-FFEAC767C651}" type="datetimeFigureOut">
              <a:rPr lang="en-US" smtClean="0"/>
              <a:t>5/3/2025</a:t>
            </a:fld>
            <a:endParaRPr lang="en-US"/>
          </a:p>
        </p:txBody>
      </p:sp>
      <p:sp>
        <p:nvSpPr>
          <p:cNvPr id="5" name="Footer Placeholder 4">
            <a:extLst>
              <a:ext uri="{FF2B5EF4-FFF2-40B4-BE49-F238E27FC236}">
                <a16:creationId xmlns:a16="http://schemas.microsoft.com/office/drawing/2014/main" id="{B8748776-E134-CFAC-9930-D366E595D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75195-4928-8301-49E6-A66211B9FD90}"/>
              </a:ext>
            </a:extLst>
          </p:cNvPr>
          <p:cNvSpPr>
            <a:spLocks noGrp="1"/>
          </p:cNvSpPr>
          <p:nvPr>
            <p:ph type="sldNum" sz="quarter" idx="12"/>
          </p:nvPr>
        </p:nvSpPr>
        <p:spPr/>
        <p:txBody>
          <a:bodyPr/>
          <a:lstStyle/>
          <a:p>
            <a:fld id="{951D4FBB-48A6-44CD-9756-3E9B3A709367}" type="slidenum">
              <a:rPr lang="en-US" smtClean="0"/>
              <a:t>‹#›</a:t>
            </a:fld>
            <a:endParaRPr lang="en-US"/>
          </a:p>
        </p:txBody>
      </p:sp>
    </p:spTree>
    <p:extLst>
      <p:ext uri="{BB962C8B-B14F-4D97-AF65-F5344CB8AC3E}">
        <p14:creationId xmlns:p14="http://schemas.microsoft.com/office/powerpoint/2010/main" val="745069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B4679-9F15-06EB-5313-B775596B8C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543BAD-55AF-21F7-3094-996B7E3F69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10EDCD-2BE1-1DC6-B196-C2CDCEA46B98}"/>
              </a:ext>
            </a:extLst>
          </p:cNvPr>
          <p:cNvSpPr>
            <a:spLocks noGrp="1"/>
          </p:cNvSpPr>
          <p:nvPr>
            <p:ph type="dt" sz="half" idx="10"/>
          </p:nvPr>
        </p:nvSpPr>
        <p:spPr/>
        <p:txBody>
          <a:bodyPr/>
          <a:lstStyle/>
          <a:p>
            <a:fld id="{3C2755EF-0628-43B0-B828-FFEAC767C651}" type="datetimeFigureOut">
              <a:rPr lang="en-US" smtClean="0"/>
              <a:t>5/3/2025</a:t>
            </a:fld>
            <a:endParaRPr lang="en-US"/>
          </a:p>
        </p:txBody>
      </p:sp>
      <p:sp>
        <p:nvSpPr>
          <p:cNvPr id="5" name="Footer Placeholder 4">
            <a:extLst>
              <a:ext uri="{FF2B5EF4-FFF2-40B4-BE49-F238E27FC236}">
                <a16:creationId xmlns:a16="http://schemas.microsoft.com/office/drawing/2014/main" id="{944D9CDF-585F-D0D2-57A9-910FE2A45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609F8-EDFC-DBE0-1A11-F5FE9CDA9397}"/>
              </a:ext>
            </a:extLst>
          </p:cNvPr>
          <p:cNvSpPr>
            <a:spLocks noGrp="1"/>
          </p:cNvSpPr>
          <p:nvPr>
            <p:ph type="sldNum" sz="quarter" idx="12"/>
          </p:nvPr>
        </p:nvSpPr>
        <p:spPr/>
        <p:txBody>
          <a:bodyPr/>
          <a:lstStyle/>
          <a:p>
            <a:fld id="{951D4FBB-48A6-44CD-9756-3E9B3A709367}" type="slidenum">
              <a:rPr lang="en-US" smtClean="0"/>
              <a:t>‹#›</a:t>
            </a:fld>
            <a:endParaRPr lang="en-US"/>
          </a:p>
        </p:txBody>
      </p:sp>
    </p:spTree>
    <p:extLst>
      <p:ext uri="{BB962C8B-B14F-4D97-AF65-F5344CB8AC3E}">
        <p14:creationId xmlns:p14="http://schemas.microsoft.com/office/powerpoint/2010/main" val="3405351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51549D-0591-3686-6B38-41CC6E0C884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B11B15-AF31-1913-A14D-D5E3614D90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ECF76F-FCE8-DE32-943A-96AF49410C68}"/>
              </a:ext>
            </a:extLst>
          </p:cNvPr>
          <p:cNvSpPr>
            <a:spLocks noGrp="1"/>
          </p:cNvSpPr>
          <p:nvPr>
            <p:ph type="dt" sz="half" idx="10"/>
          </p:nvPr>
        </p:nvSpPr>
        <p:spPr/>
        <p:txBody>
          <a:bodyPr/>
          <a:lstStyle/>
          <a:p>
            <a:fld id="{3C2755EF-0628-43B0-B828-FFEAC767C651}" type="datetimeFigureOut">
              <a:rPr lang="en-US" smtClean="0"/>
              <a:t>5/3/2025</a:t>
            </a:fld>
            <a:endParaRPr lang="en-US"/>
          </a:p>
        </p:txBody>
      </p:sp>
      <p:sp>
        <p:nvSpPr>
          <p:cNvPr id="5" name="Footer Placeholder 4">
            <a:extLst>
              <a:ext uri="{FF2B5EF4-FFF2-40B4-BE49-F238E27FC236}">
                <a16:creationId xmlns:a16="http://schemas.microsoft.com/office/drawing/2014/main" id="{72FABB39-C1F3-E777-62C4-2DE605765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3F138-1D52-E384-E3C3-8D1CD95D8127}"/>
              </a:ext>
            </a:extLst>
          </p:cNvPr>
          <p:cNvSpPr>
            <a:spLocks noGrp="1"/>
          </p:cNvSpPr>
          <p:nvPr>
            <p:ph type="sldNum" sz="quarter" idx="12"/>
          </p:nvPr>
        </p:nvSpPr>
        <p:spPr/>
        <p:txBody>
          <a:bodyPr/>
          <a:lstStyle/>
          <a:p>
            <a:fld id="{951D4FBB-48A6-44CD-9756-3E9B3A709367}" type="slidenum">
              <a:rPr lang="en-US" smtClean="0"/>
              <a:t>‹#›</a:t>
            </a:fld>
            <a:endParaRPr lang="en-US"/>
          </a:p>
        </p:txBody>
      </p:sp>
    </p:spTree>
    <p:extLst>
      <p:ext uri="{BB962C8B-B14F-4D97-AF65-F5344CB8AC3E}">
        <p14:creationId xmlns:p14="http://schemas.microsoft.com/office/powerpoint/2010/main" val="311385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56CAB-EB86-5004-A07E-6C1B4DCA5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E886CB-DF8D-F734-CD7B-5171FBD7E9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1B669F-3AFE-B01C-5DA8-ABFB4E2BE64A}"/>
              </a:ext>
            </a:extLst>
          </p:cNvPr>
          <p:cNvSpPr>
            <a:spLocks noGrp="1"/>
          </p:cNvSpPr>
          <p:nvPr>
            <p:ph type="dt" sz="half" idx="10"/>
          </p:nvPr>
        </p:nvSpPr>
        <p:spPr/>
        <p:txBody>
          <a:bodyPr/>
          <a:lstStyle/>
          <a:p>
            <a:fld id="{3C2755EF-0628-43B0-B828-FFEAC767C651}" type="datetimeFigureOut">
              <a:rPr lang="en-US" smtClean="0"/>
              <a:t>5/3/2025</a:t>
            </a:fld>
            <a:endParaRPr lang="en-US"/>
          </a:p>
        </p:txBody>
      </p:sp>
      <p:sp>
        <p:nvSpPr>
          <p:cNvPr id="5" name="Footer Placeholder 4">
            <a:extLst>
              <a:ext uri="{FF2B5EF4-FFF2-40B4-BE49-F238E27FC236}">
                <a16:creationId xmlns:a16="http://schemas.microsoft.com/office/drawing/2014/main" id="{9FC14438-E5F7-DB73-56FB-07EA2A4474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2B9D0C-29D8-8A3A-5903-0EACFCFD042F}"/>
              </a:ext>
            </a:extLst>
          </p:cNvPr>
          <p:cNvSpPr>
            <a:spLocks noGrp="1"/>
          </p:cNvSpPr>
          <p:nvPr>
            <p:ph type="sldNum" sz="quarter" idx="12"/>
          </p:nvPr>
        </p:nvSpPr>
        <p:spPr/>
        <p:txBody>
          <a:bodyPr/>
          <a:lstStyle/>
          <a:p>
            <a:fld id="{951D4FBB-48A6-44CD-9756-3E9B3A709367}" type="slidenum">
              <a:rPr lang="en-US" smtClean="0"/>
              <a:t>‹#›</a:t>
            </a:fld>
            <a:endParaRPr lang="en-US"/>
          </a:p>
        </p:txBody>
      </p:sp>
    </p:spTree>
    <p:extLst>
      <p:ext uri="{BB962C8B-B14F-4D97-AF65-F5344CB8AC3E}">
        <p14:creationId xmlns:p14="http://schemas.microsoft.com/office/powerpoint/2010/main" val="3287256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6E67-B432-A933-ACCC-5D4F4941C3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50D1E0-2189-B816-25B9-2FAC9FF0475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9F3BFD-4008-EE7A-2764-3C96B3EDBA5C}"/>
              </a:ext>
            </a:extLst>
          </p:cNvPr>
          <p:cNvSpPr>
            <a:spLocks noGrp="1"/>
          </p:cNvSpPr>
          <p:nvPr>
            <p:ph type="dt" sz="half" idx="10"/>
          </p:nvPr>
        </p:nvSpPr>
        <p:spPr/>
        <p:txBody>
          <a:bodyPr/>
          <a:lstStyle/>
          <a:p>
            <a:fld id="{3C2755EF-0628-43B0-B828-FFEAC767C651}" type="datetimeFigureOut">
              <a:rPr lang="en-US" smtClean="0"/>
              <a:t>5/3/2025</a:t>
            </a:fld>
            <a:endParaRPr lang="en-US"/>
          </a:p>
        </p:txBody>
      </p:sp>
      <p:sp>
        <p:nvSpPr>
          <p:cNvPr id="5" name="Footer Placeholder 4">
            <a:extLst>
              <a:ext uri="{FF2B5EF4-FFF2-40B4-BE49-F238E27FC236}">
                <a16:creationId xmlns:a16="http://schemas.microsoft.com/office/drawing/2014/main" id="{A6A8D63A-3806-E25D-27B4-8013D0FCB0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7BC87-1796-8DDE-3B99-FD5A2F904782}"/>
              </a:ext>
            </a:extLst>
          </p:cNvPr>
          <p:cNvSpPr>
            <a:spLocks noGrp="1"/>
          </p:cNvSpPr>
          <p:nvPr>
            <p:ph type="sldNum" sz="quarter" idx="12"/>
          </p:nvPr>
        </p:nvSpPr>
        <p:spPr/>
        <p:txBody>
          <a:bodyPr/>
          <a:lstStyle/>
          <a:p>
            <a:fld id="{951D4FBB-48A6-44CD-9756-3E9B3A709367}" type="slidenum">
              <a:rPr lang="en-US" smtClean="0"/>
              <a:t>‹#›</a:t>
            </a:fld>
            <a:endParaRPr lang="en-US"/>
          </a:p>
        </p:txBody>
      </p:sp>
    </p:spTree>
    <p:extLst>
      <p:ext uri="{BB962C8B-B14F-4D97-AF65-F5344CB8AC3E}">
        <p14:creationId xmlns:p14="http://schemas.microsoft.com/office/powerpoint/2010/main" val="2931315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28E6-3BEC-E63D-F73C-3D4011CE4A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3BA691-8A26-72B9-EF00-C586A47BE9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C96384-2F77-E508-5836-7C09DE9A30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0435E6-4059-C190-1C46-89D65D81FE35}"/>
              </a:ext>
            </a:extLst>
          </p:cNvPr>
          <p:cNvSpPr>
            <a:spLocks noGrp="1"/>
          </p:cNvSpPr>
          <p:nvPr>
            <p:ph type="dt" sz="half" idx="10"/>
          </p:nvPr>
        </p:nvSpPr>
        <p:spPr/>
        <p:txBody>
          <a:bodyPr/>
          <a:lstStyle/>
          <a:p>
            <a:fld id="{3C2755EF-0628-43B0-B828-FFEAC767C651}" type="datetimeFigureOut">
              <a:rPr lang="en-US" smtClean="0"/>
              <a:t>5/3/2025</a:t>
            </a:fld>
            <a:endParaRPr lang="en-US"/>
          </a:p>
        </p:txBody>
      </p:sp>
      <p:sp>
        <p:nvSpPr>
          <p:cNvPr id="6" name="Footer Placeholder 5">
            <a:extLst>
              <a:ext uri="{FF2B5EF4-FFF2-40B4-BE49-F238E27FC236}">
                <a16:creationId xmlns:a16="http://schemas.microsoft.com/office/drawing/2014/main" id="{405584A2-4ECC-694C-125D-06DF8C727B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E1F758-6361-0FFF-E740-D12F3EA23840}"/>
              </a:ext>
            </a:extLst>
          </p:cNvPr>
          <p:cNvSpPr>
            <a:spLocks noGrp="1"/>
          </p:cNvSpPr>
          <p:nvPr>
            <p:ph type="sldNum" sz="quarter" idx="12"/>
          </p:nvPr>
        </p:nvSpPr>
        <p:spPr/>
        <p:txBody>
          <a:bodyPr/>
          <a:lstStyle/>
          <a:p>
            <a:fld id="{951D4FBB-48A6-44CD-9756-3E9B3A709367}" type="slidenum">
              <a:rPr lang="en-US" smtClean="0"/>
              <a:t>‹#›</a:t>
            </a:fld>
            <a:endParaRPr lang="en-US"/>
          </a:p>
        </p:txBody>
      </p:sp>
    </p:spTree>
    <p:extLst>
      <p:ext uri="{BB962C8B-B14F-4D97-AF65-F5344CB8AC3E}">
        <p14:creationId xmlns:p14="http://schemas.microsoft.com/office/powerpoint/2010/main" val="547304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D70E-A71E-BD5E-DA50-0A4C6D5CDF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D6E3CF-B70A-9C00-A327-826F904C3B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E43982-3750-06F8-77BF-D23375E3FA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D9F8CC-C639-B598-2EC0-A4BF66B9D3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62BA39-672B-9FF9-B40B-F4543FCC5B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58DC1D-91AF-5203-EF39-5EFBC4795BED}"/>
              </a:ext>
            </a:extLst>
          </p:cNvPr>
          <p:cNvSpPr>
            <a:spLocks noGrp="1"/>
          </p:cNvSpPr>
          <p:nvPr>
            <p:ph type="dt" sz="half" idx="10"/>
          </p:nvPr>
        </p:nvSpPr>
        <p:spPr/>
        <p:txBody>
          <a:bodyPr/>
          <a:lstStyle/>
          <a:p>
            <a:fld id="{3C2755EF-0628-43B0-B828-FFEAC767C651}" type="datetimeFigureOut">
              <a:rPr lang="en-US" smtClean="0"/>
              <a:t>5/3/2025</a:t>
            </a:fld>
            <a:endParaRPr lang="en-US"/>
          </a:p>
        </p:txBody>
      </p:sp>
      <p:sp>
        <p:nvSpPr>
          <p:cNvPr id="8" name="Footer Placeholder 7">
            <a:extLst>
              <a:ext uri="{FF2B5EF4-FFF2-40B4-BE49-F238E27FC236}">
                <a16:creationId xmlns:a16="http://schemas.microsoft.com/office/drawing/2014/main" id="{21D538A7-A829-9A66-5EB5-4B3D24CF23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0CB39D-F56D-4264-29EC-CF03E40391AB}"/>
              </a:ext>
            </a:extLst>
          </p:cNvPr>
          <p:cNvSpPr>
            <a:spLocks noGrp="1"/>
          </p:cNvSpPr>
          <p:nvPr>
            <p:ph type="sldNum" sz="quarter" idx="12"/>
          </p:nvPr>
        </p:nvSpPr>
        <p:spPr/>
        <p:txBody>
          <a:bodyPr/>
          <a:lstStyle/>
          <a:p>
            <a:fld id="{951D4FBB-48A6-44CD-9756-3E9B3A709367}" type="slidenum">
              <a:rPr lang="en-US" smtClean="0"/>
              <a:t>‹#›</a:t>
            </a:fld>
            <a:endParaRPr lang="en-US"/>
          </a:p>
        </p:txBody>
      </p:sp>
    </p:spTree>
    <p:extLst>
      <p:ext uri="{BB962C8B-B14F-4D97-AF65-F5344CB8AC3E}">
        <p14:creationId xmlns:p14="http://schemas.microsoft.com/office/powerpoint/2010/main" val="307547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642F-D3D7-D1B4-5270-81D2E971C0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BC909B-F1F8-113E-AC8B-64CD8D44FE41}"/>
              </a:ext>
            </a:extLst>
          </p:cNvPr>
          <p:cNvSpPr>
            <a:spLocks noGrp="1"/>
          </p:cNvSpPr>
          <p:nvPr>
            <p:ph type="dt" sz="half" idx="10"/>
          </p:nvPr>
        </p:nvSpPr>
        <p:spPr/>
        <p:txBody>
          <a:bodyPr/>
          <a:lstStyle/>
          <a:p>
            <a:fld id="{3C2755EF-0628-43B0-B828-FFEAC767C651}" type="datetimeFigureOut">
              <a:rPr lang="en-US" smtClean="0"/>
              <a:t>5/3/2025</a:t>
            </a:fld>
            <a:endParaRPr lang="en-US"/>
          </a:p>
        </p:txBody>
      </p:sp>
      <p:sp>
        <p:nvSpPr>
          <p:cNvPr id="4" name="Footer Placeholder 3">
            <a:extLst>
              <a:ext uri="{FF2B5EF4-FFF2-40B4-BE49-F238E27FC236}">
                <a16:creationId xmlns:a16="http://schemas.microsoft.com/office/drawing/2014/main" id="{6DBC88DD-8931-1C70-B2CF-43BEC99358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223574-349F-59D0-8B2E-B58755D85C5A}"/>
              </a:ext>
            </a:extLst>
          </p:cNvPr>
          <p:cNvSpPr>
            <a:spLocks noGrp="1"/>
          </p:cNvSpPr>
          <p:nvPr>
            <p:ph type="sldNum" sz="quarter" idx="12"/>
          </p:nvPr>
        </p:nvSpPr>
        <p:spPr/>
        <p:txBody>
          <a:bodyPr/>
          <a:lstStyle/>
          <a:p>
            <a:fld id="{951D4FBB-48A6-44CD-9756-3E9B3A709367}" type="slidenum">
              <a:rPr lang="en-US" smtClean="0"/>
              <a:t>‹#›</a:t>
            </a:fld>
            <a:endParaRPr lang="en-US"/>
          </a:p>
        </p:txBody>
      </p:sp>
    </p:spTree>
    <p:extLst>
      <p:ext uri="{BB962C8B-B14F-4D97-AF65-F5344CB8AC3E}">
        <p14:creationId xmlns:p14="http://schemas.microsoft.com/office/powerpoint/2010/main" val="2193577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96B6F8-8814-519C-6482-5F357E7B85D3}"/>
              </a:ext>
            </a:extLst>
          </p:cNvPr>
          <p:cNvSpPr>
            <a:spLocks noGrp="1"/>
          </p:cNvSpPr>
          <p:nvPr>
            <p:ph type="dt" sz="half" idx="10"/>
          </p:nvPr>
        </p:nvSpPr>
        <p:spPr/>
        <p:txBody>
          <a:bodyPr/>
          <a:lstStyle/>
          <a:p>
            <a:fld id="{3C2755EF-0628-43B0-B828-FFEAC767C651}" type="datetimeFigureOut">
              <a:rPr lang="en-US" smtClean="0"/>
              <a:t>5/3/2025</a:t>
            </a:fld>
            <a:endParaRPr lang="en-US"/>
          </a:p>
        </p:txBody>
      </p:sp>
      <p:sp>
        <p:nvSpPr>
          <p:cNvPr id="3" name="Footer Placeholder 2">
            <a:extLst>
              <a:ext uri="{FF2B5EF4-FFF2-40B4-BE49-F238E27FC236}">
                <a16:creationId xmlns:a16="http://schemas.microsoft.com/office/drawing/2014/main" id="{6A0FCE92-38BE-4480-8F0A-78F1DEBA01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803D27-D19B-1041-0992-70C6AF926509}"/>
              </a:ext>
            </a:extLst>
          </p:cNvPr>
          <p:cNvSpPr>
            <a:spLocks noGrp="1"/>
          </p:cNvSpPr>
          <p:nvPr>
            <p:ph type="sldNum" sz="quarter" idx="12"/>
          </p:nvPr>
        </p:nvSpPr>
        <p:spPr/>
        <p:txBody>
          <a:bodyPr/>
          <a:lstStyle/>
          <a:p>
            <a:fld id="{951D4FBB-48A6-44CD-9756-3E9B3A709367}" type="slidenum">
              <a:rPr lang="en-US" smtClean="0"/>
              <a:t>‹#›</a:t>
            </a:fld>
            <a:endParaRPr lang="en-US"/>
          </a:p>
        </p:txBody>
      </p:sp>
    </p:spTree>
    <p:extLst>
      <p:ext uri="{BB962C8B-B14F-4D97-AF65-F5344CB8AC3E}">
        <p14:creationId xmlns:p14="http://schemas.microsoft.com/office/powerpoint/2010/main" val="2947966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4AC1-029A-92F2-A9D3-BB980F9BEC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C4A382-388E-63EB-D49A-426E063EFA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671F90-639A-8529-7AE0-C7DC7F19E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A0BACF-2F70-549C-72E4-55A7659CCEB3}"/>
              </a:ext>
            </a:extLst>
          </p:cNvPr>
          <p:cNvSpPr>
            <a:spLocks noGrp="1"/>
          </p:cNvSpPr>
          <p:nvPr>
            <p:ph type="dt" sz="half" idx="10"/>
          </p:nvPr>
        </p:nvSpPr>
        <p:spPr/>
        <p:txBody>
          <a:bodyPr/>
          <a:lstStyle/>
          <a:p>
            <a:fld id="{3C2755EF-0628-43B0-B828-FFEAC767C651}" type="datetimeFigureOut">
              <a:rPr lang="en-US" smtClean="0"/>
              <a:t>5/3/2025</a:t>
            </a:fld>
            <a:endParaRPr lang="en-US"/>
          </a:p>
        </p:txBody>
      </p:sp>
      <p:sp>
        <p:nvSpPr>
          <p:cNvPr id="6" name="Footer Placeholder 5">
            <a:extLst>
              <a:ext uri="{FF2B5EF4-FFF2-40B4-BE49-F238E27FC236}">
                <a16:creationId xmlns:a16="http://schemas.microsoft.com/office/drawing/2014/main" id="{76054A44-C3ED-27CB-4A59-D235945D1E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FB8C8-2DBF-D718-858D-9001A969A629}"/>
              </a:ext>
            </a:extLst>
          </p:cNvPr>
          <p:cNvSpPr>
            <a:spLocks noGrp="1"/>
          </p:cNvSpPr>
          <p:nvPr>
            <p:ph type="sldNum" sz="quarter" idx="12"/>
          </p:nvPr>
        </p:nvSpPr>
        <p:spPr/>
        <p:txBody>
          <a:bodyPr/>
          <a:lstStyle/>
          <a:p>
            <a:fld id="{951D4FBB-48A6-44CD-9756-3E9B3A709367}" type="slidenum">
              <a:rPr lang="en-US" smtClean="0"/>
              <a:t>‹#›</a:t>
            </a:fld>
            <a:endParaRPr lang="en-US"/>
          </a:p>
        </p:txBody>
      </p:sp>
    </p:spTree>
    <p:extLst>
      <p:ext uri="{BB962C8B-B14F-4D97-AF65-F5344CB8AC3E}">
        <p14:creationId xmlns:p14="http://schemas.microsoft.com/office/powerpoint/2010/main" val="3131569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F414D-A0E5-7FAB-94C9-7CFDE994D0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E40A44-A66A-30F1-15A8-0571437A1E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6D816-14EF-838E-A3B8-28AFEFE972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0B7FF7-6C9B-E4B1-4D4B-B19A94B0B2B2}"/>
              </a:ext>
            </a:extLst>
          </p:cNvPr>
          <p:cNvSpPr>
            <a:spLocks noGrp="1"/>
          </p:cNvSpPr>
          <p:nvPr>
            <p:ph type="dt" sz="half" idx="10"/>
          </p:nvPr>
        </p:nvSpPr>
        <p:spPr/>
        <p:txBody>
          <a:bodyPr/>
          <a:lstStyle/>
          <a:p>
            <a:fld id="{3C2755EF-0628-43B0-B828-FFEAC767C651}" type="datetimeFigureOut">
              <a:rPr lang="en-US" smtClean="0"/>
              <a:t>5/3/2025</a:t>
            </a:fld>
            <a:endParaRPr lang="en-US"/>
          </a:p>
        </p:txBody>
      </p:sp>
      <p:sp>
        <p:nvSpPr>
          <p:cNvPr id="6" name="Footer Placeholder 5">
            <a:extLst>
              <a:ext uri="{FF2B5EF4-FFF2-40B4-BE49-F238E27FC236}">
                <a16:creationId xmlns:a16="http://schemas.microsoft.com/office/drawing/2014/main" id="{51BC5332-0436-649D-F6FE-45F308740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9961A7-8CD1-BFF3-AA4D-CAFB45CCB85E}"/>
              </a:ext>
            </a:extLst>
          </p:cNvPr>
          <p:cNvSpPr>
            <a:spLocks noGrp="1"/>
          </p:cNvSpPr>
          <p:nvPr>
            <p:ph type="sldNum" sz="quarter" idx="12"/>
          </p:nvPr>
        </p:nvSpPr>
        <p:spPr/>
        <p:txBody>
          <a:bodyPr/>
          <a:lstStyle/>
          <a:p>
            <a:fld id="{951D4FBB-48A6-44CD-9756-3E9B3A709367}" type="slidenum">
              <a:rPr lang="en-US" smtClean="0"/>
              <a:t>‹#›</a:t>
            </a:fld>
            <a:endParaRPr lang="en-US"/>
          </a:p>
        </p:txBody>
      </p:sp>
    </p:spTree>
    <p:extLst>
      <p:ext uri="{BB962C8B-B14F-4D97-AF65-F5344CB8AC3E}">
        <p14:creationId xmlns:p14="http://schemas.microsoft.com/office/powerpoint/2010/main" val="3998065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3D41F9-2448-E8A2-F07A-B4D31DDB41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69BD48-1614-7FC2-ED75-C6C9958740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273E8-8C00-DCE6-B16F-BB4C97161F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2755EF-0628-43B0-B828-FFEAC767C651}" type="datetimeFigureOut">
              <a:rPr lang="en-US" smtClean="0"/>
              <a:t>5/3/2025</a:t>
            </a:fld>
            <a:endParaRPr lang="en-US"/>
          </a:p>
        </p:txBody>
      </p:sp>
      <p:sp>
        <p:nvSpPr>
          <p:cNvPr id="5" name="Footer Placeholder 4">
            <a:extLst>
              <a:ext uri="{FF2B5EF4-FFF2-40B4-BE49-F238E27FC236}">
                <a16:creationId xmlns:a16="http://schemas.microsoft.com/office/drawing/2014/main" id="{EE4B9F91-C8E1-8E1A-0C6F-D3FEB37189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02F4DF6-B4A8-EC34-61A3-C77B6BF426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51D4FBB-48A6-44CD-9756-3E9B3A709367}" type="slidenum">
              <a:rPr lang="en-US" smtClean="0"/>
              <a:t>‹#›</a:t>
            </a:fld>
            <a:endParaRPr lang="en-US"/>
          </a:p>
        </p:txBody>
      </p:sp>
      <p:sp>
        <p:nvSpPr>
          <p:cNvPr id="8" name="TextBox 7">
            <a:extLst>
              <a:ext uri="{FF2B5EF4-FFF2-40B4-BE49-F238E27FC236}">
                <a16:creationId xmlns:a16="http://schemas.microsoft.com/office/drawing/2014/main" id="{7CC895CE-CB79-A01E-EFC3-6E08E3953237}"/>
              </a:ext>
            </a:extLst>
          </p:cNvPr>
          <p:cNvSpPr txBox="1"/>
          <p:nvPr userDrawn="1">
            <p:extLst>
              <p:ext uri="{1162E1C5-73C7-4A58-AE30-91384D911F3F}">
                <p184:classification xmlns:p184="http://schemas.microsoft.com/office/powerpoint/2018/4/main" val="hdr"/>
              </p:ext>
            </p:extLst>
          </p:nvPr>
        </p:nvSpPr>
        <p:spPr>
          <a:xfrm>
            <a:off x="63500" y="63500"/>
            <a:ext cx="1404938" cy="167640"/>
          </a:xfrm>
          <a:prstGeom prst="rect">
            <a:avLst/>
          </a:prstGeom>
        </p:spPr>
        <p:txBody>
          <a:bodyPr horzOverflow="overflow" lIns="0" tIns="0" rIns="0" bIns="0">
            <a:spAutoFit/>
          </a:bodyPr>
          <a:lstStyle/>
          <a:p>
            <a:pPr algn="l"/>
            <a:r>
              <a:rPr lang="en-US" sz="1100">
                <a:solidFill>
                  <a:srgbClr val="000000">
                    <a:alpha val="50000"/>
                  </a:srgbClr>
                </a:solidFill>
                <a:latin typeface="Calibri" panose="020F0502020204030204" pitchFamily="34" charset="0"/>
                <a:cs typeface="Calibri" panose="020F0502020204030204" pitchFamily="34" charset="0"/>
              </a:rPr>
              <a:t>                    Official Open</a:t>
            </a:r>
          </a:p>
        </p:txBody>
      </p:sp>
    </p:spTree>
    <p:extLst>
      <p:ext uri="{BB962C8B-B14F-4D97-AF65-F5344CB8AC3E}">
        <p14:creationId xmlns:p14="http://schemas.microsoft.com/office/powerpoint/2010/main" val="504941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1.np.edu.sg/clte/antiplagiarism/policy.ht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06F660-0423-460A-85FF-99D7E29CFCBB}"/>
              </a:ext>
            </a:extLst>
          </p:cNvPr>
          <p:cNvSpPr txBox="1">
            <a:spLocks/>
          </p:cNvSpPr>
          <p:nvPr/>
        </p:nvSpPr>
        <p:spPr>
          <a:xfrm>
            <a:off x="-1" y="15669"/>
            <a:ext cx="12192000" cy="1499191"/>
          </a:xfrm>
          <a:prstGeom prst="rect">
            <a:avLst/>
          </a:prstGeom>
        </p:spPr>
        <p:txBody>
          <a:bodyPr lIns="2880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SG" b="1" dirty="0">
                <a:solidFill>
                  <a:srgbClr val="800000"/>
                </a:solidFill>
                <a:latin typeface="Arial" panose="020B0604020202020204" pitchFamily="34" charset="0"/>
                <a:cs typeface="Arial" panose="020B0604020202020204" pitchFamily="34" charset="0"/>
              </a:rPr>
              <a:t>Emerging Trend in Data Science</a:t>
            </a:r>
          </a:p>
        </p:txBody>
      </p:sp>
      <p:sp>
        <p:nvSpPr>
          <p:cNvPr id="5" name="TextBox 4">
            <a:extLst>
              <a:ext uri="{FF2B5EF4-FFF2-40B4-BE49-F238E27FC236}">
                <a16:creationId xmlns:a16="http://schemas.microsoft.com/office/drawing/2014/main" id="{DADC4FA2-D25F-414D-8ED5-05B0100B7933}"/>
              </a:ext>
            </a:extLst>
          </p:cNvPr>
          <p:cNvSpPr txBox="1"/>
          <p:nvPr/>
        </p:nvSpPr>
        <p:spPr>
          <a:xfrm>
            <a:off x="0" y="3742660"/>
            <a:ext cx="12191999" cy="1234640"/>
          </a:xfrm>
          <a:prstGeom prst="rect">
            <a:avLst/>
          </a:prstGeom>
          <a:noFill/>
        </p:spPr>
        <p:txBody>
          <a:bodyPr wrap="square" rtlCol="0" anchor="b">
            <a:noAutofit/>
          </a:bodyPr>
          <a:lstStyle/>
          <a:p>
            <a:pPr algn="ctr">
              <a:spcAft>
                <a:spcPts val="600"/>
              </a:spcAft>
            </a:pPr>
            <a:r>
              <a:rPr lang="en-SG" sz="2000" dirty="0">
                <a:latin typeface="Arial" panose="020B0604020202020204" pitchFamily="34" charset="0"/>
                <a:cs typeface="Arial" panose="020B0604020202020204" pitchFamily="34" charset="0"/>
              </a:rPr>
              <a:t>T02</a:t>
            </a:r>
          </a:p>
        </p:txBody>
      </p:sp>
      <p:sp>
        <p:nvSpPr>
          <p:cNvPr id="6" name="TextBox 5">
            <a:extLst>
              <a:ext uri="{FF2B5EF4-FFF2-40B4-BE49-F238E27FC236}">
                <a16:creationId xmlns:a16="http://schemas.microsoft.com/office/drawing/2014/main" id="{C771C021-5BC2-49A6-9F48-48ABC923D618}"/>
              </a:ext>
            </a:extLst>
          </p:cNvPr>
          <p:cNvSpPr txBox="1"/>
          <p:nvPr/>
        </p:nvSpPr>
        <p:spPr>
          <a:xfrm>
            <a:off x="-1" y="3177957"/>
            <a:ext cx="12191999" cy="481740"/>
          </a:xfrm>
          <a:prstGeom prst="rect">
            <a:avLst/>
          </a:prstGeom>
          <a:noFill/>
        </p:spPr>
        <p:txBody>
          <a:bodyPr wrap="square" rtlCol="0">
            <a:noAutofit/>
          </a:bodyPr>
          <a:lstStyle/>
          <a:p>
            <a:pPr algn="ctr"/>
            <a:r>
              <a:rPr lang="en-SG" sz="2800" b="1" dirty="0">
                <a:latin typeface="Arial" panose="020B0604020202020204" pitchFamily="34" charset="0"/>
                <a:cs typeface="Arial" panose="020B0604020202020204" pitchFamily="34" charset="0"/>
              </a:rPr>
              <a:t>Charmaine Chua, S10257883A</a:t>
            </a:r>
          </a:p>
        </p:txBody>
      </p:sp>
      <p:sp>
        <p:nvSpPr>
          <p:cNvPr id="7" name="Slide Number Placeholder 7">
            <a:extLst>
              <a:ext uri="{FF2B5EF4-FFF2-40B4-BE49-F238E27FC236}">
                <a16:creationId xmlns:a16="http://schemas.microsoft.com/office/drawing/2014/main" id="{911E2F83-7223-45D9-AD3A-E448B48A3FBF}"/>
              </a:ext>
            </a:extLst>
          </p:cNvPr>
          <p:cNvSpPr>
            <a:spLocks noGrp="1"/>
          </p:cNvSpPr>
          <p:nvPr>
            <p:ph type="sldNum" sz="quarter" idx="12"/>
          </p:nvPr>
        </p:nvSpPr>
        <p:spPr>
          <a:xfrm>
            <a:off x="8610600" y="6356350"/>
            <a:ext cx="2743200" cy="365125"/>
          </a:xfrm>
        </p:spPr>
        <p:txBody>
          <a:bodyPr/>
          <a:lstStyle/>
          <a:p>
            <a:fld id="{C55F2AC1-5349-40F4-976A-E0D325BAD41D}" type="slidenum">
              <a:rPr lang="en-SG" smtClean="0"/>
              <a:t>1</a:t>
            </a:fld>
            <a:endParaRPr lang="en-SG"/>
          </a:p>
        </p:txBody>
      </p:sp>
      <p:sp>
        <p:nvSpPr>
          <p:cNvPr id="8" name="TextBox 7">
            <a:extLst>
              <a:ext uri="{FF2B5EF4-FFF2-40B4-BE49-F238E27FC236}">
                <a16:creationId xmlns:a16="http://schemas.microsoft.com/office/drawing/2014/main" id="{564A0149-1739-4410-8AF9-0619EAABDB33}"/>
              </a:ext>
            </a:extLst>
          </p:cNvPr>
          <p:cNvSpPr txBox="1"/>
          <p:nvPr/>
        </p:nvSpPr>
        <p:spPr>
          <a:xfrm>
            <a:off x="2711688" y="1572207"/>
            <a:ext cx="7177696" cy="708440"/>
          </a:xfrm>
          <a:prstGeom prst="rect">
            <a:avLst/>
          </a:prstGeom>
          <a:noFill/>
        </p:spPr>
        <p:txBody>
          <a:bodyPr wrap="square" rtlCol="0">
            <a:noAutofit/>
          </a:bodyPr>
          <a:lstStyle/>
          <a:p>
            <a:pPr algn="ctr"/>
            <a:r>
              <a:rPr lang="en-SG" sz="3600" b="1" dirty="0">
                <a:solidFill>
                  <a:srgbClr val="0000CC"/>
                </a:solidFill>
                <a:latin typeface="Arial" panose="020B0604020202020204" pitchFamily="34" charset="0"/>
                <a:cs typeface="Arial" panose="020B0604020202020204" pitchFamily="34" charset="0"/>
              </a:rPr>
              <a:t>Assignment 1 Submission</a:t>
            </a:r>
          </a:p>
        </p:txBody>
      </p:sp>
      <p:sp>
        <p:nvSpPr>
          <p:cNvPr id="9" name="TextBox 8">
            <a:extLst>
              <a:ext uri="{FF2B5EF4-FFF2-40B4-BE49-F238E27FC236}">
                <a16:creationId xmlns:a16="http://schemas.microsoft.com/office/drawing/2014/main" id="{D61287F3-D1BF-4002-83E2-20C528209ACA}"/>
              </a:ext>
            </a:extLst>
          </p:cNvPr>
          <p:cNvSpPr txBox="1"/>
          <p:nvPr/>
        </p:nvSpPr>
        <p:spPr>
          <a:xfrm>
            <a:off x="5006053" y="2260449"/>
            <a:ext cx="2588965" cy="481740"/>
          </a:xfrm>
          <a:prstGeom prst="rect">
            <a:avLst/>
          </a:prstGeom>
          <a:noFill/>
        </p:spPr>
        <p:txBody>
          <a:bodyPr wrap="square" rtlCol="0">
            <a:noAutofit/>
          </a:bodyPr>
          <a:lstStyle/>
          <a:p>
            <a:pPr algn="ctr"/>
            <a:r>
              <a:rPr lang="en-SG" sz="2800" b="1" dirty="0">
                <a:solidFill>
                  <a:srgbClr val="0000CC"/>
                </a:solidFill>
                <a:latin typeface="Arial" panose="020B0604020202020204" pitchFamily="34" charset="0"/>
                <a:cs typeface="Arial" panose="020B0604020202020204" pitchFamily="34" charset="0"/>
              </a:rPr>
              <a:t>by</a:t>
            </a:r>
          </a:p>
        </p:txBody>
      </p:sp>
      <p:sp>
        <p:nvSpPr>
          <p:cNvPr id="10" name="Speech Bubble: Rectangle 9">
            <a:extLst>
              <a:ext uri="{FF2B5EF4-FFF2-40B4-BE49-F238E27FC236}">
                <a16:creationId xmlns:a16="http://schemas.microsoft.com/office/drawing/2014/main" id="{4D67F937-7682-4DE0-B1D0-9D53F3FC4379}"/>
              </a:ext>
            </a:extLst>
          </p:cNvPr>
          <p:cNvSpPr/>
          <p:nvPr/>
        </p:nvSpPr>
        <p:spPr>
          <a:xfrm>
            <a:off x="12762107" y="2062972"/>
            <a:ext cx="2141316" cy="1761834"/>
          </a:xfrm>
          <a:prstGeom prst="wedgeRectCallout">
            <a:avLst>
              <a:gd name="adj1" fmla="val -75349"/>
              <a:gd name="adj2" fmla="val 41995"/>
            </a:avLst>
          </a:prstGeom>
          <a:solidFill>
            <a:srgbClr val="FFFFC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Arial Narrow" panose="020B0606020202030204" pitchFamily="34" charset="0"/>
              </a:rPr>
              <a:t>Type your </a:t>
            </a:r>
            <a:r>
              <a:rPr lang="en-SG" b="1" dirty="0">
                <a:solidFill>
                  <a:schemeClr val="tx1"/>
                </a:solidFill>
                <a:latin typeface="Arial Narrow" panose="020B0606020202030204" pitchFamily="34" charset="0"/>
              </a:rPr>
              <a:t>name</a:t>
            </a:r>
            <a:r>
              <a:rPr lang="en-SG" dirty="0">
                <a:solidFill>
                  <a:schemeClr val="tx1"/>
                </a:solidFill>
                <a:latin typeface="Arial Narrow" panose="020B0606020202030204" pitchFamily="34" charset="0"/>
              </a:rPr>
              <a:t> and </a:t>
            </a:r>
            <a:r>
              <a:rPr lang="en-SG" b="1" dirty="0">
                <a:solidFill>
                  <a:schemeClr val="tx1"/>
                </a:solidFill>
                <a:latin typeface="Arial Narrow" panose="020B0606020202030204" pitchFamily="34" charset="0"/>
              </a:rPr>
              <a:t>class</a:t>
            </a:r>
            <a:r>
              <a:rPr lang="en-SG" dirty="0">
                <a:solidFill>
                  <a:schemeClr val="tx1"/>
                </a:solidFill>
                <a:latin typeface="Arial Narrow" panose="020B0606020202030204" pitchFamily="34" charset="0"/>
              </a:rPr>
              <a:t> here. </a:t>
            </a:r>
          </a:p>
          <a:p>
            <a:pPr algn="ctr"/>
            <a:r>
              <a:rPr lang="en-SG" dirty="0">
                <a:solidFill>
                  <a:schemeClr val="tx1"/>
                </a:solidFill>
                <a:latin typeface="Arial Narrow" panose="020B0606020202030204" pitchFamily="34" charset="0"/>
              </a:rPr>
              <a:t>If you do not belong to any class, I do not know why you are reading this.</a:t>
            </a:r>
          </a:p>
        </p:txBody>
      </p:sp>
    </p:spTree>
    <p:extLst>
      <p:ext uri="{BB962C8B-B14F-4D97-AF65-F5344CB8AC3E}">
        <p14:creationId xmlns:p14="http://schemas.microsoft.com/office/powerpoint/2010/main" val="709173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C194-EAB9-49FE-87C6-35C333192316}"/>
              </a:ext>
            </a:extLst>
          </p:cNvPr>
          <p:cNvSpPr>
            <a:spLocks noGrp="1"/>
          </p:cNvSpPr>
          <p:nvPr>
            <p:ph type="ctrTitle"/>
          </p:nvPr>
        </p:nvSpPr>
        <p:spPr>
          <a:xfrm>
            <a:off x="0" y="0"/>
            <a:ext cx="12192000" cy="1371600"/>
          </a:xfrm>
        </p:spPr>
        <p:txBody>
          <a:bodyPr lIns="288000" anchor="ctr" anchorCtr="0">
            <a:noAutofit/>
          </a:bodyPr>
          <a:lstStyle/>
          <a:p>
            <a:pPr algn="l"/>
            <a:r>
              <a:rPr lang="it-IT" sz="3200" b="1" dirty="0">
                <a:solidFill>
                  <a:srgbClr val="800000"/>
                </a:solidFill>
                <a:latin typeface="Arial" panose="020B0604020202020204" pitchFamily="34" charset="0"/>
                <a:cs typeface="Arial" panose="020B0604020202020204" pitchFamily="34" charset="0"/>
              </a:rPr>
              <a:t>Section 7 </a:t>
            </a:r>
            <a:r>
              <a:rPr lang="en-SG" sz="3200" b="1" dirty="0">
                <a:solidFill>
                  <a:srgbClr val="800000"/>
                </a:solidFill>
                <a:latin typeface="Arial" panose="020B0604020202020204" pitchFamily="34" charset="0"/>
                <a:cs typeface="Arial" panose="020B0604020202020204" pitchFamily="34" charset="0"/>
              </a:rPr>
              <a:t>– Conclusions</a:t>
            </a:r>
          </a:p>
        </p:txBody>
      </p:sp>
      <p:sp>
        <p:nvSpPr>
          <p:cNvPr id="5" name="Slide Number Placeholder 4">
            <a:extLst>
              <a:ext uri="{FF2B5EF4-FFF2-40B4-BE49-F238E27FC236}">
                <a16:creationId xmlns:a16="http://schemas.microsoft.com/office/drawing/2014/main" id="{16562473-3F9E-4AF6-AA1D-5C26241A1CF6}"/>
              </a:ext>
            </a:extLst>
          </p:cNvPr>
          <p:cNvSpPr>
            <a:spLocks noGrp="1"/>
          </p:cNvSpPr>
          <p:nvPr>
            <p:ph type="sldNum" sz="quarter" idx="12"/>
          </p:nvPr>
        </p:nvSpPr>
        <p:spPr/>
        <p:txBody>
          <a:bodyPr/>
          <a:lstStyle/>
          <a:p>
            <a:fld id="{C55F2AC1-5349-40F4-976A-E0D325BAD41D}" type="slidenum">
              <a:rPr lang="en-SG" smtClean="0"/>
              <a:t>10</a:t>
            </a:fld>
            <a:endParaRPr lang="en-SG"/>
          </a:p>
        </p:txBody>
      </p:sp>
      <p:sp>
        <p:nvSpPr>
          <p:cNvPr id="6" name="TextBox 5">
            <a:extLst>
              <a:ext uri="{FF2B5EF4-FFF2-40B4-BE49-F238E27FC236}">
                <a16:creationId xmlns:a16="http://schemas.microsoft.com/office/drawing/2014/main" id="{874624E5-A460-4D37-8F3A-903DFBEB04A1}"/>
              </a:ext>
            </a:extLst>
          </p:cNvPr>
          <p:cNvSpPr txBox="1"/>
          <p:nvPr/>
        </p:nvSpPr>
        <p:spPr>
          <a:xfrm>
            <a:off x="228219" y="1046574"/>
            <a:ext cx="11814135" cy="562585"/>
          </a:xfrm>
          <a:prstGeom prst="rect">
            <a:avLst/>
          </a:prstGeom>
          <a:noFill/>
        </p:spPr>
        <p:txBody>
          <a:bodyPr wrap="square" rtlCol="0">
            <a:noAutofit/>
          </a:bodyPr>
          <a:lstStyle/>
          <a:p>
            <a:pPr>
              <a:spcAft>
                <a:spcPts val="600"/>
              </a:spcAft>
            </a:pPr>
            <a:r>
              <a:rPr lang="en-SG" sz="1600" b="1" dirty="0">
                <a:solidFill>
                  <a:srgbClr val="0000CC"/>
                </a:solidFill>
                <a:latin typeface="Arial" panose="020B0604020202020204" pitchFamily="34" charset="0"/>
                <a:cs typeface="Arial" panose="020B0604020202020204" pitchFamily="34" charset="0"/>
              </a:rPr>
              <a:t>Task</a:t>
            </a:r>
            <a:r>
              <a:rPr lang="en-SG" sz="1600" dirty="0">
                <a:solidFill>
                  <a:srgbClr val="0000CC"/>
                </a:solidFill>
                <a:latin typeface="Arial" panose="020B0604020202020204" pitchFamily="34" charset="0"/>
                <a:cs typeface="Arial" panose="020B0604020202020204" pitchFamily="34" charset="0"/>
              </a:rPr>
              <a:t>: You are free to use this section to write up any concluding remarks related to the assignment you have completed. </a:t>
            </a:r>
          </a:p>
        </p:txBody>
      </p:sp>
      <p:sp>
        <p:nvSpPr>
          <p:cNvPr id="12" name="TextBox 11">
            <a:extLst>
              <a:ext uri="{FF2B5EF4-FFF2-40B4-BE49-F238E27FC236}">
                <a16:creationId xmlns:a16="http://schemas.microsoft.com/office/drawing/2014/main" id="{F701D83F-135B-4C76-B840-59DB2E2B6166}"/>
              </a:ext>
            </a:extLst>
          </p:cNvPr>
          <p:cNvSpPr txBox="1"/>
          <p:nvPr/>
        </p:nvSpPr>
        <p:spPr>
          <a:xfrm>
            <a:off x="0" y="1781300"/>
            <a:ext cx="12192000" cy="4337492"/>
          </a:xfrm>
          <a:prstGeom prst="rect">
            <a:avLst/>
          </a:prstGeom>
          <a:solidFill>
            <a:srgbClr val="CCFFFF"/>
          </a:solidFill>
          <a:effectLst/>
        </p:spPr>
        <p:txBody>
          <a:bodyPr wrap="square" lIns="180000" tIns="108000" rIns="180000" bIns="108000" rtlCol="0">
            <a:normAutofit/>
          </a:bodyPr>
          <a:lstStyle/>
          <a:p>
            <a:r>
              <a:rPr lang="en-SG" sz="2400" b="1" dirty="0">
                <a:solidFill>
                  <a:srgbClr val="0000CC"/>
                </a:solidFill>
                <a:latin typeface="Arial Narrow" panose="020B0606020202030204" pitchFamily="34" charset="0"/>
                <a:cs typeface="Arial" panose="020B0604020202020204" pitchFamily="34" charset="0"/>
              </a:rPr>
              <a:t>Concluding remarks</a:t>
            </a:r>
            <a:r>
              <a:rPr lang="en-SG" sz="2400" dirty="0">
                <a:latin typeface="Arial Narrow" panose="020B0606020202030204" pitchFamily="34" charset="0"/>
                <a:cs typeface="Arial" panose="020B0604020202020204" pitchFamily="34" charset="0"/>
              </a:rPr>
              <a:t>: Type here …..</a:t>
            </a:r>
          </a:p>
        </p:txBody>
      </p:sp>
      <p:sp>
        <p:nvSpPr>
          <p:cNvPr id="13" name="Speech Bubble: Rectangle 12">
            <a:extLst>
              <a:ext uri="{FF2B5EF4-FFF2-40B4-BE49-F238E27FC236}">
                <a16:creationId xmlns:a16="http://schemas.microsoft.com/office/drawing/2014/main" id="{DEC71573-C0B9-46D9-A4E8-AEA4C7A93779}"/>
              </a:ext>
            </a:extLst>
          </p:cNvPr>
          <p:cNvSpPr/>
          <p:nvPr/>
        </p:nvSpPr>
        <p:spPr>
          <a:xfrm>
            <a:off x="12728653" y="2193664"/>
            <a:ext cx="2141316" cy="1235336"/>
          </a:xfrm>
          <a:prstGeom prst="wedgeRectCallout">
            <a:avLst>
              <a:gd name="adj1" fmla="val -72745"/>
              <a:gd name="adj2" fmla="val -17500"/>
            </a:avLst>
          </a:prstGeom>
          <a:solidFill>
            <a:srgbClr val="FFFFC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Arial Narrow" panose="020B0606020202030204" pitchFamily="34" charset="0"/>
              </a:rPr>
              <a:t>Duplicate and use an additional slide if the fonts gets too small.</a:t>
            </a:r>
          </a:p>
        </p:txBody>
      </p:sp>
    </p:spTree>
    <p:extLst>
      <p:ext uri="{BB962C8B-B14F-4D97-AF65-F5344CB8AC3E}">
        <p14:creationId xmlns:p14="http://schemas.microsoft.com/office/powerpoint/2010/main" val="1647042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D87CB-A80F-DCBC-6A42-294A665726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7FAED1-91DE-9FD6-6B79-C3993FF023BB}"/>
              </a:ext>
            </a:extLst>
          </p:cNvPr>
          <p:cNvSpPr>
            <a:spLocks noGrp="1"/>
          </p:cNvSpPr>
          <p:nvPr>
            <p:ph type="ctrTitle"/>
          </p:nvPr>
        </p:nvSpPr>
        <p:spPr>
          <a:xfrm>
            <a:off x="0" y="0"/>
            <a:ext cx="12192000" cy="1371600"/>
          </a:xfrm>
        </p:spPr>
        <p:txBody>
          <a:bodyPr lIns="288000" anchor="ctr" anchorCtr="0">
            <a:noAutofit/>
          </a:bodyPr>
          <a:lstStyle/>
          <a:p>
            <a:pPr algn="l"/>
            <a:r>
              <a:rPr lang="it-IT" sz="3200" b="1" dirty="0">
                <a:solidFill>
                  <a:srgbClr val="800000"/>
                </a:solidFill>
                <a:latin typeface="Arial" panose="020B0604020202020204" pitchFamily="34" charset="0"/>
                <a:cs typeface="Arial" panose="020B0604020202020204" pitchFamily="34" charset="0"/>
              </a:rPr>
              <a:t>Section 8 </a:t>
            </a:r>
            <a:r>
              <a:rPr lang="en-SG" sz="3200" b="1" dirty="0">
                <a:solidFill>
                  <a:srgbClr val="800000"/>
                </a:solidFill>
                <a:latin typeface="Arial" panose="020B0604020202020204" pitchFamily="34" charset="0"/>
                <a:cs typeface="Arial" panose="020B0604020202020204" pitchFamily="34" charset="0"/>
              </a:rPr>
              <a:t>– References</a:t>
            </a:r>
          </a:p>
        </p:txBody>
      </p:sp>
      <p:sp>
        <p:nvSpPr>
          <p:cNvPr id="5" name="Slide Number Placeholder 4">
            <a:extLst>
              <a:ext uri="{FF2B5EF4-FFF2-40B4-BE49-F238E27FC236}">
                <a16:creationId xmlns:a16="http://schemas.microsoft.com/office/drawing/2014/main" id="{A01BA6BC-868C-DB93-31BF-4259F0E25996}"/>
              </a:ext>
            </a:extLst>
          </p:cNvPr>
          <p:cNvSpPr>
            <a:spLocks noGrp="1"/>
          </p:cNvSpPr>
          <p:nvPr>
            <p:ph type="sldNum" sz="quarter" idx="12"/>
          </p:nvPr>
        </p:nvSpPr>
        <p:spPr/>
        <p:txBody>
          <a:bodyPr/>
          <a:lstStyle/>
          <a:p>
            <a:fld id="{C55F2AC1-5349-40F4-976A-E0D325BAD41D}" type="slidenum">
              <a:rPr lang="en-SG" smtClean="0"/>
              <a:t>11</a:t>
            </a:fld>
            <a:endParaRPr lang="en-SG"/>
          </a:p>
        </p:txBody>
      </p:sp>
      <p:sp>
        <p:nvSpPr>
          <p:cNvPr id="12" name="TextBox 11">
            <a:extLst>
              <a:ext uri="{FF2B5EF4-FFF2-40B4-BE49-F238E27FC236}">
                <a16:creationId xmlns:a16="http://schemas.microsoft.com/office/drawing/2014/main" id="{9BA3C260-2E27-C671-EF9C-F7F9A9582CD3}"/>
              </a:ext>
            </a:extLst>
          </p:cNvPr>
          <p:cNvSpPr txBox="1"/>
          <p:nvPr/>
        </p:nvSpPr>
        <p:spPr>
          <a:xfrm>
            <a:off x="0" y="1781300"/>
            <a:ext cx="12192000" cy="4337492"/>
          </a:xfrm>
          <a:prstGeom prst="rect">
            <a:avLst/>
          </a:prstGeom>
          <a:solidFill>
            <a:srgbClr val="CCFFFF"/>
          </a:solidFill>
          <a:effectLst/>
        </p:spPr>
        <p:txBody>
          <a:bodyPr wrap="square" lIns="180000" tIns="108000" rIns="180000" bIns="108000" rtlCol="0">
            <a:normAutofit/>
          </a:bodyPr>
          <a:lstStyle/>
          <a:p>
            <a:pPr marL="342900" indent="-342900">
              <a:buFont typeface="Arial" panose="020B0604020202020204" pitchFamily="34" charset="0"/>
              <a:buChar char="•"/>
            </a:pPr>
            <a:r>
              <a:rPr lang="en-SG" sz="2400" dirty="0">
                <a:latin typeface="Arial Narrow" panose="020B0606020202030204" pitchFamily="34" charset="0"/>
                <a:cs typeface="Arial" panose="020B0604020202020204" pitchFamily="34" charset="0"/>
              </a:rPr>
              <a:t>Ref 1</a:t>
            </a:r>
          </a:p>
          <a:p>
            <a:pPr marL="342900" indent="-342900">
              <a:buFont typeface="Arial" panose="020B0604020202020204" pitchFamily="34" charset="0"/>
              <a:buChar char="•"/>
            </a:pPr>
            <a:r>
              <a:rPr lang="en-SG" sz="2400" dirty="0">
                <a:latin typeface="Arial Narrow" panose="020B0606020202030204" pitchFamily="34" charset="0"/>
                <a:cs typeface="Arial" panose="020B0604020202020204" pitchFamily="34" charset="0"/>
              </a:rPr>
              <a:t>Ref 2</a:t>
            </a:r>
          </a:p>
        </p:txBody>
      </p:sp>
    </p:spTree>
    <p:extLst>
      <p:ext uri="{BB962C8B-B14F-4D97-AF65-F5344CB8AC3E}">
        <p14:creationId xmlns:p14="http://schemas.microsoft.com/office/powerpoint/2010/main" val="240265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C194-EAB9-49FE-87C6-35C333192316}"/>
              </a:ext>
            </a:extLst>
          </p:cNvPr>
          <p:cNvSpPr>
            <a:spLocks noGrp="1"/>
          </p:cNvSpPr>
          <p:nvPr>
            <p:ph type="ctrTitle"/>
          </p:nvPr>
        </p:nvSpPr>
        <p:spPr>
          <a:xfrm>
            <a:off x="0" y="0"/>
            <a:ext cx="12192000" cy="1371600"/>
          </a:xfrm>
        </p:spPr>
        <p:txBody>
          <a:bodyPr lIns="288000" anchor="ctr" anchorCtr="0">
            <a:noAutofit/>
          </a:bodyPr>
          <a:lstStyle/>
          <a:p>
            <a:pPr algn="l"/>
            <a:r>
              <a:rPr lang="en-SG" sz="3200" b="1" dirty="0">
                <a:solidFill>
                  <a:srgbClr val="800000"/>
                </a:solidFill>
                <a:latin typeface="Arial" panose="020B0604020202020204" pitchFamily="34" charset="0"/>
                <a:cs typeface="Arial" panose="020B0604020202020204" pitchFamily="34" charset="0"/>
              </a:rPr>
              <a:t>Emerging Trend in Data Science Assignment 1</a:t>
            </a:r>
          </a:p>
        </p:txBody>
      </p:sp>
      <p:sp>
        <p:nvSpPr>
          <p:cNvPr id="5" name="Slide Number Placeholder 4">
            <a:extLst>
              <a:ext uri="{FF2B5EF4-FFF2-40B4-BE49-F238E27FC236}">
                <a16:creationId xmlns:a16="http://schemas.microsoft.com/office/drawing/2014/main" id="{16562473-3F9E-4AF6-AA1D-5C26241A1CF6}"/>
              </a:ext>
            </a:extLst>
          </p:cNvPr>
          <p:cNvSpPr>
            <a:spLocks noGrp="1"/>
          </p:cNvSpPr>
          <p:nvPr>
            <p:ph type="sldNum" sz="quarter" idx="12"/>
          </p:nvPr>
        </p:nvSpPr>
        <p:spPr/>
        <p:txBody>
          <a:bodyPr/>
          <a:lstStyle/>
          <a:p>
            <a:fld id="{C55F2AC1-5349-40F4-976A-E0D325BAD41D}" type="slidenum">
              <a:rPr lang="en-SG" smtClean="0"/>
              <a:t>12</a:t>
            </a:fld>
            <a:endParaRPr lang="en-SG"/>
          </a:p>
        </p:txBody>
      </p:sp>
      <p:sp>
        <p:nvSpPr>
          <p:cNvPr id="10" name="TextBox 9">
            <a:extLst>
              <a:ext uri="{FF2B5EF4-FFF2-40B4-BE49-F238E27FC236}">
                <a16:creationId xmlns:a16="http://schemas.microsoft.com/office/drawing/2014/main" id="{4504A702-E3B5-47F3-94BB-4A13887354D4}"/>
              </a:ext>
            </a:extLst>
          </p:cNvPr>
          <p:cNvSpPr txBox="1"/>
          <p:nvPr/>
        </p:nvSpPr>
        <p:spPr>
          <a:xfrm>
            <a:off x="2993092" y="2686671"/>
            <a:ext cx="6205816" cy="1901371"/>
          </a:xfrm>
          <a:prstGeom prst="rect">
            <a:avLst/>
          </a:prstGeom>
          <a:noFill/>
        </p:spPr>
        <p:txBody>
          <a:bodyPr wrap="square" rtlCol="0">
            <a:noAutofit/>
          </a:bodyPr>
          <a:lstStyle/>
          <a:p>
            <a:pPr algn="ctr">
              <a:spcAft>
                <a:spcPts val="1200"/>
              </a:spcAft>
            </a:pPr>
            <a:r>
              <a:rPr lang="en-SG" sz="4000" b="1" dirty="0">
                <a:solidFill>
                  <a:srgbClr val="0000CC"/>
                </a:solidFill>
                <a:latin typeface="Arial" panose="020B0604020202020204" pitchFamily="34" charset="0"/>
                <a:cs typeface="Arial" panose="020B0604020202020204" pitchFamily="34" charset="0"/>
              </a:rPr>
              <a:t>Appendices</a:t>
            </a:r>
          </a:p>
          <a:p>
            <a:pPr algn="ctr"/>
            <a:r>
              <a:rPr lang="en-SG" sz="2800" b="1" dirty="0">
                <a:solidFill>
                  <a:srgbClr val="0000CC"/>
                </a:solidFill>
                <a:latin typeface="Arial" panose="020B0604020202020204" pitchFamily="34" charset="0"/>
                <a:cs typeface="Arial" panose="020B0604020202020204" pitchFamily="34" charset="0"/>
              </a:rPr>
              <a:t>Scenario selection for the Assignment</a:t>
            </a:r>
          </a:p>
        </p:txBody>
      </p:sp>
    </p:spTree>
    <p:extLst>
      <p:ext uri="{BB962C8B-B14F-4D97-AF65-F5344CB8AC3E}">
        <p14:creationId xmlns:p14="http://schemas.microsoft.com/office/powerpoint/2010/main" val="3571844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C194-EAB9-49FE-87C6-35C333192316}"/>
              </a:ext>
            </a:extLst>
          </p:cNvPr>
          <p:cNvSpPr>
            <a:spLocks noGrp="1"/>
          </p:cNvSpPr>
          <p:nvPr>
            <p:ph type="ctrTitle"/>
          </p:nvPr>
        </p:nvSpPr>
        <p:spPr>
          <a:xfrm>
            <a:off x="0" y="0"/>
            <a:ext cx="12192000" cy="1371600"/>
          </a:xfrm>
        </p:spPr>
        <p:txBody>
          <a:bodyPr lIns="288000" anchor="ctr" anchorCtr="0">
            <a:noAutofit/>
          </a:bodyPr>
          <a:lstStyle/>
          <a:p>
            <a:pPr algn="l"/>
            <a:r>
              <a:rPr lang="it-IT" sz="3200" b="1" dirty="0">
                <a:solidFill>
                  <a:srgbClr val="800000"/>
                </a:solidFill>
                <a:latin typeface="Arial" panose="020B0604020202020204" pitchFamily="34" charset="0"/>
                <a:cs typeface="Arial" panose="020B0604020202020204" pitchFamily="34" charset="0"/>
              </a:rPr>
              <a:t>Appendix A </a:t>
            </a:r>
            <a:r>
              <a:rPr lang="en-SG" sz="3200" b="1" dirty="0">
                <a:solidFill>
                  <a:srgbClr val="800000"/>
                </a:solidFill>
                <a:latin typeface="Arial" panose="020B0604020202020204" pitchFamily="34" charset="0"/>
                <a:cs typeface="Arial" panose="020B0604020202020204" pitchFamily="34" charset="0"/>
              </a:rPr>
              <a:t>– Career Coach</a:t>
            </a:r>
          </a:p>
        </p:txBody>
      </p:sp>
      <p:sp>
        <p:nvSpPr>
          <p:cNvPr id="5" name="Slide Number Placeholder 4">
            <a:extLst>
              <a:ext uri="{FF2B5EF4-FFF2-40B4-BE49-F238E27FC236}">
                <a16:creationId xmlns:a16="http://schemas.microsoft.com/office/drawing/2014/main" id="{16562473-3F9E-4AF6-AA1D-5C26241A1CF6}"/>
              </a:ext>
            </a:extLst>
          </p:cNvPr>
          <p:cNvSpPr>
            <a:spLocks noGrp="1"/>
          </p:cNvSpPr>
          <p:nvPr>
            <p:ph type="sldNum" sz="quarter" idx="12"/>
          </p:nvPr>
        </p:nvSpPr>
        <p:spPr/>
        <p:txBody>
          <a:bodyPr/>
          <a:lstStyle/>
          <a:p>
            <a:fld id="{C55F2AC1-5349-40F4-976A-E0D325BAD41D}" type="slidenum">
              <a:rPr lang="en-SG" smtClean="0"/>
              <a:t>13</a:t>
            </a:fld>
            <a:endParaRPr lang="en-SG"/>
          </a:p>
        </p:txBody>
      </p:sp>
      <p:sp>
        <p:nvSpPr>
          <p:cNvPr id="6" name="TextBox 5">
            <a:extLst>
              <a:ext uri="{FF2B5EF4-FFF2-40B4-BE49-F238E27FC236}">
                <a16:creationId xmlns:a16="http://schemas.microsoft.com/office/drawing/2014/main" id="{874624E5-A460-4D37-8F3A-903DFBEB04A1}"/>
              </a:ext>
            </a:extLst>
          </p:cNvPr>
          <p:cNvSpPr txBox="1"/>
          <p:nvPr/>
        </p:nvSpPr>
        <p:spPr>
          <a:xfrm>
            <a:off x="228219" y="1046573"/>
            <a:ext cx="11814135" cy="994405"/>
          </a:xfrm>
          <a:prstGeom prst="rect">
            <a:avLst/>
          </a:prstGeom>
          <a:noFill/>
        </p:spPr>
        <p:txBody>
          <a:bodyPr wrap="square" rtlCol="0">
            <a:noAutofit/>
          </a:bodyPr>
          <a:lstStyle/>
          <a:p>
            <a:pPr>
              <a:spcAft>
                <a:spcPts val="600"/>
              </a:spcAft>
            </a:pPr>
            <a:r>
              <a:rPr lang="en-SG" sz="1600" b="1" dirty="0">
                <a:solidFill>
                  <a:srgbClr val="0000CC"/>
                </a:solidFill>
                <a:latin typeface="Arial" panose="020B0604020202020204" pitchFamily="34" charset="0"/>
                <a:cs typeface="Arial" panose="020B0604020202020204" pitchFamily="34" charset="0"/>
              </a:rPr>
              <a:t>Task</a:t>
            </a:r>
            <a:r>
              <a:rPr lang="en-SG" sz="1600" dirty="0">
                <a:solidFill>
                  <a:srgbClr val="0000CC"/>
                </a:solidFill>
                <a:latin typeface="Arial" panose="020B0604020202020204" pitchFamily="34" charset="0"/>
                <a:cs typeface="Arial" panose="020B0604020202020204" pitchFamily="34" charset="0"/>
              </a:rPr>
              <a:t>: This example is an AI deployment scenario related to the education sector. You are free to choose the given scenario or add further assumptions or constraints to it. If you decide to use this scenario, copy the scenario in the Section 2 slide. You are free to make further assumptions that can help you complete this assignment.</a:t>
            </a:r>
          </a:p>
        </p:txBody>
      </p:sp>
      <p:sp>
        <p:nvSpPr>
          <p:cNvPr id="12" name="TextBox 11">
            <a:extLst>
              <a:ext uri="{FF2B5EF4-FFF2-40B4-BE49-F238E27FC236}">
                <a16:creationId xmlns:a16="http://schemas.microsoft.com/office/drawing/2014/main" id="{F701D83F-135B-4C76-B840-59DB2E2B6166}"/>
              </a:ext>
            </a:extLst>
          </p:cNvPr>
          <p:cNvSpPr txBox="1"/>
          <p:nvPr/>
        </p:nvSpPr>
        <p:spPr>
          <a:xfrm>
            <a:off x="1283368" y="2374854"/>
            <a:ext cx="10908632" cy="3850698"/>
          </a:xfrm>
          <a:prstGeom prst="rect">
            <a:avLst/>
          </a:prstGeom>
          <a:solidFill>
            <a:srgbClr val="FFFFCC"/>
          </a:solidFill>
          <a:effectLst/>
        </p:spPr>
        <p:txBody>
          <a:bodyPr wrap="square" lIns="180000" tIns="108000" rIns="180000" bIns="108000" rtlCol="0">
            <a:noAutofit/>
          </a:bodyPr>
          <a:lstStyle/>
          <a:p>
            <a:r>
              <a:rPr lang="en-GB" sz="2400" b="1" dirty="0"/>
              <a:t>Virtual Career Coach for Polytechnic Students:</a:t>
            </a:r>
            <a:endParaRPr lang="en-US" sz="2400" dirty="0"/>
          </a:p>
          <a:p>
            <a:r>
              <a:rPr lang="en-GB" sz="2000" dirty="0"/>
              <a:t>A new AI-based virtual coach, </a:t>
            </a:r>
            <a:r>
              <a:rPr lang="en-GB" sz="2000" b="1" dirty="0" err="1"/>
              <a:t>CareerNavigator</a:t>
            </a:r>
            <a:r>
              <a:rPr lang="en-GB" sz="2000" dirty="0"/>
              <a:t>, is being developed to assist polytechnic students in career planning. It analyses students’ academic records, interests, and personal preferences to suggest tailored career paths and relevant skills to develop. </a:t>
            </a:r>
            <a:r>
              <a:rPr lang="en-GB" sz="2000" dirty="0" err="1"/>
              <a:t>CareerNavigator</a:t>
            </a:r>
            <a:r>
              <a:rPr lang="en-GB" sz="2000" dirty="0"/>
              <a:t> also recommends suitable elective modules, certifications, and even internship or job opportunities. Through an interactive chatbot, students can ask about industries, job roles, and interview preparation tips. The system uses Natural Language Processing (NLP) to guide students through resume building and mock interviews, while gamifying progress through achievements like “Interview Ready” and “Resume Pro.” The AI continuously updates based on labour market trends and alumni data to ensure relevance.</a:t>
            </a:r>
            <a:endParaRPr lang="en-US" sz="2000" dirty="0"/>
          </a:p>
        </p:txBody>
      </p:sp>
      <p:sp>
        <p:nvSpPr>
          <p:cNvPr id="13" name="Speech Bubble: Rectangle 12">
            <a:extLst>
              <a:ext uri="{FF2B5EF4-FFF2-40B4-BE49-F238E27FC236}">
                <a16:creationId xmlns:a16="http://schemas.microsoft.com/office/drawing/2014/main" id="{DEC71573-C0B9-46D9-A4E8-AEA4C7A93779}"/>
              </a:ext>
            </a:extLst>
          </p:cNvPr>
          <p:cNvSpPr/>
          <p:nvPr/>
        </p:nvSpPr>
        <p:spPr>
          <a:xfrm>
            <a:off x="12728653" y="2466377"/>
            <a:ext cx="2141316" cy="2266043"/>
          </a:xfrm>
          <a:prstGeom prst="wedgeRectCallout">
            <a:avLst>
              <a:gd name="adj1" fmla="val -72745"/>
              <a:gd name="adj2" fmla="val -17500"/>
            </a:avLst>
          </a:prstGeom>
          <a:solidFill>
            <a:srgbClr val="FFFFC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Arial Narrow" panose="020B0606020202030204" pitchFamily="34" charset="0"/>
              </a:rPr>
              <a:t>You are free to add further assumptions or constraints to the scenario described. Indicate these in the blue section in the Section 2 slide. </a:t>
            </a:r>
          </a:p>
        </p:txBody>
      </p:sp>
      <p:sp>
        <p:nvSpPr>
          <p:cNvPr id="8" name="TextBox 7">
            <a:extLst>
              <a:ext uri="{FF2B5EF4-FFF2-40B4-BE49-F238E27FC236}">
                <a16:creationId xmlns:a16="http://schemas.microsoft.com/office/drawing/2014/main" id="{83FE16AF-11C2-4EFD-BE75-330C13F34FF9}"/>
              </a:ext>
            </a:extLst>
          </p:cNvPr>
          <p:cNvSpPr txBox="1"/>
          <p:nvPr/>
        </p:nvSpPr>
        <p:spPr>
          <a:xfrm>
            <a:off x="377996" y="2374854"/>
            <a:ext cx="463588" cy="523220"/>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txBody>
          <a:bodyPr wrap="none" rtlCol="0">
            <a:spAutoFit/>
          </a:bodyPr>
          <a:lstStyle/>
          <a:p>
            <a:r>
              <a:rPr lang="en-SG" sz="2800" dirty="0">
                <a:latin typeface="Arial Black" panose="020B0A04020102020204" pitchFamily="34" charset="0"/>
              </a:rPr>
              <a:t>A</a:t>
            </a:r>
          </a:p>
        </p:txBody>
      </p:sp>
    </p:spTree>
    <p:extLst>
      <p:ext uri="{BB962C8B-B14F-4D97-AF65-F5344CB8AC3E}">
        <p14:creationId xmlns:p14="http://schemas.microsoft.com/office/powerpoint/2010/main" val="250383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C194-EAB9-49FE-87C6-35C333192316}"/>
              </a:ext>
            </a:extLst>
          </p:cNvPr>
          <p:cNvSpPr>
            <a:spLocks noGrp="1"/>
          </p:cNvSpPr>
          <p:nvPr>
            <p:ph type="ctrTitle"/>
          </p:nvPr>
        </p:nvSpPr>
        <p:spPr>
          <a:xfrm>
            <a:off x="0" y="0"/>
            <a:ext cx="12192000" cy="1371600"/>
          </a:xfrm>
        </p:spPr>
        <p:txBody>
          <a:bodyPr lIns="288000" anchor="ctr" anchorCtr="0">
            <a:noAutofit/>
          </a:bodyPr>
          <a:lstStyle/>
          <a:p>
            <a:pPr algn="l"/>
            <a:r>
              <a:rPr lang="it-IT" sz="3200" b="1" dirty="0">
                <a:solidFill>
                  <a:srgbClr val="800000"/>
                </a:solidFill>
                <a:latin typeface="Arial" panose="020B0604020202020204" pitchFamily="34" charset="0"/>
                <a:cs typeface="Arial" panose="020B0604020202020204" pitchFamily="34" charset="0"/>
              </a:rPr>
              <a:t>Appendix B </a:t>
            </a:r>
            <a:r>
              <a:rPr lang="en-SG" sz="3200" b="1" dirty="0">
                <a:solidFill>
                  <a:srgbClr val="800000"/>
                </a:solidFill>
                <a:latin typeface="Arial" panose="020B0604020202020204" pitchFamily="34" charset="0"/>
                <a:cs typeface="Arial" panose="020B0604020202020204" pitchFamily="34" charset="0"/>
              </a:rPr>
              <a:t>– Real Estate</a:t>
            </a:r>
          </a:p>
        </p:txBody>
      </p:sp>
      <p:sp>
        <p:nvSpPr>
          <p:cNvPr id="5" name="Slide Number Placeholder 4">
            <a:extLst>
              <a:ext uri="{FF2B5EF4-FFF2-40B4-BE49-F238E27FC236}">
                <a16:creationId xmlns:a16="http://schemas.microsoft.com/office/drawing/2014/main" id="{16562473-3F9E-4AF6-AA1D-5C26241A1CF6}"/>
              </a:ext>
            </a:extLst>
          </p:cNvPr>
          <p:cNvSpPr>
            <a:spLocks noGrp="1"/>
          </p:cNvSpPr>
          <p:nvPr>
            <p:ph type="sldNum" sz="quarter" idx="12"/>
          </p:nvPr>
        </p:nvSpPr>
        <p:spPr/>
        <p:txBody>
          <a:bodyPr/>
          <a:lstStyle/>
          <a:p>
            <a:fld id="{C55F2AC1-5349-40F4-976A-E0D325BAD41D}" type="slidenum">
              <a:rPr lang="en-SG" smtClean="0"/>
              <a:t>14</a:t>
            </a:fld>
            <a:endParaRPr lang="en-SG"/>
          </a:p>
        </p:txBody>
      </p:sp>
      <p:sp>
        <p:nvSpPr>
          <p:cNvPr id="6" name="TextBox 5">
            <a:extLst>
              <a:ext uri="{FF2B5EF4-FFF2-40B4-BE49-F238E27FC236}">
                <a16:creationId xmlns:a16="http://schemas.microsoft.com/office/drawing/2014/main" id="{874624E5-A460-4D37-8F3A-903DFBEB04A1}"/>
              </a:ext>
            </a:extLst>
          </p:cNvPr>
          <p:cNvSpPr txBox="1"/>
          <p:nvPr/>
        </p:nvSpPr>
        <p:spPr>
          <a:xfrm>
            <a:off x="228219" y="1046573"/>
            <a:ext cx="11814135" cy="994405"/>
          </a:xfrm>
          <a:prstGeom prst="rect">
            <a:avLst/>
          </a:prstGeom>
          <a:noFill/>
        </p:spPr>
        <p:txBody>
          <a:bodyPr wrap="square" rtlCol="0">
            <a:noAutofit/>
          </a:bodyPr>
          <a:lstStyle/>
          <a:p>
            <a:pPr>
              <a:spcAft>
                <a:spcPts val="600"/>
              </a:spcAft>
            </a:pPr>
            <a:r>
              <a:rPr lang="en-SG" sz="1600" b="1" dirty="0">
                <a:solidFill>
                  <a:srgbClr val="0000CC"/>
                </a:solidFill>
                <a:latin typeface="Arial" panose="020B0604020202020204" pitchFamily="34" charset="0"/>
                <a:cs typeface="Arial" panose="020B0604020202020204" pitchFamily="34" charset="0"/>
              </a:rPr>
              <a:t>Task</a:t>
            </a:r>
            <a:r>
              <a:rPr lang="en-SG" sz="1600" dirty="0">
                <a:solidFill>
                  <a:srgbClr val="0000CC"/>
                </a:solidFill>
                <a:latin typeface="Arial" panose="020B0604020202020204" pitchFamily="34" charset="0"/>
                <a:cs typeface="Arial" panose="020B0604020202020204" pitchFamily="34" charset="0"/>
              </a:rPr>
              <a:t>: This example is an AI deployment scenario is related to </a:t>
            </a:r>
            <a:r>
              <a:rPr lang="en-SG" sz="1600">
                <a:solidFill>
                  <a:srgbClr val="0000CC"/>
                </a:solidFill>
                <a:latin typeface="Arial" panose="020B0604020202020204" pitchFamily="34" charset="0"/>
                <a:cs typeface="Arial" panose="020B0604020202020204" pitchFamily="34" charset="0"/>
              </a:rPr>
              <a:t>the real </a:t>
            </a:r>
            <a:r>
              <a:rPr lang="en-SG" sz="1600" dirty="0">
                <a:solidFill>
                  <a:srgbClr val="0000CC"/>
                </a:solidFill>
                <a:latin typeface="Arial" panose="020B0604020202020204" pitchFamily="34" charset="0"/>
                <a:cs typeface="Arial" panose="020B0604020202020204" pitchFamily="34" charset="0"/>
              </a:rPr>
              <a:t>estate sector. You are free to choose the given scenario or add further assumptions or constraints to it. If you decide to use this scenario, copy the scenario in the Section 2 slide. You are free to make further assumptions that can help you complete this assignment.</a:t>
            </a:r>
          </a:p>
        </p:txBody>
      </p:sp>
      <p:sp>
        <p:nvSpPr>
          <p:cNvPr id="12" name="TextBox 11">
            <a:extLst>
              <a:ext uri="{FF2B5EF4-FFF2-40B4-BE49-F238E27FC236}">
                <a16:creationId xmlns:a16="http://schemas.microsoft.com/office/drawing/2014/main" id="{F701D83F-135B-4C76-B840-59DB2E2B6166}"/>
              </a:ext>
            </a:extLst>
          </p:cNvPr>
          <p:cNvSpPr txBox="1"/>
          <p:nvPr/>
        </p:nvSpPr>
        <p:spPr>
          <a:xfrm>
            <a:off x="1283368" y="2214433"/>
            <a:ext cx="10908632" cy="4507042"/>
          </a:xfrm>
          <a:prstGeom prst="rect">
            <a:avLst/>
          </a:prstGeom>
          <a:solidFill>
            <a:srgbClr val="FFFFCC"/>
          </a:solidFill>
          <a:effectLst/>
        </p:spPr>
        <p:txBody>
          <a:bodyPr wrap="square" lIns="180000" tIns="108000" rIns="180000" bIns="108000" rtlCol="0">
            <a:noAutofit/>
          </a:bodyPr>
          <a:lstStyle/>
          <a:p>
            <a:r>
              <a:rPr lang="en-GB" sz="2400" b="1" dirty="0"/>
              <a:t>AI Real Estate Compliance Auditor:</a:t>
            </a:r>
            <a:endParaRPr lang="en-US" sz="2400" dirty="0"/>
          </a:p>
          <a:p>
            <a:r>
              <a:rPr lang="en-GB" sz="2000" dirty="0"/>
              <a:t>An AI assistant called </a:t>
            </a:r>
            <a:r>
              <a:rPr lang="en-GB" sz="2000" b="1" dirty="0" err="1"/>
              <a:t>PropSure</a:t>
            </a:r>
            <a:r>
              <a:rPr lang="en-GB" sz="2000" dirty="0"/>
              <a:t> is designed to help real estate agents and property developers stay compliant with regulatory frameworks. Users can upload contracts, floor plans, and building specifications, and the AI flags potential non-compliances with zoning laws, tenancy rules, and environmental regulations. </a:t>
            </a:r>
            <a:r>
              <a:rPr lang="en-GB" sz="2000" dirty="0" err="1"/>
              <a:t>PropSure</a:t>
            </a:r>
            <a:r>
              <a:rPr lang="en-GB" sz="2000" dirty="0"/>
              <a:t> uses legal language processing to highlight red flags and recommend changes. It can simulate audit scenarios and provide best-practice templates for contracts and property listings. The AI is regularly updated with changes in building codes and property laws across regions.</a:t>
            </a:r>
            <a:endParaRPr lang="en-SG" sz="2000" dirty="0">
              <a:latin typeface="Arial" panose="020B0604020202020204" pitchFamily="34" charset="0"/>
              <a:cs typeface="Arial" panose="020B0604020202020204" pitchFamily="34" charset="0"/>
            </a:endParaRPr>
          </a:p>
        </p:txBody>
      </p:sp>
      <p:sp>
        <p:nvSpPr>
          <p:cNvPr id="13" name="Speech Bubble: Rectangle 12">
            <a:extLst>
              <a:ext uri="{FF2B5EF4-FFF2-40B4-BE49-F238E27FC236}">
                <a16:creationId xmlns:a16="http://schemas.microsoft.com/office/drawing/2014/main" id="{DEC71573-C0B9-46D9-A4E8-AEA4C7A93779}"/>
              </a:ext>
            </a:extLst>
          </p:cNvPr>
          <p:cNvSpPr/>
          <p:nvPr/>
        </p:nvSpPr>
        <p:spPr>
          <a:xfrm>
            <a:off x="12728653" y="2466377"/>
            <a:ext cx="2141316" cy="2266043"/>
          </a:xfrm>
          <a:prstGeom prst="wedgeRectCallout">
            <a:avLst>
              <a:gd name="adj1" fmla="val -72745"/>
              <a:gd name="adj2" fmla="val -17500"/>
            </a:avLst>
          </a:prstGeom>
          <a:solidFill>
            <a:srgbClr val="FFFFC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Arial Narrow" panose="020B0606020202030204" pitchFamily="34" charset="0"/>
              </a:rPr>
              <a:t>You are free to add further assumptions or constraints to the scenario described. Indicate these in the blue section in the Section 2 slide. </a:t>
            </a:r>
          </a:p>
        </p:txBody>
      </p:sp>
      <p:sp>
        <p:nvSpPr>
          <p:cNvPr id="8" name="TextBox 7">
            <a:extLst>
              <a:ext uri="{FF2B5EF4-FFF2-40B4-BE49-F238E27FC236}">
                <a16:creationId xmlns:a16="http://schemas.microsoft.com/office/drawing/2014/main" id="{83FE16AF-11C2-4EFD-BE75-330C13F34FF9}"/>
              </a:ext>
            </a:extLst>
          </p:cNvPr>
          <p:cNvSpPr txBox="1"/>
          <p:nvPr/>
        </p:nvSpPr>
        <p:spPr>
          <a:xfrm>
            <a:off x="377996" y="2374854"/>
            <a:ext cx="463588" cy="523220"/>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txBody>
          <a:bodyPr wrap="none" rtlCol="0">
            <a:spAutoFit/>
          </a:bodyPr>
          <a:lstStyle/>
          <a:p>
            <a:r>
              <a:rPr lang="en-SG" sz="2800" dirty="0">
                <a:latin typeface="Arial Black" panose="020B0A04020102020204" pitchFamily="34" charset="0"/>
              </a:rPr>
              <a:t>B</a:t>
            </a:r>
          </a:p>
        </p:txBody>
      </p:sp>
    </p:spTree>
    <p:extLst>
      <p:ext uri="{BB962C8B-B14F-4D97-AF65-F5344CB8AC3E}">
        <p14:creationId xmlns:p14="http://schemas.microsoft.com/office/powerpoint/2010/main" val="285107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C194-EAB9-49FE-87C6-35C333192316}"/>
              </a:ext>
            </a:extLst>
          </p:cNvPr>
          <p:cNvSpPr>
            <a:spLocks noGrp="1"/>
          </p:cNvSpPr>
          <p:nvPr>
            <p:ph type="ctrTitle"/>
          </p:nvPr>
        </p:nvSpPr>
        <p:spPr>
          <a:xfrm>
            <a:off x="0" y="0"/>
            <a:ext cx="12192000" cy="1371600"/>
          </a:xfrm>
        </p:spPr>
        <p:txBody>
          <a:bodyPr lIns="288000" anchor="ctr" anchorCtr="0">
            <a:noAutofit/>
          </a:bodyPr>
          <a:lstStyle/>
          <a:p>
            <a:pPr algn="l"/>
            <a:r>
              <a:rPr lang="it-IT" sz="3200" b="1" dirty="0">
                <a:solidFill>
                  <a:srgbClr val="800000"/>
                </a:solidFill>
                <a:latin typeface="Arial" panose="020B0604020202020204" pitchFamily="34" charset="0"/>
                <a:cs typeface="Arial" panose="020B0604020202020204" pitchFamily="34" charset="0"/>
              </a:rPr>
              <a:t>Appendix C </a:t>
            </a:r>
            <a:r>
              <a:rPr lang="en-SG" sz="3200" b="1" dirty="0">
                <a:solidFill>
                  <a:srgbClr val="800000"/>
                </a:solidFill>
                <a:latin typeface="Arial" panose="020B0604020202020204" pitchFamily="34" charset="0"/>
                <a:cs typeface="Arial" panose="020B0604020202020204" pitchFamily="34" charset="0"/>
              </a:rPr>
              <a:t>– Civil</a:t>
            </a:r>
          </a:p>
        </p:txBody>
      </p:sp>
      <p:sp>
        <p:nvSpPr>
          <p:cNvPr id="5" name="Slide Number Placeholder 4">
            <a:extLst>
              <a:ext uri="{FF2B5EF4-FFF2-40B4-BE49-F238E27FC236}">
                <a16:creationId xmlns:a16="http://schemas.microsoft.com/office/drawing/2014/main" id="{16562473-3F9E-4AF6-AA1D-5C26241A1CF6}"/>
              </a:ext>
            </a:extLst>
          </p:cNvPr>
          <p:cNvSpPr>
            <a:spLocks noGrp="1"/>
          </p:cNvSpPr>
          <p:nvPr>
            <p:ph type="sldNum" sz="quarter" idx="12"/>
          </p:nvPr>
        </p:nvSpPr>
        <p:spPr/>
        <p:txBody>
          <a:bodyPr/>
          <a:lstStyle/>
          <a:p>
            <a:fld id="{C55F2AC1-5349-40F4-976A-E0D325BAD41D}" type="slidenum">
              <a:rPr lang="en-SG" smtClean="0"/>
              <a:t>15</a:t>
            </a:fld>
            <a:endParaRPr lang="en-SG"/>
          </a:p>
        </p:txBody>
      </p:sp>
      <p:sp>
        <p:nvSpPr>
          <p:cNvPr id="6" name="TextBox 5">
            <a:extLst>
              <a:ext uri="{FF2B5EF4-FFF2-40B4-BE49-F238E27FC236}">
                <a16:creationId xmlns:a16="http://schemas.microsoft.com/office/drawing/2014/main" id="{874624E5-A460-4D37-8F3A-903DFBEB04A1}"/>
              </a:ext>
            </a:extLst>
          </p:cNvPr>
          <p:cNvSpPr txBox="1"/>
          <p:nvPr/>
        </p:nvSpPr>
        <p:spPr>
          <a:xfrm>
            <a:off x="228219" y="1046573"/>
            <a:ext cx="11814135" cy="994405"/>
          </a:xfrm>
          <a:prstGeom prst="rect">
            <a:avLst/>
          </a:prstGeom>
          <a:noFill/>
        </p:spPr>
        <p:txBody>
          <a:bodyPr wrap="square" rtlCol="0">
            <a:noAutofit/>
          </a:bodyPr>
          <a:lstStyle/>
          <a:p>
            <a:pPr>
              <a:spcAft>
                <a:spcPts val="600"/>
              </a:spcAft>
            </a:pPr>
            <a:r>
              <a:rPr lang="en-SG" sz="1600" b="1" dirty="0">
                <a:solidFill>
                  <a:srgbClr val="0000CC"/>
                </a:solidFill>
                <a:latin typeface="Arial" panose="020B0604020202020204" pitchFamily="34" charset="0"/>
                <a:cs typeface="Arial" panose="020B0604020202020204" pitchFamily="34" charset="0"/>
              </a:rPr>
              <a:t>Task</a:t>
            </a:r>
            <a:r>
              <a:rPr lang="en-SG" sz="1600" dirty="0">
                <a:solidFill>
                  <a:srgbClr val="0000CC"/>
                </a:solidFill>
                <a:latin typeface="Arial" panose="020B0604020202020204" pitchFamily="34" charset="0"/>
                <a:cs typeface="Arial" panose="020B0604020202020204" pitchFamily="34" charset="0"/>
              </a:rPr>
              <a:t>: This example is an AI deployment scenario is related to the civil application domain. You are free to choose the given scenario or add further assumptions or constraints to it. If you decide to use this scenario, copy the scenario in the Section 2 slide. You are free to make further assumptions that can help you complete this assignment.</a:t>
            </a:r>
          </a:p>
        </p:txBody>
      </p:sp>
      <p:sp>
        <p:nvSpPr>
          <p:cNvPr id="12" name="TextBox 11">
            <a:extLst>
              <a:ext uri="{FF2B5EF4-FFF2-40B4-BE49-F238E27FC236}">
                <a16:creationId xmlns:a16="http://schemas.microsoft.com/office/drawing/2014/main" id="{F701D83F-135B-4C76-B840-59DB2E2B6166}"/>
              </a:ext>
            </a:extLst>
          </p:cNvPr>
          <p:cNvSpPr txBox="1"/>
          <p:nvPr/>
        </p:nvSpPr>
        <p:spPr>
          <a:xfrm>
            <a:off x="1283368" y="2374854"/>
            <a:ext cx="10908632" cy="3634060"/>
          </a:xfrm>
          <a:prstGeom prst="rect">
            <a:avLst/>
          </a:prstGeom>
          <a:solidFill>
            <a:srgbClr val="FFFFCC"/>
          </a:solidFill>
          <a:effectLst/>
        </p:spPr>
        <p:txBody>
          <a:bodyPr wrap="square" lIns="180000" tIns="108000" rIns="180000" bIns="108000" rtlCol="0">
            <a:normAutofit/>
          </a:bodyPr>
          <a:lstStyle/>
          <a:p>
            <a:r>
              <a:rPr lang="en-GB" sz="2400" b="1" dirty="0"/>
              <a:t>AI-powered Mediation Assistant for Civil Disputes:</a:t>
            </a:r>
            <a:endParaRPr lang="en-US" sz="2400" dirty="0"/>
          </a:p>
          <a:p>
            <a:r>
              <a:rPr lang="en-GB" sz="2000" dirty="0"/>
              <a:t>A new tool called </a:t>
            </a:r>
            <a:r>
              <a:rPr lang="en-GB" sz="2000" b="1" dirty="0" err="1"/>
              <a:t>CivMedAI</a:t>
            </a:r>
            <a:r>
              <a:rPr lang="en-GB" sz="2000" dirty="0"/>
              <a:t> is introduced to help individuals resolve minor civil disputes, such as neighbourhood conflicts or small claims, without going to court. Users describe their situation through a conversational interface. </a:t>
            </a:r>
            <a:r>
              <a:rPr lang="en-GB" sz="2000" dirty="0" err="1"/>
              <a:t>CivMedAI</a:t>
            </a:r>
            <a:r>
              <a:rPr lang="en-GB" sz="2000" dirty="0"/>
              <a:t> uses sentiment analysis and precedent databases to provide neutral advice and simulate mediation discussions between parties. It can draft settlement agreements and suggest alternative dispute resolution options. The assistant includes emotional intelligence features to maintain a respectful tone in communication and promote constructive outcomes.</a:t>
            </a:r>
            <a:endParaRPr lang="en-US" sz="2000" dirty="0"/>
          </a:p>
        </p:txBody>
      </p:sp>
      <p:sp>
        <p:nvSpPr>
          <p:cNvPr id="13" name="Speech Bubble: Rectangle 12">
            <a:extLst>
              <a:ext uri="{FF2B5EF4-FFF2-40B4-BE49-F238E27FC236}">
                <a16:creationId xmlns:a16="http://schemas.microsoft.com/office/drawing/2014/main" id="{DEC71573-C0B9-46D9-A4E8-AEA4C7A93779}"/>
              </a:ext>
            </a:extLst>
          </p:cNvPr>
          <p:cNvSpPr/>
          <p:nvPr/>
        </p:nvSpPr>
        <p:spPr>
          <a:xfrm>
            <a:off x="12728653" y="2466377"/>
            <a:ext cx="2141316" cy="2266043"/>
          </a:xfrm>
          <a:prstGeom prst="wedgeRectCallout">
            <a:avLst>
              <a:gd name="adj1" fmla="val -72745"/>
              <a:gd name="adj2" fmla="val -17500"/>
            </a:avLst>
          </a:prstGeom>
          <a:solidFill>
            <a:srgbClr val="FFFFC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Arial Narrow" panose="020B0606020202030204" pitchFamily="34" charset="0"/>
              </a:rPr>
              <a:t>You are free to add further assumptions or constraints to the scenario described. Indicate these in the blue section in the Section 2 slide. </a:t>
            </a:r>
          </a:p>
        </p:txBody>
      </p:sp>
      <p:sp>
        <p:nvSpPr>
          <p:cNvPr id="8" name="TextBox 7">
            <a:extLst>
              <a:ext uri="{FF2B5EF4-FFF2-40B4-BE49-F238E27FC236}">
                <a16:creationId xmlns:a16="http://schemas.microsoft.com/office/drawing/2014/main" id="{83FE16AF-11C2-4EFD-BE75-330C13F34FF9}"/>
              </a:ext>
            </a:extLst>
          </p:cNvPr>
          <p:cNvSpPr txBox="1"/>
          <p:nvPr/>
        </p:nvSpPr>
        <p:spPr>
          <a:xfrm>
            <a:off x="377996" y="2374854"/>
            <a:ext cx="463588" cy="523220"/>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txBody>
          <a:bodyPr wrap="none" rtlCol="0">
            <a:spAutoFit/>
          </a:bodyPr>
          <a:lstStyle/>
          <a:p>
            <a:r>
              <a:rPr lang="en-SG" sz="2800" dirty="0">
                <a:latin typeface="Arial Black" panose="020B0A04020102020204" pitchFamily="34" charset="0"/>
              </a:rPr>
              <a:t>C</a:t>
            </a:r>
          </a:p>
        </p:txBody>
      </p:sp>
    </p:spTree>
    <p:extLst>
      <p:ext uri="{BB962C8B-B14F-4D97-AF65-F5344CB8AC3E}">
        <p14:creationId xmlns:p14="http://schemas.microsoft.com/office/powerpoint/2010/main" val="3100339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C194-EAB9-49FE-87C6-35C333192316}"/>
              </a:ext>
            </a:extLst>
          </p:cNvPr>
          <p:cNvSpPr>
            <a:spLocks noGrp="1"/>
          </p:cNvSpPr>
          <p:nvPr>
            <p:ph type="ctrTitle"/>
          </p:nvPr>
        </p:nvSpPr>
        <p:spPr>
          <a:xfrm>
            <a:off x="0" y="0"/>
            <a:ext cx="12192000" cy="1371600"/>
          </a:xfrm>
        </p:spPr>
        <p:txBody>
          <a:bodyPr lIns="288000" anchor="ctr" anchorCtr="0">
            <a:noAutofit/>
          </a:bodyPr>
          <a:lstStyle/>
          <a:p>
            <a:r>
              <a:rPr lang="en-SG" sz="2400" b="1" dirty="0">
                <a:solidFill>
                  <a:srgbClr val="800000"/>
                </a:solidFill>
                <a:latin typeface="Arial" panose="020B0604020202020204" pitchFamily="34" charset="0"/>
                <a:cs typeface="Arial" panose="020B0604020202020204" pitchFamily="34" charset="0"/>
              </a:rPr>
              <a:t>AI Ethics Governance Framework for Organisation</a:t>
            </a:r>
            <a:br>
              <a:rPr lang="en-SG" sz="3200" b="1" dirty="0">
                <a:solidFill>
                  <a:srgbClr val="800000"/>
                </a:solidFill>
                <a:latin typeface="Arial" panose="020B0604020202020204" pitchFamily="34" charset="0"/>
                <a:cs typeface="Arial" panose="020B0604020202020204" pitchFamily="34" charset="0"/>
              </a:rPr>
            </a:br>
            <a:r>
              <a:rPr lang="en-SG" sz="3200" b="1" dirty="0">
                <a:solidFill>
                  <a:srgbClr val="800000"/>
                </a:solidFill>
                <a:latin typeface="Arial" panose="020B0604020202020204" pitchFamily="34" charset="0"/>
                <a:cs typeface="Arial" panose="020B0604020202020204" pitchFamily="34" charset="0"/>
              </a:rPr>
              <a:t>Assignment</a:t>
            </a:r>
          </a:p>
        </p:txBody>
      </p:sp>
      <p:sp>
        <p:nvSpPr>
          <p:cNvPr id="4" name="TextBox 3">
            <a:extLst>
              <a:ext uri="{FF2B5EF4-FFF2-40B4-BE49-F238E27FC236}">
                <a16:creationId xmlns:a16="http://schemas.microsoft.com/office/drawing/2014/main" id="{618DF5E8-B5CE-4EE8-900A-80409F197D79}"/>
              </a:ext>
            </a:extLst>
          </p:cNvPr>
          <p:cNvSpPr txBox="1"/>
          <p:nvPr/>
        </p:nvSpPr>
        <p:spPr>
          <a:xfrm>
            <a:off x="573439" y="1624081"/>
            <a:ext cx="11260598" cy="4253006"/>
          </a:xfrm>
          <a:prstGeom prst="rect">
            <a:avLst/>
          </a:prstGeom>
          <a:noFill/>
        </p:spPr>
        <p:txBody>
          <a:bodyPr wrap="square" rtlCol="0">
            <a:noAutofit/>
          </a:bodyPr>
          <a:lstStyle/>
          <a:p>
            <a:pPr marL="514350" indent="-514350">
              <a:spcAft>
                <a:spcPts val="1000"/>
              </a:spcAft>
              <a:buFont typeface="+mj-lt"/>
              <a:buAutoNum type="arabicPeriod"/>
            </a:pPr>
            <a:r>
              <a:rPr lang="en-SG" sz="2800" dirty="0">
                <a:latin typeface="Arial" panose="020B0604020202020204" pitchFamily="34" charset="0"/>
                <a:cs typeface="Arial" panose="020B0604020202020204" pitchFamily="34" charset="0"/>
              </a:rPr>
              <a:t>Declaration of Academic Integrity</a:t>
            </a:r>
          </a:p>
          <a:p>
            <a:pPr marL="514350" indent="-514350">
              <a:spcAft>
                <a:spcPts val="1000"/>
              </a:spcAft>
              <a:buFont typeface="+mj-lt"/>
              <a:buAutoNum type="arabicPeriod"/>
            </a:pPr>
            <a:r>
              <a:rPr lang="en-SG" sz="2800" dirty="0">
                <a:latin typeface="Arial" panose="020B0604020202020204" pitchFamily="34" charset="0"/>
                <a:cs typeface="Arial" panose="020B0604020202020204" pitchFamily="34" charset="0"/>
              </a:rPr>
              <a:t>Scenario Selectio</a:t>
            </a:r>
            <a:r>
              <a:rPr lang="en-SG" sz="2800" spc="400" dirty="0">
                <a:latin typeface="Arial" panose="020B0604020202020204" pitchFamily="34" charset="0"/>
                <a:cs typeface="Arial" panose="020B0604020202020204" pitchFamily="34" charset="0"/>
              </a:rPr>
              <a:t>n/</a:t>
            </a:r>
            <a:r>
              <a:rPr lang="en-SG" sz="2800" dirty="0">
                <a:latin typeface="Arial" panose="020B0604020202020204" pitchFamily="34" charset="0"/>
                <a:cs typeface="Arial" panose="020B0604020202020204" pitchFamily="34" charset="0"/>
              </a:rPr>
              <a:t>Description</a:t>
            </a:r>
          </a:p>
          <a:p>
            <a:pPr marL="514350" indent="-514350">
              <a:spcAft>
                <a:spcPts val="1000"/>
              </a:spcAft>
              <a:buFont typeface="+mj-lt"/>
              <a:buAutoNum type="arabicPeriod"/>
            </a:pPr>
            <a:r>
              <a:rPr lang="en-SG" sz="2800" dirty="0">
                <a:latin typeface="Arial" panose="020B0604020202020204" pitchFamily="34" charset="0"/>
                <a:cs typeface="Arial" panose="020B0604020202020204" pitchFamily="34" charset="0"/>
              </a:rPr>
              <a:t>Organisation’s Core Values</a:t>
            </a:r>
          </a:p>
          <a:p>
            <a:pPr marL="514350" indent="-514350">
              <a:spcAft>
                <a:spcPts val="1000"/>
              </a:spcAft>
              <a:buFont typeface="+mj-lt"/>
              <a:buAutoNum type="arabicPeriod"/>
            </a:pPr>
            <a:r>
              <a:rPr lang="en-SG" sz="2800" dirty="0">
                <a:latin typeface="Arial" panose="020B0604020202020204" pitchFamily="34" charset="0"/>
                <a:cs typeface="Arial" panose="020B0604020202020204" pitchFamily="34" charset="0"/>
              </a:rPr>
              <a:t>Justifications for Deployment of AI solution</a:t>
            </a:r>
          </a:p>
          <a:p>
            <a:pPr marL="514350" indent="-514350">
              <a:spcAft>
                <a:spcPts val="1000"/>
              </a:spcAft>
              <a:buFont typeface="+mj-lt"/>
              <a:buAutoNum type="arabicPeriod"/>
            </a:pPr>
            <a:r>
              <a:rPr lang="en-SG" sz="2800" dirty="0">
                <a:latin typeface="Arial" panose="020B0604020202020204" pitchFamily="34" charset="0"/>
                <a:cs typeface="Arial" panose="020B0604020202020204" pitchFamily="34" charset="0"/>
              </a:rPr>
              <a:t>Potential AI Risks</a:t>
            </a:r>
          </a:p>
          <a:p>
            <a:pPr marL="514350" indent="-514350">
              <a:spcAft>
                <a:spcPts val="1000"/>
              </a:spcAft>
              <a:buFont typeface="+mj-lt"/>
              <a:buAutoNum type="arabicPeriod"/>
            </a:pPr>
            <a:r>
              <a:rPr lang="en-SG" sz="2800" dirty="0">
                <a:latin typeface="Arial" panose="020B0604020202020204" pitchFamily="34" charset="0"/>
                <a:cs typeface="Arial" panose="020B0604020202020204" pitchFamily="34" charset="0"/>
              </a:rPr>
              <a:t>Risk Assessment and Mitigation</a:t>
            </a:r>
          </a:p>
          <a:p>
            <a:pPr marL="514350" indent="-514350">
              <a:spcAft>
                <a:spcPts val="1000"/>
              </a:spcAft>
              <a:buFont typeface="+mj-lt"/>
              <a:buAutoNum type="arabicPeriod"/>
            </a:pPr>
            <a:r>
              <a:rPr lang="en-SG" sz="2800" dirty="0">
                <a:latin typeface="Arial" panose="020B0604020202020204" pitchFamily="34" charset="0"/>
                <a:cs typeface="Arial" panose="020B0604020202020204" pitchFamily="34" charset="0"/>
              </a:rPr>
              <a:t>Conclusions</a:t>
            </a:r>
          </a:p>
          <a:p>
            <a:pPr marL="514350" indent="-514350">
              <a:spcAft>
                <a:spcPts val="1000"/>
              </a:spcAft>
              <a:buFont typeface="+mj-lt"/>
              <a:buAutoNum type="arabicPeriod"/>
            </a:pPr>
            <a:r>
              <a:rPr lang="en-SG" sz="2800" dirty="0">
                <a:latin typeface="Arial" panose="020B0604020202020204" pitchFamily="34" charset="0"/>
                <a:cs typeface="Arial" panose="020B0604020202020204" pitchFamily="34" charset="0"/>
              </a:rPr>
              <a:t>References</a:t>
            </a:r>
          </a:p>
        </p:txBody>
      </p:sp>
      <p:sp>
        <p:nvSpPr>
          <p:cNvPr id="5" name="Slide Number Placeholder 4">
            <a:extLst>
              <a:ext uri="{FF2B5EF4-FFF2-40B4-BE49-F238E27FC236}">
                <a16:creationId xmlns:a16="http://schemas.microsoft.com/office/drawing/2014/main" id="{16562473-3F9E-4AF6-AA1D-5C26241A1CF6}"/>
              </a:ext>
            </a:extLst>
          </p:cNvPr>
          <p:cNvSpPr>
            <a:spLocks noGrp="1"/>
          </p:cNvSpPr>
          <p:nvPr>
            <p:ph type="sldNum" sz="quarter" idx="12"/>
          </p:nvPr>
        </p:nvSpPr>
        <p:spPr/>
        <p:txBody>
          <a:bodyPr/>
          <a:lstStyle/>
          <a:p>
            <a:fld id="{C55F2AC1-5349-40F4-976A-E0D325BAD41D}" type="slidenum">
              <a:rPr lang="en-SG" smtClean="0"/>
              <a:t>2</a:t>
            </a:fld>
            <a:endParaRPr lang="en-SG"/>
          </a:p>
        </p:txBody>
      </p:sp>
      <p:sp>
        <p:nvSpPr>
          <p:cNvPr id="10" name="TextBox 9">
            <a:extLst>
              <a:ext uri="{FF2B5EF4-FFF2-40B4-BE49-F238E27FC236}">
                <a16:creationId xmlns:a16="http://schemas.microsoft.com/office/drawing/2014/main" id="{4504A702-E3B5-47F3-94BB-4A13887354D4}"/>
              </a:ext>
            </a:extLst>
          </p:cNvPr>
          <p:cNvSpPr txBox="1"/>
          <p:nvPr/>
        </p:nvSpPr>
        <p:spPr>
          <a:xfrm>
            <a:off x="946298" y="980913"/>
            <a:ext cx="4727908" cy="447593"/>
          </a:xfrm>
          <a:prstGeom prst="rect">
            <a:avLst/>
          </a:prstGeom>
          <a:noFill/>
        </p:spPr>
        <p:txBody>
          <a:bodyPr wrap="square" rtlCol="0">
            <a:noAutofit/>
          </a:bodyPr>
          <a:lstStyle/>
          <a:p>
            <a:r>
              <a:rPr lang="en-SG" sz="2800" b="1" dirty="0">
                <a:latin typeface="Arial" panose="020B0604020202020204" pitchFamily="34" charset="0"/>
                <a:cs typeface="Arial" panose="020B0604020202020204" pitchFamily="34" charset="0"/>
              </a:rPr>
              <a:t>Contents</a:t>
            </a:r>
          </a:p>
        </p:txBody>
      </p:sp>
    </p:spTree>
    <p:extLst>
      <p:ext uri="{BB962C8B-B14F-4D97-AF65-F5344CB8AC3E}">
        <p14:creationId xmlns:p14="http://schemas.microsoft.com/office/powerpoint/2010/main" val="64274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C194-EAB9-49FE-87C6-35C333192316}"/>
              </a:ext>
            </a:extLst>
          </p:cNvPr>
          <p:cNvSpPr>
            <a:spLocks noGrp="1"/>
          </p:cNvSpPr>
          <p:nvPr>
            <p:ph type="ctrTitle"/>
          </p:nvPr>
        </p:nvSpPr>
        <p:spPr>
          <a:xfrm>
            <a:off x="0" y="0"/>
            <a:ext cx="12192000" cy="1371600"/>
          </a:xfrm>
        </p:spPr>
        <p:txBody>
          <a:bodyPr lIns="288000" anchor="ctr" anchorCtr="0">
            <a:noAutofit/>
          </a:bodyPr>
          <a:lstStyle/>
          <a:p>
            <a:pPr algn="l"/>
            <a:r>
              <a:rPr lang="en-SG" sz="3200" b="1" dirty="0">
                <a:solidFill>
                  <a:srgbClr val="800000"/>
                </a:solidFill>
                <a:latin typeface="Arial" panose="020B0604020202020204" pitchFamily="34" charset="0"/>
                <a:cs typeface="Arial" panose="020B0604020202020204" pitchFamily="34" charset="0"/>
              </a:rPr>
              <a:t>Section 1 – Declaration of Academic Integrity </a:t>
            </a:r>
          </a:p>
        </p:txBody>
      </p:sp>
      <p:sp>
        <p:nvSpPr>
          <p:cNvPr id="4" name="TextBox 3">
            <a:extLst>
              <a:ext uri="{FF2B5EF4-FFF2-40B4-BE49-F238E27FC236}">
                <a16:creationId xmlns:a16="http://schemas.microsoft.com/office/drawing/2014/main" id="{618DF5E8-B5CE-4EE8-900A-80409F197D79}"/>
              </a:ext>
            </a:extLst>
          </p:cNvPr>
          <p:cNvSpPr txBox="1"/>
          <p:nvPr/>
        </p:nvSpPr>
        <p:spPr>
          <a:xfrm>
            <a:off x="375136" y="1357381"/>
            <a:ext cx="11260598" cy="1725047"/>
          </a:xfrm>
          <a:prstGeom prst="rect">
            <a:avLst/>
          </a:prstGeom>
          <a:solidFill>
            <a:srgbClr val="FFFFCC"/>
          </a:solidFill>
          <a:effectLst/>
        </p:spPr>
        <p:txBody>
          <a:bodyPr wrap="square" lIns="180000" tIns="108000" rIns="180000" bIns="108000" rtlCol="0">
            <a:noAutofit/>
          </a:bodyPr>
          <a:lstStyle/>
          <a:p>
            <a:pPr>
              <a:spcAft>
                <a:spcPts val="1000"/>
              </a:spcAft>
            </a:pPr>
            <a:r>
              <a:rPr lang="en-SG" sz="3200" dirty="0">
                <a:latin typeface="Arial" panose="020B0604020202020204" pitchFamily="34" charset="0"/>
                <a:cs typeface="Arial" panose="020B0604020202020204" pitchFamily="34" charset="0"/>
              </a:rPr>
              <a:t>I hereby declared that this assignment was completed with my own effort and was not plagiarised* from another source or done by another person.</a:t>
            </a:r>
          </a:p>
        </p:txBody>
      </p:sp>
      <p:sp>
        <p:nvSpPr>
          <p:cNvPr id="5" name="Slide Number Placeholder 4">
            <a:extLst>
              <a:ext uri="{FF2B5EF4-FFF2-40B4-BE49-F238E27FC236}">
                <a16:creationId xmlns:a16="http://schemas.microsoft.com/office/drawing/2014/main" id="{16562473-3F9E-4AF6-AA1D-5C26241A1CF6}"/>
              </a:ext>
            </a:extLst>
          </p:cNvPr>
          <p:cNvSpPr>
            <a:spLocks noGrp="1"/>
          </p:cNvSpPr>
          <p:nvPr>
            <p:ph type="sldNum" sz="quarter" idx="12"/>
          </p:nvPr>
        </p:nvSpPr>
        <p:spPr/>
        <p:txBody>
          <a:bodyPr/>
          <a:lstStyle/>
          <a:p>
            <a:fld id="{C55F2AC1-5349-40F4-976A-E0D325BAD41D}" type="slidenum">
              <a:rPr lang="en-SG" smtClean="0"/>
              <a:t>3</a:t>
            </a:fld>
            <a:endParaRPr lang="en-SG" dirty="0"/>
          </a:p>
        </p:txBody>
      </p:sp>
      <p:cxnSp>
        <p:nvCxnSpPr>
          <p:cNvPr id="11" name="Straight Connector 10">
            <a:extLst>
              <a:ext uri="{FF2B5EF4-FFF2-40B4-BE49-F238E27FC236}">
                <a16:creationId xmlns:a16="http://schemas.microsoft.com/office/drawing/2014/main" id="{A3321880-14EB-45D5-B2C4-970C673407DD}"/>
              </a:ext>
            </a:extLst>
          </p:cNvPr>
          <p:cNvCxnSpPr/>
          <p:nvPr/>
        </p:nvCxnSpPr>
        <p:spPr>
          <a:xfrm>
            <a:off x="3690651" y="4247002"/>
            <a:ext cx="5310130" cy="0"/>
          </a:xfrm>
          <a:prstGeom prst="line">
            <a:avLst/>
          </a:prstGeom>
          <a:ln w="50800">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1CD2923-8353-4C61-8DA5-E9FEC8373524}"/>
              </a:ext>
            </a:extLst>
          </p:cNvPr>
          <p:cNvSpPr txBox="1"/>
          <p:nvPr/>
        </p:nvSpPr>
        <p:spPr>
          <a:xfrm>
            <a:off x="1" y="3477131"/>
            <a:ext cx="12191999" cy="481740"/>
          </a:xfrm>
          <a:prstGeom prst="rect">
            <a:avLst/>
          </a:prstGeom>
          <a:noFill/>
        </p:spPr>
        <p:txBody>
          <a:bodyPr wrap="square" rtlCol="0">
            <a:noAutofit/>
          </a:bodyPr>
          <a:lstStyle/>
          <a:p>
            <a:pPr algn="ctr"/>
            <a:r>
              <a:rPr lang="en-SG" sz="2800" b="1" dirty="0">
                <a:latin typeface="Arial" panose="020B0604020202020204" pitchFamily="34" charset="0"/>
                <a:cs typeface="Arial" panose="020B0604020202020204" pitchFamily="34" charset="0"/>
              </a:rPr>
              <a:t>Charmaine, 24/05/25</a:t>
            </a:r>
          </a:p>
        </p:txBody>
      </p:sp>
      <p:sp>
        <p:nvSpPr>
          <p:cNvPr id="13" name="TextBox 12">
            <a:extLst>
              <a:ext uri="{FF2B5EF4-FFF2-40B4-BE49-F238E27FC236}">
                <a16:creationId xmlns:a16="http://schemas.microsoft.com/office/drawing/2014/main" id="{1051DA11-2E65-4C2A-8FBE-B6BDB04698A1}"/>
              </a:ext>
            </a:extLst>
          </p:cNvPr>
          <p:cNvSpPr txBox="1"/>
          <p:nvPr/>
        </p:nvSpPr>
        <p:spPr>
          <a:xfrm>
            <a:off x="350138" y="4646908"/>
            <a:ext cx="11498962" cy="707886"/>
          </a:xfrm>
          <a:prstGeom prst="rect">
            <a:avLst/>
          </a:prstGeom>
          <a:solidFill>
            <a:schemeClr val="accent4">
              <a:lumMod val="20000"/>
              <a:lumOff val="80000"/>
            </a:schemeClr>
          </a:solidFill>
        </p:spPr>
        <p:txBody>
          <a:bodyPr wrap="square" rtlCol="0">
            <a:spAutoFit/>
          </a:bodyPr>
          <a:lstStyle/>
          <a:p>
            <a:r>
              <a:rPr lang="en-SG" sz="2000" b="1" dirty="0">
                <a:latin typeface="Arial" panose="020B0604020202020204" pitchFamily="34" charset="0"/>
                <a:cs typeface="Arial" panose="020B0604020202020204" pitchFamily="34" charset="0"/>
              </a:rPr>
              <a:t>* </a:t>
            </a:r>
            <a:r>
              <a:rPr lang="en-SG" sz="2000" b="1" dirty="0">
                <a:solidFill>
                  <a:srgbClr val="C00000"/>
                </a:solidFill>
                <a:latin typeface="Arial Narrow" panose="020B0606020202030204" pitchFamily="34" charset="0"/>
              </a:rPr>
              <a:t>Plagiarism</a:t>
            </a:r>
            <a:r>
              <a:rPr lang="en-SG" sz="2000" dirty="0">
                <a:latin typeface="Arial Narrow" panose="020B0606020202030204" pitchFamily="34" charset="0"/>
              </a:rPr>
              <a:t> - </a:t>
            </a:r>
            <a:r>
              <a:rPr lang="en-US" sz="2000" dirty="0">
                <a:latin typeface="Arial" panose="020B0604020202020204" pitchFamily="34" charset="0"/>
                <a:cs typeface="Arial" panose="020B0604020202020204" pitchFamily="34" charset="0"/>
              </a:rPr>
              <a:t>Which means submitting the work of others as your own (or allowing someone else to copy and submit your work as their own)</a:t>
            </a:r>
            <a:endParaRPr lang="en-SG" sz="20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F354A04B-2AF5-4445-ABE3-A22E34117016}"/>
              </a:ext>
            </a:extLst>
          </p:cNvPr>
          <p:cNvSpPr txBox="1"/>
          <p:nvPr/>
        </p:nvSpPr>
        <p:spPr>
          <a:xfrm>
            <a:off x="350138" y="5386319"/>
            <a:ext cx="11498962" cy="400110"/>
          </a:xfrm>
          <a:prstGeom prst="rect">
            <a:avLst/>
          </a:prstGeom>
          <a:noFill/>
        </p:spPr>
        <p:txBody>
          <a:bodyPr wrap="square" rtlCol="0">
            <a:spAutoFit/>
          </a:bodyPr>
          <a:lstStyle/>
          <a:p>
            <a:r>
              <a:rPr lang="en-SG" sz="2000" dirty="0">
                <a:latin typeface="Arial Narrow" panose="020B0606020202030204" pitchFamily="34" charset="0"/>
              </a:rPr>
              <a:t>Definition taken from NP Plagiarism Policy, found at  </a:t>
            </a:r>
            <a:r>
              <a:rPr lang="en-SG" sz="2000" dirty="0">
                <a:latin typeface="Arial Narrow" panose="020B0606020202030204" pitchFamily="34" charset="0"/>
                <a:hlinkClick r:id="rId2"/>
              </a:rPr>
              <a:t>https://www1.np.edu.sg/clte/antiplagiarism/policy.htm</a:t>
            </a:r>
            <a:r>
              <a:rPr lang="en-SG" sz="2000" dirty="0">
                <a:latin typeface="Arial Narrow" panose="020B0606020202030204" pitchFamily="34" charset="0"/>
              </a:rPr>
              <a:t> </a:t>
            </a:r>
          </a:p>
        </p:txBody>
      </p:sp>
      <p:sp>
        <p:nvSpPr>
          <p:cNvPr id="9" name="Speech Bubble: Rectangle 8">
            <a:extLst>
              <a:ext uri="{FF2B5EF4-FFF2-40B4-BE49-F238E27FC236}">
                <a16:creationId xmlns:a16="http://schemas.microsoft.com/office/drawing/2014/main" id="{9851EFD9-391D-4590-B431-9255B58E3718}"/>
              </a:ext>
            </a:extLst>
          </p:cNvPr>
          <p:cNvSpPr/>
          <p:nvPr/>
        </p:nvSpPr>
        <p:spPr>
          <a:xfrm>
            <a:off x="12762107" y="3546523"/>
            <a:ext cx="2141316" cy="824696"/>
          </a:xfrm>
          <a:prstGeom prst="wedgeRectCallout">
            <a:avLst>
              <a:gd name="adj1" fmla="val -72745"/>
              <a:gd name="adj2" fmla="val -17500"/>
            </a:avLst>
          </a:prstGeom>
          <a:solidFill>
            <a:srgbClr val="FFFFC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Arial Narrow" panose="020B0606020202030204" pitchFamily="34" charset="0"/>
              </a:rPr>
              <a:t>Type your name and date here to make declaration</a:t>
            </a:r>
          </a:p>
        </p:txBody>
      </p:sp>
    </p:spTree>
    <p:extLst>
      <p:ext uri="{BB962C8B-B14F-4D97-AF65-F5344CB8AC3E}">
        <p14:creationId xmlns:p14="http://schemas.microsoft.com/office/powerpoint/2010/main" val="57395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7"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13" grpId="0" animBg="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C194-EAB9-49FE-87C6-35C333192316}"/>
              </a:ext>
            </a:extLst>
          </p:cNvPr>
          <p:cNvSpPr>
            <a:spLocks noGrp="1"/>
          </p:cNvSpPr>
          <p:nvPr>
            <p:ph type="ctrTitle"/>
          </p:nvPr>
        </p:nvSpPr>
        <p:spPr>
          <a:xfrm>
            <a:off x="0" y="0"/>
            <a:ext cx="12192000" cy="1371600"/>
          </a:xfrm>
        </p:spPr>
        <p:txBody>
          <a:bodyPr lIns="288000" anchor="ctr" anchorCtr="0">
            <a:noAutofit/>
          </a:bodyPr>
          <a:lstStyle/>
          <a:p>
            <a:pPr algn="l"/>
            <a:r>
              <a:rPr lang="it-IT" sz="3200" b="1" dirty="0">
                <a:solidFill>
                  <a:srgbClr val="800000"/>
                </a:solidFill>
                <a:latin typeface="Arial" panose="020B0604020202020204" pitchFamily="34" charset="0"/>
                <a:cs typeface="Arial" panose="020B0604020202020204" pitchFamily="34" charset="0"/>
              </a:rPr>
              <a:t>Section 2 </a:t>
            </a:r>
            <a:r>
              <a:rPr lang="en-SG" sz="3200" b="1" dirty="0">
                <a:solidFill>
                  <a:srgbClr val="800000"/>
                </a:solidFill>
                <a:latin typeface="Arial" panose="020B0604020202020204" pitchFamily="34" charset="0"/>
                <a:cs typeface="Arial" panose="020B0604020202020204" pitchFamily="34" charset="0"/>
              </a:rPr>
              <a:t>– Scenario Selectio</a:t>
            </a:r>
            <a:r>
              <a:rPr lang="en-SG" sz="3200" b="1" spc="400" dirty="0">
                <a:solidFill>
                  <a:srgbClr val="800000"/>
                </a:solidFill>
                <a:latin typeface="Arial" panose="020B0604020202020204" pitchFamily="34" charset="0"/>
                <a:cs typeface="Arial" panose="020B0604020202020204" pitchFamily="34" charset="0"/>
              </a:rPr>
              <a:t>n/</a:t>
            </a:r>
            <a:r>
              <a:rPr lang="en-SG" sz="3200" b="1" dirty="0">
                <a:solidFill>
                  <a:srgbClr val="800000"/>
                </a:solidFill>
                <a:latin typeface="Arial" panose="020B0604020202020204" pitchFamily="34" charset="0"/>
                <a:cs typeface="Arial" panose="020B0604020202020204" pitchFamily="34" charset="0"/>
              </a:rPr>
              <a:t>Description </a:t>
            </a:r>
          </a:p>
        </p:txBody>
      </p:sp>
      <p:sp>
        <p:nvSpPr>
          <p:cNvPr id="5" name="Slide Number Placeholder 4">
            <a:extLst>
              <a:ext uri="{FF2B5EF4-FFF2-40B4-BE49-F238E27FC236}">
                <a16:creationId xmlns:a16="http://schemas.microsoft.com/office/drawing/2014/main" id="{16562473-3F9E-4AF6-AA1D-5C26241A1CF6}"/>
              </a:ext>
            </a:extLst>
          </p:cNvPr>
          <p:cNvSpPr>
            <a:spLocks noGrp="1"/>
          </p:cNvSpPr>
          <p:nvPr>
            <p:ph type="sldNum" sz="quarter" idx="12"/>
          </p:nvPr>
        </p:nvSpPr>
        <p:spPr/>
        <p:txBody>
          <a:bodyPr/>
          <a:lstStyle/>
          <a:p>
            <a:fld id="{C55F2AC1-5349-40F4-976A-E0D325BAD41D}" type="slidenum">
              <a:rPr lang="en-SG" smtClean="0"/>
              <a:t>4</a:t>
            </a:fld>
            <a:endParaRPr lang="en-SG"/>
          </a:p>
        </p:txBody>
      </p:sp>
      <p:sp>
        <p:nvSpPr>
          <p:cNvPr id="7" name="TextBox 6">
            <a:extLst>
              <a:ext uri="{FF2B5EF4-FFF2-40B4-BE49-F238E27FC236}">
                <a16:creationId xmlns:a16="http://schemas.microsoft.com/office/drawing/2014/main" id="{96F3F552-3AE6-4615-854E-3DCEE368BA56}"/>
              </a:ext>
            </a:extLst>
          </p:cNvPr>
          <p:cNvSpPr txBox="1"/>
          <p:nvPr/>
        </p:nvSpPr>
        <p:spPr>
          <a:xfrm>
            <a:off x="0" y="2336536"/>
            <a:ext cx="12192000" cy="2721239"/>
          </a:xfrm>
          <a:prstGeom prst="rect">
            <a:avLst/>
          </a:prstGeom>
          <a:solidFill>
            <a:srgbClr val="CCFFFF"/>
          </a:solidFill>
          <a:effectLst/>
        </p:spPr>
        <p:txBody>
          <a:bodyPr wrap="square" lIns="180000" tIns="108000" rIns="180000" bIns="108000" rtlCol="0">
            <a:normAutofit/>
          </a:bodyPr>
          <a:lstStyle/>
          <a:p>
            <a:r>
              <a:rPr lang="en-SG" sz="2400" b="1" dirty="0">
                <a:solidFill>
                  <a:srgbClr val="0000CC"/>
                </a:solidFill>
                <a:latin typeface="Arial Narrow" panose="020B0606020202030204" pitchFamily="34" charset="0"/>
                <a:cs typeface="Arial" panose="020B0604020202020204" pitchFamily="34" charset="0"/>
              </a:rPr>
              <a:t>Scenario</a:t>
            </a:r>
            <a:r>
              <a:rPr lang="en-SG" sz="2400" dirty="0">
                <a:latin typeface="Arial Narrow" panose="020B0606020202030204" pitchFamily="34" charset="0"/>
                <a:cs typeface="Arial" panose="020B0604020202020204" pitchFamily="34" charset="0"/>
              </a:rPr>
              <a:t>: </a:t>
            </a:r>
            <a:r>
              <a:rPr lang="en-US" sz="2400" b="1" dirty="0">
                <a:latin typeface="Arial Narrow" panose="020B0606020202030204" pitchFamily="34" charset="0"/>
                <a:cs typeface="Arial" panose="020B0604020202020204" pitchFamily="34" charset="0"/>
              </a:rPr>
              <a:t>Virtual Career Coach for Polytechnic Students</a:t>
            </a:r>
          </a:p>
          <a:p>
            <a:endParaRPr lang="en-SG" sz="2400" b="1" dirty="0">
              <a:latin typeface="Arial Narrow" panose="020B0606020202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7292E53E-144A-4C1E-A60C-466AB9A3DC25}"/>
              </a:ext>
            </a:extLst>
          </p:cNvPr>
          <p:cNvSpPr txBox="1"/>
          <p:nvPr/>
        </p:nvSpPr>
        <p:spPr>
          <a:xfrm>
            <a:off x="228219" y="961392"/>
            <a:ext cx="11814135" cy="1371599"/>
          </a:xfrm>
          <a:prstGeom prst="rect">
            <a:avLst/>
          </a:prstGeom>
          <a:noFill/>
        </p:spPr>
        <p:txBody>
          <a:bodyPr wrap="square" rtlCol="0">
            <a:noAutofit/>
          </a:bodyPr>
          <a:lstStyle/>
          <a:p>
            <a:pPr>
              <a:spcAft>
                <a:spcPts val="600"/>
              </a:spcAft>
            </a:pPr>
            <a:r>
              <a:rPr lang="en-SG" sz="1600" b="1" dirty="0">
                <a:solidFill>
                  <a:srgbClr val="0000CC"/>
                </a:solidFill>
                <a:latin typeface="Arial" panose="020B0604020202020204" pitchFamily="34" charset="0"/>
                <a:cs typeface="Arial" panose="020B0604020202020204" pitchFamily="34" charset="0"/>
              </a:rPr>
              <a:t>Task</a:t>
            </a:r>
            <a:r>
              <a:rPr lang="en-SG" sz="1600" dirty="0">
                <a:solidFill>
                  <a:srgbClr val="0000CC"/>
                </a:solidFill>
                <a:latin typeface="Arial" panose="020B0604020202020204" pitchFamily="34" charset="0"/>
                <a:cs typeface="Arial" panose="020B0604020202020204" pitchFamily="34" charset="0"/>
              </a:rPr>
              <a:t>: You are to select one of the several listed scenarios for AI deployment (see Appendices) in order to do this assignment. Choose a/an company/organisation that is related to the scenario and simulate that you are from that company/organisation.</a:t>
            </a:r>
          </a:p>
        </p:txBody>
      </p:sp>
      <p:sp>
        <p:nvSpPr>
          <p:cNvPr id="9" name="TextBox 8">
            <a:extLst>
              <a:ext uri="{FF2B5EF4-FFF2-40B4-BE49-F238E27FC236}">
                <a16:creationId xmlns:a16="http://schemas.microsoft.com/office/drawing/2014/main" id="{823FF082-CA46-4ACF-9C29-4B407D659D94}"/>
              </a:ext>
            </a:extLst>
          </p:cNvPr>
          <p:cNvSpPr txBox="1"/>
          <p:nvPr/>
        </p:nvSpPr>
        <p:spPr>
          <a:xfrm>
            <a:off x="188932" y="1618404"/>
            <a:ext cx="11814135" cy="668917"/>
          </a:xfrm>
          <a:prstGeom prst="rect">
            <a:avLst/>
          </a:prstGeom>
          <a:noFill/>
        </p:spPr>
        <p:txBody>
          <a:bodyPr wrap="square" rtlCol="0">
            <a:noAutofit/>
          </a:bodyPr>
          <a:lstStyle/>
          <a:p>
            <a:pPr>
              <a:spcAft>
                <a:spcPts val="600"/>
              </a:spcAft>
            </a:pPr>
            <a:r>
              <a:rPr lang="en-SG" sz="2000" b="1" dirty="0">
                <a:latin typeface="Arial" panose="020B0604020202020204" pitchFamily="34" charset="0"/>
                <a:cs typeface="Arial" panose="020B0604020202020204" pitchFamily="34" charset="0"/>
              </a:rPr>
              <a:t>I have selected the following scenario:</a:t>
            </a:r>
            <a:endParaRPr lang="en-SG" sz="2000" dirty="0">
              <a:latin typeface="Arial" panose="020B0604020202020204" pitchFamily="34" charset="0"/>
              <a:cs typeface="Arial" panose="020B0604020202020204" pitchFamily="34" charset="0"/>
            </a:endParaRPr>
          </a:p>
        </p:txBody>
      </p:sp>
      <p:sp>
        <p:nvSpPr>
          <p:cNvPr id="10" name="Speech Bubble: Rectangle 9">
            <a:extLst>
              <a:ext uri="{FF2B5EF4-FFF2-40B4-BE49-F238E27FC236}">
                <a16:creationId xmlns:a16="http://schemas.microsoft.com/office/drawing/2014/main" id="{BFCC89BD-8C78-4812-9C9E-3CA3E3FC8D30}"/>
              </a:ext>
            </a:extLst>
          </p:cNvPr>
          <p:cNvSpPr/>
          <p:nvPr/>
        </p:nvSpPr>
        <p:spPr>
          <a:xfrm>
            <a:off x="12750956" y="2019646"/>
            <a:ext cx="2141316" cy="1159668"/>
          </a:xfrm>
          <a:prstGeom prst="wedgeRectCallout">
            <a:avLst>
              <a:gd name="adj1" fmla="val -72745"/>
              <a:gd name="adj2" fmla="val -17500"/>
            </a:avLst>
          </a:prstGeom>
          <a:solidFill>
            <a:srgbClr val="FFFFC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Arial Narrow" panose="020B0606020202030204" pitchFamily="34" charset="0"/>
              </a:rPr>
              <a:t>Copy the scenario from the appendix to the box for easy reference</a:t>
            </a:r>
          </a:p>
        </p:txBody>
      </p:sp>
      <p:sp>
        <p:nvSpPr>
          <p:cNvPr id="13" name="TextBox 12">
            <a:extLst>
              <a:ext uri="{FF2B5EF4-FFF2-40B4-BE49-F238E27FC236}">
                <a16:creationId xmlns:a16="http://schemas.microsoft.com/office/drawing/2014/main" id="{294C385C-C9BA-4692-9521-20C3069407BD}"/>
              </a:ext>
            </a:extLst>
          </p:cNvPr>
          <p:cNvSpPr txBox="1"/>
          <p:nvPr/>
        </p:nvSpPr>
        <p:spPr>
          <a:xfrm>
            <a:off x="-1" y="5239596"/>
            <a:ext cx="12192000" cy="1481879"/>
          </a:xfrm>
          <a:prstGeom prst="rect">
            <a:avLst/>
          </a:prstGeom>
          <a:solidFill>
            <a:srgbClr val="CCFFFF"/>
          </a:solidFill>
          <a:effectLst/>
        </p:spPr>
        <p:txBody>
          <a:bodyPr wrap="square" lIns="180000" tIns="108000" rIns="180000" bIns="108000" rtlCol="0">
            <a:normAutofit/>
          </a:bodyPr>
          <a:lstStyle/>
          <a:p>
            <a:r>
              <a:rPr lang="en-SG" sz="2400" b="1" dirty="0">
                <a:solidFill>
                  <a:srgbClr val="0000CC"/>
                </a:solidFill>
                <a:latin typeface="Arial Narrow" panose="020B0606020202030204" pitchFamily="34" charset="0"/>
                <a:cs typeface="Arial" panose="020B0604020202020204" pitchFamily="34" charset="0"/>
              </a:rPr>
              <a:t>State any other assumptions you would want to make (Optional)</a:t>
            </a:r>
            <a:r>
              <a:rPr lang="en-SG" sz="2400" dirty="0">
                <a:latin typeface="Arial Narrow" panose="020B0606020202030204" pitchFamily="34" charset="0"/>
                <a:cs typeface="Arial" panose="020B0604020202020204" pitchFamily="34" charset="0"/>
              </a:rPr>
              <a:t>: Data fed into the AI </a:t>
            </a:r>
            <a:r>
              <a:rPr lang="en-SG" sz="2400">
                <a:latin typeface="Arial Narrow" panose="020B0606020202030204" pitchFamily="34" charset="0"/>
                <a:cs typeface="Arial" panose="020B0604020202020204" pitchFamily="34" charset="0"/>
              </a:rPr>
              <a:t>is accurate </a:t>
            </a:r>
            <a:endParaRPr lang="en-SG" sz="2400" dirty="0">
              <a:latin typeface="Arial Narrow" panose="020B0606020202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837121A2-DBFF-1C7D-D857-8EEDF12FD037}"/>
              </a:ext>
            </a:extLst>
          </p:cNvPr>
          <p:cNvSpPr txBox="1"/>
          <p:nvPr/>
        </p:nvSpPr>
        <p:spPr>
          <a:xfrm>
            <a:off x="328500" y="2900208"/>
            <a:ext cx="11713854" cy="2031325"/>
          </a:xfrm>
          <a:prstGeom prst="rect">
            <a:avLst/>
          </a:prstGeom>
          <a:noFill/>
        </p:spPr>
        <p:txBody>
          <a:bodyPr wrap="square">
            <a:spAutoFit/>
          </a:bodyPr>
          <a:lstStyle/>
          <a:p>
            <a:r>
              <a:rPr lang="en-GB" sz="1800" dirty="0"/>
              <a:t>A new AI-based virtual coach, </a:t>
            </a:r>
            <a:r>
              <a:rPr lang="en-GB" sz="1800" b="1" dirty="0" err="1"/>
              <a:t>CareerNavigator</a:t>
            </a:r>
            <a:r>
              <a:rPr lang="en-GB" sz="1800" dirty="0"/>
              <a:t>, is being developed to assist polytechnic students in career planning. It analyses students’ academic records, interests, and personal preferences to suggest tailored career paths and relevant skills to develop. </a:t>
            </a:r>
            <a:r>
              <a:rPr lang="en-GB" sz="1800" dirty="0" err="1"/>
              <a:t>CareerNavigator</a:t>
            </a:r>
            <a:r>
              <a:rPr lang="en-GB" sz="1800" dirty="0"/>
              <a:t> also recommends suitable elective modules, certifications, and even internship or job opportunities. Through an interactive chatbot, students can ask about industries, job roles, and interview preparation tips. The system uses Natural Language Processing (NLP) to guide students through resume building and mock interviews, while gamifying progress through achievements like “Interview Ready” and “Resume Pro.” The AI continuously updates based on labour market trends and alumni data to ensure relevance.</a:t>
            </a:r>
            <a:endParaRPr lang="en-US" sz="1800" dirty="0"/>
          </a:p>
        </p:txBody>
      </p:sp>
    </p:spTree>
    <p:extLst>
      <p:ext uri="{BB962C8B-B14F-4D97-AF65-F5344CB8AC3E}">
        <p14:creationId xmlns:p14="http://schemas.microsoft.com/office/powerpoint/2010/main" val="252707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C194-EAB9-49FE-87C6-35C333192316}"/>
              </a:ext>
            </a:extLst>
          </p:cNvPr>
          <p:cNvSpPr>
            <a:spLocks noGrp="1"/>
          </p:cNvSpPr>
          <p:nvPr>
            <p:ph type="ctrTitle"/>
          </p:nvPr>
        </p:nvSpPr>
        <p:spPr>
          <a:xfrm>
            <a:off x="0" y="0"/>
            <a:ext cx="12192000" cy="1371600"/>
          </a:xfrm>
        </p:spPr>
        <p:txBody>
          <a:bodyPr lIns="288000" anchor="ctr" anchorCtr="0">
            <a:noAutofit/>
          </a:bodyPr>
          <a:lstStyle/>
          <a:p>
            <a:pPr algn="l"/>
            <a:r>
              <a:rPr lang="it-IT" sz="3200" b="1" dirty="0">
                <a:solidFill>
                  <a:srgbClr val="800000"/>
                </a:solidFill>
                <a:latin typeface="Arial" panose="020B0604020202020204" pitchFamily="34" charset="0"/>
                <a:cs typeface="Arial" panose="020B0604020202020204" pitchFamily="34" charset="0"/>
              </a:rPr>
              <a:t>Section 3 </a:t>
            </a:r>
            <a:r>
              <a:rPr lang="en-SG" sz="3200" b="1" dirty="0">
                <a:solidFill>
                  <a:srgbClr val="800000"/>
                </a:solidFill>
                <a:latin typeface="Arial" panose="020B0604020202020204" pitchFamily="34" charset="0"/>
                <a:cs typeface="Arial" panose="020B0604020202020204" pitchFamily="34" charset="0"/>
              </a:rPr>
              <a:t>– Core Values</a:t>
            </a:r>
          </a:p>
        </p:txBody>
      </p:sp>
      <p:sp>
        <p:nvSpPr>
          <p:cNvPr id="5" name="Slide Number Placeholder 4">
            <a:extLst>
              <a:ext uri="{FF2B5EF4-FFF2-40B4-BE49-F238E27FC236}">
                <a16:creationId xmlns:a16="http://schemas.microsoft.com/office/drawing/2014/main" id="{16562473-3F9E-4AF6-AA1D-5C26241A1CF6}"/>
              </a:ext>
            </a:extLst>
          </p:cNvPr>
          <p:cNvSpPr>
            <a:spLocks noGrp="1"/>
          </p:cNvSpPr>
          <p:nvPr>
            <p:ph type="sldNum" sz="quarter" idx="12"/>
          </p:nvPr>
        </p:nvSpPr>
        <p:spPr/>
        <p:txBody>
          <a:bodyPr/>
          <a:lstStyle/>
          <a:p>
            <a:fld id="{C55F2AC1-5349-40F4-976A-E0D325BAD41D}" type="slidenum">
              <a:rPr lang="en-SG" smtClean="0"/>
              <a:t>5</a:t>
            </a:fld>
            <a:endParaRPr lang="en-SG"/>
          </a:p>
        </p:txBody>
      </p:sp>
      <p:pic>
        <p:nvPicPr>
          <p:cNvPr id="4" name="Picture 3" descr="Text&#10;&#10;Description automatically generated">
            <a:extLst>
              <a:ext uri="{FF2B5EF4-FFF2-40B4-BE49-F238E27FC236}">
                <a16:creationId xmlns:a16="http://schemas.microsoft.com/office/drawing/2014/main" id="{400F8CC7-72C6-497D-AE12-5FE35EBDB5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7395" y="159833"/>
            <a:ext cx="1864959" cy="656811"/>
          </a:xfrm>
          <a:prstGeom prst="rect">
            <a:avLst/>
          </a:prstGeom>
        </p:spPr>
      </p:pic>
      <p:sp>
        <p:nvSpPr>
          <p:cNvPr id="7" name="Speech Bubble: Rectangle 6">
            <a:extLst>
              <a:ext uri="{FF2B5EF4-FFF2-40B4-BE49-F238E27FC236}">
                <a16:creationId xmlns:a16="http://schemas.microsoft.com/office/drawing/2014/main" id="{2968FBC1-FF6F-430E-B554-466883182A19}"/>
              </a:ext>
            </a:extLst>
          </p:cNvPr>
          <p:cNvSpPr/>
          <p:nvPr/>
        </p:nvSpPr>
        <p:spPr>
          <a:xfrm>
            <a:off x="12728653" y="120868"/>
            <a:ext cx="2141316" cy="824696"/>
          </a:xfrm>
          <a:prstGeom prst="wedgeRectCallout">
            <a:avLst>
              <a:gd name="adj1" fmla="val -72745"/>
              <a:gd name="adj2" fmla="val -17500"/>
            </a:avLst>
          </a:prstGeom>
          <a:solidFill>
            <a:srgbClr val="FFFFC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Arial Narrow" panose="020B0606020202030204" pitchFamily="34" charset="0"/>
              </a:rPr>
              <a:t>Change image by right clicking and select “</a:t>
            </a:r>
            <a:r>
              <a:rPr lang="en-SG" b="1" dirty="0">
                <a:solidFill>
                  <a:schemeClr val="tx1"/>
                </a:solidFill>
                <a:latin typeface="Arial Narrow" panose="020B0606020202030204" pitchFamily="34" charset="0"/>
              </a:rPr>
              <a:t>Change Picture</a:t>
            </a:r>
            <a:r>
              <a:rPr lang="en-SG" dirty="0">
                <a:solidFill>
                  <a:schemeClr val="tx1"/>
                </a:solidFill>
                <a:latin typeface="Arial Narrow" panose="020B0606020202030204" pitchFamily="34" charset="0"/>
              </a:rPr>
              <a:t>” </a:t>
            </a:r>
          </a:p>
        </p:txBody>
      </p:sp>
      <p:sp>
        <p:nvSpPr>
          <p:cNvPr id="9" name="TextBox 8">
            <a:extLst>
              <a:ext uri="{FF2B5EF4-FFF2-40B4-BE49-F238E27FC236}">
                <a16:creationId xmlns:a16="http://schemas.microsoft.com/office/drawing/2014/main" id="{7E103C51-8F44-4770-A644-F636B91D7668}"/>
              </a:ext>
            </a:extLst>
          </p:cNvPr>
          <p:cNvSpPr txBox="1"/>
          <p:nvPr/>
        </p:nvSpPr>
        <p:spPr>
          <a:xfrm>
            <a:off x="228219" y="938381"/>
            <a:ext cx="11814135" cy="593052"/>
          </a:xfrm>
          <a:prstGeom prst="rect">
            <a:avLst/>
          </a:prstGeom>
          <a:noFill/>
        </p:spPr>
        <p:txBody>
          <a:bodyPr wrap="square" rtlCol="0">
            <a:noAutofit/>
          </a:bodyPr>
          <a:lstStyle/>
          <a:p>
            <a:pPr>
              <a:spcAft>
                <a:spcPts val="600"/>
              </a:spcAft>
            </a:pPr>
            <a:r>
              <a:rPr lang="en-SG" sz="1600" b="1" dirty="0">
                <a:solidFill>
                  <a:srgbClr val="0000CC"/>
                </a:solidFill>
                <a:latin typeface="Arial" panose="020B0604020202020204" pitchFamily="34" charset="0"/>
                <a:cs typeface="Arial" panose="020B0604020202020204" pitchFamily="34" charset="0"/>
              </a:rPr>
              <a:t>Task</a:t>
            </a:r>
            <a:r>
              <a:rPr lang="en-SG" sz="1600" dirty="0">
                <a:solidFill>
                  <a:srgbClr val="0000CC"/>
                </a:solidFill>
                <a:latin typeface="Arial" panose="020B0604020202020204" pitchFamily="34" charset="0"/>
                <a:cs typeface="Arial" panose="020B0604020202020204" pitchFamily="34" charset="0"/>
              </a:rPr>
              <a:t>: Summarise the chosen company/organisation’s core values (</a:t>
            </a:r>
            <a:r>
              <a:rPr lang="en-SG" sz="1600" dirty="0">
                <a:solidFill>
                  <a:srgbClr val="0000CC"/>
                </a:solidFill>
                <a:latin typeface="Arial Narrow" panose="020B0606020202030204" pitchFamily="34" charset="0"/>
                <a:cs typeface="Arial" panose="020B0604020202020204" pitchFamily="34" charset="0"/>
              </a:rPr>
              <a:t>please indicate which company/organisation these core values were taken from, website</a:t>
            </a:r>
            <a:r>
              <a:rPr lang="en-SG" sz="1600" dirty="0">
                <a:solidFill>
                  <a:srgbClr val="0000CC"/>
                </a:solidFill>
                <a:latin typeface="Arial" panose="020B060402020202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F057FF4E-020D-4CB8-B725-97E202AB0263}"/>
              </a:ext>
            </a:extLst>
          </p:cNvPr>
          <p:cNvSpPr txBox="1"/>
          <p:nvPr/>
        </p:nvSpPr>
        <p:spPr>
          <a:xfrm>
            <a:off x="377865" y="1930234"/>
            <a:ext cx="11420436" cy="1579820"/>
          </a:xfrm>
          <a:prstGeom prst="rect">
            <a:avLst/>
          </a:prstGeom>
          <a:solidFill>
            <a:srgbClr val="FFFF99"/>
          </a:solidFill>
          <a:ln w="25400">
            <a:solidFill>
              <a:schemeClr val="tx1"/>
            </a:solidFill>
          </a:ln>
          <a:effectLst/>
        </p:spPr>
        <p:txBody>
          <a:bodyPr wrap="square" lIns="180000" tIns="108000" rIns="180000" bIns="108000" rtlCol="0">
            <a:normAutofit/>
          </a:bodyPr>
          <a:lstStyle/>
          <a:p>
            <a:r>
              <a:rPr lang="en-SG" sz="2400" b="1" dirty="0">
                <a:latin typeface="Arial Narrow" panose="020B0606020202030204" pitchFamily="34" charset="0"/>
                <a:cs typeface="Arial" panose="020B0604020202020204" pitchFamily="34" charset="0"/>
              </a:rPr>
              <a:t>???’s Core Values</a:t>
            </a:r>
            <a:r>
              <a:rPr lang="en-SG" sz="2400" dirty="0">
                <a:latin typeface="Arial Narrow" panose="020B0606020202030204" pitchFamily="34" charset="0"/>
                <a:cs typeface="Arial" panose="020B0604020202020204" pitchFamily="34" charset="0"/>
              </a:rPr>
              <a:t>: Type here …..</a:t>
            </a:r>
          </a:p>
        </p:txBody>
      </p:sp>
      <p:sp>
        <p:nvSpPr>
          <p:cNvPr id="11" name="TextBox 10">
            <a:extLst>
              <a:ext uri="{FF2B5EF4-FFF2-40B4-BE49-F238E27FC236}">
                <a16:creationId xmlns:a16="http://schemas.microsoft.com/office/drawing/2014/main" id="{BEBF26D0-7B92-45C8-B857-FAAF1B9A03BB}"/>
              </a:ext>
            </a:extLst>
          </p:cNvPr>
          <p:cNvSpPr txBox="1"/>
          <p:nvPr/>
        </p:nvSpPr>
        <p:spPr>
          <a:xfrm>
            <a:off x="0" y="3970116"/>
            <a:ext cx="12192000" cy="1940404"/>
          </a:xfrm>
          <a:prstGeom prst="rect">
            <a:avLst/>
          </a:prstGeom>
          <a:solidFill>
            <a:srgbClr val="CCFFFF"/>
          </a:solidFill>
          <a:effectLst/>
        </p:spPr>
        <p:txBody>
          <a:bodyPr wrap="square" lIns="180000" tIns="108000" rIns="180000" bIns="108000" rtlCol="0">
            <a:normAutofit/>
          </a:bodyPr>
          <a:lstStyle/>
          <a:p>
            <a:r>
              <a:rPr lang="en-SG" sz="2400" b="1" dirty="0">
                <a:solidFill>
                  <a:srgbClr val="0000CC"/>
                </a:solidFill>
                <a:latin typeface="Arial Narrow" panose="020B0606020202030204" pitchFamily="34" charset="0"/>
                <a:cs typeface="Arial" panose="020B0604020202020204" pitchFamily="34" charset="0"/>
              </a:rPr>
              <a:t>Relevant Core Value(s)</a:t>
            </a:r>
            <a:r>
              <a:rPr lang="en-SG" sz="2400" dirty="0">
                <a:latin typeface="Arial Narrow" panose="020B0606020202030204" pitchFamily="34" charset="0"/>
                <a:cs typeface="Arial" panose="020B0604020202020204" pitchFamily="34" charset="0"/>
              </a:rPr>
              <a:t>: Type here …..</a:t>
            </a:r>
          </a:p>
        </p:txBody>
      </p:sp>
      <p:sp>
        <p:nvSpPr>
          <p:cNvPr id="12" name="Speech Bubble: Rectangle 11">
            <a:extLst>
              <a:ext uri="{FF2B5EF4-FFF2-40B4-BE49-F238E27FC236}">
                <a16:creationId xmlns:a16="http://schemas.microsoft.com/office/drawing/2014/main" id="{78E6B69A-4421-4324-8232-8614812C1F86}"/>
              </a:ext>
            </a:extLst>
          </p:cNvPr>
          <p:cNvSpPr/>
          <p:nvPr/>
        </p:nvSpPr>
        <p:spPr>
          <a:xfrm>
            <a:off x="12728653" y="4295914"/>
            <a:ext cx="2141316" cy="2562086"/>
          </a:xfrm>
          <a:prstGeom prst="wedgeRectCallout">
            <a:avLst>
              <a:gd name="adj1" fmla="val -73931"/>
              <a:gd name="adj2" fmla="val -43772"/>
            </a:avLst>
          </a:prstGeom>
          <a:solidFill>
            <a:srgbClr val="FFFFC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Arial Narrow" panose="020B0606020202030204" pitchFamily="34" charset="0"/>
              </a:rPr>
              <a:t>Describe which core value(s) has shaped your approach and prioritizes in considering the ethical issues arising from the proposed AI deployment</a:t>
            </a:r>
          </a:p>
        </p:txBody>
      </p:sp>
    </p:spTree>
    <p:extLst>
      <p:ext uri="{BB962C8B-B14F-4D97-AF65-F5344CB8AC3E}">
        <p14:creationId xmlns:p14="http://schemas.microsoft.com/office/powerpoint/2010/main" val="3961441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C194-EAB9-49FE-87C6-35C333192316}"/>
              </a:ext>
            </a:extLst>
          </p:cNvPr>
          <p:cNvSpPr>
            <a:spLocks noGrp="1"/>
          </p:cNvSpPr>
          <p:nvPr>
            <p:ph type="ctrTitle"/>
          </p:nvPr>
        </p:nvSpPr>
        <p:spPr>
          <a:xfrm>
            <a:off x="0" y="0"/>
            <a:ext cx="12192000" cy="1371600"/>
          </a:xfrm>
        </p:spPr>
        <p:txBody>
          <a:bodyPr lIns="288000" anchor="ctr" anchorCtr="0">
            <a:noAutofit/>
          </a:bodyPr>
          <a:lstStyle/>
          <a:p>
            <a:pPr algn="l"/>
            <a:r>
              <a:rPr lang="it-IT" sz="3200" b="1" dirty="0">
                <a:solidFill>
                  <a:srgbClr val="800000"/>
                </a:solidFill>
                <a:latin typeface="Arial" panose="020B0604020202020204" pitchFamily="34" charset="0"/>
                <a:cs typeface="Arial" panose="020B0604020202020204" pitchFamily="34" charset="0"/>
              </a:rPr>
              <a:t>Section 4 </a:t>
            </a:r>
            <a:r>
              <a:rPr lang="en-SG" sz="3200" b="1" dirty="0">
                <a:solidFill>
                  <a:srgbClr val="800000"/>
                </a:solidFill>
                <a:latin typeface="Arial" panose="020B0604020202020204" pitchFamily="34" charset="0"/>
                <a:cs typeface="Arial" panose="020B0604020202020204" pitchFamily="34" charset="0"/>
              </a:rPr>
              <a:t>– Justification to Board of Directors</a:t>
            </a:r>
          </a:p>
        </p:txBody>
      </p:sp>
      <p:sp>
        <p:nvSpPr>
          <p:cNvPr id="5" name="Slide Number Placeholder 4">
            <a:extLst>
              <a:ext uri="{FF2B5EF4-FFF2-40B4-BE49-F238E27FC236}">
                <a16:creationId xmlns:a16="http://schemas.microsoft.com/office/drawing/2014/main" id="{16562473-3F9E-4AF6-AA1D-5C26241A1CF6}"/>
              </a:ext>
            </a:extLst>
          </p:cNvPr>
          <p:cNvSpPr>
            <a:spLocks noGrp="1"/>
          </p:cNvSpPr>
          <p:nvPr>
            <p:ph type="sldNum" sz="quarter" idx="12"/>
          </p:nvPr>
        </p:nvSpPr>
        <p:spPr/>
        <p:txBody>
          <a:bodyPr/>
          <a:lstStyle/>
          <a:p>
            <a:fld id="{C55F2AC1-5349-40F4-976A-E0D325BAD41D}" type="slidenum">
              <a:rPr lang="en-SG" smtClean="0"/>
              <a:t>6</a:t>
            </a:fld>
            <a:endParaRPr lang="en-SG"/>
          </a:p>
        </p:txBody>
      </p:sp>
      <p:sp>
        <p:nvSpPr>
          <p:cNvPr id="6" name="TextBox 5">
            <a:extLst>
              <a:ext uri="{FF2B5EF4-FFF2-40B4-BE49-F238E27FC236}">
                <a16:creationId xmlns:a16="http://schemas.microsoft.com/office/drawing/2014/main" id="{874624E5-A460-4D37-8F3A-903DFBEB04A1}"/>
              </a:ext>
            </a:extLst>
          </p:cNvPr>
          <p:cNvSpPr txBox="1"/>
          <p:nvPr/>
        </p:nvSpPr>
        <p:spPr>
          <a:xfrm>
            <a:off x="228219" y="953974"/>
            <a:ext cx="11814135" cy="731427"/>
          </a:xfrm>
          <a:prstGeom prst="rect">
            <a:avLst/>
          </a:prstGeom>
          <a:noFill/>
        </p:spPr>
        <p:txBody>
          <a:bodyPr wrap="square" rtlCol="0">
            <a:noAutofit/>
          </a:bodyPr>
          <a:lstStyle/>
          <a:p>
            <a:pPr>
              <a:spcAft>
                <a:spcPts val="600"/>
              </a:spcAft>
            </a:pPr>
            <a:r>
              <a:rPr lang="en-SG" sz="1600" b="1" dirty="0">
                <a:solidFill>
                  <a:srgbClr val="0000CC"/>
                </a:solidFill>
                <a:latin typeface="Arial" panose="020B0604020202020204" pitchFamily="34" charset="0"/>
                <a:cs typeface="Arial" panose="020B0604020202020204" pitchFamily="34" charset="0"/>
              </a:rPr>
              <a:t>Task</a:t>
            </a:r>
            <a:r>
              <a:rPr lang="en-SG" sz="1600" dirty="0">
                <a:solidFill>
                  <a:srgbClr val="0000CC"/>
                </a:solidFill>
                <a:latin typeface="Arial" panose="020B0604020202020204" pitchFamily="34" charset="0"/>
                <a:cs typeface="Arial" panose="020B0604020202020204" pitchFamily="34" charset="0"/>
              </a:rPr>
              <a:t>: Provide suitable justifications to your board of directors on why and how the AI solution that has been proposed to adopt can bring value to the company/organisation.</a:t>
            </a:r>
          </a:p>
        </p:txBody>
      </p:sp>
      <p:sp>
        <p:nvSpPr>
          <p:cNvPr id="7" name="TextBox 6">
            <a:extLst>
              <a:ext uri="{FF2B5EF4-FFF2-40B4-BE49-F238E27FC236}">
                <a16:creationId xmlns:a16="http://schemas.microsoft.com/office/drawing/2014/main" id="{263EB5A0-C4DD-413D-9C54-6DE40D89A126}"/>
              </a:ext>
            </a:extLst>
          </p:cNvPr>
          <p:cNvSpPr txBox="1"/>
          <p:nvPr/>
        </p:nvSpPr>
        <p:spPr>
          <a:xfrm>
            <a:off x="0" y="1575053"/>
            <a:ext cx="12192000" cy="1782767"/>
          </a:xfrm>
          <a:prstGeom prst="rect">
            <a:avLst/>
          </a:prstGeom>
          <a:solidFill>
            <a:srgbClr val="CCFFFF"/>
          </a:solidFill>
          <a:effectLst/>
        </p:spPr>
        <p:txBody>
          <a:bodyPr wrap="square" lIns="180000" tIns="108000" rIns="180000" bIns="108000" rtlCol="0">
            <a:normAutofit/>
          </a:bodyPr>
          <a:lstStyle/>
          <a:p>
            <a:r>
              <a:rPr lang="en-SG" sz="2400" b="1" dirty="0">
                <a:solidFill>
                  <a:srgbClr val="0000CC"/>
                </a:solidFill>
                <a:latin typeface="Arial Narrow" panose="020B0606020202030204" pitchFamily="34" charset="0"/>
                <a:cs typeface="Arial" panose="020B0604020202020204" pitchFamily="34" charset="0"/>
              </a:rPr>
              <a:t>Justification 1</a:t>
            </a:r>
            <a:r>
              <a:rPr lang="en-SG" sz="2400" dirty="0">
                <a:latin typeface="Arial Narrow" panose="020B0606020202030204" pitchFamily="34" charset="0"/>
                <a:cs typeface="Arial" panose="020B0604020202020204" pitchFamily="34" charset="0"/>
              </a:rPr>
              <a:t>: Type here …..</a:t>
            </a:r>
          </a:p>
        </p:txBody>
      </p:sp>
      <p:sp>
        <p:nvSpPr>
          <p:cNvPr id="8" name="TextBox 7">
            <a:extLst>
              <a:ext uri="{FF2B5EF4-FFF2-40B4-BE49-F238E27FC236}">
                <a16:creationId xmlns:a16="http://schemas.microsoft.com/office/drawing/2014/main" id="{B9797B2A-E7B4-4005-93A3-1CBC51383B5B}"/>
              </a:ext>
            </a:extLst>
          </p:cNvPr>
          <p:cNvSpPr txBox="1"/>
          <p:nvPr/>
        </p:nvSpPr>
        <p:spPr>
          <a:xfrm>
            <a:off x="12700" y="3457898"/>
            <a:ext cx="12192000" cy="1371599"/>
          </a:xfrm>
          <a:prstGeom prst="rect">
            <a:avLst/>
          </a:prstGeom>
          <a:solidFill>
            <a:srgbClr val="CCFFCC"/>
          </a:solidFill>
          <a:effectLst/>
        </p:spPr>
        <p:txBody>
          <a:bodyPr wrap="square" lIns="180000" tIns="108000" rIns="180000" bIns="108000" rtlCol="0">
            <a:normAutofit/>
          </a:bodyPr>
          <a:lstStyle/>
          <a:p>
            <a:r>
              <a:rPr lang="en-SG" sz="2400" b="1" dirty="0">
                <a:solidFill>
                  <a:srgbClr val="0000CC"/>
                </a:solidFill>
                <a:latin typeface="Arial Narrow" panose="020B0606020202030204" pitchFamily="34" charset="0"/>
                <a:cs typeface="Arial" panose="020B0604020202020204" pitchFamily="34" charset="0"/>
              </a:rPr>
              <a:t>Justification 2</a:t>
            </a:r>
            <a:r>
              <a:rPr lang="en-SG" sz="2400" dirty="0">
                <a:latin typeface="Arial Narrow" panose="020B0606020202030204" pitchFamily="34" charset="0"/>
                <a:cs typeface="Arial" panose="020B0604020202020204" pitchFamily="34" charset="0"/>
              </a:rPr>
              <a:t>: Type here …..</a:t>
            </a:r>
          </a:p>
        </p:txBody>
      </p:sp>
      <p:sp>
        <p:nvSpPr>
          <p:cNvPr id="9" name="TextBox 8">
            <a:extLst>
              <a:ext uri="{FF2B5EF4-FFF2-40B4-BE49-F238E27FC236}">
                <a16:creationId xmlns:a16="http://schemas.microsoft.com/office/drawing/2014/main" id="{7411CEB3-3B8A-477A-926F-0F56EBC93095}"/>
              </a:ext>
            </a:extLst>
          </p:cNvPr>
          <p:cNvSpPr txBox="1"/>
          <p:nvPr/>
        </p:nvSpPr>
        <p:spPr>
          <a:xfrm>
            <a:off x="12700" y="4938719"/>
            <a:ext cx="12192000" cy="1214178"/>
          </a:xfrm>
          <a:prstGeom prst="rect">
            <a:avLst/>
          </a:prstGeom>
          <a:solidFill>
            <a:srgbClr val="FFCCFF"/>
          </a:solidFill>
          <a:effectLst/>
        </p:spPr>
        <p:txBody>
          <a:bodyPr wrap="square" lIns="180000" tIns="108000" rIns="180000" bIns="108000" rtlCol="0">
            <a:normAutofit/>
          </a:bodyPr>
          <a:lstStyle/>
          <a:p>
            <a:r>
              <a:rPr lang="en-SG" sz="2400" b="1" dirty="0">
                <a:solidFill>
                  <a:srgbClr val="0000CC"/>
                </a:solidFill>
                <a:latin typeface="Arial Narrow" panose="020B0606020202030204" pitchFamily="34" charset="0"/>
                <a:cs typeface="Arial" panose="020B0604020202020204" pitchFamily="34" charset="0"/>
              </a:rPr>
              <a:t>Justification 3</a:t>
            </a:r>
            <a:r>
              <a:rPr lang="en-SG" sz="2400" dirty="0">
                <a:latin typeface="Arial Narrow" panose="020B0606020202030204" pitchFamily="34" charset="0"/>
                <a:cs typeface="Arial" panose="020B0604020202020204" pitchFamily="34" charset="0"/>
              </a:rPr>
              <a:t>: Type here …..</a:t>
            </a:r>
          </a:p>
        </p:txBody>
      </p:sp>
      <p:sp>
        <p:nvSpPr>
          <p:cNvPr id="10" name="Speech Bubble: Rectangle 9">
            <a:extLst>
              <a:ext uri="{FF2B5EF4-FFF2-40B4-BE49-F238E27FC236}">
                <a16:creationId xmlns:a16="http://schemas.microsoft.com/office/drawing/2014/main" id="{BD2313F1-A3EA-4371-B5ED-95783E0E2437}"/>
              </a:ext>
            </a:extLst>
          </p:cNvPr>
          <p:cNvSpPr/>
          <p:nvPr/>
        </p:nvSpPr>
        <p:spPr>
          <a:xfrm>
            <a:off x="12746941" y="1645024"/>
            <a:ext cx="2141316" cy="824696"/>
          </a:xfrm>
          <a:prstGeom prst="wedgeRectCallout">
            <a:avLst>
              <a:gd name="adj1" fmla="val -72745"/>
              <a:gd name="adj2" fmla="val -17500"/>
            </a:avLst>
          </a:prstGeom>
          <a:solidFill>
            <a:srgbClr val="FFFFC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Arial Narrow" panose="020B0606020202030204" pitchFamily="34" charset="0"/>
              </a:rPr>
              <a:t>You need to provide a minimum of 1 justification</a:t>
            </a:r>
          </a:p>
        </p:txBody>
      </p:sp>
    </p:spTree>
    <p:extLst>
      <p:ext uri="{BB962C8B-B14F-4D97-AF65-F5344CB8AC3E}">
        <p14:creationId xmlns:p14="http://schemas.microsoft.com/office/powerpoint/2010/main" val="253234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C194-EAB9-49FE-87C6-35C333192316}"/>
              </a:ext>
            </a:extLst>
          </p:cNvPr>
          <p:cNvSpPr>
            <a:spLocks noGrp="1"/>
          </p:cNvSpPr>
          <p:nvPr>
            <p:ph type="ctrTitle"/>
          </p:nvPr>
        </p:nvSpPr>
        <p:spPr>
          <a:xfrm>
            <a:off x="0" y="0"/>
            <a:ext cx="12192000" cy="1371600"/>
          </a:xfrm>
        </p:spPr>
        <p:txBody>
          <a:bodyPr lIns="288000" anchor="ctr" anchorCtr="0">
            <a:noAutofit/>
          </a:bodyPr>
          <a:lstStyle/>
          <a:p>
            <a:pPr algn="l"/>
            <a:r>
              <a:rPr lang="it-IT" sz="3200" b="1" dirty="0">
                <a:solidFill>
                  <a:srgbClr val="800000"/>
                </a:solidFill>
                <a:latin typeface="Arial" panose="020B0604020202020204" pitchFamily="34" charset="0"/>
                <a:cs typeface="Arial" panose="020B0604020202020204" pitchFamily="34" charset="0"/>
              </a:rPr>
              <a:t>Section 5 </a:t>
            </a:r>
            <a:r>
              <a:rPr lang="en-SG" sz="3200" b="1" dirty="0">
                <a:solidFill>
                  <a:srgbClr val="800000"/>
                </a:solidFill>
                <a:latin typeface="Arial" panose="020B0604020202020204" pitchFamily="34" charset="0"/>
                <a:cs typeface="Arial" panose="020B0604020202020204" pitchFamily="34" charset="0"/>
              </a:rPr>
              <a:t>– Potential AI Risks (Risk #1)</a:t>
            </a:r>
          </a:p>
        </p:txBody>
      </p:sp>
      <p:sp>
        <p:nvSpPr>
          <p:cNvPr id="5" name="Slide Number Placeholder 4">
            <a:extLst>
              <a:ext uri="{FF2B5EF4-FFF2-40B4-BE49-F238E27FC236}">
                <a16:creationId xmlns:a16="http://schemas.microsoft.com/office/drawing/2014/main" id="{16562473-3F9E-4AF6-AA1D-5C26241A1CF6}"/>
              </a:ext>
            </a:extLst>
          </p:cNvPr>
          <p:cNvSpPr>
            <a:spLocks noGrp="1"/>
          </p:cNvSpPr>
          <p:nvPr>
            <p:ph type="sldNum" sz="quarter" idx="12"/>
          </p:nvPr>
        </p:nvSpPr>
        <p:spPr/>
        <p:txBody>
          <a:bodyPr/>
          <a:lstStyle/>
          <a:p>
            <a:fld id="{C55F2AC1-5349-40F4-976A-E0D325BAD41D}" type="slidenum">
              <a:rPr lang="en-SG" smtClean="0"/>
              <a:t>7</a:t>
            </a:fld>
            <a:endParaRPr lang="en-SG"/>
          </a:p>
        </p:txBody>
      </p:sp>
      <p:sp>
        <p:nvSpPr>
          <p:cNvPr id="6" name="TextBox 5">
            <a:extLst>
              <a:ext uri="{FF2B5EF4-FFF2-40B4-BE49-F238E27FC236}">
                <a16:creationId xmlns:a16="http://schemas.microsoft.com/office/drawing/2014/main" id="{874624E5-A460-4D37-8F3A-903DFBEB04A1}"/>
              </a:ext>
            </a:extLst>
          </p:cNvPr>
          <p:cNvSpPr txBox="1"/>
          <p:nvPr/>
        </p:nvSpPr>
        <p:spPr>
          <a:xfrm>
            <a:off x="228219" y="1046574"/>
            <a:ext cx="11814135" cy="533248"/>
          </a:xfrm>
          <a:prstGeom prst="rect">
            <a:avLst/>
          </a:prstGeom>
          <a:noFill/>
        </p:spPr>
        <p:txBody>
          <a:bodyPr wrap="square" rtlCol="0">
            <a:noAutofit/>
          </a:bodyPr>
          <a:lstStyle/>
          <a:p>
            <a:pPr>
              <a:spcAft>
                <a:spcPts val="600"/>
              </a:spcAft>
            </a:pPr>
            <a:r>
              <a:rPr lang="en-SG" sz="1600" b="1" dirty="0">
                <a:solidFill>
                  <a:srgbClr val="0000CC"/>
                </a:solidFill>
                <a:latin typeface="Arial" panose="020B0604020202020204" pitchFamily="34" charset="0"/>
                <a:cs typeface="Arial" panose="020B0604020202020204" pitchFamily="34" charset="0"/>
              </a:rPr>
              <a:t>Task</a:t>
            </a:r>
            <a:r>
              <a:rPr lang="en-SG" sz="1600" dirty="0">
                <a:solidFill>
                  <a:srgbClr val="0000CC"/>
                </a:solidFill>
                <a:latin typeface="Arial" panose="020B0604020202020204" pitchFamily="34" charset="0"/>
                <a:cs typeface="Arial" panose="020B0604020202020204" pitchFamily="34" charset="0"/>
              </a:rPr>
              <a:t>: Identify </a:t>
            </a:r>
            <a:r>
              <a:rPr lang="en-SG" sz="1600" b="1" dirty="0">
                <a:solidFill>
                  <a:srgbClr val="0000CC"/>
                </a:solidFill>
                <a:latin typeface="Arial" panose="020B0604020202020204" pitchFamily="34" charset="0"/>
                <a:cs typeface="Arial" panose="020B0604020202020204" pitchFamily="34" charset="0"/>
              </a:rPr>
              <a:t>at least One</a:t>
            </a:r>
            <a:r>
              <a:rPr lang="en-SG" sz="1600" dirty="0">
                <a:solidFill>
                  <a:srgbClr val="0000CC"/>
                </a:solidFill>
                <a:latin typeface="Arial" panose="020B0604020202020204" pitchFamily="34" charset="0"/>
                <a:cs typeface="Arial" panose="020B0604020202020204" pitchFamily="34" charset="0"/>
              </a:rPr>
              <a:t> potential risk associated with the proposed deployment of the AI. Elaborate on the nature of this risk and what ethical principle it is likely to violate. Indicate in which phase of the AI life cycle this risk is likely to occur.</a:t>
            </a:r>
          </a:p>
        </p:txBody>
      </p:sp>
      <p:sp>
        <p:nvSpPr>
          <p:cNvPr id="7" name="TextBox 6">
            <a:extLst>
              <a:ext uri="{FF2B5EF4-FFF2-40B4-BE49-F238E27FC236}">
                <a16:creationId xmlns:a16="http://schemas.microsoft.com/office/drawing/2014/main" id="{263EB5A0-C4DD-413D-9C54-6DE40D89A126}"/>
              </a:ext>
            </a:extLst>
          </p:cNvPr>
          <p:cNvSpPr txBox="1"/>
          <p:nvPr/>
        </p:nvSpPr>
        <p:spPr>
          <a:xfrm>
            <a:off x="0" y="1710825"/>
            <a:ext cx="12192000" cy="2196644"/>
          </a:xfrm>
          <a:prstGeom prst="rect">
            <a:avLst/>
          </a:prstGeom>
          <a:solidFill>
            <a:srgbClr val="CCFFFF"/>
          </a:solidFill>
          <a:effectLst/>
        </p:spPr>
        <p:txBody>
          <a:bodyPr wrap="square" lIns="180000" tIns="108000" rIns="180000" bIns="108000" rtlCol="0">
            <a:normAutofit/>
          </a:bodyPr>
          <a:lstStyle/>
          <a:p>
            <a:r>
              <a:rPr lang="en-SG" sz="2400" b="1" dirty="0">
                <a:solidFill>
                  <a:srgbClr val="0000CC"/>
                </a:solidFill>
                <a:latin typeface="Arial Narrow" panose="020B0606020202030204" pitchFamily="34" charset="0"/>
                <a:cs typeface="Arial" panose="020B0604020202020204" pitchFamily="34" charset="0"/>
              </a:rPr>
              <a:t>Description of risk</a:t>
            </a:r>
            <a:r>
              <a:rPr lang="en-SG" sz="2400" dirty="0">
                <a:latin typeface="Arial Narrow" panose="020B0606020202030204" pitchFamily="34" charset="0"/>
                <a:cs typeface="Arial" panose="020B0604020202020204" pitchFamily="34" charset="0"/>
              </a:rPr>
              <a:t>: Type here to describe the nature of AI risk  …..</a:t>
            </a:r>
          </a:p>
        </p:txBody>
      </p:sp>
      <p:sp>
        <p:nvSpPr>
          <p:cNvPr id="8" name="TextBox 7">
            <a:extLst>
              <a:ext uri="{FF2B5EF4-FFF2-40B4-BE49-F238E27FC236}">
                <a16:creationId xmlns:a16="http://schemas.microsoft.com/office/drawing/2014/main" id="{B9797B2A-E7B4-4005-93A3-1CBC51383B5B}"/>
              </a:ext>
            </a:extLst>
          </p:cNvPr>
          <p:cNvSpPr txBox="1"/>
          <p:nvPr/>
        </p:nvSpPr>
        <p:spPr>
          <a:xfrm>
            <a:off x="12700" y="4015092"/>
            <a:ext cx="12192000" cy="1393086"/>
          </a:xfrm>
          <a:prstGeom prst="rect">
            <a:avLst/>
          </a:prstGeom>
          <a:solidFill>
            <a:srgbClr val="CCFFCC"/>
          </a:solidFill>
          <a:effectLst/>
        </p:spPr>
        <p:txBody>
          <a:bodyPr wrap="square" lIns="180000" tIns="108000" rIns="180000" bIns="108000" rtlCol="0">
            <a:normAutofit/>
          </a:bodyPr>
          <a:lstStyle/>
          <a:p>
            <a:r>
              <a:rPr lang="en-SG" sz="2400" b="1" dirty="0">
                <a:solidFill>
                  <a:srgbClr val="0000CC"/>
                </a:solidFill>
                <a:latin typeface="Arial Narrow" panose="020B0606020202030204" pitchFamily="34" charset="0"/>
                <a:cs typeface="Arial" panose="020B0604020202020204" pitchFamily="34" charset="0"/>
              </a:rPr>
              <a:t>Ethical principle</a:t>
            </a:r>
            <a:r>
              <a:rPr lang="en-SG" sz="2400" dirty="0">
                <a:latin typeface="Arial Narrow" panose="020B0606020202030204" pitchFamily="34" charset="0"/>
                <a:cs typeface="Arial" panose="020B0604020202020204" pitchFamily="34" charset="0"/>
              </a:rPr>
              <a:t>: Type here to describe the ethical principle* this risk is likely to violate and in what ways it will do so  …..</a:t>
            </a:r>
          </a:p>
        </p:txBody>
      </p:sp>
      <p:sp>
        <p:nvSpPr>
          <p:cNvPr id="10" name="Speech Bubble: Rectangle 9">
            <a:extLst>
              <a:ext uri="{FF2B5EF4-FFF2-40B4-BE49-F238E27FC236}">
                <a16:creationId xmlns:a16="http://schemas.microsoft.com/office/drawing/2014/main" id="{BD2313F1-A3EA-4371-B5ED-95783E0E2437}"/>
              </a:ext>
            </a:extLst>
          </p:cNvPr>
          <p:cNvSpPr/>
          <p:nvPr/>
        </p:nvSpPr>
        <p:spPr>
          <a:xfrm>
            <a:off x="12710365" y="846052"/>
            <a:ext cx="2141316" cy="1849022"/>
          </a:xfrm>
          <a:prstGeom prst="wedgeRectCallout">
            <a:avLst>
              <a:gd name="adj1" fmla="val -72745"/>
              <a:gd name="adj2" fmla="val -17500"/>
            </a:avLst>
          </a:prstGeom>
          <a:solidFill>
            <a:srgbClr val="FFFFC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Arial Narrow" panose="020B0606020202030204" pitchFamily="34" charset="0"/>
              </a:rPr>
              <a:t>You need to identify minimally one AI risks. </a:t>
            </a:r>
          </a:p>
          <a:p>
            <a:pPr algn="ctr"/>
            <a:r>
              <a:rPr lang="en-SG" dirty="0">
                <a:solidFill>
                  <a:schemeClr val="tx1"/>
                </a:solidFill>
                <a:latin typeface="Arial Narrow" panose="020B0606020202030204" pitchFamily="34" charset="0"/>
              </a:rPr>
              <a:t>If you wish to do more, just duplicate the necessary slides</a:t>
            </a:r>
          </a:p>
          <a:p>
            <a:pPr algn="ctr"/>
            <a:r>
              <a:rPr lang="en-SG" dirty="0">
                <a:solidFill>
                  <a:schemeClr val="tx1"/>
                </a:solidFill>
                <a:latin typeface="Arial Narrow" panose="020B0606020202030204" pitchFamily="34" charset="0"/>
              </a:rPr>
              <a:t> </a:t>
            </a:r>
          </a:p>
        </p:txBody>
      </p:sp>
      <p:sp>
        <p:nvSpPr>
          <p:cNvPr id="13" name="Speech Bubble: Rectangle 12">
            <a:extLst>
              <a:ext uri="{FF2B5EF4-FFF2-40B4-BE49-F238E27FC236}">
                <a16:creationId xmlns:a16="http://schemas.microsoft.com/office/drawing/2014/main" id="{0032AD6D-D800-4863-9031-02CACFF18196}"/>
              </a:ext>
            </a:extLst>
          </p:cNvPr>
          <p:cNvSpPr/>
          <p:nvPr/>
        </p:nvSpPr>
        <p:spPr>
          <a:xfrm>
            <a:off x="12710365" y="5379244"/>
            <a:ext cx="2141316" cy="1159668"/>
          </a:xfrm>
          <a:prstGeom prst="wedgeRectCallout">
            <a:avLst>
              <a:gd name="adj1" fmla="val -72745"/>
              <a:gd name="adj2" fmla="val -17500"/>
            </a:avLst>
          </a:prstGeom>
          <a:solidFill>
            <a:srgbClr val="FFFFC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Arial Narrow" panose="020B0606020202030204" pitchFamily="34" charset="0"/>
              </a:rPr>
              <a:t>Move the green tick to the phase of the AI life cycle this risk is likely to occur.</a:t>
            </a:r>
          </a:p>
        </p:txBody>
      </p:sp>
      <p:pic>
        <p:nvPicPr>
          <p:cNvPr id="4" name="Picture 3">
            <a:extLst>
              <a:ext uri="{FF2B5EF4-FFF2-40B4-BE49-F238E27FC236}">
                <a16:creationId xmlns:a16="http://schemas.microsoft.com/office/drawing/2014/main" id="{54DB61A3-622D-4B14-9EE5-290B78BD58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0466" y="5545185"/>
            <a:ext cx="5397777" cy="615982"/>
          </a:xfrm>
          <a:prstGeom prst="rect">
            <a:avLst/>
          </a:prstGeom>
        </p:spPr>
      </p:pic>
      <p:pic>
        <p:nvPicPr>
          <p:cNvPr id="12" name="Picture 11" descr="A green rectangle with a black background&#10;&#10;Description automatically generated with medium confidence">
            <a:extLst>
              <a:ext uri="{FF2B5EF4-FFF2-40B4-BE49-F238E27FC236}">
                <a16:creationId xmlns:a16="http://schemas.microsoft.com/office/drawing/2014/main" id="{C65E5054-6061-4669-8D9B-5DA6379471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13049" y="5664692"/>
            <a:ext cx="429305" cy="429305"/>
          </a:xfrm>
          <a:prstGeom prst="rect">
            <a:avLst/>
          </a:prstGeom>
        </p:spPr>
      </p:pic>
      <p:sp>
        <p:nvSpPr>
          <p:cNvPr id="14" name="TextBox 13">
            <a:extLst>
              <a:ext uri="{FF2B5EF4-FFF2-40B4-BE49-F238E27FC236}">
                <a16:creationId xmlns:a16="http://schemas.microsoft.com/office/drawing/2014/main" id="{823AD384-E10C-4721-89DD-8BD202F1BF1A}"/>
              </a:ext>
            </a:extLst>
          </p:cNvPr>
          <p:cNvSpPr txBox="1"/>
          <p:nvPr/>
        </p:nvSpPr>
        <p:spPr>
          <a:xfrm>
            <a:off x="201633" y="5563800"/>
            <a:ext cx="5894368" cy="533248"/>
          </a:xfrm>
          <a:prstGeom prst="rect">
            <a:avLst/>
          </a:prstGeom>
          <a:noFill/>
        </p:spPr>
        <p:txBody>
          <a:bodyPr wrap="square" rtlCol="0">
            <a:noAutofit/>
          </a:bodyPr>
          <a:lstStyle/>
          <a:p>
            <a:pPr>
              <a:spcAft>
                <a:spcPts val="600"/>
              </a:spcAft>
            </a:pPr>
            <a:r>
              <a:rPr lang="en-SG" sz="1600" b="1" dirty="0">
                <a:solidFill>
                  <a:srgbClr val="0000CC"/>
                </a:solidFill>
                <a:latin typeface="Arial" panose="020B0604020202020204" pitchFamily="34" charset="0"/>
                <a:cs typeface="Arial" panose="020B0604020202020204" pitchFamily="34" charset="0"/>
              </a:rPr>
              <a:t>*Note</a:t>
            </a:r>
            <a:r>
              <a:rPr lang="en-SG" sz="1600" dirty="0">
                <a:solidFill>
                  <a:srgbClr val="0000CC"/>
                </a:solidFill>
                <a:latin typeface="Arial" panose="020B0604020202020204" pitchFamily="34" charset="0"/>
                <a:cs typeface="Arial" panose="020B0604020202020204" pitchFamily="34" charset="0"/>
              </a:rPr>
              <a:t>: Select the AI Ethics Principle(s) from the Week 2 – Internal Governance – Moral Culture. </a:t>
            </a:r>
          </a:p>
        </p:txBody>
      </p:sp>
    </p:spTree>
    <p:extLst>
      <p:ext uri="{BB962C8B-B14F-4D97-AF65-F5344CB8AC3E}">
        <p14:creationId xmlns:p14="http://schemas.microsoft.com/office/powerpoint/2010/main" val="84951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C194-EAB9-49FE-87C6-35C333192316}"/>
              </a:ext>
            </a:extLst>
          </p:cNvPr>
          <p:cNvSpPr>
            <a:spLocks noGrp="1"/>
          </p:cNvSpPr>
          <p:nvPr>
            <p:ph type="ctrTitle"/>
          </p:nvPr>
        </p:nvSpPr>
        <p:spPr>
          <a:xfrm>
            <a:off x="0" y="0"/>
            <a:ext cx="12192000" cy="1371600"/>
          </a:xfrm>
        </p:spPr>
        <p:txBody>
          <a:bodyPr lIns="288000" anchor="ctr" anchorCtr="0">
            <a:noAutofit/>
          </a:bodyPr>
          <a:lstStyle/>
          <a:p>
            <a:pPr algn="l"/>
            <a:r>
              <a:rPr lang="it-IT" sz="3200" b="1" dirty="0">
                <a:solidFill>
                  <a:srgbClr val="800000"/>
                </a:solidFill>
                <a:latin typeface="Arial" panose="020B0604020202020204" pitchFamily="34" charset="0"/>
                <a:cs typeface="Arial" panose="020B0604020202020204" pitchFamily="34" charset="0"/>
              </a:rPr>
              <a:t>Section 6 </a:t>
            </a:r>
            <a:r>
              <a:rPr lang="en-SG" sz="3200" b="1" dirty="0">
                <a:solidFill>
                  <a:srgbClr val="800000"/>
                </a:solidFill>
                <a:latin typeface="Arial" panose="020B0604020202020204" pitchFamily="34" charset="0"/>
                <a:cs typeface="Arial" panose="020B0604020202020204" pitchFamily="34" charset="0"/>
              </a:rPr>
              <a:t>– Risk Assessment (Risk #1)</a:t>
            </a:r>
          </a:p>
        </p:txBody>
      </p:sp>
      <p:sp>
        <p:nvSpPr>
          <p:cNvPr id="5" name="Slide Number Placeholder 4">
            <a:extLst>
              <a:ext uri="{FF2B5EF4-FFF2-40B4-BE49-F238E27FC236}">
                <a16:creationId xmlns:a16="http://schemas.microsoft.com/office/drawing/2014/main" id="{16562473-3F9E-4AF6-AA1D-5C26241A1CF6}"/>
              </a:ext>
            </a:extLst>
          </p:cNvPr>
          <p:cNvSpPr>
            <a:spLocks noGrp="1"/>
          </p:cNvSpPr>
          <p:nvPr>
            <p:ph type="sldNum" sz="quarter" idx="12"/>
          </p:nvPr>
        </p:nvSpPr>
        <p:spPr/>
        <p:txBody>
          <a:bodyPr/>
          <a:lstStyle/>
          <a:p>
            <a:fld id="{C55F2AC1-5349-40F4-976A-E0D325BAD41D}" type="slidenum">
              <a:rPr lang="en-SG" smtClean="0"/>
              <a:t>8</a:t>
            </a:fld>
            <a:endParaRPr lang="en-SG"/>
          </a:p>
        </p:txBody>
      </p:sp>
      <p:sp>
        <p:nvSpPr>
          <p:cNvPr id="6" name="TextBox 5">
            <a:extLst>
              <a:ext uri="{FF2B5EF4-FFF2-40B4-BE49-F238E27FC236}">
                <a16:creationId xmlns:a16="http://schemas.microsoft.com/office/drawing/2014/main" id="{874624E5-A460-4D37-8F3A-903DFBEB04A1}"/>
              </a:ext>
            </a:extLst>
          </p:cNvPr>
          <p:cNvSpPr txBox="1"/>
          <p:nvPr/>
        </p:nvSpPr>
        <p:spPr>
          <a:xfrm>
            <a:off x="228219" y="927824"/>
            <a:ext cx="11814135" cy="462186"/>
          </a:xfrm>
          <a:prstGeom prst="rect">
            <a:avLst/>
          </a:prstGeom>
          <a:noFill/>
        </p:spPr>
        <p:txBody>
          <a:bodyPr wrap="square" rtlCol="0">
            <a:noAutofit/>
          </a:bodyPr>
          <a:lstStyle/>
          <a:p>
            <a:pPr>
              <a:spcAft>
                <a:spcPts val="600"/>
              </a:spcAft>
            </a:pPr>
            <a:r>
              <a:rPr lang="en-SG" sz="1600" b="1" dirty="0">
                <a:solidFill>
                  <a:srgbClr val="0000CC"/>
                </a:solidFill>
                <a:latin typeface="Arial" panose="020B0604020202020204" pitchFamily="34" charset="0"/>
                <a:cs typeface="Arial" panose="020B0604020202020204" pitchFamily="34" charset="0"/>
              </a:rPr>
              <a:t>Task</a:t>
            </a:r>
            <a:r>
              <a:rPr lang="en-SG" sz="1600" dirty="0">
                <a:solidFill>
                  <a:srgbClr val="0000CC"/>
                </a:solidFill>
                <a:latin typeface="Arial" panose="020B0604020202020204" pitchFamily="34" charset="0"/>
                <a:cs typeface="Arial" panose="020B0604020202020204" pitchFamily="34" charset="0"/>
              </a:rPr>
              <a:t>: Describe your assessment of the identified AI risk.</a:t>
            </a:r>
          </a:p>
        </p:txBody>
      </p:sp>
      <p:sp>
        <p:nvSpPr>
          <p:cNvPr id="7" name="TextBox 6">
            <a:extLst>
              <a:ext uri="{FF2B5EF4-FFF2-40B4-BE49-F238E27FC236}">
                <a16:creationId xmlns:a16="http://schemas.microsoft.com/office/drawing/2014/main" id="{263EB5A0-C4DD-413D-9C54-6DE40D89A126}"/>
              </a:ext>
            </a:extLst>
          </p:cNvPr>
          <p:cNvSpPr txBox="1"/>
          <p:nvPr/>
        </p:nvSpPr>
        <p:spPr>
          <a:xfrm>
            <a:off x="0" y="1306939"/>
            <a:ext cx="12192000" cy="1671117"/>
          </a:xfrm>
          <a:prstGeom prst="rect">
            <a:avLst/>
          </a:prstGeom>
          <a:solidFill>
            <a:srgbClr val="CCFFFF"/>
          </a:solidFill>
          <a:effectLst/>
        </p:spPr>
        <p:txBody>
          <a:bodyPr wrap="square" lIns="180000" tIns="108000" rIns="180000" bIns="108000" rtlCol="0">
            <a:normAutofit/>
          </a:bodyPr>
          <a:lstStyle/>
          <a:p>
            <a:r>
              <a:rPr lang="en-SG" sz="2400" b="1" dirty="0">
                <a:solidFill>
                  <a:srgbClr val="0000CC"/>
                </a:solidFill>
                <a:latin typeface="Arial Narrow" panose="020B0606020202030204" pitchFamily="34" charset="0"/>
                <a:cs typeface="Arial" panose="020B0604020202020204" pitchFamily="34" charset="0"/>
              </a:rPr>
              <a:t>Severity of Impact</a:t>
            </a:r>
            <a:r>
              <a:rPr lang="en-SG" sz="2400" dirty="0">
                <a:latin typeface="Arial Narrow" panose="020B0606020202030204" pitchFamily="34" charset="0"/>
                <a:cs typeface="Arial" panose="020B0604020202020204" pitchFamily="34" charset="0"/>
              </a:rPr>
              <a:t>: Provide a severity score of 1(l</a:t>
            </a:r>
            <a:r>
              <a:rPr lang="en-SG" sz="2000" dirty="0">
                <a:latin typeface="Arial Narrow" panose="020B0606020202030204" pitchFamily="34" charset="0"/>
                <a:cs typeface="Arial" panose="020B0604020202020204" pitchFamily="34" charset="0"/>
              </a:rPr>
              <a:t>owest</a:t>
            </a:r>
            <a:r>
              <a:rPr lang="en-SG" sz="2400" dirty="0">
                <a:latin typeface="Arial Narrow" panose="020B0606020202030204" pitchFamily="34" charset="0"/>
                <a:cs typeface="Arial" panose="020B0604020202020204" pitchFamily="34" charset="0"/>
              </a:rPr>
              <a:t>) to 5(</a:t>
            </a:r>
            <a:r>
              <a:rPr lang="en-SG" sz="2000" dirty="0">
                <a:latin typeface="Arial Narrow" panose="020B0606020202030204" pitchFamily="34" charset="0"/>
                <a:cs typeface="Arial" panose="020B0604020202020204" pitchFamily="34" charset="0"/>
              </a:rPr>
              <a:t>highest</a:t>
            </a:r>
            <a:r>
              <a:rPr lang="en-SG" sz="2400" dirty="0">
                <a:latin typeface="Arial Narrow" panose="020B0606020202030204" pitchFamily="34" charset="0"/>
                <a:cs typeface="Arial" panose="020B0604020202020204" pitchFamily="34" charset="0"/>
              </a:rPr>
              <a:t>). Describe your assessment of the severity of the impact of the identified AI risk. Elaborate on the reasons for your score…..</a:t>
            </a:r>
          </a:p>
        </p:txBody>
      </p:sp>
      <p:sp>
        <p:nvSpPr>
          <p:cNvPr id="8" name="TextBox 7">
            <a:extLst>
              <a:ext uri="{FF2B5EF4-FFF2-40B4-BE49-F238E27FC236}">
                <a16:creationId xmlns:a16="http://schemas.microsoft.com/office/drawing/2014/main" id="{B9797B2A-E7B4-4005-93A3-1CBC51383B5B}"/>
              </a:ext>
            </a:extLst>
          </p:cNvPr>
          <p:cNvSpPr txBox="1"/>
          <p:nvPr/>
        </p:nvSpPr>
        <p:spPr>
          <a:xfrm>
            <a:off x="12700" y="3060724"/>
            <a:ext cx="12192000" cy="1434430"/>
          </a:xfrm>
          <a:prstGeom prst="rect">
            <a:avLst/>
          </a:prstGeom>
          <a:solidFill>
            <a:srgbClr val="CCFFCC"/>
          </a:solidFill>
          <a:effectLst/>
        </p:spPr>
        <p:txBody>
          <a:bodyPr wrap="square" lIns="180000" tIns="108000" rIns="180000" bIns="108000" rtlCol="0">
            <a:normAutofit/>
          </a:bodyPr>
          <a:lstStyle/>
          <a:p>
            <a:r>
              <a:rPr lang="en-SG" sz="2400" b="1" dirty="0">
                <a:solidFill>
                  <a:srgbClr val="0000CC"/>
                </a:solidFill>
                <a:latin typeface="Arial Narrow" panose="020B0606020202030204" pitchFamily="34" charset="0"/>
                <a:cs typeface="Arial" panose="020B0604020202020204" pitchFamily="34" charset="0"/>
              </a:rPr>
              <a:t>Likelihood of occurrence</a:t>
            </a:r>
            <a:r>
              <a:rPr lang="en-SG" sz="2400" dirty="0">
                <a:latin typeface="Arial Narrow" panose="020B0606020202030204" pitchFamily="34" charset="0"/>
                <a:cs typeface="Arial" panose="020B0604020202020204" pitchFamily="34" charset="0"/>
              </a:rPr>
              <a:t>: Provide a likelihood score of 1(l</a:t>
            </a:r>
            <a:r>
              <a:rPr lang="en-SG" sz="2000" dirty="0">
                <a:latin typeface="Arial Narrow" panose="020B0606020202030204" pitchFamily="34" charset="0"/>
                <a:cs typeface="Arial" panose="020B0604020202020204" pitchFamily="34" charset="0"/>
              </a:rPr>
              <a:t>owest</a:t>
            </a:r>
            <a:r>
              <a:rPr lang="en-SG" sz="2400" dirty="0">
                <a:latin typeface="Arial Narrow" panose="020B0606020202030204" pitchFamily="34" charset="0"/>
                <a:cs typeface="Arial" panose="020B0604020202020204" pitchFamily="34" charset="0"/>
              </a:rPr>
              <a:t>) to 5(</a:t>
            </a:r>
            <a:r>
              <a:rPr lang="en-SG" sz="2000" dirty="0">
                <a:latin typeface="Arial Narrow" panose="020B0606020202030204" pitchFamily="34" charset="0"/>
                <a:cs typeface="Arial" panose="020B0604020202020204" pitchFamily="34" charset="0"/>
              </a:rPr>
              <a:t>highest</a:t>
            </a:r>
            <a:r>
              <a:rPr lang="en-SG" sz="2400" dirty="0">
                <a:latin typeface="Arial Narrow" panose="020B0606020202030204" pitchFamily="34" charset="0"/>
                <a:cs typeface="Arial" panose="020B0604020202020204" pitchFamily="34" charset="0"/>
              </a:rPr>
              <a:t>). Type here to describe your assessment of the likelihood of the identified AI risk. Elaborate on the reasons for your score…..</a:t>
            </a:r>
          </a:p>
        </p:txBody>
      </p:sp>
      <p:sp>
        <p:nvSpPr>
          <p:cNvPr id="9" name="TextBox 8">
            <a:extLst>
              <a:ext uri="{FF2B5EF4-FFF2-40B4-BE49-F238E27FC236}">
                <a16:creationId xmlns:a16="http://schemas.microsoft.com/office/drawing/2014/main" id="{7411CEB3-3B8A-477A-926F-0F56EBC93095}"/>
              </a:ext>
            </a:extLst>
          </p:cNvPr>
          <p:cNvSpPr txBox="1"/>
          <p:nvPr/>
        </p:nvSpPr>
        <p:spPr>
          <a:xfrm>
            <a:off x="12700" y="4577821"/>
            <a:ext cx="12192000" cy="1585469"/>
          </a:xfrm>
          <a:prstGeom prst="rect">
            <a:avLst/>
          </a:prstGeom>
          <a:solidFill>
            <a:srgbClr val="FFCCFF"/>
          </a:solidFill>
          <a:effectLst/>
        </p:spPr>
        <p:txBody>
          <a:bodyPr wrap="square" lIns="180000" tIns="108000" rIns="180000" bIns="108000" rtlCol="0">
            <a:normAutofit/>
          </a:bodyPr>
          <a:lstStyle/>
          <a:p>
            <a:r>
              <a:rPr lang="en-SG" sz="2400" b="1" dirty="0">
                <a:solidFill>
                  <a:srgbClr val="0000CC"/>
                </a:solidFill>
                <a:latin typeface="Arial Narrow" panose="020B0606020202030204" pitchFamily="34" charset="0"/>
                <a:cs typeface="Arial" panose="020B0604020202020204" pitchFamily="34" charset="0"/>
              </a:rPr>
              <a:t>Human Involvement</a:t>
            </a:r>
            <a:r>
              <a:rPr lang="en-SG" sz="2400" dirty="0">
                <a:latin typeface="Arial Narrow" panose="020B0606020202030204" pitchFamily="34" charset="0"/>
                <a:cs typeface="Arial" panose="020B0604020202020204" pitchFamily="34" charset="0"/>
              </a:rPr>
              <a:t>: Type here to describe your recommended level of human involvement and give reasons for your choice …..</a:t>
            </a:r>
          </a:p>
        </p:txBody>
      </p:sp>
      <p:sp>
        <p:nvSpPr>
          <p:cNvPr id="10" name="Speech Bubble: Rectangle 9">
            <a:extLst>
              <a:ext uri="{FF2B5EF4-FFF2-40B4-BE49-F238E27FC236}">
                <a16:creationId xmlns:a16="http://schemas.microsoft.com/office/drawing/2014/main" id="{BD2313F1-A3EA-4371-B5ED-95783E0E2437}"/>
              </a:ext>
            </a:extLst>
          </p:cNvPr>
          <p:cNvSpPr/>
          <p:nvPr/>
        </p:nvSpPr>
        <p:spPr>
          <a:xfrm>
            <a:off x="12710365" y="145408"/>
            <a:ext cx="2141316" cy="1506042"/>
          </a:xfrm>
          <a:prstGeom prst="wedgeRectCallout">
            <a:avLst>
              <a:gd name="adj1" fmla="val -72745"/>
              <a:gd name="adj2" fmla="val -17500"/>
            </a:avLst>
          </a:prstGeom>
          <a:solidFill>
            <a:srgbClr val="FFFFC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Arial Narrow" panose="020B0606020202030204" pitchFamily="34" charset="0"/>
              </a:rPr>
              <a:t>You need to describe the assessment and level of human involvement for  the identified AI risk</a:t>
            </a:r>
          </a:p>
        </p:txBody>
      </p:sp>
    </p:spTree>
    <p:extLst>
      <p:ext uri="{BB962C8B-B14F-4D97-AF65-F5344CB8AC3E}">
        <p14:creationId xmlns:p14="http://schemas.microsoft.com/office/powerpoint/2010/main" val="315505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C194-EAB9-49FE-87C6-35C333192316}"/>
              </a:ext>
            </a:extLst>
          </p:cNvPr>
          <p:cNvSpPr>
            <a:spLocks noGrp="1"/>
          </p:cNvSpPr>
          <p:nvPr>
            <p:ph type="ctrTitle"/>
          </p:nvPr>
        </p:nvSpPr>
        <p:spPr>
          <a:xfrm>
            <a:off x="0" y="0"/>
            <a:ext cx="12192000" cy="1371600"/>
          </a:xfrm>
        </p:spPr>
        <p:txBody>
          <a:bodyPr lIns="288000" anchor="ctr" anchorCtr="0">
            <a:noAutofit/>
          </a:bodyPr>
          <a:lstStyle/>
          <a:p>
            <a:pPr algn="l"/>
            <a:r>
              <a:rPr lang="it-IT" sz="3200" b="1" dirty="0">
                <a:solidFill>
                  <a:srgbClr val="800000"/>
                </a:solidFill>
                <a:latin typeface="Arial" panose="020B0604020202020204" pitchFamily="34" charset="0"/>
                <a:cs typeface="Arial" panose="020B0604020202020204" pitchFamily="34" charset="0"/>
              </a:rPr>
              <a:t>Section 6 </a:t>
            </a:r>
            <a:r>
              <a:rPr lang="en-SG" sz="3200" b="1" dirty="0">
                <a:solidFill>
                  <a:srgbClr val="800000"/>
                </a:solidFill>
                <a:latin typeface="Arial" panose="020B0604020202020204" pitchFamily="34" charset="0"/>
                <a:cs typeface="Arial" panose="020B0604020202020204" pitchFamily="34" charset="0"/>
              </a:rPr>
              <a:t>– Risk Mitigation (Risk #1)</a:t>
            </a:r>
          </a:p>
        </p:txBody>
      </p:sp>
      <p:sp>
        <p:nvSpPr>
          <p:cNvPr id="5" name="Slide Number Placeholder 4">
            <a:extLst>
              <a:ext uri="{FF2B5EF4-FFF2-40B4-BE49-F238E27FC236}">
                <a16:creationId xmlns:a16="http://schemas.microsoft.com/office/drawing/2014/main" id="{16562473-3F9E-4AF6-AA1D-5C26241A1CF6}"/>
              </a:ext>
            </a:extLst>
          </p:cNvPr>
          <p:cNvSpPr>
            <a:spLocks noGrp="1"/>
          </p:cNvSpPr>
          <p:nvPr>
            <p:ph type="sldNum" sz="quarter" idx="12"/>
          </p:nvPr>
        </p:nvSpPr>
        <p:spPr/>
        <p:txBody>
          <a:bodyPr/>
          <a:lstStyle/>
          <a:p>
            <a:fld id="{C55F2AC1-5349-40F4-976A-E0D325BAD41D}" type="slidenum">
              <a:rPr lang="en-SG" smtClean="0"/>
              <a:t>9</a:t>
            </a:fld>
            <a:endParaRPr lang="en-SG"/>
          </a:p>
        </p:txBody>
      </p:sp>
      <p:sp>
        <p:nvSpPr>
          <p:cNvPr id="6" name="TextBox 5">
            <a:extLst>
              <a:ext uri="{FF2B5EF4-FFF2-40B4-BE49-F238E27FC236}">
                <a16:creationId xmlns:a16="http://schemas.microsoft.com/office/drawing/2014/main" id="{874624E5-A460-4D37-8F3A-903DFBEB04A1}"/>
              </a:ext>
            </a:extLst>
          </p:cNvPr>
          <p:cNvSpPr txBox="1"/>
          <p:nvPr/>
        </p:nvSpPr>
        <p:spPr>
          <a:xfrm>
            <a:off x="228219" y="927824"/>
            <a:ext cx="11814135" cy="462186"/>
          </a:xfrm>
          <a:prstGeom prst="rect">
            <a:avLst/>
          </a:prstGeom>
          <a:noFill/>
        </p:spPr>
        <p:txBody>
          <a:bodyPr wrap="square" rtlCol="0">
            <a:noAutofit/>
          </a:bodyPr>
          <a:lstStyle/>
          <a:p>
            <a:pPr>
              <a:spcAft>
                <a:spcPts val="600"/>
              </a:spcAft>
            </a:pPr>
            <a:r>
              <a:rPr lang="en-SG" sz="1600" b="1" dirty="0">
                <a:solidFill>
                  <a:srgbClr val="0000CC"/>
                </a:solidFill>
                <a:latin typeface="Arial" panose="020B0604020202020204" pitchFamily="34" charset="0"/>
                <a:cs typeface="Arial" panose="020B0604020202020204" pitchFamily="34" charset="0"/>
              </a:rPr>
              <a:t>Task</a:t>
            </a:r>
            <a:r>
              <a:rPr lang="en-SG" sz="1600" dirty="0">
                <a:solidFill>
                  <a:srgbClr val="0000CC"/>
                </a:solidFill>
                <a:latin typeface="Arial" panose="020B0604020202020204" pitchFamily="34" charset="0"/>
                <a:cs typeface="Arial" panose="020B0604020202020204" pitchFamily="34" charset="0"/>
              </a:rPr>
              <a:t>: Describe the identified AI risk #1 can be mitigated.</a:t>
            </a:r>
          </a:p>
        </p:txBody>
      </p:sp>
      <p:sp>
        <p:nvSpPr>
          <p:cNvPr id="7" name="TextBox 6">
            <a:extLst>
              <a:ext uri="{FF2B5EF4-FFF2-40B4-BE49-F238E27FC236}">
                <a16:creationId xmlns:a16="http://schemas.microsoft.com/office/drawing/2014/main" id="{263EB5A0-C4DD-413D-9C54-6DE40D89A126}"/>
              </a:ext>
            </a:extLst>
          </p:cNvPr>
          <p:cNvSpPr txBox="1"/>
          <p:nvPr/>
        </p:nvSpPr>
        <p:spPr>
          <a:xfrm>
            <a:off x="0" y="1371107"/>
            <a:ext cx="12192000" cy="4029568"/>
          </a:xfrm>
          <a:prstGeom prst="rect">
            <a:avLst/>
          </a:prstGeom>
          <a:solidFill>
            <a:srgbClr val="CCFFFF"/>
          </a:solidFill>
          <a:effectLst/>
        </p:spPr>
        <p:txBody>
          <a:bodyPr wrap="square" lIns="180000" tIns="108000" rIns="180000" bIns="108000" rtlCol="0">
            <a:normAutofit/>
          </a:bodyPr>
          <a:lstStyle/>
          <a:p>
            <a:r>
              <a:rPr lang="en-SG" sz="2400" b="1" dirty="0">
                <a:solidFill>
                  <a:srgbClr val="0000CC"/>
                </a:solidFill>
                <a:latin typeface="Arial Narrow" panose="020B0606020202030204" pitchFamily="34" charset="0"/>
                <a:cs typeface="Arial" panose="020B0604020202020204" pitchFamily="34" charset="0"/>
              </a:rPr>
              <a:t>Mitigation</a:t>
            </a:r>
            <a:r>
              <a:rPr lang="en-SG" sz="2400" dirty="0">
                <a:latin typeface="Arial Narrow" panose="020B0606020202030204" pitchFamily="34" charset="0"/>
                <a:cs typeface="Arial" panose="020B0604020202020204" pitchFamily="34" charset="0"/>
              </a:rPr>
              <a:t>: Describe how the proposed AI risk #1 can be mitigated…..</a:t>
            </a:r>
          </a:p>
        </p:txBody>
      </p:sp>
      <p:sp>
        <p:nvSpPr>
          <p:cNvPr id="10" name="Speech Bubble: Rectangle 9">
            <a:extLst>
              <a:ext uri="{FF2B5EF4-FFF2-40B4-BE49-F238E27FC236}">
                <a16:creationId xmlns:a16="http://schemas.microsoft.com/office/drawing/2014/main" id="{BD2313F1-A3EA-4371-B5ED-95783E0E2437}"/>
              </a:ext>
            </a:extLst>
          </p:cNvPr>
          <p:cNvSpPr/>
          <p:nvPr/>
        </p:nvSpPr>
        <p:spPr>
          <a:xfrm>
            <a:off x="12710365" y="1123970"/>
            <a:ext cx="2141316" cy="1506042"/>
          </a:xfrm>
          <a:prstGeom prst="wedgeRectCallout">
            <a:avLst>
              <a:gd name="adj1" fmla="val -72745"/>
              <a:gd name="adj2" fmla="val -17500"/>
            </a:avLst>
          </a:prstGeom>
          <a:solidFill>
            <a:srgbClr val="FFFFCC"/>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latin typeface="Arial Narrow" panose="020B0606020202030204" pitchFamily="34" charset="0"/>
              </a:rPr>
              <a:t>You need to describe the mitigation strategies for  the identified AI risk</a:t>
            </a:r>
          </a:p>
        </p:txBody>
      </p:sp>
    </p:spTree>
    <p:extLst>
      <p:ext uri="{BB962C8B-B14F-4D97-AF65-F5344CB8AC3E}">
        <p14:creationId xmlns:p14="http://schemas.microsoft.com/office/powerpoint/2010/main" val="299514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TotalTime>
  <Words>1711</Words>
  <Application>Microsoft Office PowerPoint</Application>
  <PresentationFormat>Widescreen</PresentationFormat>
  <Paragraphs>121</Paragraphs>
  <Slides>15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Aptos Display</vt:lpstr>
      <vt:lpstr>Arial</vt:lpstr>
      <vt:lpstr>Arial Black</vt:lpstr>
      <vt:lpstr>Arial Narrow</vt:lpstr>
      <vt:lpstr>Calibri</vt:lpstr>
      <vt:lpstr>Office Theme</vt:lpstr>
      <vt:lpstr>PowerPoint Presentation</vt:lpstr>
      <vt:lpstr>AI Ethics Governance Framework for Organisation Assignment</vt:lpstr>
      <vt:lpstr>Section 1 – Declaration of Academic Integrity </vt:lpstr>
      <vt:lpstr>Section 2 – Scenario Selection/Description </vt:lpstr>
      <vt:lpstr>Section 3 – Core Values</vt:lpstr>
      <vt:lpstr>Section 4 – Justification to Board of Directors</vt:lpstr>
      <vt:lpstr>Section 5 – Potential AI Risks (Risk #1)</vt:lpstr>
      <vt:lpstr>Section 6 – Risk Assessment (Risk #1)</vt:lpstr>
      <vt:lpstr>Section 6 – Risk Mitigation (Risk #1)</vt:lpstr>
      <vt:lpstr>Section 7 – Conclusions</vt:lpstr>
      <vt:lpstr>Section 8 – References</vt:lpstr>
      <vt:lpstr>Emerging Trend in Data Science Assignment 1</vt:lpstr>
      <vt:lpstr>Appendix A – Career Coach</vt:lpstr>
      <vt:lpstr>Appendix B – Real Estate</vt:lpstr>
      <vt:lpstr>Appendix C – Civil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Weigui Jair ZHOU (NP)</dc:creator>
  <cp:lastModifiedBy>Charmaine Chua Enxi /DS</cp:lastModifiedBy>
  <cp:revision>5</cp:revision>
  <dcterms:created xsi:type="dcterms:W3CDTF">2025-04-14T01:58:26Z</dcterms:created>
  <dcterms:modified xsi:type="dcterms:W3CDTF">2025-05-03T12:19:50Z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d7aeb4d-f421-48c2-a20e-7b6cd62b5b82_Enabled">
    <vt:lpwstr>true</vt:lpwstr>
  </property>
  <property fmtid="{D5CDD505-2E9C-101B-9397-08002B2CF9AE}" pid="3" name="MSIP_Label_dd7aeb4d-f421-48c2-a20e-7b6cd62b5b82_SetDate">
    <vt:lpwstr>2025-04-14T01:58:32Z</vt:lpwstr>
  </property>
  <property fmtid="{D5CDD505-2E9C-101B-9397-08002B2CF9AE}" pid="4" name="MSIP_Label_dd7aeb4d-f421-48c2-a20e-7b6cd62b5b82_Method">
    <vt:lpwstr>Privileged</vt:lpwstr>
  </property>
  <property fmtid="{D5CDD505-2E9C-101B-9397-08002B2CF9AE}" pid="5" name="MSIP_Label_dd7aeb4d-f421-48c2-a20e-7b6cd62b5b82_Name">
    <vt:lpwstr>dd7aeb4d-f421-48c2-a20e-7b6cd62b5b82</vt:lpwstr>
  </property>
  <property fmtid="{D5CDD505-2E9C-101B-9397-08002B2CF9AE}" pid="6" name="MSIP_Label_dd7aeb4d-f421-48c2-a20e-7b6cd62b5b82_SiteId">
    <vt:lpwstr>cba9e115-3016-4462-a1ab-a565cba0cdf1</vt:lpwstr>
  </property>
  <property fmtid="{D5CDD505-2E9C-101B-9397-08002B2CF9AE}" pid="7" name="MSIP_Label_dd7aeb4d-f421-48c2-a20e-7b6cd62b5b82_ActionId">
    <vt:lpwstr>a5231c2c-2961-4ce5-9814-24f9a0e630d6</vt:lpwstr>
  </property>
  <property fmtid="{D5CDD505-2E9C-101B-9397-08002B2CF9AE}" pid="8" name="MSIP_Label_dd7aeb4d-f421-48c2-a20e-7b6cd62b5b82_ContentBits">
    <vt:lpwstr>1</vt:lpwstr>
  </property>
  <property fmtid="{D5CDD505-2E9C-101B-9397-08002B2CF9AE}" pid="9" name="MSIP_Label_dd7aeb4d-f421-48c2-a20e-7b6cd62b5b82_Tag">
    <vt:lpwstr>10, 0, 1, 1</vt:lpwstr>
  </property>
  <property fmtid="{D5CDD505-2E9C-101B-9397-08002B2CF9AE}" pid="10" name="ClassificationContentMarkingHeaderLocations">
    <vt:lpwstr>Office Theme:8</vt:lpwstr>
  </property>
  <property fmtid="{D5CDD505-2E9C-101B-9397-08002B2CF9AE}" pid="11" name="ClassificationContentMarkingHeaderText">
    <vt:lpwstr>                    Official Open</vt:lpwstr>
  </property>
</Properties>
</file>