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7e9e0a428_4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327e9e0a428_4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t>ソフトウェア研究室所属の柳澤快です。</a:t>
            </a:r>
            <a:endParaRPr/>
          </a:p>
          <a:p>
            <a:pPr indent="0" lvl="0" marL="0" rtl="0" algn="l">
              <a:spcBef>
                <a:spcPts val="0"/>
              </a:spcBef>
              <a:spcAft>
                <a:spcPts val="0"/>
              </a:spcAft>
              <a:buSzPts val="1100"/>
              <a:buNone/>
            </a:pPr>
            <a:r>
              <a:rPr lang="ja"/>
              <a:t>Ractorを用いたRubyの並列処理性能評価とRubocopによる並列コード記述支援</a:t>
            </a:r>
            <a:r>
              <a:rPr lang="ja"/>
              <a:t>というテーマで</a:t>
            </a:r>
            <a:r>
              <a:rPr lang="ja"/>
              <a:t>発表</a:t>
            </a:r>
            <a:r>
              <a:rPr lang="ja"/>
              <a:t>を始めさせていただきます。</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27e9e0a428_4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327e9e0a428_4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solidFill>
                  <a:schemeClr val="dk1"/>
                </a:solidFill>
              </a:rPr>
              <a:t>実際に実装した指摘の1例を紹介します。</a:t>
            </a:r>
            <a:endParaRPr>
              <a:solidFill>
                <a:schemeClr val="dk1"/>
              </a:solidFill>
            </a:endParaRPr>
          </a:p>
          <a:p>
            <a:pPr indent="0" lvl="0" marL="0" rtl="0" algn="l">
              <a:lnSpc>
                <a:spcPct val="100000"/>
              </a:lnSpc>
              <a:spcBef>
                <a:spcPts val="0"/>
              </a:spcBef>
              <a:spcAft>
                <a:spcPts val="0"/>
              </a:spcAft>
              <a:buSzPts val="1100"/>
              <a:buNone/>
            </a:pPr>
            <a:r>
              <a:rPr lang="ja">
                <a:solidFill>
                  <a:schemeClr val="dk1"/>
                </a:solidFill>
              </a:rPr>
              <a:t>Ractor間の通信で、receive処理に対応するsend処理が存在しない場合、receive処理で無限に待機状態となってしまいます。</a:t>
            </a:r>
            <a:endParaRPr>
              <a:solidFill>
                <a:schemeClr val="dk1"/>
              </a:solidFill>
            </a:endParaRPr>
          </a:p>
          <a:p>
            <a:pPr indent="0" lvl="0" marL="0" rtl="0" algn="l">
              <a:lnSpc>
                <a:spcPct val="100000"/>
              </a:lnSpc>
              <a:spcBef>
                <a:spcPts val="0"/>
              </a:spcBef>
              <a:spcAft>
                <a:spcPts val="0"/>
              </a:spcAft>
              <a:buSzPts val="1100"/>
              <a:buNone/>
            </a:pPr>
            <a:r>
              <a:rPr lang="ja">
                <a:solidFill>
                  <a:schemeClr val="dk1"/>
                </a:solidFill>
              </a:rPr>
              <a:t>そのため、</a:t>
            </a:r>
            <a:r>
              <a:rPr lang="ja">
                <a:solidFill>
                  <a:schemeClr val="dk1"/>
                </a:solidFill>
              </a:rPr>
              <a:t>receive</a:t>
            </a:r>
            <a:r>
              <a:rPr lang="ja">
                <a:solidFill>
                  <a:schemeClr val="dk1"/>
                </a:solidFill>
              </a:rPr>
              <a:t>処理がある場合、対応するsend処理が存在するかチェックする指摘を実装しました。</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27e9e0a42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27e9e0a42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1"/>
                </a:solidFill>
              </a:rPr>
              <a:t>表示されているプログラムを使用して実装した指摘のデモを行います。</a:t>
            </a:r>
            <a:endParaRPr>
              <a:solidFill>
                <a:schemeClr val="dk1"/>
              </a:solidFill>
            </a:endParaRPr>
          </a:p>
          <a:p>
            <a:pPr indent="0" lvl="0" marL="0" rtl="0" algn="l">
              <a:spcBef>
                <a:spcPts val="0"/>
              </a:spcBef>
              <a:spcAft>
                <a:spcPts val="0"/>
              </a:spcAft>
              <a:buNone/>
            </a:pPr>
            <a:r>
              <a:rPr lang="ja">
                <a:solidFill>
                  <a:schemeClr val="dk1"/>
                </a:solidFill>
              </a:rPr>
              <a:t>まず、使用するプログラムについて解説します。</a:t>
            </a:r>
            <a:endParaRPr>
              <a:solidFill>
                <a:schemeClr val="dk1"/>
              </a:solidFill>
            </a:endParaRPr>
          </a:p>
          <a:p>
            <a:pPr indent="0" lvl="0" marL="0" rtl="0" algn="l">
              <a:spcBef>
                <a:spcPts val="0"/>
              </a:spcBef>
              <a:spcAft>
                <a:spcPts val="0"/>
              </a:spcAft>
              <a:buNone/>
            </a:pPr>
            <a:r>
              <a:rPr lang="ja">
                <a:solidFill>
                  <a:schemeClr val="dk1"/>
                </a:solidFill>
              </a:rPr>
              <a:t>最初に、新しいRactorを生成します。このRactorの中で、receive 処理を使ってメッセージを受け取り、受け取ったメッセージをそのまま返します。</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次に、send処理を実行して、Ractorに文字列 'ok' というメッセージを送ります。</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最後に、take メソッドを使ってRactorから返された文字列’ok’を受け取り、標準出力に返します。</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27e9e0a42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27e9e0a4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実際に実行してみると send処理でractorに送信したokが標準出力されます。</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ja"/>
              <a:t>rubocopを実行してみると、receive処理に対応するsend処理が存在するため、警告は出力されません。</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27e9e0a4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27e9e0a4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chemeClr val="dk1"/>
                </a:solidFill>
              </a:rPr>
              <a:t>では、プログラム内のsend処理をコメントアウトして実行してみます。</a:t>
            </a:r>
            <a:endParaRPr>
              <a:solidFill>
                <a:schemeClr val="dk1"/>
              </a:solidFill>
            </a:endParaRPr>
          </a:p>
          <a:p>
            <a:pPr indent="0" lvl="0" marL="0" rtl="0" algn="l">
              <a:spcBef>
                <a:spcPts val="0"/>
              </a:spcBef>
              <a:spcAft>
                <a:spcPts val="0"/>
              </a:spcAft>
              <a:buNone/>
            </a:pPr>
            <a:r>
              <a:rPr lang="ja">
                <a:solidFill>
                  <a:schemeClr val="dk1"/>
                </a:solidFill>
              </a:rPr>
              <a:t>実行すると強制終了しない限り、Ractor内のreceive処理が送信されるのを無限に待つことになります。</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ja">
                <a:solidFill>
                  <a:schemeClr val="dk1"/>
                </a:solidFill>
              </a:rPr>
              <a:t>rubocopを実行してみると、receive処理に対応するsend処理が存在しないため、実装したカスタムルールの警告が出力されます。</a:t>
            </a:r>
            <a:endParaRPr>
              <a:solidFill>
                <a:schemeClr val="dk1"/>
              </a:solidFill>
            </a:endParaRPr>
          </a:p>
          <a:p>
            <a:pPr indent="0" lvl="0" marL="0" rtl="0" algn="l">
              <a:spcBef>
                <a:spcPts val="0"/>
              </a:spcBef>
              <a:spcAft>
                <a:spcPts val="0"/>
              </a:spcAft>
              <a:buNone/>
            </a:pPr>
            <a:r>
              <a:rPr lang="ja">
                <a:solidFill>
                  <a:schemeClr val="dk1"/>
                </a:solidFill>
              </a:rPr>
              <a:t>また、vscodeであれば、作成したカスタムルールを読み込み、コード上に警告が出力され、rubocopを手動で実行する手間を省きます。</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ja">
                <a:solidFill>
                  <a:schemeClr val="dk1"/>
                </a:solidFill>
              </a:rPr>
              <a:t>さらに、このカスタムルールをオートコレクト機能に対応させました。</a:t>
            </a:r>
            <a:endParaRPr>
              <a:solidFill>
                <a:schemeClr val="dk1"/>
              </a:solidFill>
            </a:endParaRPr>
          </a:p>
          <a:p>
            <a:pPr indent="0" lvl="0" marL="0" rtl="0" algn="l">
              <a:spcBef>
                <a:spcPts val="0"/>
              </a:spcBef>
              <a:spcAft>
                <a:spcPts val="0"/>
              </a:spcAft>
              <a:buNone/>
            </a:pPr>
            <a:r>
              <a:rPr lang="ja">
                <a:solidFill>
                  <a:schemeClr val="dk1"/>
                </a:solidFill>
              </a:rPr>
              <a:t>実際にオートコレクト機能を実行してみるとRactorの処理の後にsend処理が追加されます。</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3:43</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27e9e0a428_4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327e9e0a428_4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solidFill>
                  <a:schemeClr val="dk1"/>
                </a:solidFill>
              </a:rPr>
              <a:t>他にもrubocopによるRactorの記述に対するカスタムルールの実装を行いました。</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27e9e0a428_4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327e9e0a428_4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これらのカスタムルールの実装により、プログラムを実行して問題を見つけるプロセスが減り、開発者がデバッグに費やす時間を短縮することができます。</a:t>
            </a:r>
            <a:endParaRPr>
              <a:solidFill>
                <a:schemeClr val="dk1"/>
              </a:solidFill>
            </a:endParaRPr>
          </a:p>
          <a:p>
            <a:pPr indent="0" lvl="0" marL="0" rtl="0" algn="l">
              <a:spcBef>
                <a:spcPts val="0"/>
              </a:spcBef>
              <a:spcAft>
                <a:spcPts val="0"/>
              </a:spcAft>
              <a:buSzPts val="1100"/>
              <a:buNone/>
            </a:pPr>
            <a:r>
              <a:rPr lang="ja">
                <a:solidFill>
                  <a:schemeClr val="dk1"/>
                </a:solidFill>
              </a:rPr>
              <a:t>また、Ractorの使用に不慣れな開発者でも、制約を自然に学びながらコードを書くことが可能となります。</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27e9e0a428_4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327e9e0a428_4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t>今後の</a:t>
            </a:r>
            <a:r>
              <a:rPr lang="ja"/>
              <a:t>課題</a:t>
            </a:r>
            <a:r>
              <a:rPr lang="ja"/>
              <a:t>としては</a:t>
            </a:r>
            <a:endParaRPr/>
          </a:p>
          <a:p>
            <a:pPr indent="0" lvl="0" marL="0" rtl="0" algn="l">
              <a:spcBef>
                <a:spcPts val="0"/>
              </a:spcBef>
              <a:spcAft>
                <a:spcPts val="0"/>
              </a:spcAft>
              <a:buClr>
                <a:schemeClr val="dk1"/>
              </a:buClr>
              <a:buSzPts val="1100"/>
              <a:buFont typeface="Arial"/>
              <a:buNone/>
            </a:pPr>
            <a:r>
              <a:rPr lang="ja"/>
              <a:t>他のカスタムルールを追加することで機能の充実をはかります。</a:t>
            </a:r>
            <a:endParaRPr/>
          </a:p>
          <a:p>
            <a:pPr indent="0" lvl="0" marL="0" rtl="0" algn="l">
              <a:spcBef>
                <a:spcPts val="0"/>
              </a:spcBef>
              <a:spcAft>
                <a:spcPts val="0"/>
              </a:spcAft>
              <a:buClr>
                <a:schemeClr val="dk1"/>
              </a:buClr>
              <a:buSzPts val="1100"/>
              <a:buFont typeface="Arial"/>
              <a:buNone/>
            </a:pPr>
            <a:r>
              <a:rPr lang="ja"/>
              <a:t>また、デフォルトで搭載されているルールに比べて、コード量が多くなる程、実行速度が遅くなる可能性があります。</a:t>
            </a:r>
            <a:endParaRPr/>
          </a:p>
          <a:p>
            <a:pPr indent="0" lvl="0" marL="0" rtl="0" algn="l">
              <a:spcBef>
                <a:spcPts val="0"/>
              </a:spcBef>
              <a:spcAft>
                <a:spcPts val="0"/>
              </a:spcAft>
              <a:buClr>
                <a:schemeClr val="dk1"/>
              </a:buClr>
              <a:buSzPts val="1100"/>
              <a:buFont typeface="Arial"/>
              <a:buNone/>
            </a:pPr>
            <a:r>
              <a:rPr lang="ja"/>
              <a:t>理由は、Send/Receiveが対応しているか探すために2重で対象ファイルを解析しているためです。</a:t>
            </a:r>
            <a:endParaRPr/>
          </a:p>
          <a:p>
            <a:pPr indent="0" lvl="0" marL="0" rtl="0" algn="l">
              <a:spcBef>
                <a:spcPts val="0"/>
              </a:spcBef>
              <a:spcAft>
                <a:spcPts val="0"/>
              </a:spcAft>
              <a:buClr>
                <a:schemeClr val="dk1"/>
              </a:buClr>
              <a:buSzPts val="1100"/>
              <a:buFont typeface="Arial"/>
              <a:buNone/>
            </a:pPr>
            <a:r>
              <a:rPr lang="ja"/>
              <a:t>これらについて今後改善していきたいです。</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27e9e0a428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327e9e0a428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ja"/>
              <a:t>ご清聴いただきありがとうございました。</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7e9e0a428_4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327e9e0a428_4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ja"/>
              <a:t>　Rubyは1995年に一般公開されたオブジェクト指向のスクリプト言語です。Rubyはこれらの他のプログラミング言語の影響を受けて設計させている。</a:t>
            </a:r>
            <a:endParaRPr/>
          </a:p>
          <a:p>
            <a:pPr indent="0" lvl="0" marL="0" rtl="0" algn="l">
              <a:lnSpc>
                <a:spcPct val="100000"/>
              </a:lnSpc>
              <a:spcBef>
                <a:spcPts val="0"/>
              </a:spcBef>
              <a:spcAft>
                <a:spcPts val="0"/>
              </a:spcAft>
              <a:buClr>
                <a:schemeClr val="dk1"/>
              </a:buClr>
              <a:buSzPts val="1100"/>
              <a:buFont typeface="Arial"/>
              <a:buNone/>
            </a:pPr>
            <a:r>
              <a:rPr lang="ja"/>
              <a:t>また、</a:t>
            </a:r>
            <a:r>
              <a:rPr lang="ja"/>
              <a:t>フレームワーク</a:t>
            </a:r>
            <a:r>
              <a:rPr lang="ja"/>
              <a:t>である</a:t>
            </a:r>
            <a:r>
              <a:rPr lang="ja"/>
              <a:t>Ruby on Railsの人気に起因していて、数多くの企業などで採用例がある。</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7e9e0a428_4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27e9e0a428_4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t> また、近年、マルチコアプロセッサの普及に伴い、ソフトウェアの並列処理能力が重要となってい</a:t>
            </a:r>
            <a:r>
              <a:rPr lang="ja"/>
              <a:t>ます</a:t>
            </a:r>
            <a:r>
              <a:rPr lang="ja"/>
              <a:t>。並列計算機上で複数の処理を同時に実行するために、多くのプログラミング言語では複数スレッドの同時実行が可能で</a:t>
            </a:r>
            <a:r>
              <a:rPr lang="ja"/>
              <a:t>す</a:t>
            </a:r>
            <a:r>
              <a:rPr lang="ja"/>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ja"/>
              <a:t> しかし、Rubyのスレッドはグローバルインタープリターロックによって同時に実行可能なスレッドは1つのみとなって</a:t>
            </a:r>
            <a:r>
              <a:rPr lang="ja"/>
              <a:t>います。そのため、</a:t>
            </a:r>
            <a:r>
              <a:rPr lang="ja"/>
              <a:t>通常の方法では並列プログラムをRubyで記述することはできない</a:t>
            </a:r>
            <a:r>
              <a:rPr lang="ja"/>
              <a:t>です</a:t>
            </a:r>
            <a:r>
              <a:rPr lang="ja"/>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ja"/>
              <a:t>ですが、</a:t>
            </a:r>
            <a:r>
              <a:rPr lang="ja"/>
              <a:t>Ractorの登場により異なるRactor間でスレッドを並列に実行することが可能にな</a:t>
            </a:r>
            <a:r>
              <a:rPr lang="ja"/>
              <a:t>りました</a:t>
            </a:r>
            <a:r>
              <a:rPr lang="ja"/>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7e9e0a428_4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327e9e0a428_4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t>本研究では、Ractorの</a:t>
            </a:r>
            <a:r>
              <a:rPr lang="ja"/>
              <a:t>より良い</a:t>
            </a:r>
            <a:r>
              <a:rPr lang="ja"/>
              <a:t>記述方法を明らかにし、静的解析ツールRubocopによるRactorを用いたRubyの記述への支援を目指</a:t>
            </a:r>
            <a:r>
              <a:rPr lang="ja"/>
              <a:t>します</a:t>
            </a:r>
            <a:r>
              <a:rPr lang="ja"/>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7e9e0a428_4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327e9e0a428_4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t>Ractor とは</a:t>
            </a:r>
            <a:endParaRPr/>
          </a:p>
          <a:p>
            <a:pPr indent="0" lvl="0" marL="0" rtl="0" algn="l">
              <a:lnSpc>
                <a:spcPct val="100000"/>
              </a:lnSpc>
              <a:spcBef>
                <a:spcPts val="0"/>
              </a:spcBef>
              <a:spcAft>
                <a:spcPts val="0"/>
              </a:spcAft>
              <a:buSzPts val="1100"/>
              <a:buNone/>
            </a:pPr>
            <a:r>
              <a:rPr lang="ja"/>
              <a:t>2020年リリースのRuby 3.0で導入された、</a:t>
            </a:r>
            <a:endParaRPr/>
          </a:p>
          <a:p>
            <a:pPr indent="0" lvl="0" marL="0" rtl="0" algn="l">
              <a:lnSpc>
                <a:spcPct val="100000"/>
              </a:lnSpc>
              <a:spcBef>
                <a:spcPts val="0"/>
              </a:spcBef>
              <a:spcAft>
                <a:spcPts val="0"/>
              </a:spcAft>
              <a:buSzPts val="1100"/>
              <a:buNone/>
            </a:pPr>
            <a:r>
              <a:rPr lang="ja"/>
              <a:t>スレッドセーフな並列実行を提供する Ruby の Actor モデル抽象化です。</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ja"/>
              <a:t>アクターモデルでは図のような構成をとっています。</a:t>
            </a:r>
            <a:endParaRPr/>
          </a:p>
          <a:p>
            <a:pPr indent="0" lvl="0" marL="0" rtl="0" algn="l">
              <a:lnSpc>
                <a:spcPct val="100000"/>
              </a:lnSpc>
              <a:spcBef>
                <a:spcPts val="0"/>
              </a:spcBef>
              <a:spcAft>
                <a:spcPts val="0"/>
              </a:spcAft>
              <a:buClr>
                <a:schemeClr val="dk1"/>
              </a:buClr>
              <a:buSzPts val="1100"/>
              <a:buFont typeface="Arial"/>
              <a:buNone/>
            </a:pPr>
            <a:r>
              <a:rPr lang="ja"/>
              <a:t>キューに登録されたメッセージをスレッドが取り出し、処理を行います。</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ja"/>
              <a:t>RubyのRactorも同様の構成をとっています。</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ja"/>
              <a:t>2:35</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7e9e0a428_4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27e9e0a428_4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solidFill>
                  <a:schemeClr val="dk1"/>
                </a:solidFill>
              </a:rPr>
              <a:t>中間報告では図のような手段で</a:t>
            </a:r>
            <a:r>
              <a:rPr lang="ja">
                <a:solidFill>
                  <a:schemeClr val="dk1"/>
                </a:solidFill>
              </a:rPr>
              <a:t>Ractorによるバブルソートの性能評価を行った例についてご紹介</a:t>
            </a:r>
            <a:r>
              <a:rPr lang="ja">
                <a:solidFill>
                  <a:schemeClr val="dk1"/>
                </a:solidFill>
              </a:rPr>
              <a:t>しました。</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27e9e0a428_4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27e9e0a428_4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ja">
                <a:solidFill>
                  <a:schemeClr val="dk1"/>
                </a:solidFill>
              </a:rPr>
              <a:t>しかし、実験の結果、思ったように性能を向上させることは難しく、特にロックの競合やガベージコレクションの頻発といった要因により、Ractor を使用した場合のオーバーヘッドは現状ユーザー側の記述の工夫だけでは避けられないものと考えられました。</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27e9e0a428_4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327e9e0a428_4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ja">
                <a:solidFill>
                  <a:schemeClr val="dk1"/>
                </a:solidFill>
              </a:rPr>
              <a:t>したがって、RubocopによるRactorの記述支援の方針として、Ractorの文法的な記述時の注意点をRubocopにより指摘することを考えました。</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7e9e0a428_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327e9e0a428_4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ja"/>
              <a:t>RubcopとはRubyのライブラリで静的コード解析やコードフォーマッターなどの機能を持ちます。</a:t>
            </a:r>
            <a:endParaRPr/>
          </a:p>
          <a:p>
            <a:pPr indent="0" lvl="0" marL="0" rtl="0" algn="l">
              <a:lnSpc>
                <a:spcPct val="100000"/>
              </a:lnSpc>
              <a:spcBef>
                <a:spcPts val="0"/>
              </a:spcBef>
              <a:spcAft>
                <a:spcPts val="0"/>
              </a:spcAft>
              <a:buClr>
                <a:schemeClr val="dk1"/>
              </a:buClr>
              <a:buSzPts val="1100"/>
              <a:buFont typeface="Arial"/>
              <a:buNone/>
            </a:pPr>
            <a:r>
              <a:rPr lang="ja"/>
              <a:t>また、記述の統一やエラーバグの早期発見などのメリットから導入事例は多数存在します。</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0" name="Google Shape;60;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drive.google.com/file/d/1gata9mpEQMXkOZtmjNKAX5PhAfoy42pE/view" TargetMode="Externa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drive.google.com/file/d/1tE1g7Sv8X93GUdTNc5Gvr4AoQ1tZtjbi/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84750" y="1545450"/>
            <a:ext cx="93135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ja" sz="3600"/>
              <a:t>Ractorを用いたRubyの並列処理性能評価とRubocopによる並列コード記述支援</a:t>
            </a:r>
            <a:endParaRPr b="1" sz="3600"/>
          </a:p>
        </p:txBody>
      </p:sp>
      <p:sp>
        <p:nvSpPr>
          <p:cNvPr id="100" name="Google Shape;10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
        <p:nvSpPr>
          <p:cNvPr id="101" name="Google Shape;101;p25"/>
          <p:cNvSpPr txBox="1"/>
          <p:nvPr/>
        </p:nvSpPr>
        <p:spPr>
          <a:xfrm>
            <a:off x="1125900" y="3598050"/>
            <a:ext cx="6892200" cy="923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ja" sz="3000">
                <a:solidFill>
                  <a:schemeClr val="dk2"/>
                </a:solidFill>
              </a:rPr>
              <a:t>ソフトウェア研究室</a:t>
            </a:r>
            <a:endParaRPr sz="3000">
              <a:solidFill>
                <a:schemeClr val="dk2"/>
              </a:solidFill>
            </a:endParaRPr>
          </a:p>
          <a:p>
            <a:pPr indent="0" lvl="0" marL="0" rtl="0" algn="ctr">
              <a:lnSpc>
                <a:spcPct val="80000"/>
              </a:lnSpc>
              <a:spcBef>
                <a:spcPts val="0"/>
              </a:spcBef>
              <a:spcAft>
                <a:spcPts val="0"/>
              </a:spcAft>
              <a:buNone/>
            </a:pPr>
            <a:r>
              <a:rPr lang="ja" sz="3000">
                <a:solidFill>
                  <a:schemeClr val="dk2"/>
                </a:solidFill>
              </a:rPr>
              <a:t>S202148 柳澤快</a:t>
            </a:r>
            <a:endParaRPr sz="3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
        <p:nvSpPr>
          <p:cNvPr id="218" name="Google Shape;218;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sz="3600"/>
              <a:t>Rubocopによる</a:t>
            </a:r>
            <a:r>
              <a:rPr b="1" lang="ja" sz="3600"/>
              <a:t>指摘</a:t>
            </a:r>
            <a:r>
              <a:rPr b="1" lang="ja" sz="3600"/>
              <a:t>の実装</a:t>
            </a:r>
            <a:endParaRPr b="1" sz="3600"/>
          </a:p>
        </p:txBody>
      </p:sp>
      <p:sp>
        <p:nvSpPr>
          <p:cNvPr id="219" name="Google Shape;219;p34"/>
          <p:cNvSpPr txBox="1"/>
          <p:nvPr>
            <p:ph idx="1" type="body"/>
          </p:nvPr>
        </p:nvSpPr>
        <p:spPr>
          <a:xfrm>
            <a:off x="311700" y="1197275"/>
            <a:ext cx="8520600" cy="2577000"/>
          </a:xfrm>
          <a:prstGeom prst="rect">
            <a:avLst/>
          </a:prstGeom>
          <a:noFill/>
          <a:ln>
            <a:noFill/>
          </a:ln>
        </p:spPr>
        <p:txBody>
          <a:bodyPr anchorCtr="0" anchor="t" bIns="91425" lIns="91425" spcFirstLastPara="1" rIns="91425" wrap="square" tIns="91425">
            <a:normAutofit/>
          </a:bodyPr>
          <a:lstStyle/>
          <a:p>
            <a:pPr indent="-457200" lvl="0" marL="457200" rtl="0" algn="l">
              <a:spcBef>
                <a:spcPts val="0"/>
              </a:spcBef>
              <a:spcAft>
                <a:spcPts val="0"/>
              </a:spcAft>
              <a:buSzPts val="3600"/>
              <a:buChar char="●"/>
            </a:pPr>
            <a:r>
              <a:rPr lang="ja" sz="3600"/>
              <a:t>送信処理の欠如</a:t>
            </a:r>
            <a:endParaRPr sz="3600"/>
          </a:p>
          <a:p>
            <a:pPr indent="-457200" lvl="0" marL="457200" rtl="0" algn="l">
              <a:spcBef>
                <a:spcPts val="0"/>
              </a:spcBef>
              <a:spcAft>
                <a:spcPts val="0"/>
              </a:spcAft>
              <a:buSzPts val="3600"/>
              <a:buChar char="●"/>
            </a:pPr>
            <a:r>
              <a:rPr lang="ja" sz="3600"/>
              <a:t>問題のコード</a:t>
            </a:r>
            <a:endParaRPr sz="3600"/>
          </a:p>
        </p:txBody>
      </p:sp>
      <p:pic>
        <p:nvPicPr>
          <p:cNvPr id="220" name="Google Shape;220;p34"/>
          <p:cNvPicPr preferRelativeResize="0"/>
          <p:nvPr/>
        </p:nvPicPr>
        <p:blipFill>
          <a:blip r:embed="rId3">
            <a:alphaModFix/>
          </a:blip>
          <a:stretch>
            <a:fillRect/>
          </a:stretch>
        </p:blipFill>
        <p:spPr>
          <a:xfrm>
            <a:off x="180388" y="2699425"/>
            <a:ext cx="8783225" cy="20950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5"/>
          <p:cNvPicPr preferRelativeResize="0"/>
          <p:nvPr/>
        </p:nvPicPr>
        <p:blipFill>
          <a:blip r:embed="rId3">
            <a:alphaModFix/>
          </a:blip>
          <a:stretch>
            <a:fillRect/>
          </a:stretch>
        </p:blipFill>
        <p:spPr>
          <a:xfrm>
            <a:off x="884213" y="994750"/>
            <a:ext cx="7375575" cy="4148750"/>
          </a:xfrm>
          <a:prstGeom prst="rect">
            <a:avLst/>
          </a:prstGeom>
          <a:noFill/>
          <a:ln>
            <a:noFill/>
          </a:ln>
        </p:spPr>
      </p:pic>
      <p:sp>
        <p:nvSpPr>
          <p:cNvPr id="226" name="Google Shape;226;p35"/>
          <p:cNvSpPr txBox="1"/>
          <p:nvPr>
            <p:ph type="title"/>
          </p:nvPr>
        </p:nvSpPr>
        <p:spPr>
          <a:xfrm>
            <a:off x="311713" y="361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sz="3600"/>
              <a:t>Rubocopによる指摘の実装</a:t>
            </a:r>
            <a:endParaRPr b="1"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6" title="画面収録 2025-01-23 10.58.58.mov">
            <a:hlinkClick r:id="rId3"/>
          </p:cNvPr>
          <p:cNvPicPr preferRelativeResize="0"/>
          <p:nvPr/>
        </p:nvPicPr>
        <p:blipFill>
          <a:blip r:embed="rId4">
            <a:alphaModFix/>
          </a:blip>
          <a:stretch>
            <a:fillRect/>
          </a:stretch>
        </p:blipFill>
        <p:spPr>
          <a:xfrm>
            <a:off x="0" y="0"/>
            <a:ext cx="9144000"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7" title="画面収録 2025-01-23 11.15.42.mov">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
        <p:nvSpPr>
          <p:cNvPr id="242" name="Google Shape;242;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sz="3600"/>
              <a:t>他の実装したカスタムルール</a:t>
            </a:r>
            <a:endParaRPr b="1" sz="3600"/>
          </a:p>
        </p:txBody>
      </p:sp>
      <p:pic>
        <p:nvPicPr>
          <p:cNvPr id="243" name="Google Shape;243;p38"/>
          <p:cNvPicPr preferRelativeResize="0"/>
          <p:nvPr/>
        </p:nvPicPr>
        <p:blipFill>
          <a:blip r:embed="rId3">
            <a:alphaModFix/>
          </a:blip>
          <a:stretch>
            <a:fillRect/>
          </a:stretch>
        </p:blipFill>
        <p:spPr>
          <a:xfrm>
            <a:off x="404200" y="1422975"/>
            <a:ext cx="3847750" cy="1637675"/>
          </a:xfrm>
          <a:prstGeom prst="rect">
            <a:avLst/>
          </a:prstGeom>
          <a:noFill/>
          <a:ln>
            <a:noFill/>
          </a:ln>
        </p:spPr>
      </p:pic>
      <p:pic>
        <p:nvPicPr>
          <p:cNvPr id="244" name="Google Shape;244;p38"/>
          <p:cNvPicPr preferRelativeResize="0"/>
          <p:nvPr/>
        </p:nvPicPr>
        <p:blipFill>
          <a:blip r:embed="rId4">
            <a:alphaModFix/>
          </a:blip>
          <a:stretch>
            <a:fillRect/>
          </a:stretch>
        </p:blipFill>
        <p:spPr>
          <a:xfrm>
            <a:off x="5014925" y="1478450"/>
            <a:ext cx="3694725" cy="1526725"/>
          </a:xfrm>
          <a:prstGeom prst="rect">
            <a:avLst/>
          </a:prstGeom>
          <a:noFill/>
          <a:ln>
            <a:noFill/>
          </a:ln>
        </p:spPr>
      </p:pic>
      <p:pic>
        <p:nvPicPr>
          <p:cNvPr id="245" name="Google Shape;245;p38"/>
          <p:cNvPicPr preferRelativeResize="0"/>
          <p:nvPr/>
        </p:nvPicPr>
        <p:blipFill>
          <a:blip r:embed="rId5">
            <a:alphaModFix/>
          </a:blip>
          <a:stretch>
            <a:fillRect/>
          </a:stretch>
        </p:blipFill>
        <p:spPr>
          <a:xfrm>
            <a:off x="480709" y="3227950"/>
            <a:ext cx="3694725" cy="1828885"/>
          </a:xfrm>
          <a:prstGeom prst="rect">
            <a:avLst/>
          </a:prstGeom>
          <a:noFill/>
          <a:ln>
            <a:noFill/>
          </a:ln>
        </p:spPr>
      </p:pic>
      <p:pic>
        <p:nvPicPr>
          <p:cNvPr id="246" name="Google Shape;246;p38"/>
          <p:cNvPicPr preferRelativeResize="0"/>
          <p:nvPr/>
        </p:nvPicPr>
        <p:blipFill>
          <a:blip r:embed="rId6">
            <a:alphaModFix/>
          </a:blip>
          <a:stretch>
            <a:fillRect/>
          </a:stretch>
        </p:blipFill>
        <p:spPr>
          <a:xfrm>
            <a:off x="5258525" y="3227950"/>
            <a:ext cx="3207525" cy="1828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ja" sz="3600"/>
              <a:t>Ractorの記述時の指摘を行うメリット</a:t>
            </a:r>
            <a:endParaRPr b="1" sz="3600"/>
          </a:p>
        </p:txBody>
      </p:sp>
      <p:sp>
        <p:nvSpPr>
          <p:cNvPr id="252" name="Google Shape;252;p39"/>
          <p:cNvSpPr txBox="1"/>
          <p:nvPr>
            <p:ph idx="1" type="body"/>
          </p:nvPr>
        </p:nvSpPr>
        <p:spPr>
          <a:xfrm>
            <a:off x="140550" y="1017725"/>
            <a:ext cx="8862900" cy="3991500"/>
          </a:xfrm>
          <a:prstGeom prst="rect">
            <a:avLst/>
          </a:prstGeom>
          <a:noFill/>
          <a:ln>
            <a:noFill/>
          </a:ln>
        </p:spPr>
        <p:txBody>
          <a:bodyPr anchorCtr="0" anchor="ctr" bIns="91425" lIns="91425" spcFirstLastPara="1" rIns="91425" wrap="square" tIns="91425">
            <a:normAutofit/>
          </a:bodyPr>
          <a:lstStyle/>
          <a:p>
            <a:pPr indent="-444500" lvl="0" marL="457200" rtl="0" algn="l">
              <a:lnSpc>
                <a:spcPct val="115000"/>
              </a:lnSpc>
              <a:spcBef>
                <a:spcPts val="0"/>
              </a:spcBef>
              <a:spcAft>
                <a:spcPts val="0"/>
              </a:spcAft>
              <a:buSzPts val="3400"/>
              <a:buChar char="●"/>
            </a:pPr>
            <a:r>
              <a:rPr lang="ja" sz="3400"/>
              <a:t>実行して問題を見つけるプロセスが減り、開発者がデバッグに費やす時間を短縮</a:t>
            </a:r>
            <a:endParaRPr sz="3400"/>
          </a:p>
          <a:p>
            <a:pPr indent="-444500" lvl="0" marL="457200" rtl="0" algn="l">
              <a:lnSpc>
                <a:spcPct val="115000"/>
              </a:lnSpc>
              <a:spcBef>
                <a:spcPts val="0"/>
              </a:spcBef>
              <a:spcAft>
                <a:spcPts val="0"/>
              </a:spcAft>
              <a:buSzPts val="3400"/>
              <a:buChar char="●"/>
            </a:pPr>
            <a:r>
              <a:rPr lang="ja" sz="3400"/>
              <a:t>Ractorの使用に不慣れな開発者でも、</a:t>
            </a:r>
            <a:br>
              <a:rPr lang="ja" sz="3400"/>
            </a:br>
            <a:r>
              <a:rPr lang="ja" sz="3400"/>
              <a:t>制約を自然に学びながら</a:t>
            </a:r>
            <a:r>
              <a:rPr lang="ja" sz="3400"/>
              <a:t>コードを書く</a:t>
            </a:r>
            <a:endParaRPr sz="3400"/>
          </a:p>
        </p:txBody>
      </p:sp>
      <p:sp>
        <p:nvSpPr>
          <p:cNvPr id="253" name="Google Shape;25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sz="3500"/>
              <a:t>今後の</a:t>
            </a:r>
            <a:r>
              <a:rPr b="1" lang="ja" sz="3500"/>
              <a:t>課題</a:t>
            </a:r>
            <a:endParaRPr b="1" sz="3500"/>
          </a:p>
        </p:txBody>
      </p:sp>
      <p:sp>
        <p:nvSpPr>
          <p:cNvPr id="259" name="Google Shape;259;p40"/>
          <p:cNvSpPr txBox="1"/>
          <p:nvPr>
            <p:ph idx="1" type="body"/>
          </p:nvPr>
        </p:nvSpPr>
        <p:spPr>
          <a:xfrm>
            <a:off x="54300" y="1246825"/>
            <a:ext cx="9035400" cy="3416400"/>
          </a:xfrm>
          <a:prstGeom prst="rect">
            <a:avLst/>
          </a:prstGeom>
          <a:noFill/>
          <a:ln>
            <a:noFill/>
          </a:ln>
        </p:spPr>
        <p:txBody>
          <a:bodyPr anchorCtr="0" anchor="ctr" bIns="91425" lIns="91425" spcFirstLastPara="1" rIns="91425" wrap="square" tIns="91425">
            <a:normAutofit/>
          </a:bodyPr>
          <a:lstStyle/>
          <a:p>
            <a:pPr indent="-444500" lvl="0" marL="457200" rtl="0" algn="l">
              <a:lnSpc>
                <a:spcPct val="115000"/>
              </a:lnSpc>
              <a:spcBef>
                <a:spcPts val="0"/>
              </a:spcBef>
              <a:spcAft>
                <a:spcPts val="0"/>
              </a:spcAft>
              <a:buSzPts val="3400"/>
              <a:buChar char="●"/>
            </a:pPr>
            <a:r>
              <a:rPr lang="ja" sz="3400"/>
              <a:t>他の</a:t>
            </a:r>
            <a:r>
              <a:rPr lang="ja" sz="3400"/>
              <a:t>カスタムルール</a:t>
            </a:r>
            <a:endParaRPr sz="3400"/>
          </a:p>
          <a:p>
            <a:pPr indent="-444500" lvl="0" marL="457200" rtl="0" algn="l">
              <a:lnSpc>
                <a:spcPct val="115000"/>
              </a:lnSpc>
              <a:spcBef>
                <a:spcPts val="0"/>
              </a:spcBef>
              <a:spcAft>
                <a:spcPts val="0"/>
              </a:spcAft>
              <a:buSzPts val="3400"/>
              <a:buChar char="●"/>
            </a:pPr>
            <a:r>
              <a:rPr lang="ja" sz="3400"/>
              <a:t>カスタムルールの速度改善</a:t>
            </a:r>
            <a:endParaRPr sz="3400"/>
          </a:p>
          <a:p>
            <a:pPr indent="-444500" lvl="1" marL="914400" rtl="0" algn="l">
              <a:lnSpc>
                <a:spcPct val="115000"/>
              </a:lnSpc>
              <a:spcBef>
                <a:spcPts val="0"/>
              </a:spcBef>
              <a:spcAft>
                <a:spcPts val="0"/>
              </a:spcAft>
              <a:buSzPts val="3400"/>
              <a:buChar char="○"/>
            </a:pPr>
            <a:r>
              <a:rPr lang="ja" sz="3400"/>
              <a:t>大規模なコードの場合遅くなる可能性</a:t>
            </a:r>
            <a:endParaRPr sz="3400"/>
          </a:p>
          <a:p>
            <a:pPr indent="-444500" lvl="1" marL="914400" rtl="0" algn="l">
              <a:lnSpc>
                <a:spcPct val="115000"/>
              </a:lnSpc>
              <a:spcBef>
                <a:spcPts val="0"/>
              </a:spcBef>
              <a:spcAft>
                <a:spcPts val="0"/>
              </a:spcAft>
              <a:buSzPts val="3400"/>
              <a:buChar char="○"/>
            </a:pPr>
            <a:r>
              <a:rPr lang="ja" sz="3400"/>
              <a:t>Send/Receiveが対応しているか</a:t>
            </a:r>
            <a:br>
              <a:rPr lang="ja" sz="3400"/>
            </a:br>
            <a:r>
              <a:rPr lang="ja" sz="3400"/>
              <a:t>探すために2重で対象ファイルを解析</a:t>
            </a:r>
            <a:endParaRPr sz="3400"/>
          </a:p>
        </p:txBody>
      </p:sp>
      <p:sp>
        <p:nvSpPr>
          <p:cNvPr id="260" name="Google Shape;26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sz="3500"/>
              <a:t>まとめ</a:t>
            </a:r>
            <a:endParaRPr b="1" sz="3500"/>
          </a:p>
        </p:txBody>
      </p:sp>
      <p:sp>
        <p:nvSpPr>
          <p:cNvPr id="266" name="Google Shape;266;p41"/>
          <p:cNvSpPr txBox="1"/>
          <p:nvPr>
            <p:ph idx="1" type="body"/>
          </p:nvPr>
        </p:nvSpPr>
        <p:spPr>
          <a:xfrm>
            <a:off x="88825" y="572700"/>
            <a:ext cx="7969200" cy="2427600"/>
          </a:xfrm>
          <a:prstGeom prst="rect">
            <a:avLst/>
          </a:prstGeom>
          <a:noFill/>
          <a:ln>
            <a:noFill/>
          </a:ln>
        </p:spPr>
        <p:txBody>
          <a:bodyPr anchorCtr="0" anchor="ctr" bIns="91425" lIns="91425" spcFirstLastPara="1" rIns="91425" wrap="square" tIns="91425">
            <a:normAutofit/>
          </a:bodyPr>
          <a:lstStyle/>
          <a:p>
            <a:pPr indent="-419100" lvl="0" marL="457200" rtl="0" algn="l">
              <a:lnSpc>
                <a:spcPct val="115000"/>
              </a:lnSpc>
              <a:spcBef>
                <a:spcPts val="0"/>
              </a:spcBef>
              <a:spcAft>
                <a:spcPts val="0"/>
              </a:spcAft>
              <a:buSzPts val="3000"/>
              <a:buChar char="●"/>
            </a:pPr>
            <a:r>
              <a:rPr lang="ja" sz="3000"/>
              <a:t>目的</a:t>
            </a:r>
            <a:endParaRPr sz="3000"/>
          </a:p>
          <a:p>
            <a:pPr indent="-419100" lvl="1" marL="914400" rtl="0" algn="l">
              <a:spcBef>
                <a:spcPts val="0"/>
              </a:spcBef>
              <a:spcAft>
                <a:spcPts val="0"/>
              </a:spcAft>
              <a:buSzPts val="3000"/>
              <a:buChar char="○"/>
            </a:pPr>
            <a:r>
              <a:rPr lang="ja" sz="3000"/>
              <a:t>Ractorのより良い記述方法</a:t>
            </a:r>
            <a:endParaRPr sz="3000"/>
          </a:p>
          <a:p>
            <a:pPr indent="-419100" lvl="1" marL="914400" rtl="0" algn="l">
              <a:spcBef>
                <a:spcPts val="1200"/>
              </a:spcBef>
              <a:spcAft>
                <a:spcPts val="1200"/>
              </a:spcAft>
              <a:buSzPts val="3000"/>
              <a:buChar char="○"/>
            </a:pPr>
            <a:r>
              <a:rPr lang="ja" sz="3000"/>
              <a:t>静的解析ツールによる記述支援</a:t>
            </a:r>
            <a:endParaRPr sz="3000"/>
          </a:p>
        </p:txBody>
      </p:sp>
      <p:sp>
        <p:nvSpPr>
          <p:cNvPr id="267" name="Google Shape;26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
        <p:nvSpPr>
          <p:cNvPr id="268" name="Google Shape;268;p41"/>
          <p:cNvSpPr txBox="1"/>
          <p:nvPr>
            <p:ph idx="1" type="body"/>
          </p:nvPr>
        </p:nvSpPr>
        <p:spPr>
          <a:xfrm>
            <a:off x="88825" y="2897500"/>
            <a:ext cx="6203400" cy="2159400"/>
          </a:xfrm>
          <a:prstGeom prst="rect">
            <a:avLst/>
          </a:prstGeom>
          <a:noFill/>
          <a:ln>
            <a:noFill/>
          </a:ln>
        </p:spPr>
        <p:txBody>
          <a:bodyPr anchorCtr="0" anchor="ctr" bIns="91425" lIns="91425" spcFirstLastPara="1" rIns="91425" wrap="square" tIns="91425">
            <a:normAutofit/>
          </a:bodyPr>
          <a:lstStyle/>
          <a:p>
            <a:pPr indent="-419100" lvl="0" marL="457200" rtl="0" algn="l">
              <a:lnSpc>
                <a:spcPct val="115000"/>
              </a:lnSpc>
              <a:spcBef>
                <a:spcPts val="0"/>
              </a:spcBef>
              <a:spcAft>
                <a:spcPts val="0"/>
              </a:spcAft>
              <a:buSzPts val="3000"/>
              <a:buChar char="●"/>
            </a:pPr>
            <a:r>
              <a:rPr lang="ja" sz="3000"/>
              <a:t>今後の課題</a:t>
            </a:r>
            <a:endParaRPr sz="3000"/>
          </a:p>
          <a:p>
            <a:pPr indent="-419100" lvl="1" marL="914400" rtl="0" algn="l">
              <a:spcBef>
                <a:spcPts val="0"/>
              </a:spcBef>
              <a:spcAft>
                <a:spcPts val="0"/>
              </a:spcAft>
              <a:buSzPts val="3000"/>
              <a:buChar char="○"/>
            </a:pPr>
            <a:r>
              <a:rPr lang="ja" sz="3000"/>
              <a:t>他のカスタムルール</a:t>
            </a:r>
            <a:endParaRPr sz="3000"/>
          </a:p>
          <a:p>
            <a:pPr indent="-419100" lvl="1" marL="914400" rtl="0" algn="l">
              <a:spcBef>
                <a:spcPts val="1200"/>
              </a:spcBef>
              <a:spcAft>
                <a:spcPts val="1200"/>
              </a:spcAft>
              <a:buSzPts val="3000"/>
              <a:buChar char="○"/>
            </a:pPr>
            <a:r>
              <a:rPr lang="ja" sz="3000"/>
              <a:t>カスタムルールの速度改善</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ja" sz="3620"/>
              <a:t>背景</a:t>
            </a:r>
            <a:endParaRPr b="1" sz="3620"/>
          </a:p>
        </p:txBody>
      </p:sp>
      <p:sp>
        <p:nvSpPr>
          <p:cNvPr id="107" name="Google Shape;107;p26"/>
          <p:cNvSpPr txBox="1"/>
          <p:nvPr>
            <p:ph idx="1" type="body"/>
          </p:nvPr>
        </p:nvSpPr>
        <p:spPr>
          <a:xfrm>
            <a:off x="155850" y="932875"/>
            <a:ext cx="8832300" cy="3416400"/>
          </a:xfrm>
          <a:prstGeom prst="rect">
            <a:avLst/>
          </a:prstGeom>
          <a:noFill/>
          <a:ln>
            <a:noFill/>
          </a:ln>
        </p:spPr>
        <p:txBody>
          <a:bodyPr anchorCtr="0" anchor="ctr" bIns="91425" lIns="91425" spcFirstLastPara="1" rIns="91425" wrap="square" tIns="91425">
            <a:normAutofit/>
          </a:bodyPr>
          <a:lstStyle/>
          <a:p>
            <a:pPr indent="-450850" lvl="0" marL="457200" rtl="0" algn="l">
              <a:lnSpc>
                <a:spcPct val="115000"/>
              </a:lnSpc>
              <a:spcBef>
                <a:spcPts val="0"/>
              </a:spcBef>
              <a:spcAft>
                <a:spcPts val="0"/>
              </a:spcAft>
              <a:buSzPts val="3500"/>
              <a:buChar char="●"/>
            </a:pPr>
            <a:r>
              <a:rPr lang="ja" sz="3500"/>
              <a:t>Rubyについて</a:t>
            </a:r>
            <a:endParaRPr sz="3500"/>
          </a:p>
          <a:p>
            <a:pPr indent="-450850" lvl="1" marL="914400" rtl="0" algn="l">
              <a:lnSpc>
                <a:spcPct val="115000"/>
              </a:lnSpc>
              <a:spcBef>
                <a:spcPts val="0"/>
              </a:spcBef>
              <a:spcAft>
                <a:spcPts val="0"/>
              </a:spcAft>
              <a:buSzPts val="3500"/>
              <a:buChar char="○"/>
            </a:pPr>
            <a:r>
              <a:rPr lang="ja" sz="3500"/>
              <a:t>1995年に公開</a:t>
            </a:r>
            <a:endParaRPr sz="3500"/>
          </a:p>
          <a:p>
            <a:pPr indent="-450850" lvl="1" marL="914400" rtl="0" algn="l">
              <a:lnSpc>
                <a:spcPct val="115000"/>
              </a:lnSpc>
              <a:spcBef>
                <a:spcPts val="0"/>
              </a:spcBef>
              <a:spcAft>
                <a:spcPts val="0"/>
              </a:spcAft>
              <a:buSzPts val="3500"/>
              <a:buChar char="○"/>
            </a:pPr>
            <a:r>
              <a:rPr lang="ja" sz="3500"/>
              <a:t>オブジ</a:t>
            </a:r>
            <a:r>
              <a:rPr lang="ja" sz="3500"/>
              <a:t>ェ</a:t>
            </a:r>
            <a:r>
              <a:rPr lang="ja" sz="3500"/>
              <a:t>クト指向スクリプト言語</a:t>
            </a:r>
            <a:endParaRPr sz="3500"/>
          </a:p>
          <a:p>
            <a:pPr indent="-450850" lvl="1" marL="914400" rtl="0" algn="l">
              <a:lnSpc>
                <a:spcPct val="115000"/>
              </a:lnSpc>
              <a:spcBef>
                <a:spcPts val="0"/>
              </a:spcBef>
              <a:spcAft>
                <a:spcPts val="0"/>
              </a:spcAft>
              <a:buSzPts val="3500"/>
              <a:buChar char="○"/>
            </a:pPr>
            <a:r>
              <a:rPr lang="ja" sz="3500"/>
              <a:t>Perl, Smalltalk, Eiffel, Ada, Lispの影響</a:t>
            </a:r>
            <a:endParaRPr sz="3500"/>
          </a:p>
          <a:p>
            <a:pPr indent="-450850" lvl="1" marL="914400" rtl="0" algn="l">
              <a:lnSpc>
                <a:spcPct val="115000"/>
              </a:lnSpc>
              <a:spcBef>
                <a:spcPts val="0"/>
              </a:spcBef>
              <a:spcAft>
                <a:spcPts val="0"/>
              </a:spcAft>
              <a:buSzPts val="3500"/>
              <a:buChar char="○"/>
            </a:pPr>
            <a:r>
              <a:rPr lang="ja" sz="3500"/>
              <a:t>Ruby on Railsの人気に起因</a:t>
            </a:r>
            <a:endParaRPr sz="3500"/>
          </a:p>
        </p:txBody>
      </p:sp>
      <p:sp>
        <p:nvSpPr>
          <p:cNvPr id="108" name="Google Shape;10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11700" y="347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ja" sz="3620"/>
              <a:t>背景</a:t>
            </a:r>
            <a:endParaRPr b="1" sz="3620"/>
          </a:p>
        </p:txBody>
      </p:sp>
      <p:sp>
        <p:nvSpPr>
          <p:cNvPr id="114" name="Google Shape;114;p27"/>
          <p:cNvSpPr txBox="1"/>
          <p:nvPr>
            <p:ph idx="1" type="body"/>
          </p:nvPr>
        </p:nvSpPr>
        <p:spPr>
          <a:xfrm>
            <a:off x="155850" y="1246825"/>
            <a:ext cx="8832300" cy="34164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ja" sz="2400"/>
              <a:t>多くのプログラミング言語では</a:t>
            </a:r>
            <a:br>
              <a:rPr lang="ja" sz="2400"/>
            </a:br>
            <a:r>
              <a:rPr lang="ja" sz="2400"/>
              <a:t>複数スレッドの同時実行が可能</a:t>
            </a:r>
            <a:endParaRPr sz="2400"/>
          </a:p>
          <a:p>
            <a:pPr indent="0" lvl="0" marL="0" rtl="0" algn="l">
              <a:lnSpc>
                <a:spcPct val="115000"/>
              </a:lnSpc>
              <a:spcBef>
                <a:spcPts val="1200"/>
              </a:spcBef>
              <a:spcAft>
                <a:spcPts val="0"/>
              </a:spcAft>
              <a:buSzPts val="1800"/>
              <a:buNone/>
            </a:pPr>
            <a:r>
              <a:t/>
            </a:r>
            <a:endParaRPr sz="2400"/>
          </a:p>
          <a:p>
            <a:pPr indent="-381000" lvl="0" marL="457200" rtl="0" algn="l">
              <a:lnSpc>
                <a:spcPct val="115000"/>
              </a:lnSpc>
              <a:spcBef>
                <a:spcPts val="1200"/>
              </a:spcBef>
              <a:spcAft>
                <a:spcPts val="0"/>
              </a:spcAft>
              <a:buSzPts val="2400"/>
              <a:buChar char="●"/>
            </a:pPr>
            <a:r>
              <a:rPr lang="ja" sz="2400"/>
              <a:t>Rubyスレッドはグローバルインタープリターロックにより</a:t>
            </a:r>
            <a:br>
              <a:rPr lang="ja" sz="2400"/>
            </a:br>
            <a:r>
              <a:rPr lang="ja" sz="2400"/>
              <a:t>同時に実行可能なスレッドは1つのみ</a:t>
            </a:r>
            <a:endParaRPr sz="2400"/>
          </a:p>
          <a:p>
            <a:pPr indent="0" lvl="0" marL="0" rtl="0" algn="l">
              <a:lnSpc>
                <a:spcPct val="115000"/>
              </a:lnSpc>
              <a:spcBef>
                <a:spcPts val="1200"/>
              </a:spcBef>
              <a:spcAft>
                <a:spcPts val="0"/>
              </a:spcAft>
              <a:buSzPts val="1800"/>
              <a:buNone/>
            </a:pPr>
            <a:r>
              <a:t/>
            </a:r>
            <a:endParaRPr sz="2400"/>
          </a:p>
          <a:p>
            <a:pPr indent="-381000" lvl="0" marL="457200" rtl="0" algn="l">
              <a:lnSpc>
                <a:spcPct val="115000"/>
              </a:lnSpc>
              <a:spcBef>
                <a:spcPts val="1200"/>
              </a:spcBef>
              <a:spcAft>
                <a:spcPts val="0"/>
              </a:spcAft>
              <a:buSzPts val="2400"/>
              <a:buChar char="●"/>
            </a:pPr>
            <a:r>
              <a:rPr lang="ja" sz="2400"/>
              <a:t>Ractorの登場</a:t>
            </a:r>
            <a:br>
              <a:rPr lang="ja" sz="2400"/>
            </a:br>
            <a:r>
              <a:rPr lang="ja" sz="2400"/>
              <a:t>異なるRactor間でスレッドの並列実行が可能</a:t>
            </a:r>
            <a:endParaRPr sz="2400"/>
          </a:p>
        </p:txBody>
      </p:sp>
      <p:sp>
        <p:nvSpPr>
          <p:cNvPr id="115" name="Google Shape;11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
        <p:nvSpPr>
          <p:cNvPr id="116" name="Google Shape;116;p27"/>
          <p:cNvSpPr/>
          <p:nvPr/>
        </p:nvSpPr>
        <p:spPr>
          <a:xfrm>
            <a:off x="2055150" y="3395850"/>
            <a:ext cx="905400" cy="642000"/>
          </a:xfrm>
          <a:prstGeom prst="downArrow">
            <a:avLst>
              <a:gd fmla="val 50000" name="adj1"/>
              <a:gd fmla="val 50000" name="adj2"/>
            </a:avLst>
          </a:prstGeom>
          <a:gradFill>
            <a:gsLst>
              <a:gs pos="0">
                <a:srgbClr val="DDDDDD"/>
              </a:gs>
              <a:gs pos="100000">
                <a:srgbClr val="919191"/>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7"/>
          <p:cNvSpPr/>
          <p:nvPr/>
        </p:nvSpPr>
        <p:spPr>
          <a:xfrm>
            <a:off x="2055150" y="1929750"/>
            <a:ext cx="905400" cy="642000"/>
          </a:xfrm>
          <a:prstGeom prst="downArrow">
            <a:avLst>
              <a:gd fmla="val 50000" name="adj1"/>
              <a:gd fmla="val 50000" name="adj2"/>
            </a:avLst>
          </a:prstGeom>
          <a:gradFill>
            <a:gsLst>
              <a:gs pos="0">
                <a:srgbClr val="DDDDDD"/>
              </a:gs>
              <a:gs pos="100000">
                <a:srgbClr val="919191"/>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ja" sz="3620"/>
              <a:t>目的</a:t>
            </a:r>
            <a:endParaRPr b="1" sz="3620"/>
          </a:p>
        </p:txBody>
      </p:sp>
      <p:sp>
        <p:nvSpPr>
          <p:cNvPr id="123" name="Google Shape;123;p28"/>
          <p:cNvSpPr txBox="1"/>
          <p:nvPr>
            <p:ph idx="1" type="body"/>
          </p:nvPr>
        </p:nvSpPr>
        <p:spPr>
          <a:xfrm>
            <a:off x="311700" y="863550"/>
            <a:ext cx="8520600" cy="34164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1200"/>
              </a:spcAft>
              <a:buSzPts val="1800"/>
              <a:buNone/>
            </a:pPr>
            <a:r>
              <a:rPr lang="ja" sz="3400"/>
              <a:t>Ractorの</a:t>
            </a:r>
            <a:r>
              <a:rPr lang="ja" sz="3400"/>
              <a:t>より良い</a:t>
            </a:r>
            <a:r>
              <a:rPr lang="ja" sz="3400"/>
              <a:t>記述方法を明らかにし</a:t>
            </a:r>
            <a:br>
              <a:rPr lang="ja" sz="3400"/>
            </a:br>
            <a:r>
              <a:rPr lang="ja" sz="3400"/>
              <a:t>静的解析ツールRubocopによる</a:t>
            </a:r>
            <a:br>
              <a:rPr lang="ja" sz="3400"/>
            </a:br>
            <a:r>
              <a:rPr lang="ja" sz="3400"/>
              <a:t>Ractorを用いたRubyの記述を支援</a:t>
            </a:r>
            <a:endParaRPr sz="3400"/>
          </a:p>
        </p:txBody>
      </p:sp>
      <p:sp>
        <p:nvSpPr>
          <p:cNvPr id="124" name="Google Shape;12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idx="1" type="body"/>
          </p:nvPr>
        </p:nvSpPr>
        <p:spPr>
          <a:xfrm>
            <a:off x="311700" y="293200"/>
            <a:ext cx="8520600" cy="3416400"/>
          </a:xfrm>
          <a:prstGeom prst="rect">
            <a:avLst/>
          </a:prstGeom>
          <a:noFill/>
          <a:ln>
            <a:noFill/>
          </a:ln>
        </p:spPr>
        <p:txBody>
          <a:bodyPr anchorCtr="0" anchor="ctr" bIns="91425" lIns="91425" spcFirstLastPara="1" rIns="91425" wrap="square" tIns="91425">
            <a:normAutofit/>
          </a:bodyPr>
          <a:lstStyle/>
          <a:p>
            <a:pPr indent="-425450" lvl="0" marL="457200" rtl="0" algn="l">
              <a:lnSpc>
                <a:spcPct val="115000"/>
              </a:lnSpc>
              <a:spcBef>
                <a:spcPts val="0"/>
              </a:spcBef>
              <a:spcAft>
                <a:spcPts val="0"/>
              </a:spcAft>
              <a:buSzPts val="3100"/>
              <a:buChar char="●"/>
            </a:pPr>
            <a:r>
              <a:rPr lang="ja" sz="3100"/>
              <a:t>2020年 Ruby 3.0で導入</a:t>
            </a:r>
            <a:endParaRPr sz="3100"/>
          </a:p>
          <a:p>
            <a:pPr indent="-425450" lvl="0" marL="457200" rtl="0" algn="l">
              <a:lnSpc>
                <a:spcPct val="115000"/>
              </a:lnSpc>
              <a:spcBef>
                <a:spcPts val="0"/>
              </a:spcBef>
              <a:spcAft>
                <a:spcPts val="0"/>
              </a:spcAft>
              <a:buSzPts val="3100"/>
              <a:buChar char="●"/>
            </a:pPr>
            <a:r>
              <a:rPr lang="ja" sz="3100"/>
              <a:t>スレッドセーフな並列実行を提供</a:t>
            </a:r>
            <a:endParaRPr sz="3100"/>
          </a:p>
          <a:p>
            <a:pPr indent="-425450" lvl="0" marL="457200" rtl="0" algn="l">
              <a:lnSpc>
                <a:spcPct val="115000"/>
              </a:lnSpc>
              <a:spcBef>
                <a:spcPts val="0"/>
              </a:spcBef>
              <a:spcAft>
                <a:spcPts val="0"/>
              </a:spcAft>
              <a:buSzPts val="3100"/>
              <a:buChar char="●"/>
            </a:pPr>
            <a:r>
              <a:rPr lang="ja" sz="3100"/>
              <a:t>Ractor = Ruby + Actor model</a:t>
            </a:r>
            <a:endParaRPr sz="3100"/>
          </a:p>
        </p:txBody>
      </p:sp>
      <p:sp>
        <p:nvSpPr>
          <p:cNvPr id="130" name="Google Shape;130;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sz="3600"/>
              <a:t>Ractorとは</a:t>
            </a:r>
            <a:endParaRPr sz="3600"/>
          </a:p>
        </p:txBody>
      </p:sp>
      <p:sp>
        <p:nvSpPr>
          <p:cNvPr id="131" name="Google Shape;13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pic>
        <p:nvPicPr>
          <p:cNvPr id="132" name="Google Shape;132;p29"/>
          <p:cNvPicPr preferRelativeResize="0"/>
          <p:nvPr/>
        </p:nvPicPr>
        <p:blipFill rotWithShape="1">
          <a:blip r:embed="rId3">
            <a:alphaModFix/>
          </a:blip>
          <a:srcRect b="0" l="0" r="0" t="0"/>
          <a:stretch/>
        </p:blipFill>
        <p:spPr>
          <a:xfrm>
            <a:off x="2340550" y="2797525"/>
            <a:ext cx="6491750" cy="2076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
        <p:nvSpPr>
          <p:cNvPr id="138" name="Google Shape;13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sz="3600"/>
              <a:t>Ractorによるバブルソート実験</a:t>
            </a:r>
            <a:endParaRPr b="1" sz="3600"/>
          </a:p>
        </p:txBody>
      </p:sp>
      <p:grpSp>
        <p:nvGrpSpPr>
          <p:cNvPr id="139" name="Google Shape;139;p30"/>
          <p:cNvGrpSpPr/>
          <p:nvPr/>
        </p:nvGrpSpPr>
        <p:grpSpPr>
          <a:xfrm>
            <a:off x="2414629" y="4090529"/>
            <a:ext cx="4314757" cy="572700"/>
            <a:chOff x="1623800" y="1451425"/>
            <a:chExt cx="3292200" cy="572700"/>
          </a:xfrm>
        </p:grpSpPr>
        <p:sp>
          <p:nvSpPr>
            <p:cNvPr id="140" name="Google Shape;140;p30"/>
            <p:cNvSpPr/>
            <p:nvPr/>
          </p:nvSpPr>
          <p:spPr>
            <a:xfrm>
              <a:off x="16238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1</a:t>
              </a:r>
              <a:endParaRPr b="0" i="0" sz="3000" u="none" cap="none" strike="noStrike">
                <a:solidFill>
                  <a:srgbClr val="000000"/>
                </a:solidFill>
                <a:latin typeface="Arial"/>
                <a:ea typeface="Arial"/>
                <a:cs typeface="Arial"/>
                <a:sym typeface="Arial"/>
              </a:endParaRPr>
            </a:p>
          </p:txBody>
        </p:sp>
        <p:sp>
          <p:nvSpPr>
            <p:cNvPr id="141" name="Google Shape;141;p30"/>
            <p:cNvSpPr/>
            <p:nvPr/>
          </p:nvSpPr>
          <p:spPr>
            <a:xfrm>
              <a:off x="21725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2</a:t>
              </a:r>
              <a:endParaRPr b="0" i="0" sz="3000" u="none" cap="none" strike="noStrike">
                <a:solidFill>
                  <a:srgbClr val="000000"/>
                </a:solidFill>
                <a:latin typeface="Arial"/>
                <a:ea typeface="Arial"/>
                <a:cs typeface="Arial"/>
                <a:sym typeface="Arial"/>
              </a:endParaRPr>
            </a:p>
          </p:txBody>
        </p:sp>
        <p:sp>
          <p:nvSpPr>
            <p:cNvPr id="142" name="Google Shape;142;p30"/>
            <p:cNvSpPr/>
            <p:nvPr/>
          </p:nvSpPr>
          <p:spPr>
            <a:xfrm>
              <a:off x="27212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3</a:t>
              </a:r>
              <a:endParaRPr b="0" i="0" sz="3000" u="none" cap="none" strike="noStrike">
                <a:solidFill>
                  <a:srgbClr val="000000"/>
                </a:solidFill>
                <a:latin typeface="Arial"/>
                <a:ea typeface="Arial"/>
                <a:cs typeface="Arial"/>
                <a:sym typeface="Arial"/>
              </a:endParaRPr>
            </a:p>
          </p:txBody>
        </p:sp>
        <p:sp>
          <p:nvSpPr>
            <p:cNvPr id="143" name="Google Shape;143;p30"/>
            <p:cNvSpPr/>
            <p:nvPr/>
          </p:nvSpPr>
          <p:spPr>
            <a:xfrm>
              <a:off x="32699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4</a:t>
              </a:r>
              <a:endParaRPr b="0" i="0" sz="3000" u="none" cap="none" strike="noStrike">
                <a:solidFill>
                  <a:srgbClr val="000000"/>
                </a:solidFill>
                <a:latin typeface="Arial"/>
                <a:ea typeface="Arial"/>
                <a:cs typeface="Arial"/>
                <a:sym typeface="Arial"/>
              </a:endParaRPr>
            </a:p>
          </p:txBody>
        </p:sp>
        <p:sp>
          <p:nvSpPr>
            <p:cNvPr id="144" name="Google Shape;144;p30"/>
            <p:cNvSpPr/>
            <p:nvPr/>
          </p:nvSpPr>
          <p:spPr>
            <a:xfrm>
              <a:off x="38186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5</a:t>
              </a:r>
              <a:endParaRPr b="0" i="0" sz="3000" u="none" cap="none" strike="noStrike">
                <a:solidFill>
                  <a:srgbClr val="000000"/>
                </a:solidFill>
                <a:latin typeface="Arial"/>
                <a:ea typeface="Arial"/>
                <a:cs typeface="Arial"/>
                <a:sym typeface="Arial"/>
              </a:endParaRPr>
            </a:p>
          </p:txBody>
        </p:sp>
        <p:sp>
          <p:nvSpPr>
            <p:cNvPr id="145" name="Google Shape;145;p30"/>
            <p:cNvSpPr/>
            <p:nvPr/>
          </p:nvSpPr>
          <p:spPr>
            <a:xfrm>
              <a:off x="43673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6</a:t>
              </a:r>
              <a:endParaRPr b="0" i="0" sz="3000" u="none" cap="none" strike="noStrike">
                <a:solidFill>
                  <a:srgbClr val="000000"/>
                </a:solidFill>
                <a:latin typeface="Arial"/>
                <a:ea typeface="Arial"/>
                <a:cs typeface="Arial"/>
                <a:sym typeface="Arial"/>
              </a:endParaRPr>
            </a:p>
          </p:txBody>
        </p:sp>
      </p:grpSp>
      <p:grpSp>
        <p:nvGrpSpPr>
          <p:cNvPr id="146" name="Google Shape;146;p30"/>
          <p:cNvGrpSpPr/>
          <p:nvPr/>
        </p:nvGrpSpPr>
        <p:grpSpPr>
          <a:xfrm>
            <a:off x="2414629" y="1093154"/>
            <a:ext cx="4314757" cy="572700"/>
            <a:chOff x="1623800" y="1451425"/>
            <a:chExt cx="3292200" cy="572700"/>
          </a:xfrm>
        </p:grpSpPr>
        <p:sp>
          <p:nvSpPr>
            <p:cNvPr id="147" name="Google Shape;147;p30"/>
            <p:cNvSpPr/>
            <p:nvPr/>
          </p:nvSpPr>
          <p:spPr>
            <a:xfrm>
              <a:off x="16238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2</a:t>
              </a:r>
              <a:endParaRPr b="0" i="0" sz="3000" u="none" cap="none" strike="noStrike">
                <a:solidFill>
                  <a:srgbClr val="000000"/>
                </a:solidFill>
                <a:latin typeface="Arial"/>
                <a:ea typeface="Arial"/>
                <a:cs typeface="Arial"/>
                <a:sym typeface="Arial"/>
              </a:endParaRPr>
            </a:p>
          </p:txBody>
        </p:sp>
        <p:sp>
          <p:nvSpPr>
            <p:cNvPr id="148" name="Google Shape;148;p30"/>
            <p:cNvSpPr/>
            <p:nvPr/>
          </p:nvSpPr>
          <p:spPr>
            <a:xfrm>
              <a:off x="21725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5</a:t>
              </a:r>
              <a:endParaRPr b="0" i="0" sz="3000" u="none" cap="none" strike="noStrike">
                <a:solidFill>
                  <a:srgbClr val="000000"/>
                </a:solidFill>
                <a:latin typeface="Arial"/>
                <a:ea typeface="Arial"/>
                <a:cs typeface="Arial"/>
                <a:sym typeface="Arial"/>
              </a:endParaRPr>
            </a:p>
          </p:txBody>
        </p:sp>
        <p:sp>
          <p:nvSpPr>
            <p:cNvPr id="149" name="Google Shape;149;p30"/>
            <p:cNvSpPr/>
            <p:nvPr/>
          </p:nvSpPr>
          <p:spPr>
            <a:xfrm>
              <a:off x="27212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3</a:t>
              </a:r>
              <a:endParaRPr b="0" i="0" sz="3000" u="none" cap="none" strike="noStrike">
                <a:solidFill>
                  <a:srgbClr val="000000"/>
                </a:solidFill>
                <a:latin typeface="Arial"/>
                <a:ea typeface="Arial"/>
                <a:cs typeface="Arial"/>
                <a:sym typeface="Arial"/>
              </a:endParaRPr>
            </a:p>
          </p:txBody>
        </p:sp>
        <p:sp>
          <p:nvSpPr>
            <p:cNvPr id="150" name="Google Shape;150;p30"/>
            <p:cNvSpPr/>
            <p:nvPr/>
          </p:nvSpPr>
          <p:spPr>
            <a:xfrm>
              <a:off x="32699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1</a:t>
              </a:r>
              <a:endParaRPr b="0" i="0" sz="3000" u="none" cap="none" strike="noStrike">
                <a:solidFill>
                  <a:srgbClr val="000000"/>
                </a:solidFill>
                <a:latin typeface="Arial"/>
                <a:ea typeface="Arial"/>
                <a:cs typeface="Arial"/>
                <a:sym typeface="Arial"/>
              </a:endParaRPr>
            </a:p>
          </p:txBody>
        </p:sp>
        <p:sp>
          <p:nvSpPr>
            <p:cNvPr id="151" name="Google Shape;151;p30"/>
            <p:cNvSpPr/>
            <p:nvPr/>
          </p:nvSpPr>
          <p:spPr>
            <a:xfrm>
              <a:off x="38186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4</a:t>
              </a:r>
              <a:endParaRPr b="0" i="0" sz="3000" u="none" cap="none" strike="noStrike">
                <a:solidFill>
                  <a:srgbClr val="000000"/>
                </a:solidFill>
                <a:latin typeface="Arial"/>
                <a:ea typeface="Arial"/>
                <a:cs typeface="Arial"/>
                <a:sym typeface="Arial"/>
              </a:endParaRPr>
            </a:p>
          </p:txBody>
        </p:sp>
        <p:sp>
          <p:nvSpPr>
            <p:cNvPr id="152" name="Google Shape;152;p30"/>
            <p:cNvSpPr/>
            <p:nvPr/>
          </p:nvSpPr>
          <p:spPr>
            <a:xfrm>
              <a:off x="43673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6</a:t>
              </a:r>
              <a:endParaRPr b="0" i="0" sz="3000" u="none" cap="none" strike="noStrike">
                <a:solidFill>
                  <a:srgbClr val="000000"/>
                </a:solidFill>
                <a:latin typeface="Arial"/>
                <a:ea typeface="Arial"/>
                <a:cs typeface="Arial"/>
                <a:sym typeface="Arial"/>
              </a:endParaRPr>
            </a:p>
          </p:txBody>
        </p:sp>
      </p:grpSp>
      <p:grpSp>
        <p:nvGrpSpPr>
          <p:cNvPr id="153" name="Google Shape;153;p30"/>
          <p:cNvGrpSpPr/>
          <p:nvPr/>
        </p:nvGrpSpPr>
        <p:grpSpPr>
          <a:xfrm>
            <a:off x="2414616" y="2080179"/>
            <a:ext cx="4314757" cy="572700"/>
            <a:chOff x="311691" y="2211679"/>
            <a:chExt cx="4314757" cy="572700"/>
          </a:xfrm>
        </p:grpSpPr>
        <p:grpSp>
          <p:nvGrpSpPr>
            <p:cNvPr id="154" name="Google Shape;154;p30"/>
            <p:cNvGrpSpPr/>
            <p:nvPr/>
          </p:nvGrpSpPr>
          <p:grpSpPr>
            <a:xfrm>
              <a:off x="311691" y="2211679"/>
              <a:ext cx="4314757" cy="572700"/>
              <a:chOff x="1623800" y="1451425"/>
              <a:chExt cx="3292200" cy="572700"/>
            </a:xfrm>
          </p:grpSpPr>
          <p:sp>
            <p:nvSpPr>
              <p:cNvPr id="155" name="Google Shape;155;p30"/>
              <p:cNvSpPr/>
              <p:nvPr/>
            </p:nvSpPr>
            <p:spPr>
              <a:xfrm>
                <a:off x="16238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2</a:t>
                </a:r>
                <a:endParaRPr b="0" i="0" sz="3000" u="none" cap="none" strike="noStrike">
                  <a:solidFill>
                    <a:srgbClr val="000000"/>
                  </a:solidFill>
                  <a:latin typeface="Arial"/>
                  <a:ea typeface="Arial"/>
                  <a:cs typeface="Arial"/>
                  <a:sym typeface="Arial"/>
                </a:endParaRPr>
              </a:p>
            </p:txBody>
          </p:sp>
          <p:sp>
            <p:nvSpPr>
              <p:cNvPr id="156" name="Google Shape;156;p30"/>
              <p:cNvSpPr/>
              <p:nvPr/>
            </p:nvSpPr>
            <p:spPr>
              <a:xfrm>
                <a:off x="21725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1</a:t>
                </a:r>
                <a:endParaRPr b="0" i="0" sz="3000" u="none" cap="none" strike="noStrike">
                  <a:solidFill>
                    <a:srgbClr val="000000"/>
                  </a:solidFill>
                  <a:latin typeface="Arial"/>
                  <a:ea typeface="Arial"/>
                  <a:cs typeface="Arial"/>
                  <a:sym typeface="Arial"/>
                </a:endParaRPr>
              </a:p>
            </p:txBody>
          </p:sp>
          <p:sp>
            <p:nvSpPr>
              <p:cNvPr id="157" name="Google Shape;157;p30"/>
              <p:cNvSpPr/>
              <p:nvPr/>
            </p:nvSpPr>
            <p:spPr>
              <a:xfrm>
                <a:off x="27212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3</a:t>
                </a:r>
                <a:endParaRPr b="0" i="0" sz="3000" u="none" cap="none" strike="noStrike">
                  <a:solidFill>
                    <a:srgbClr val="000000"/>
                  </a:solidFill>
                  <a:latin typeface="Arial"/>
                  <a:ea typeface="Arial"/>
                  <a:cs typeface="Arial"/>
                  <a:sym typeface="Arial"/>
                </a:endParaRPr>
              </a:p>
            </p:txBody>
          </p:sp>
          <p:sp>
            <p:nvSpPr>
              <p:cNvPr id="158" name="Google Shape;158;p30"/>
              <p:cNvSpPr/>
              <p:nvPr/>
            </p:nvSpPr>
            <p:spPr>
              <a:xfrm>
                <a:off x="32699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5</a:t>
                </a:r>
                <a:endParaRPr b="0" i="0" sz="3000" u="none" cap="none" strike="noStrike">
                  <a:solidFill>
                    <a:srgbClr val="000000"/>
                  </a:solidFill>
                  <a:latin typeface="Arial"/>
                  <a:ea typeface="Arial"/>
                  <a:cs typeface="Arial"/>
                  <a:sym typeface="Arial"/>
                </a:endParaRPr>
              </a:p>
            </p:txBody>
          </p:sp>
          <p:sp>
            <p:nvSpPr>
              <p:cNvPr id="159" name="Google Shape;159;p30"/>
              <p:cNvSpPr/>
              <p:nvPr/>
            </p:nvSpPr>
            <p:spPr>
              <a:xfrm>
                <a:off x="38186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4</a:t>
                </a:r>
                <a:endParaRPr b="0" i="0" sz="3000" u="none" cap="none" strike="noStrike">
                  <a:solidFill>
                    <a:srgbClr val="000000"/>
                  </a:solidFill>
                  <a:latin typeface="Arial"/>
                  <a:ea typeface="Arial"/>
                  <a:cs typeface="Arial"/>
                  <a:sym typeface="Arial"/>
                </a:endParaRPr>
              </a:p>
            </p:txBody>
          </p:sp>
          <p:sp>
            <p:nvSpPr>
              <p:cNvPr id="160" name="Google Shape;160;p30"/>
              <p:cNvSpPr/>
              <p:nvPr/>
            </p:nvSpPr>
            <p:spPr>
              <a:xfrm>
                <a:off x="43673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6</a:t>
                </a:r>
                <a:endParaRPr b="0" i="0" sz="3000" u="none" cap="none" strike="noStrike">
                  <a:solidFill>
                    <a:srgbClr val="000000"/>
                  </a:solidFill>
                  <a:latin typeface="Arial"/>
                  <a:ea typeface="Arial"/>
                  <a:cs typeface="Arial"/>
                  <a:sym typeface="Arial"/>
                </a:endParaRPr>
              </a:p>
            </p:txBody>
          </p:sp>
        </p:grpSp>
        <p:cxnSp>
          <p:nvCxnSpPr>
            <p:cNvPr id="161" name="Google Shape;161;p30"/>
            <p:cNvCxnSpPr/>
            <p:nvPr/>
          </p:nvCxnSpPr>
          <p:spPr>
            <a:xfrm>
              <a:off x="2467425" y="2212275"/>
              <a:ext cx="0" cy="571500"/>
            </a:xfrm>
            <a:prstGeom prst="straightConnector1">
              <a:avLst/>
            </a:prstGeom>
            <a:noFill/>
            <a:ln cap="flat" cmpd="sng" w="114300">
              <a:solidFill>
                <a:srgbClr val="FF0000"/>
              </a:solidFill>
              <a:prstDash val="solid"/>
              <a:round/>
              <a:headEnd len="sm" w="sm" type="none"/>
              <a:tailEnd len="sm" w="sm" type="none"/>
            </a:ln>
          </p:spPr>
        </p:cxnSp>
      </p:grpSp>
      <p:sp>
        <p:nvSpPr>
          <p:cNvPr id="162" name="Google Shape;162;p30"/>
          <p:cNvSpPr/>
          <p:nvPr/>
        </p:nvSpPr>
        <p:spPr>
          <a:xfrm>
            <a:off x="4222800" y="1751850"/>
            <a:ext cx="698400" cy="281100"/>
          </a:xfrm>
          <a:prstGeom prst="downArrow">
            <a:avLst>
              <a:gd fmla="val 50000" name="adj1"/>
              <a:gd fmla="val 50000" name="adj2"/>
            </a:avLst>
          </a:prstGeom>
          <a:gradFill>
            <a:gsLst>
              <a:gs pos="0">
                <a:srgbClr val="8C8C8C"/>
              </a:gs>
              <a:gs pos="100000">
                <a:srgbClr val="404040"/>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3" name="Google Shape;163;p30"/>
          <p:cNvCxnSpPr>
            <a:stCxn id="156" idx="2"/>
            <a:endCxn id="164" idx="3"/>
          </p:cNvCxnSpPr>
          <p:nvPr/>
        </p:nvCxnSpPr>
        <p:spPr>
          <a:xfrm flipH="1">
            <a:off x="2373405" y="2652879"/>
            <a:ext cx="1119900" cy="227400"/>
          </a:xfrm>
          <a:prstGeom prst="straightConnector1">
            <a:avLst/>
          </a:prstGeom>
          <a:noFill/>
          <a:ln cap="flat" cmpd="sng" w="76200">
            <a:solidFill>
              <a:srgbClr val="666666"/>
            </a:solidFill>
            <a:prstDash val="solid"/>
            <a:round/>
            <a:headEnd len="sm" w="sm" type="none"/>
            <a:tailEnd len="med" w="med" type="triangle"/>
          </a:ln>
        </p:spPr>
      </p:cxnSp>
      <p:grpSp>
        <p:nvGrpSpPr>
          <p:cNvPr id="165" name="Google Shape;165;p30"/>
          <p:cNvGrpSpPr/>
          <p:nvPr/>
        </p:nvGrpSpPr>
        <p:grpSpPr>
          <a:xfrm>
            <a:off x="71375" y="1751850"/>
            <a:ext cx="2301900" cy="2256600"/>
            <a:chOff x="62200" y="1968500"/>
            <a:chExt cx="2301900" cy="2256600"/>
          </a:xfrm>
        </p:grpSpPr>
        <p:sp>
          <p:nvSpPr>
            <p:cNvPr id="164" name="Google Shape;164;p30"/>
            <p:cNvSpPr/>
            <p:nvPr/>
          </p:nvSpPr>
          <p:spPr>
            <a:xfrm>
              <a:off x="62200" y="1968500"/>
              <a:ext cx="2301900" cy="2256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 name="Google Shape;166;p30"/>
            <p:cNvGrpSpPr/>
            <p:nvPr/>
          </p:nvGrpSpPr>
          <p:grpSpPr>
            <a:xfrm>
              <a:off x="134441" y="3432179"/>
              <a:ext cx="2157353" cy="572700"/>
              <a:chOff x="6066716" y="3897204"/>
              <a:chExt cx="2157353" cy="572700"/>
            </a:xfrm>
          </p:grpSpPr>
          <p:sp>
            <p:nvSpPr>
              <p:cNvPr id="167" name="Google Shape;167;p30"/>
              <p:cNvSpPr/>
              <p:nvPr/>
            </p:nvSpPr>
            <p:spPr>
              <a:xfrm>
                <a:off x="6066716" y="3897204"/>
                <a:ext cx="7191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1</a:t>
                </a:r>
                <a:endParaRPr b="0" i="0" sz="3000" u="none" cap="none" strike="noStrike">
                  <a:solidFill>
                    <a:srgbClr val="000000"/>
                  </a:solidFill>
                  <a:latin typeface="Arial"/>
                  <a:ea typeface="Arial"/>
                  <a:cs typeface="Arial"/>
                  <a:sym typeface="Arial"/>
                </a:endParaRPr>
              </a:p>
            </p:txBody>
          </p:sp>
          <p:sp>
            <p:nvSpPr>
              <p:cNvPr id="168" name="Google Shape;168;p30"/>
              <p:cNvSpPr/>
              <p:nvPr/>
            </p:nvSpPr>
            <p:spPr>
              <a:xfrm>
                <a:off x="6785842" y="3897204"/>
                <a:ext cx="7191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2</a:t>
                </a:r>
                <a:endParaRPr b="0" i="0" sz="3000" u="none" cap="none" strike="noStrike">
                  <a:solidFill>
                    <a:srgbClr val="000000"/>
                  </a:solidFill>
                  <a:latin typeface="Arial"/>
                  <a:ea typeface="Arial"/>
                  <a:cs typeface="Arial"/>
                  <a:sym typeface="Arial"/>
                </a:endParaRPr>
              </a:p>
            </p:txBody>
          </p:sp>
          <p:sp>
            <p:nvSpPr>
              <p:cNvPr id="169" name="Google Shape;169;p30"/>
              <p:cNvSpPr/>
              <p:nvPr/>
            </p:nvSpPr>
            <p:spPr>
              <a:xfrm>
                <a:off x="7504969" y="3897204"/>
                <a:ext cx="7191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3</a:t>
                </a:r>
                <a:endParaRPr b="0" i="0" sz="3000" u="none" cap="none" strike="noStrike">
                  <a:solidFill>
                    <a:srgbClr val="000000"/>
                  </a:solidFill>
                  <a:latin typeface="Arial"/>
                  <a:ea typeface="Arial"/>
                  <a:cs typeface="Arial"/>
                  <a:sym typeface="Arial"/>
                </a:endParaRPr>
              </a:p>
            </p:txBody>
          </p:sp>
        </p:grpSp>
        <p:grpSp>
          <p:nvGrpSpPr>
            <p:cNvPr id="170" name="Google Shape;170;p30"/>
            <p:cNvGrpSpPr/>
            <p:nvPr/>
          </p:nvGrpSpPr>
          <p:grpSpPr>
            <a:xfrm>
              <a:off x="134441" y="2649154"/>
              <a:ext cx="2157379" cy="572700"/>
              <a:chOff x="1623800" y="1451425"/>
              <a:chExt cx="1646100" cy="572700"/>
            </a:xfrm>
          </p:grpSpPr>
          <p:sp>
            <p:nvSpPr>
              <p:cNvPr id="171" name="Google Shape;171;p30"/>
              <p:cNvSpPr/>
              <p:nvPr/>
            </p:nvSpPr>
            <p:spPr>
              <a:xfrm>
                <a:off x="16238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2</a:t>
                </a:r>
                <a:endParaRPr b="0" i="0" sz="3000" u="none" cap="none" strike="noStrike">
                  <a:solidFill>
                    <a:srgbClr val="000000"/>
                  </a:solidFill>
                  <a:latin typeface="Arial"/>
                  <a:ea typeface="Arial"/>
                  <a:cs typeface="Arial"/>
                  <a:sym typeface="Arial"/>
                </a:endParaRPr>
              </a:p>
            </p:txBody>
          </p:sp>
          <p:sp>
            <p:nvSpPr>
              <p:cNvPr id="172" name="Google Shape;172;p30"/>
              <p:cNvSpPr/>
              <p:nvPr/>
            </p:nvSpPr>
            <p:spPr>
              <a:xfrm>
                <a:off x="21725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1</a:t>
                </a:r>
                <a:endParaRPr b="0" i="0" sz="3000" u="none" cap="none" strike="noStrike">
                  <a:solidFill>
                    <a:srgbClr val="000000"/>
                  </a:solidFill>
                  <a:latin typeface="Arial"/>
                  <a:ea typeface="Arial"/>
                  <a:cs typeface="Arial"/>
                  <a:sym typeface="Arial"/>
                </a:endParaRPr>
              </a:p>
            </p:txBody>
          </p:sp>
          <p:sp>
            <p:nvSpPr>
              <p:cNvPr id="173" name="Google Shape;173;p30"/>
              <p:cNvSpPr/>
              <p:nvPr/>
            </p:nvSpPr>
            <p:spPr>
              <a:xfrm>
                <a:off x="27212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3</a:t>
                </a:r>
                <a:endParaRPr b="0" i="0" sz="3000" u="none" cap="none" strike="noStrike">
                  <a:solidFill>
                    <a:srgbClr val="000000"/>
                  </a:solidFill>
                  <a:latin typeface="Arial"/>
                  <a:ea typeface="Arial"/>
                  <a:cs typeface="Arial"/>
                  <a:sym typeface="Arial"/>
                </a:endParaRPr>
              </a:p>
            </p:txBody>
          </p:sp>
        </p:grpSp>
        <p:sp>
          <p:nvSpPr>
            <p:cNvPr id="174" name="Google Shape;174;p30"/>
            <p:cNvSpPr/>
            <p:nvPr/>
          </p:nvSpPr>
          <p:spPr>
            <a:xfrm>
              <a:off x="863925" y="3229150"/>
              <a:ext cx="698400" cy="281100"/>
            </a:xfrm>
            <a:prstGeom prst="downArrow">
              <a:avLst>
                <a:gd fmla="val 50000" name="adj1"/>
                <a:gd fmla="val 50000" name="adj2"/>
              </a:avLst>
            </a:prstGeom>
            <a:gradFill>
              <a:gsLst>
                <a:gs pos="0">
                  <a:srgbClr val="8C8C8C"/>
                </a:gs>
                <a:gs pos="100000">
                  <a:srgbClr val="404040"/>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0"/>
            <p:cNvSpPr txBox="1"/>
            <p:nvPr/>
          </p:nvSpPr>
          <p:spPr>
            <a:xfrm>
              <a:off x="275950" y="2144525"/>
              <a:ext cx="1874400" cy="44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ja" sz="3500" u="none" cap="none" strike="noStrike">
                  <a:solidFill>
                    <a:schemeClr val="dk2"/>
                  </a:solidFill>
                  <a:latin typeface="Arial"/>
                  <a:ea typeface="Arial"/>
                  <a:cs typeface="Arial"/>
                  <a:sym typeface="Arial"/>
                </a:rPr>
                <a:t>Ractor1</a:t>
              </a:r>
              <a:endParaRPr b="0" i="0" sz="3500" u="none" cap="none" strike="noStrike">
                <a:solidFill>
                  <a:schemeClr val="dk2"/>
                </a:solidFill>
                <a:latin typeface="Arial"/>
                <a:ea typeface="Arial"/>
                <a:cs typeface="Arial"/>
                <a:sym typeface="Arial"/>
              </a:endParaRPr>
            </a:p>
          </p:txBody>
        </p:sp>
      </p:grpSp>
      <p:cxnSp>
        <p:nvCxnSpPr>
          <p:cNvPr id="176" name="Google Shape;176;p30"/>
          <p:cNvCxnSpPr>
            <a:stCxn id="164" idx="2"/>
            <a:endCxn id="140" idx="1"/>
          </p:cNvCxnSpPr>
          <p:nvPr/>
        </p:nvCxnSpPr>
        <p:spPr>
          <a:xfrm>
            <a:off x="1222325" y="4008450"/>
            <a:ext cx="1192200" cy="368400"/>
          </a:xfrm>
          <a:prstGeom prst="straightConnector1">
            <a:avLst/>
          </a:prstGeom>
          <a:noFill/>
          <a:ln cap="flat" cmpd="sng" w="76200">
            <a:solidFill>
              <a:srgbClr val="666666"/>
            </a:solidFill>
            <a:prstDash val="solid"/>
            <a:round/>
            <a:headEnd len="sm" w="sm" type="none"/>
            <a:tailEnd len="med" w="med" type="triangle"/>
          </a:ln>
        </p:spPr>
      </p:cxnSp>
      <p:grpSp>
        <p:nvGrpSpPr>
          <p:cNvPr id="177" name="Google Shape;177;p30"/>
          <p:cNvGrpSpPr/>
          <p:nvPr/>
        </p:nvGrpSpPr>
        <p:grpSpPr>
          <a:xfrm>
            <a:off x="6770725" y="1751850"/>
            <a:ext cx="2301900" cy="2256600"/>
            <a:chOff x="62200" y="1968500"/>
            <a:chExt cx="2301900" cy="2256600"/>
          </a:xfrm>
        </p:grpSpPr>
        <p:sp>
          <p:nvSpPr>
            <p:cNvPr id="178" name="Google Shape;178;p30"/>
            <p:cNvSpPr/>
            <p:nvPr/>
          </p:nvSpPr>
          <p:spPr>
            <a:xfrm>
              <a:off x="62200" y="1968500"/>
              <a:ext cx="2301900" cy="2256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30"/>
            <p:cNvGrpSpPr/>
            <p:nvPr/>
          </p:nvGrpSpPr>
          <p:grpSpPr>
            <a:xfrm>
              <a:off x="134441" y="3432179"/>
              <a:ext cx="2157353" cy="572700"/>
              <a:chOff x="6066716" y="3897204"/>
              <a:chExt cx="2157353" cy="572700"/>
            </a:xfrm>
          </p:grpSpPr>
          <p:sp>
            <p:nvSpPr>
              <p:cNvPr id="180" name="Google Shape;180;p30"/>
              <p:cNvSpPr/>
              <p:nvPr/>
            </p:nvSpPr>
            <p:spPr>
              <a:xfrm>
                <a:off x="6066716" y="3897204"/>
                <a:ext cx="7191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4</a:t>
                </a:r>
                <a:endParaRPr b="0" i="0" sz="3000" u="none" cap="none" strike="noStrike">
                  <a:solidFill>
                    <a:srgbClr val="000000"/>
                  </a:solidFill>
                  <a:latin typeface="Arial"/>
                  <a:ea typeface="Arial"/>
                  <a:cs typeface="Arial"/>
                  <a:sym typeface="Arial"/>
                </a:endParaRPr>
              </a:p>
            </p:txBody>
          </p:sp>
          <p:sp>
            <p:nvSpPr>
              <p:cNvPr id="181" name="Google Shape;181;p30"/>
              <p:cNvSpPr/>
              <p:nvPr/>
            </p:nvSpPr>
            <p:spPr>
              <a:xfrm>
                <a:off x="6785842" y="3897204"/>
                <a:ext cx="7191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5</a:t>
                </a:r>
                <a:endParaRPr b="0" i="0" sz="3000" u="none" cap="none" strike="noStrike">
                  <a:solidFill>
                    <a:srgbClr val="000000"/>
                  </a:solidFill>
                  <a:latin typeface="Arial"/>
                  <a:ea typeface="Arial"/>
                  <a:cs typeface="Arial"/>
                  <a:sym typeface="Arial"/>
                </a:endParaRPr>
              </a:p>
            </p:txBody>
          </p:sp>
          <p:sp>
            <p:nvSpPr>
              <p:cNvPr id="182" name="Google Shape;182;p30"/>
              <p:cNvSpPr/>
              <p:nvPr/>
            </p:nvSpPr>
            <p:spPr>
              <a:xfrm>
                <a:off x="7504969" y="3897204"/>
                <a:ext cx="7191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6</a:t>
                </a:r>
                <a:endParaRPr b="0" i="0" sz="3000" u="none" cap="none" strike="noStrike">
                  <a:solidFill>
                    <a:srgbClr val="000000"/>
                  </a:solidFill>
                  <a:latin typeface="Arial"/>
                  <a:ea typeface="Arial"/>
                  <a:cs typeface="Arial"/>
                  <a:sym typeface="Arial"/>
                </a:endParaRPr>
              </a:p>
            </p:txBody>
          </p:sp>
        </p:grpSp>
        <p:grpSp>
          <p:nvGrpSpPr>
            <p:cNvPr id="183" name="Google Shape;183;p30"/>
            <p:cNvGrpSpPr/>
            <p:nvPr/>
          </p:nvGrpSpPr>
          <p:grpSpPr>
            <a:xfrm>
              <a:off x="134441" y="2649154"/>
              <a:ext cx="2157379" cy="572700"/>
              <a:chOff x="1623800" y="1451425"/>
              <a:chExt cx="1646100" cy="572700"/>
            </a:xfrm>
          </p:grpSpPr>
          <p:sp>
            <p:nvSpPr>
              <p:cNvPr id="184" name="Google Shape;184;p30"/>
              <p:cNvSpPr/>
              <p:nvPr/>
            </p:nvSpPr>
            <p:spPr>
              <a:xfrm>
                <a:off x="16238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5</a:t>
                </a:r>
                <a:endParaRPr b="0" i="0" sz="3000" u="none" cap="none" strike="noStrike">
                  <a:solidFill>
                    <a:srgbClr val="000000"/>
                  </a:solidFill>
                  <a:latin typeface="Arial"/>
                  <a:ea typeface="Arial"/>
                  <a:cs typeface="Arial"/>
                  <a:sym typeface="Arial"/>
                </a:endParaRPr>
              </a:p>
            </p:txBody>
          </p:sp>
          <p:sp>
            <p:nvSpPr>
              <p:cNvPr id="185" name="Google Shape;185;p30"/>
              <p:cNvSpPr/>
              <p:nvPr/>
            </p:nvSpPr>
            <p:spPr>
              <a:xfrm>
                <a:off x="21725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4</a:t>
                </a:r>
                <a:endParaRPr b="0" i="0" sz="3000" u="none" cap="none" strike="noStrike">
                  <a:solidFill>
                    <a:srgbClr val="000000"/>
                  </a:solidFill>
                  <a:latin typeface="Arial"/>
                  <a:ea typeface="Arial"/>
                  <a:cs typeface="Arial"/>
                  <a:sym typeface="Arial"/>
                </a:endParaRPr>
              </a:p>
            </p:txBody>
          </p:sp>
          <p:sp>
            <p:nvSpPr>
              <p:cNvPr id="186" name="Google Shape;186;p30"/>
              <p:cNvSpPr/>
              <p:nvPr/>
            </p:nvSpPr>
            <p:spPr>
              <a:xfrm>
                <a:off x="2721200" y="1451425"/>
                <a:ext cx="548700" cy="5727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ja" sz="3000" u="none" cap="none" strike="noStrike">
                    <a:solidFill>
                      <a:srgbClr val="000000"/>
                    </a:solidFill>
                    <a:latin typeface="Arial"/>
                    <a:ea typeface="Arial"/>
                    <a:cs typeface="Arial"/>
                    <a:sym typeface="Arial"/>
                  </a:rPr>
                  <a:t>6</a:t>
                </a:r>
                <a:endParaRPr b="0" i="0" sz="3000" u="none" cap="none" strike="noStrike">
                  <a:solidFill>
                    <a:srgbClr val="000000"/>
                  </a:solidFill>
                  <a:latin typeface="Arial"/>
                  <a:ea typeface="Arial"/>
                  <a:cs typeface="Arial"/>
                  <a:sym typeface="Arial"/>
                </a:endParaRPr>
              </a:p>
            </p:txBody>
          </p:sp>
        </p:grpSp>
        <p:sp>
          <p:nvSpPr>
            <p:cNvPr id="187" name="Google Shape;187;p30"/>
            <p:cNvSpPr/>
            <p:nvPr/>
          </p:nvSpPr>
          <p:spPr>
            <a:xfrm>
              <a:off x="863925" y="3229150"/>
              <a:ext cx="698400" cy="281100"/>
            </a:xfrm>
            <a:prstGeom prst="downArrow">
              <a:avLst>
                <a:gd fmla="val 50000" name="adj1"/>
                <a:gd fmla="val 50000" name="adj2"/>
              </a:avLst>
            </a:prstGeom>
            <a:gradFill>
              <a:gsLst>
                <a:gs pos="0">
                  <a:srgbClr val="696969"/>
                </a:gs>
                <a:gs pos="100000">
                  <a:srgbClr val="1D1D1D"/>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0"/>
            <p:cNvSpPr txBox="1"/>
            <p:nvPr/>
          </p:nvSpPr>
          <p:spPr>
            <a:xfrm>
              <a:off x="275950" y="2144525"/>
              <a:ext cx="1874400" cy="44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0" i="0" lang="ja" sz="3500" u="none" cap="none" strike="noStrike">
                  <a:solidFill>
                    <a:schemeClr val="dk2"/>
                  </a:solidFill>
                  <a:latin typeface="Arial"/>
                  <a:ea typeface="Arial"/>
                  <a:cs typeface="Arial"/>
                  <a:sym typeface="Arial"/>
                </a:rPr>
                <a:t>Ractor2</a:t>
              </a:r>
              <a:endParaRPr b="0" i="0" sz="3500" u="none" cap="none" strike="noStrike">
                <a:solidFill>
                  <a:schemeClr val="dk2"/>
                </a:solidFill>
                <a:latin typeface="Arial"/>
                <a:ea typeface="Arial"/>
                <a:cs typeface="Arial"/>
                <a:sym typeface="Arial"/>
              </a:endParaRPr>
            </a:p>
          </p:txBody>
        </p:sp>
      </p:grpSp>
      <p:cxnSp>
        <p:nvCxnSpPr>
          <p:cNvPr id="189" name="Google Shape;189;p30"/>
          <p:cNvCxnSpPr>
            <a:stCxn id="159" idx="2"/>
            <a:endCxn id="178" idx="1"/>
          </p:cNvCxnSpPr>
          <p:nvPr/>
        </p:nvCxnSpPr>
        <p:spPr>
          <a:xfrm>
            <a:off x="5650684" y="2652879"/>
            <a:ext cx="1119900" cy="227400"/>
          </a:xfrm>
          <a:prstGeom prst="straightConnector1">
            <a:avLst/>
          </a:prstGeom>
          <a:noFill/>
          <a:ln cap="flat" cmpd="sng" w="76200">
            <a:solidFill>
              <a:srgbClr val="666666"/>
            </a:solidFill>
            <a:prstDash val="solid"/>
            <a:round/>
            <a:headEnd len="sm" w="sm" type="none"/>
            <a:tailEnd len="med" w="med" type="triangle"/>
          </a:ln>
        </p:spPr>
      </p:cxnSp>
      <p:cxnSp>
        <p:nvCxnSpPr>
          <p:cNvPr id="190" name="Google Shape;190;p30"/>
          <p:cNvCxnSpPr>
            <a:stCxn id="178" idx="2"/>
            <a:endCxn id="145" idx="3"/>
          </p:cNvCxnSpPr>
          <p:nvPr/>
        </p:nvCxnSpPr>
        <p:spPr>
          <a:xfrm flipH="1">
            <a:off x="6729475" y="4008450"/>
            <a:ext cx="1192200" cy="368400"/>
          </a:xfrm>
          <a:prstGeom prst="straightConnector1">
            <a:avLst/>
          </a:prstGeom>
          <a:noFill/>
          <a:ln cap="flat" cmpd="sng" w="76200">
            <a:solidFill>
              <a:srgbClr val="666666"/>
            </a:solidFill>
            <a:prstDash val="solid"/>
            <a:round/>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
        <p:nvSpPr>
          <p:cNvPr id="196" name="Google Shape;19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sz="3600"/>
              <a:t>Ractorによるバブルソート実験</a:t>
            </a:r>
            <a:endParaRPr b="1" sz="3600"/>
          </a:p>
        </p:txBody>
      </p:sp>
      <p:sp>
        <p:nvSpPr>
          <p:cNvPr id="197" name="Google Shape;197;p31"/>
          <p:cNvSpPr txBox="1"/>
          <p:nvPr>
            <p:ph idx="1" type="body"/>
          </p:nvPr>
        </p:nvSpPr>
        <p:spPr>
          <a:xfrm>
            <a:off x="311700" y="1246825"/>
            <a:ext cx="8520600" cy="3416400"/>
          </a:xfrm>
          <a:prstGeom prst="rect">
            <a:avLst/>
          </a:prstGeom>
          <a:noFill/>
          <a:ln>
            <a:noFill/>
          </a:ln>
        </p:spPr>
        <p:txBody>
          <a:bodyPr anchorCtr="0" anchor="ctr" bIns="91425" lIns="91425" spcFirstLastPara="1" rIns="91425" wrap="square" tIns="91425">
            <a:normAutofit lnSpcReduction="10000"/>
          </a:bodyPr>
          <a:lstStyle/>
          <a:p>
            <a:pPr indent="-457200" lvl="0" marL="457200" rtl="0" algn="l">
              <a:lnSpc>
                <a:spcPct val="115000"/>
              </a:lnSpc>
              <a:spcBef>
                <a:spcPts val="0"/>
              </a:spcBef>
              <a:spcAft>
                <a:spcPts val="0"/>
              </a:spcAft>
              <a:buSzPts val="3600"/>
              <a:buChar char="●"/>
            </a:pPr>
            <a:r>
              <a:rPr lang="ja" sz="3600"/>
              <a:t>原因</a:t>
            </a:r>
            <a:endParaRPr sz="3600"/>
          </a:p>
          <a:p>
            <a:pPr indent="-457200" lvl="1" marL="914400" rtl="0" algn="l">
              <a:lnSpc>
                <a:spcPct val="115000"/>
              </a:lnSpc>
              <a:spcBef>
                <a:spcPts val="0"/>
              </a:spcBef>
              <a:spcAft>
                <a:spcPts val="0"/>
              </a:spcAft>
              <a:buSzPts val="3600"/>
              <a:buChar char="○"/>
            </a:pPr>
            <a:r>
              <a:rPr lang="ja" sz="3600"/>
              <a:t>配列の参照時のロック競合</a:t>
            </a:r>
            <a:endParaRPr sz="3600"/>
          </a:p>
          <a:p>
            <a:pPr indent="-457200" lvl="1" marL="914400" rtl="0" algn="l">
              <a:lnSpc>
                <a:spcPct val="115000"/>
              </a:lnSpc>
              <a:spcBef>
                <a:spcPts val="0"/>
              </a:spcBef>
              <a:spcAft>
                <a:spcPts val="0"/>
              </a:spcAft>
              <a:buSzPts val="3600"/>
              <a:buChar char="○"/>
            </a:pPr>
            <a:r>
              <a:rPr lang="ja" sz="3600"/>
              <a:t>ガベージコレクションの頻発</a:t>
            </a:r>
            <a:endParaRPr sz="3600"/>
          </a:p>
          <a:p>
            <a:pPr indent="0" lvl="0" marL="0" rtl="0" algn="l">
              <a:lnSpc>
                <a:spcPct val="115000"/>
              </a:lnSpc>
              <a:spcBef>
                <a:spcPts val="1200"/>
              </a:spcBef>
              <a:spcAft>
                <a:spcPts val="0"/>
              </a:spcAft>
              <a:buSzPts val="1800"/>
              <a:buNone/>
            </a:pPr>
            <a:r>
              <a:t/>
            </a:r>
            <a:endParaRPr sz="3600"/>
          </a:p>
          <a:p>
            <a:pPr indent="-457200" lvl="0" marL="457200" rtl="0" algn="l">
              <a:lnSpc>
                <a:spcPct val="115000"/>
              </a:lnSpc>
              <a:spcBef>
                <a:spcPts val="1200"/>
              </a:spcBef>
              <a:spcAft>
                <a:spcPts val="0"/>
              </a:spcAft>
              <a:buSzPts val="3600"/>
              <a:buChar char="●"/>
            </a:pPr>
            <a:r>
              <a:rPr lang="ja" sz="3600"/>
              <a:t>ユーザー側の記述の工夫では不可避</a:t>
            </a:r>
            <a:endParaRPr sz="3600"/>
          </a:p>
        </p:txBody>
      </p:sp>
      <p:sp>
        <p:nvSpPr>
          <p:cNvPr id="198" name="Google Shape;198;p31"/>
          <p:cNvSpPr/>
          <p:nvPr/>
        </p:nvSpPr>
        <p:spPr>
          <a:xfrm>
            <a:off x="1946525" y="3179125"/>
            <a:ext cx="905400" cy="642000"/>
          </a:xfrm>
          <a:prstGeom prst="downArrow">
            <a:avLst>
              <a:gd fmla="val 50000" name="adj1"/>
              <a:gd fmla="val 50000" name="adj2"/>
            </a:avLst>
          </a:prstGeom>
          <a:gradFill>
            <a:gsLst>
              <a:gs pos="0">
                <a:srgbClr val="DDDDDD"/>
              </a:gs>
              <a:gs pos="100000">
                <a:srgbClr val="919191"/>
              </a:gs>
            </a:gsLst>
            <a:path path="circle">
              <a:fillToRect b="50%" l="50%" r="50%" t="50%"/>
            </a:path>
            <a:tileRect/>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sz="3600"/>
              <a:t>RubocopによるRactorの記述支援</a:t>
            </a:r>
            <a:endParaRPr b="1" sz="3600"/>
          </a:p>
        </p:txBody>
      </p:sp>
      <p:sp>
        <p:nvSpPr>
          <p:cNvPr id="204" name="Google Shape;204;p32"/>
          <p:cNvSpPr txBox="1"/>
          <p:nvPr>
            <p:ph idx="1" type="body"/>
          </p:nvPr>
        </p:nvSpPr>
        <p:spPr>
          <a:xfrm>
            <a:off x="498750" y="1017725"/>
            <a:ext cx="8146500" cy="3991500"/>
          </a:xfrm>
          <a:prstGeom prst="rect">
            <a:avLst/>
          </a:prstGeom>
          <a:noFill/>
          <a:ln>
            <a:noFill/>
          </a:ln>
        </p:spPr>
        <p:txBody>
          <a:bodyPr anchorCtr="0" anchor="ctr" bIns="91425" lIns="91425" spcFirstLastPara="1" rIns="91425" wrap="square" tIns="91425">
            <a:normAutofit/>
          </a:bodyPr>
          <a:lstStyle/>
          <a:p>
            <a:pPr indent="-444500" lvl="0" marL="457200" rtl="0" algn="l">
              <a:lnSpc>
                <a:spcPct val="115000"/>
              </a:lnSpc>
              <a:spcBef>
                <a:spcPts val="0"/>
              </a:spcBef>
              <a:spcAft>
                <a:spcPts val="0"/>
              </a:spcAft>
              <a:buSzPts val="3400"/>
              <a:buChar char="●"/>
            </a:pPr>
            <a:r>
              <a:rPr lang="ja" sz="3400"/>
              <a:t>Ractorの文法的な記述時の注意点を</a:t>
            </a:r>
            <a:br>
              <a:rPr lang="ja" sz="3400"/>
            </a:br>
            <a:r>
              <a:rPr lang="ja" sz="3400"/>
              <a:t>Rubocopにより指摘する</a:t>
            </a:r>
            <a:endParaRPr sz="3400"/>
          </a:p>
        </p:txBody>
      </p:sp>
      <p:sp>
        <p:nvSpPr>
          <p:cNvPr id="205" name="Google Shape;20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ja" sz="3600"/>
              <a:t>静的解析ツールRubocopとは</a:t>
            </a:r>
            <a:endParaRPr sz="3600"/>
          </a:p>
        </p:txBody>
      </p:sp>
      <p:sp>
        <p:nvSpPr>
          <p:cNvPr id="211" name="Google Shape;211;p33"/>
          <p:cNvSpPr txBox="1"/>
          <p:nvPr>
            <p:ph idx="1" type="body"/>
          </p:nvPr>
        </p:nvSpPr>
        <p:spPr>
          <a:xfrm>
            <a:off x="311700" y="1132275"/>
            <a:ext cx="8520600" cy="3416400"/>
          </a:xfrm>
          <a:prstGeom prst="rect">
            <a:avLst/>
          </a:prstGeom>
          <a:noFill/>
          <a:ln>
            <a:noFill/>
          </a:ln>
        </p:spPr>
        <p:txBody>
          <a:bodyPr anchorCtr="0" anchor="ctr" bIns="91425" lIns="91425" spcFirstLastPara="1" rIns="91425" wrap="square" tIns="91425">
            <a:normAutofit lnSpcReduction="20000"/>
          </a:bodyPr>
          <a:lstStyle/>
          <a:p>
            <a:pPr indent="-444500" lvl="0" marL="457200" rtl="0" algn="l">
              <a:lnSpc>
                <a:spcPct val="115000"/>
              </a:lnSpc>
              <a:spcBef>
                <a:spcPts val="0"/>
              </a:spcBef>
              <a:spcAft>
                <a:spcPts val="0"/>
              </a:spcAft>
              <a:buSzPts val="3400"/>
              <a:buChar char="●"/>
            </a:pPr>
            <a:r>
              <a:rPr lang="ja" sz="3400"/>
              <a:t>Rubyのライブラリ</a:t>
            </a:r>
            <a:endParaRPr sz="3400"/>
          </a:p>
          <a:p>
            <a:pPr indent="-444500" lvl="1" marL="914400" rtl="0" algn="l">
              <a:lnSpc>
                <a:spcPct val="115000"/>
              </a:lnSpc>
              <a:spcBef>
                <a:spcPts val="0"/>
              </a:spcBef>
              <a:spcAft>
                <a:spcPts val="0"/>
              </a:spcAft>
              <a:buSzPts val="3400"/>
              <a:buChar char="○"/>
            </a:pPr>
            <a:r>
              <a:rPr lang="ja" sz="3400"/>
              <a:t>静的コード解析</a:t>
            </a:r>
            <a:endParaRPr sz="3400"/>
          </a:p>
          <a:p>
            <a:pPr indent="-444500" lvl="1" marL="914400" rtl="0" algn="l">
              <a:lnSpc>
                <a:spcPct val="115000"/>
              </a:lnSpc>
              <a:spcBef>
                <a:spcPts val="0"/>
              </a:spcBef>
              <a:spcAft>
                <a:spcPts val="0"/>
              </a:spcAft>
              <a:buSzPts val="3400"/>
              <a:buChar char="○"/>
            </a:pPr>
            <a:r>
              <a:rPr lang="ja" sz="3400"/>
              <a:t>コードフォーマッター</a:t>
            </a:r>
            <a:endParaRPr sz="3400"/>
          </a:p>
          <a:p>
            <a:pPr indent="-444500" lvl="0" marL="457200" rtl="0" algn="l">
              <a:lnSpc>
                <a:spcPct val="115000"/>
              </a:lnSpc>
              <a:spcBef>
                <a:spcPts val="0"/>
              </a:spcBef>
              <a:spcAft>
                <a:spcPts val="0"/>
              </a:spcAft>
              <a:buSzPts val="3400"/>
              <a:buChar char="●"/>
            </a:pPr>
            <a:r>
              <a:rPr lang="ja" sz="3400"/>
              <a:t>以下の利点から、導入事例は多数</a:t>
            </a:r>
            <a:endParaRPr sz="3400"/>
          </a:p>
          <a:p>
            <a:pPr indent="-444500" lvl="1" marL="914400" rtl="0" algn="l">
              <a:lnSpc>
                <a:spcPct val="115000"/>
              </a:lnSpc>
              <a:spcBef>
                <a:spcPts val="0"/>
              </a:spcBef>
              <a:spcAft>
                <a:spcPts val="0"/>
              </a:spcAft>
              <a:buSzPts val="3400"/>
              <a:buChar char="○"/>
            </a:pPr>
            <a:r>
              <a:rPr lang="ja" sz="3400"/>
              <a:t>複数人での開発にて記述を統一</a:t>
            </a:r>
            <a:endParaRPr sz="3400"/>
          </a:p>
          <a:p>
            <a:pPr indent="-444500" lvl="1" marL="914400" rtl="0" algn="l">
              <a:lnSpc>
                <a:spcPct val="115000"/>
              </a:lnSpc>
              <a:spcBef>
                <a:spcPts val="0"/>
              </a:spcBef>
              <a:spcAft>
                <a:spcPts val="0"/>
              </a:spcAft>
              <a:buSzPts val="3400"/>
              <a:buChar char="○"/>
            </a:pPr>
            <a:r>
              <a:rPr lang="ja" sz="3400"/>
              <a:t>早い段階でエラーやバグを発見</a:t>
            </a:r>
            <a:endParaRPr sz="3400"/>
          </a:p>
        </p:txBody>
      </p:sp>
      <p:sp>
        <p:nvSpPr>
          <p:cNvPr id="212" name="Google Shape;212;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j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