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69AC67-9268-4747-81EB-F385F0B8E6D8}">
  <a:tblStyle styleId="{3169AC67-9268-4747-81EB-F385F0B8E6D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24"/>
    <p:restoredTop sz="72823"/>
  </p:normalViewPr>
  <p:slideViewPr>
    <p:cSldViewPr snapToGrid="0">
      <p:cViewPr varScale="1">
        <p:scale>
          <a:sx n="161" d="100"/>
          <a:sy n="161" d="100"/>
        </p:scale>
        <p:origin x="136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ソフトウェア研究室所属の柳澤快です。</a:t>
            </a:r>
            <a:endParaRPr dirty="0"/>
          </a:p>
          <a:p>
            <a:pPr marL="0" lvl="0" indent="0" algn="l" rtl="0">
              <a:spcBef>
                <a:spcPts val="0"/>
              </a:spcBef>
              <a:spcAft>
                <a:spcPts val="0"/>
              </a:spcAft>
              <a:buNone/>
            </a:pPr>
            <a:r>
              <a:rPr lang="ja" dirty="0"/>
              <a:t>RubyのRactorによる並列処理の性能評価と静的解析ツールによるコード支援というテーマで中間報告を始めさせていただきます。</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efaefe5735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efaefe5735_1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ja" dirty="0"/>
              <a:t>どこにオーバーヘッドがあるのかを確認するため、ractorの各処理において実行時間の測定を行いました。</a:t>
            </a:r>
            <a:endParaRPr dirty="0"/>
          </a:p>
          <a:p>
            <a:pPr marL="0" lvl="0" indent="0" algn="l" rtl="0">
              <a:lnSpc>
                <a:spcPct val="100000"/>
              </a:lnSpc>
              <a:spcBef>
                <a:spcPts val="0"/>
              </a:spcBef>
              <a:spcAft>
                <a:spcPts val="0"/>
              </a:spcAft>
              <a:buSzPts val="1100"/>
              <a:buNone/>
            </a:pPr>
            <a:r>
              <a:rPr lang="ja" dirty="0"/>
              <a:t>表はデータ数50,000で測定した結果です。</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ja" dirty="0"/>
              <a:t>この結果からractor内のBubble sortに99%の時間がかかっており、Ractorによる並列処理が4倍近くの性能向上がない理由として、Ractorの生成や配列の送受信処理に起因する可能性は少ないということが考察されます。</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ef03614b3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ef03614b3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データ数50,000を並列化する際、各Ractorに25,000のデータが送られバブルソートされます。データ数25,000を1つのRactorで逐次実行すると約46秒かかることがわかりました。2つのRactorでデータ数50,000で並列実行した場合65秒になりました。そして、2つのRactorで一方のRactorのバブルソートを行わない場合、並列実行で65秒になったことからそれと同じ時間だと予想しましたが、結果は約46秒でした。</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ja" dirty="0"/>
              <a:t>このことから、複数のRactor間で配列の各要素に対してスワップ処理を行う部分では、各Ractorで処理時間が遅くなることがわかる。</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ef1ace6e7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ef1ace6e7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chemeClr val="dk1"/>
                </a:solidFill>
              </a:rPr>
              <a:t>原因としてはロックの競合やガベージコレクションの頻発によるものから、おそらくこれらのRactorのオーバーヘッドは現状ユーザー側の記述によって避けられないものであると考えられる</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ef1ace6e79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ef1ace6e7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したがって、Ractorによるバブルソートの並列化を最速にするためには各Ractorに配列要素をできる限り均等に送信することで最適化が見込める</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efaefe5735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efaefe5735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ja" dirty="0"/>
              <a:t>今後の方針としては</a:t>
            </a:r>
            <a:endParaRPr dirty="0"/>
          </a:p>
          <a:p>
            <a:pPr marL="0" lvl="0" indent="0" algn="l" rtl="0">
              <a:lnSpc>
                <a:spcPct val="100000"/>
              </a:lnSpc>
              <a:spcBef>
                <a:spcPts val="0"/>
              </a:spcBef>
              <a:spcAft>
                <a:spcPts val="0"/>
              </a:spcAft>
              <a:buSzPts val="1100"/>
              <a:buNone/>
            </a:pPr>
            <a:r>
              <a:rPr lang="ja" dirty="0"/>
              <a:t>先ほどの実験結果から得られた、Ractorによるバブルソートの並列化の際に分割された要素数が1/2から大きく逸脱してしまう場合に警告を出すようなコード支援をRubocopにより行う。</a:t>
            </a:r>
            <a:endParaRPr dirty="0"/>
          </a:p>
          <a:p>
            <a:pPr marL="0" lvl="0" indent="0" algn="l" rtl="0">
              <a:lnSpc>
                <a:spcPct val="100000"/>
              </a:lnSpc>
              <a:spcBef>
                <a:spcPts val="0"/>
              </a:spcBef>
              <a:spcAft>
                <a:spcPts val="0"/>
              </a:spcAft>
              <a:buSzPts val="1100"/>
              <a:buNone/>
            </a:pPr>
            <a:r>
              <a:rPr lang="ja"/>
              <a:t>さらに必要に応じてその他のコード例の実装</a:t>
            </a:r>
            <a:r>
              <a:rPr lang="ja">
                <a:solidFill>
                  <a:schemeClr val="dk1"/>
                </a:solidFill>
              </a:rPr>
              <a:t>を行っていきます。</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c9cc4c47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c9cc4c47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dirty="0"/>
              <a:t>　Rubyは1995年に一般公開されたオブジェクト指向のスクリプト言語です。Rubyはこれらの他のプログラミング言語の影響を受けて設計させている。</a:t>
            </a:r>
            <a:endParaRPr dirty="0"/>
          </a:p>
          <a:p>
            <a:pPr marL="0" lvl="0" indent="0" algn="l" rtl="0">
              <a:spcBef>
                <a:spcPts val="0"/>
              </a:spcBef>
              <a:spcAft>
                <a:spcPts val="0"/>
              </a:spcAft>
              <a:buClr>
                <a:schemeClr val="dk1"/>
              </a:buClr>
              <a:buSzPts val="1100"/>
              <a:buFont typeface="Arial"/>
              <a:buNone/>
            </a:pPr>
            <a:r>
              <a:rPr lang="ja" dirty="0"/>
              <a:t>　Rubyは高い生産性を誇るWebアプリケーションフレームワークRuby on Railsの人気に起因していて、数多くの企業などで採用例がある。</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eff64f0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eff64f0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 また、近年、マルチコアプロセッサの普及に伴い、ソフトウェアの並列処理能力が重要となっている。並列計算機上で複数の処理を同時に実行するために、多くのプログラミング言語では複数スレッドの同時実行が可能である。</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ja" dirty="0"/>
              <a:t> しかし、Rubyのスレッドはグローバルインタープリターロックによって同時に実行可能なスレッドは1つのみとなっていて通常の方法では並列プログラムをRubyで記述することはできない。</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ja" dirty="0"/>
              <a:t>Ractorの登場により異なるRactor間でスレッドを並列に実行することが可能になった。</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ec9cc4c47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c9cc4c4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本研究では、Ractorの性能評価を行うことにより、Ractorの最適な記述方法を明らかにし、静的解析ツールによるRactorを用いたRubyの記述への支援を目指す。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ee503e65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ee503e65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dirty="0"/>
              <a:t>RubcopとはRubyのライブラリで静的コード解析やコードフォーマッターなどの機能を持ちます。</a:t>
            </a:r>
            <a:endParaRPr dirty="0"/>
          </a:p>
          <a:p>
            <a:pPr marL="0" lvl="0" indent="0" algn="l" rtl="0">
              <a:spcBef>
                <a:spcPts val="0"/>
              </a:spcBef>
              <a:spcAft>
                <a:spcPts val="0"/>
              </a:spcAft>
              <a:buClr>
                <a:schemeClr val="dk1"/>
              </a:buClr>
              <a:buSzPts val="1100"/>
              <a:buFont typeface="Arial"/>
              <a:buNone/>
            </a:pPr>
            <a:r>
              <a:rPr lang="ja" dirty="0"/>
              <a:t>また、記述の統一やエラーバグの早期発見などのメリットから導入事例は多数存在します。</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ec9cc4c473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c9cc4c47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Ractor とは</a:t>
            </a:r>
            <a:endParaRPr/>
          </a:p>
          <a:p>
            <a:pPr marL="0" lvl="0" indent="0" algn="l" rtl="0">
              <a:spcBef>
                <a:spcPts val="0"/>
              </a:spcBef>
              <a:spcAft>
                <a:spcPts val="0"/>
              </a:spcAft>
              <a:buNone/>
            </a:pPr>
            <a:r>
              <a:rPr lang="ja"/>
              <a:t>2020年リリースのRuby 3.0で導入された、</a:t>
            </a:r>
            <a:endParaRPr/>
          </a:p>
          <a:p>
            <a:pPr marL="0" lvl="0" indent="0" algn="l" rtl="0">
              <a:spcBef>
                <a:spcPts val="0"/>
              </a:spcBef>
              <a:spcAft>
                <a:spcPts val="0"/>
              </a:spcAft>
              <a:buNone/>
            </a:pPr>
            <a:r>
              <a:rPr lang="ja"/>
              <a:t>スレッドセーフな並列実行を提供する Ruby の Actor モデル抽象化です。</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ja"/>
              <a:t>アクターモデルでは図のような構成をとっています。</a:t>
            </a:r>
            <a:endParaRPr/>
          </a:p>
          <a:p>
            <a:pPr marL="0" lvl="0" indent="0" algn="l" rtl="0">
              <a:spcBef>
                <a:spcPts val="0"/>
              </a:spcBef>
              <a:spcAft>
                <a:spcPts val="0"/>
              </a:spcAft>
              <a:buClr>
                <a:schemeClr val="dk1"/>
              </a:buClr>
              <a:buSzPts val="1100"/>
              <a:buFont typeface="Arial"/>
              <a:buNone/>
            </a:pPr>
            <a:r>
              <a:rPr lang="ja"/>
              <a:t>キューに登録されたメッセージをスレッドが取り出し、処理を行います。</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ja"/>
              <a:t>RubyのRactorも同様の構成をとっています。</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c9cc4c47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ec9cc4c47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chemeClr val="dk1"/>
                </a:solidFill>
              </a:rPr>
              <a:t>実際にRactorによるバブルソートの性能評価を行った例についてご紹介します。</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ja" dirty="0">
                <a:solidFill>
                  <a:schemeClr val="dk1"/>
                </a:solidFill>
              </a:rPr>
              <a:t>バブルソートの並列化の方法についてです。</a:t>
            </a:r>
            <a:endParaRPr dirty="0">
              <a:solidFill>
                <a:schemeClr val="dk1"/>
              </a:solidFill>
            </a:endParaRPr>
          </a:p>
          <a:p>
            <a:pPr marL="457200" lvl="0" indent="-298450" algn="l" rtl="0">
              <a:spcBef>
                <a:spcPts val="0"/>
              </a:spcBef>
              <a:spcAft>
                <a:spcPts val="0"/>
              </a:spcAft>
              <a:buClr>
                <a:schemeClr val="dk1"/>
              </a:buClr>
              <a:buSzPts val="1100"/>
              <a:buAutoNum type="arabicPeriod"/>
            </a:pPr>
            <a:r>
              <a:rPr lang="ja" dirty="0">
                <a:solidFill>
                  <a:schemeClr val="dk1"/>
                </a:solidFill>
              </a:rPr>
              <a:t>整数の乱数を生成し、配列に格納します。この例では6つの整数乱数を生成。</a:t>
            </a:r>
            <a:endParaRPr dirty="0">
              <a:solidFill>
                <a:schemeClr val="dk1"/>
              </a:solidFill>
            </a:endParaRPr>
          </a:p>
          <a:p>
            <a:pPr marL="457200" lvl="0" indent="-298450" algn="l" rtl="0">
              <a:spcBef>
                <a:spcPts val="0"/>
              </a:spcBef>
              <a:spcAft>
                <a:spcPts val="0"/>
              </a:spcAft>
              <a:buClr>
                <a:schemeClr val="dk1"/>
              </a:buClr>
              <a:buSzPts val="1100"/>
              <a:buAutoNum type="arabicPeriod"/>
            </a:pPr>
            <a:r>
              <a:rPr lang="ja" dirty="0">
                <a:solidFill>
                  <a:schemeClr val="dk1"/>
                </a:solidFill>
              </a:rPr>
              <a:t>配列要素の中央値を基準に、中央値未満の値が左側に、中央値以上の値が右側に移動させることにより分割する。</a:t>
            </a:r>
            <a:endParaRPr dirty="0">
              <a:solidFill>
                <a:schemeClr val="dk1"/>
              </a:solidFill>
            </a:endParaRPr>
          </a:p>
          <a:p>
            <a:pPr marL="457200" lvl="0" indent="-298450" algn="l" rtl="0">
              <a:spcBef>
                <a:spcPts val="0"/>
              </a:spcBef>
              <a:spcAft>
                <a:spcPts val="0"/>
              </a:spcAft>
              <a:buClr>
                <a:schemeClr val="dk1"/>
              </a:buClr>
              <a:buSzPts val="1100"/>
              <a:buAutoNum type="arabicPeriod"/>
            </a:pPr>
            <a:r>
              <a:rPr lang="ja" dirty="0">
                <a:solidFill>
                  <a:schemeClr val="dk1"/>
                </a:solidFill>
              </a:rPr>
              <a:t>2つのRactorを生成し、各Ractorに分割された部分配列を送信します。その後、各Ractorでバブルソートを実施します。</a:t>
            </a:r>
            <a:endParaRPr dirty="0">
              <a:solidFill>
                <a:schemeClr val="dk1"/>
              </a:solidFill>
            </a:endParaRPr>
          </a:p>
          <a:p>
            <a:pPr marL="457200" lvl="0" indent="-298450" algn="l" rtl="0">
              <a:spcBef>
                <a:spcPts val="0"/>
              </a:spcBef>
              <a:spcAft>
                <a:spcPts val="0"/>
              </a:spcAft>
              <a:buClr>
                <a:schemeClr val="dk1"/>
              </a:buClr>
              <a:buSzPts val="1100"/>
              <a:buAutoNum type="arabicPeriod"/>
            </a:pPr>
            <a:r>
              <a:rPr lang="ja" dirty="0">
                <a:solidFill>
                  <a:schemeClr val="dk1"/>
                </a:solidFill>
              </a:rPr>
              <a:t>各Ractorからソートされた配列の返り値を受け取り、それらを結合します。</a:t>
            </a:r>
            <a:endParaRPr dirty="0">
              <a:solidFill>
                <a:schemeClr val="dk1"/>
              </a:solidFill>
            </a:endParaRPr>
          </a:p>
          <a:p>
            <a:pPr marL="0" lvl="0" indent="0" algn="l" rtl="0">
              <a:spcBef>
                <a:spcPts val="0"/>
              </a:spcBef>
              <a:spcAft>
                <a:spcPts val="0"/>
              </a:spcAft>
              <a:buNone/>
            </a:pPr>
            <a:r>
              <a:rPr lang="ja" dirty="0">
                <a:solidFill>
                  <a:schemeClr val="dk1"/>
                </a:solidFill>
              </a:rPr>
              <a:t>これらの手順でRactorによるバブルソートの並列化を行いました。</a:t>
            </a: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efaefe5735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efaefe5735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ja" dirty="0">
                <a:solidFill>
                  <a:schemeClr val="dk1"/>
                </a:solidFill>
              </a:rPr>
              <a:t>予想です。</a:t>
            </a:r>
            <a:endParaRPr dirty="0">
              <a:solidFill>
                <a:schemeClr val="dk1"/>
              </a:solidFill>
            </a:endParaRPr>
          </a:p>
          <a:p>
            <a:pPr marL="0" lvl="0" indent="0" algn="l" rtl="0">
              <a:lnSpc>
                <a:spcPct val="100000"/>
              </a:lnSpc>
              <a:spcBef>
                <a:spcPts val="0"/>
              </a:spcBef>
              <a:spcAft>
                <a:spcPts val="0"/>
              </a:spcAft>
              <a:buSzPts val="1100"/>
              <a:buNone/>
            </a:pPr>
            <a:r>
              <a:rPr lang="ja" dirty="0">
                <a:solidFill>
                  <a:schemeClr val="dk1"/>
                </a:solidFill>
              </a:rPr>
              <a:t>バブルソートの計算量はO(n^2)であり、並列化により要素数が半分になった場合の</a:t>
            </a:r>
            <a:r>
              <a:rPr lang="ja" altLang="en-US" dirty="0">
                <a:solidFill>
                  <a:schemeClr val="dk1"/>
                </a:solidFill>
              </a:rPr>
              <a:t>計算時間</a:t>
            </a:r>
            <a:r>
              <a:rPr lang="ja" dirty="0">
                <a:solidFill>
                  <a:schemeClr val="dk1"/>
                </a:solidFill>
              </a:rPr>
              <a:t>1/4になるになることが期待される</a:t>
            </a:r>
            <a:endParaRPr dirty="0">
              <a:solidFill>
                <a:schemeClr val="dk1"/>
              </a:solidFill>
            </a:endParaRPr>
          </a:p>
          <a:p>
            <a:pPr marL="0" lvl="0" indent="0" algn="l" rtl="0">
              <a:lnSpc>
                <a:spcPct val="100000"/>
              </a:lnSpc>
              <a:spcBef>
                <a:spcPts val="0"/>
              </a:spcBef>
              <a:spcAft>
                <a:spcPts val="0"/>
              </a:spcAft>
              <a:buSzPts val="1100"/>
              <a:buNone/>
            </a:pPr>
            <a:r>
              <a:rPr lang="ja" dirty="0">
                <a:solidFill>
                  <a:schemeClr val="dk1"/>
                </a:solidFill>
              </a:rPr>
              <a:t>このことはC言語の分散メモリ型マルチプロセス処理を実現するMPIライブラリにて</a:t>
            </a:r>
            <a:r>
              <a:rPr lang="ja" altLang="en-US" dirty="0">
                <a:solidFill>
                  <a:schemeClr val="dk1"/>
                </a:solidFill>
              </a:rPr>
              <a:t>計算時間が</a:t>
            </a:r>
            <a:r>
              <a:rPr lang="en-US" altLang="ja" dirty="0">
                <a:solidFill>
                  <a:schemeClr val="dk1"/>
                </a:solidFill>
              </a:rPr>
              <a:t>1/4</a:t>
            </a:r>
            <a:r>
              <a:rPr lang="ja" dirty="0">
                <a:solidFill>
                  <a:schemeClr val="dk1"/>
                </a:solidFill>
              </a:rPr>
              <a:t>になることを確認済みです。</a:t>
            </a:r>
            <a:endParaRPr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ef03614b3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ef03614b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次に結果についてです。</a:t>
            </a:r>
            <a:endParaRPr/>
          </a:p>
          <a:p>
            <a:pPr marL="0" lvl="0" indent="0" algn="l" rtl="0">
              <a:spcBef>
                <a:spcPts val="0"/>
              </a:spcBef>
              <a:spcAft>
                <a:spcPts val="0"/>
              </a:spcAft>
              <a:buNone/>
            </a:pPr>
            <a:endParaRPr/>
          </a:p>
          <a:p>
            <a:pPr marL="0" lvl="0" indent="0" algn="l" rtl="0">
              <a:spcBef>
                <a:spcPts val="0"/>
              </a:spcBef>
              <a:spcAft>
                <a:spcPts val="0"/>
              </a:spcAft>
              <a:buNone/>
            </a:pPr>
            <a:r>
              <a:rPr lang="ja"/>
              <a:t>表は、</a:t>
            </a:r>
            <a:r>
              <a:rPr lang="ja">
                <a:solidFill>
                  <a:schemeClr val="dk1"/>
                </a:solidFill>
              </a:rPr>
              <a:t>Rubyのみの逐次実行に対してのRactorの性能倍率です。</a:t>
            </a:r>
            <a:endParaRPr/>
          </a:p>
          <a:p>
            <a:pPr marL="0" lvl="0" indent="0" algn="l" rtl="0">
              <a:spcBef>
                <a:spcPts val="0"/>
              </a:spcBef>
              <a:spcAft>
                <a:spcPts val="0"/>
              </a:spcAft>
              <a:buNone/>
            </a:pPr>
            <a:r>
              <a:rPr lang="ja"/>
              <a:t>表の結果からデータ数が500個以上の場合では2.76倍から2.87倍ほどの性能向上になりました。</a:t>
            </a:r>
            <a:endParaRPr/>
          </a:p>
          <a:p>
            <a:pPr marL="0" lvl="0" indent="0" algn="l" rtl="0">
              <a:spcBef>
                <a:spcPts val="0"/>
              </a:spcBef>
              <a:spcAft>
                <a:spcPts val="0"/>
              </a:spcAft>
              <a:buNone/>
            </a:pPr>
            <a:r>
              <a:rPr lang="ja"/>
              <a:t>予想の4倍程度の性能向上には満たなかったため、この結果からRactorにはどこかしらで大きいオーバーヘッドがあると考えられます。</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4" name="Google Shape;6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12829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ja" sz="4200" b="1" dirty="0"/>
              <a:t>Ractorを用いた</a:t>
            </a:r>
            <a:endParaRPr sz="4200" b="1" dirty="0"/>
          </a:p>
          <a:p>
            <a:pPr marL="0" lvl="0" indent="0" algn="ctr" rtl="0">
              <a:spcBef>
                <a:spcPts val="0"/>
              </a:spcBef>
              <a:spcAft>
                <a:spcPts val="0"/>
              </a:spcAft>
              <a:buSzPts val="990"/>
              <a:buNone/>
            </a:pPr>
            <a:r>
              <a:rPr lang="ja" sz="4200" b="1" dirty="0"/>
              <a:t>Rubyの並列処理性能評価と</a:t>
            </a:r>
            <a:endParaRPr sz="4200" b="1" dirty="0"/>
          </a:p>
          <a:p>
            <a:pPr marL="0" lvl="0" indent="0" algn="ctr" rtl="0">
              <a:spcBef>
                <a:spcPts val="0"/>
              </a:spcBef>
              <a:spcAft>
                <a:spcPts val="0"/>
              </a:spcAft>
              <a:buSzPts val="990"/>
              <a:buNone/>
            </a:pPr>
            <a:r>
              <a:rPr lang="ja" sz="4200" b="1" dirty="0"/>
              <a:t>静的解析ツールによるコード支援</a:t>
            </a:r>
            <a:endParaRPr sz="4200" b="1" dirty="0"/>
          </a:p>
        </p:txBody>
      </p:sp>
      <p:sp>
        <p:nvSpPr>
          <p:cNvPr id="100" name="Google Shape;100;p25"/>
          <p:cNvSpPr txBox="1">
            <a:spLocks noGrp="1"/>
          </p:cNvSpPr>
          <p:nvPr>
            <p:ph type="subTitle" idx="1"/>
          </p:nvPr>
        </p:nvSpPr>
        <p:spPr>
          <a:xfrm>
            <a:off x="311700" y="3684150"/>
            <a:ext cx="85206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ja" sz="3000"/>
              <a:t>ソフトウェア研究室</a:t>
            </a:r>
            <a:endParaRPr sz="3000"/>
          </a:p>
          <a:p>
            <a:pPr marL="0" lvl="0" indent="0" algn="ctr" rtl="0">
              <a:lnSpc>
                <a:spcPct val="80000"/>
              </a:lnSpc>
              <a:spcBef>
                <a:spcPts val="0"/>
              </a:spcBef>
              <a:spcAft>
                <a:spcPts val="0"/>
              </a:spcAft>
              <a:buSzPts val="935"/>
              <a:buNone/>
            </a:pPr>
            <a:r>
              <a:rPr lang="ja" sz="3000"/>
              <a:t>S202148 柳澤快</a:t>
            </a:r>
            <a:endParaRPr sz="3000"/>
          </a:p>
        </p:txBody>
      </p:sp>
      <p:sp>
        <p:nvSpPr>
          <p:cNvPr id="101" name="Google Shape;10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ja"/>
              <a:t>10</a:t>
            </a:fld>
            <a:endParaRPr/>
          </a:p>
        </p:txBody>
      </p:sp>
      <p:sp>
        <p:nvSpPr>
          <p:cNvPr id="219" name="Google Shape;219;p34"/>
          <p:cNvSpPr txBox="1">
            <a:spLocks noGrp="1"/>
          </p:cNvSpPr>
          <p:nvPr>
            <p:ph type="body" idx="1"/>
          </p:nvPr>
        </p:nvSpPr>
        <p:spPr>
          <a:xfrm>
            <a:off x="1688700" y="4570800"/>
            <a:ext cx="7143600" cy="572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SzPts val="770"/>
              <a:buNone/>
            </a:pPr>
            <a:r>
              <a:rPr lang="ja" sz="1700"/>
              <a:t>実行環境: M1 MacBook Air (8 cores、macOS Sonoma 14.5), Ruby 3.3.4</a:t>
            </a:r>
            <a:endParaRPr sz="1700"/>
          </a:p>
        </p:txBody>
      </p:sp>
      <p:graphicFrame>
        <p:nvGraphicFramePr>
          <p:cNvPr id="220" name="Google Shape;220;p34"/>
          <p:cNvGraphicFramePr/>
          <p:nvPr>
            <p:extLst>
              <p:ext uri="{D42A27DB-BD31-4B8C-83A1-F6EECF244321}">
                <p14:modId xmlns:p14="http://schemas.microsoft.com/office/powerpoint/2010/main" val="3543730693"/>
              </p:ext>
            </p:extLst>
          </p:nvPr>
        </p:nvGraphicFramePr>
        <p:xfrm>
          <a:off x="187113" y="1444050"/>
          <a:ext cx="8769775" cy="3173830"/>
        </p:xfrm>
        <a:graphic>
          <a:graphicData uri="http://schemas.openxmlformats.org/drawingml/2006/table">
            <a:tbl>
              <a:tblPr>
                <a:noFill/>
                <a:tableStyleId>{3169AC67-9268-4747-81EB-F385F0B8E6D8}</a:tableStyleId>
              </a:tblPr>
              <a:tblGrid>
                <a:gridCol w="1198500">
                  <a:extLst>
                    <a:ext uri="{9D8B030D-6E8A-4147-A177-3AD203B41FA5}">
                      <a16:colId xmlns:a16="http://schemas.microsoft.com/office/drawing/2014/main" val="20000"/>
                    </a:ext>
                  </a:extLst>
                </a:gridCol>
                <a:gridCol w="1307150">
                  <a:extLst>
                    <a:ext uri="{9D8B030D-6E8A-4147-A177-3AD203B41FA5}">
                      <a16:colId xmlns:a16="http://schemas.microsoft.com/office/drawing/2014/main" val="20001"/>
                    </a:ext>
                  </a:extLst>
                </a:gridCol>
                <a:gridCol w="1252825">
                  <a:extLst>
                    <a:ext uri="{9D8B030D-6E8A-4147-A177-3AD203B41FA5}">
                      <a16:colId xmlns:a16="http://schemas.microsoft.com/office/drawing/2014/main" val="20002"/>
                    </a:ext>
                  </a:extLst>
                </a:gridCol>
                <a:gridCol w="1162300">
                  <a:extLst>
                    <a:ext uri="{9D8B030D-6E8A-4147-A177-3AD203B41FA5}">
                      <a16:colId xmlns:a16="http://schemas.microsoft.com/office/drawing/2014/main" val="20003"/>
                    </a:ext>
                  </a:extLst>
                </a:gridCol>
                <a:gridCol w="1334300">
                  <a:extLst>
                    <a:ext uri="{9D8B030D-6E8A-4147-A177-3AD203B41FA5}">
                      <a16:colId xmlns:a16="http://schemas.microsoft.com/office/drawing/2014/main" val="20004"/>
                    </a:ext>
                  </a:extLst>
                </a:gridCol>
                <a:gridCol w="1175850">
                  <a:extLst>
                    <a:ext uri="{9D8B030D-6E8A-4147-A177-3AD203B41FA5}">
                      <a16:colId xmlns:a16="http://schemas.microsoft.com/office/drawing/2014/main" val="20005"/>
                    </a:ext>
                  </a:extLst>
                </a:gridCol>
                <a:gridCol w="1338850">
                  <a:extLst>
                    <a:ext uri="{9D8B030D-6E8A-4147-A177-3AD203B41FA5}">
                      <a16:colId xmlns:a16="http://schemas.microsoft.com/office/drawing/2014/main" val="20006"/>
                    </a:ext>
                  </a:extLst>
                </a:gridCol>
              </a:tblGrid>
              <a:tr h="650700">
                <a:tc rowSpan="5">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配列</a:t>
                      </a:r>
                      <a:endParaRPr sz="2100" u="none" strike="noStrike" cap="none"/>
                    </a:p>
                    <a:p>
                      <a:pPr marL="0" marR="0" lvl="0" indent="0" algn="ctr" rtl="0">
                        <a:lnSpc>
                          <a:spcPct val="100000"/>
                        </a:lnSpc>
                        <a:spcBef>
                          <a:spcPts val="0"/>
                        </a:spcBef>
                        <a:spcAft>
                          <a:spcPts val="0"/>
                        </a:spcAft>
                        <a:buClr>
                          <a:srgbClr val="000000"/>
                        </a:buClr>
                        <a:buSzPts val="2100"/>
                        <a:buFont typeface="Arial"/>
                        <a:buNone/>
                      </a:pPr>
                      <a:r>
                        <a:rPr lang="ja" sz="2100" u="none" strike="noStrike" cap="none"/>
                        <a:t>分割</a:t>
                      </a:r>
                      <a:endParaRPr sz="2100" u="none" strike="noStrike" cap="none"/>
                    </a:p>
                    <a:p>
                      <a:pPr marL="0" marR="0" lvl="0" indent="0" algn="ctr" rtl="0">
                        <a:lnSpc>
                          <a:spcPct val="100000"/>
                        </a:lnSpc>
                        <a:spcBef>
                          <a:spcPts val="0"/>
                        </a:spcBef>
                        <a:spcAft>
                          <a:spcPts val="0"/>
                        </a:spcAft>
                        <a:buClr>
                          <a:srgbClr val="000000"/>
                        </a:buClr>
                        <a:buSzPts val="2100"/>
                        <a:buFont typeface="Arial"/>
                        <a:buNone/>
                      </a:pPr>
                      <a:r>
                        <a:rPr lang="ja" sz="2100" u="none" strike="noStrike" cap="none"/>
                        <a:t>0.00304</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Ractor</a:t>
                      </a:r>
                      <a:endParaRPr sz="2100" u="none" strike="noStrike" cap="none"/>
                    </a:p>
                    <a:p>
                      <a:pPr marL="0" marR="0" lvl="0" indent="0" algn="ctr" rtl="0">
                        <a:lnSpc>
                          <a:spcPct val="100000"/>
                        </a:lnSpc>
                        <a:spcBef>
                          <a:spcPts val="0"/>
                        </a:spcBef>
                        <a:spcAft>
                          <a:spcPts val="0"/>
                        </a:spcAft>
                        <a:buClr>
                          <a:srgbClr val="000000"/>
                        </a:buClr>
                        <a:buSzPts val="2100"/>
                        <a:buFont typeface="Arial"/>
                        <a:buNone/>
                      </a:pPr>
                      <a:r>
                        <a:rPr lang="ja" sz="2100" u="none" strike="noStrike" cap="none"/>
                        <a:t>生成</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Ractorへ配列送信</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配列</a:t>
                      </a:r>
                      <a:endParaRPr sz="2100" u="none" strike="noStrike" cap="none"/>
                    </a:p>
                    <a:p>
                      <a:pPr marL="0" marR="0" lvl="0" indent="0" algn="ctr" rtl="0">
                        <a:lnSpc>
                          <a:spcPct val="100000"/>
                        </a:lnSpc>
                        <a:spcBef>
                          <a:spcPts val="0"/>
                        </a:spcBef>
                        <a:spcAft>
                          <a:spcPts val="0"/>
                        </a:spcAft>
                        <a:buClr>
                          <a:srgbClr val="000000"/>
                        </a:buClr>
                        <a:buSzPts val="2100"/>
                        <a:buFont typeface="Arial"/>
                        <a:buNone/>
                      </a:pPr>
                      <a:r>
                        <a:rPr lang="ja" sz="2100" u="none" strike="noStrike" cap="none"/>
                        <a:t>受信</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dirty="0"/>
                        <a:t>バブル</a:t>
                      </a:r>
                      <a:endParaRPr lang="en-US" altLang="ja" sz="2100" u="none" strike="noStrike" cap="none" dirty="0"/>
                    </a:p>
                    <a:p>
                      <a:pPr marL="0" marR="0" lvl="0" indent="0" algn="ctr" rtl="0">
                        <a:lnSpc>
                          <a:spcPct val="100000"/>
                        </a:lnSpc>
                        <a:spcBef>
                          <a:spcPts val="0"/>
                        </a:spcBef>
                        <a:spcAft>
                          <a:spcPts val="0"/>
                        </a:spcAft>
                        <a:buClr>
                          <a:srgbClr val="000000"/>
                        </a:buClr>
                        <a:buSzPts val="2100"/>
                        <a:buFont typeface="Arial"/>
                        <a:buNone/>
                      </a:pPr>
                      <a:r>
                        <a:rPr lang="ja" sz="2100" u="none" strike="noStrike" cap="none" dirty="0"/>
                        <a:t>ソート</a:t>
                      </a:r>
                      <a:endParaRPr sz="2100" u="none" strike="noStrike" cap="none" dirty="0"/>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tcPr>
                </a:tc>
                <a:tc rowSpan="5">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配列</a:t>
                      </a:r>
                      <a:endParaRPr sz="2100" u="none" strike="noStrike" cap="none"/>
                    </a:p>
                    <a:p>
                      <a:pPr marL="0" marR="0" lvl="0" indent="0" algn="ctr" rtl="0">
                        <a:lnSpc>
                          <a:spcPct val="100000"/>
                        </a:lnSpc>
                        <a:spcBef>
                          <a:spcPts val="0"/>
                        </a:spcBef>
                        <a:spcAft>
                          <a:spcPts val="0"/>
                        </a:spcAft>
                        <a:buClr>
                          <a:srgbClr val="000000"/>
                        </a:buClr>
                        <a:buSzPts val="2100"/>
                        <a:buFont typeface="Arial"/>
                        <a:buNone/>
                      </a:pPr>
                      <a:r>
                        <a:rPr lang="ja" sz="2100" u="none" strike="noStrike" cap="none"/>
                        <a:t>結合</a:t>
                      </a:r>
                      <a:endParaRPr sz="2100" u="none" strike="noStrike" cap="none"/>
                    </a:p>
                    <a:p>
                      <a:pPr marL="0" marR="0" lvl="0" indent="0" algn="ctr" rtl="0">
                        <a:lnSpc>
                          <a:spcPct val="100000"/>
                        </a:lnSpc>
                        <a:spcBef>
                          <a:spcPts val="0"/>
                        </a:spcBef>
                        <a:spcAft>
                          <a:spcPts val="0"/>
                        </a:spcAft>
                        <a:buClr>
                          <a:srgbClr val="000000"/>
                        </a:buClr>
                        <a:buSzPts val="2100"/>
                        <a:buFont typeface="Arial"/>
                        <a:buNone/>
                      </a:pPr>
                      <a:r>
                        <a:rPr lang="ja" sz="2100" u="none" strike="noStrike" cap="none"/>
                        <a:t>0.00007</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chemeClr val="lt1"/>
                    </a:solidFill>
                  </a:tcPr>
                </a:tc>
                <a:tc rowSpan="5">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総時間</a:t>
                      </a:r>
                      <a:endParaRPr sz="2100" u="none" strike="noStrike" cap="none"/>
                    </a:p>
                    <a:p>
                      <a:pPr marL="0" marR="0" lvl="0" indent="0" algn="ctr" rtl="0">
                        <a:lnSpc>
                          <a:spcPct val="100000"/>
                        </a:lnSpc>
                        <a:spcBef>
                          <a:spcPts val="0"/>
                        </a:spcBef>
                        <a:spcAft>
                          <a:spcPts val="0"/>
                        </a:spcAft>
                        <a:buClr>
                          <a:srgbClr val="000000"/>
                        </a:buClr>
                        <a:buSzPts val="2100"/>
                        <a:buFont typeface="Arial"/>
                        <a:buNone/>
                      </a:pPr>
                      <a:r>
                        <a:rPr lang="ja" sz="2100" u="none" strike="noStrike" cap="none"/>
                        <a:t>65.27517</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FCE5CD"/>
                    </a:solidFill>
                  </a:tcPr>
                </a:tc>
                <a:extLst>
                  <a:ext uri="{0D108BD9-81ED-4DB2-BD59-A6C34878D82A}">
                    <a16:rowId xmlns:a16="http://schemas.microsoft.com/office/drawing/2014/main" val="10000"/>
                  </a:ext>
                </a:extLst>
              </a:tr>
              <a:tr h="587725">
                <a:tc vMerge="1">
                  <a:txBody>
                    <a:bodyPr/>
                    <a:lstStyle/>
                    <a:p>
                      <a:endParaRPr lang="ja-JP"/>
                    </a:p>
                  </a:txBody>
                  <a:tcPr/>
                </a:tc>
                <a:tc gridSpan="4">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ractor1</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9DAF8"/>
                    </a:solidFill>
                  </a:tcPr>
                </a:tc>
                <a:tc hMerge="1">
                  <a:txBody>
                    <a:bodyPr/>
                    <a:lstStyle/>
                    <a:p>
                      <a:endParaRPr lang="ja-JP"/>
                    </a:p>
                  </a:txBody>
                  <a:tcPr/>
                </a:tc>
                <a:tc hMerge="1">
                  <a:txBody>
                    <a:bodyPr/>
                    <a:lstStyle/>
                    <a:p>
                      <a:endParaRPr lang="ja-JP"/>
                    </a:p>
                  </a:txBody>
                  <a:tcPr/>
                </a:tc>
                <a:tc hMerge="1">
                  <a:txBody>
                    <a:bodyPr/>
                    <a:lstStyle/>
                    <a:p>
                      <a:endParaRPr lang="ja-JP"/>
                    </a:p>
                  </a:txBody>
                  <a:tcPr/>
                </a:tc>
                <a:tc vMerge="1">
                  <a:txBody>
                    <a:bodyPr/>
                    <a:lstStyle/>
                    <a:p>
                      <a:endParaRPr lang="ja-JP"/>
                    </a:p>
                  </a:txBody>
                  <a:tcPr/>
                </a:tc>
                <a:tc vMerge="1">
                  <a:txBody>
                    <a:bodyPr/>
                    <a:lstStyle/>
                    <a:p>
                      <a:endParaRPr lang="ja-JP"/>
                    </a:p>
                  </a:txBody>
                  <a:tcPr/>
                </a:tc>
                <a:extLst>
                  <a:ext uri="{0D108BD9-81ED-4DB2-BD59-A6C34878D82A}">
                    <a16:rowId xmlns:a16="http://schemas.microsoft.com/office/drawing/2014/main" val="10001"/>
                  </a:ext>
                </a:extLst>
              </a:tr>
              <a:tr h="587725">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0.00086</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0.00011</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0.00017</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64.62844</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C9DAF8"/>
                    </a:solidFill>
                  </a:tcPr>
                </a:tc>
                <a:tc vMerge="1">
                  <a:txBody>
                    <a:bodyPr/>
                    <a:lstStyle/>
                    <a:p>
                      <a:endParaRPr lang="ja-JP"/>
                    </a:p>
                  </a:txBody>
                  <a:tcPr/>
                </a:tc>
                <a:tc vMerge="1">
                  <a:txBody>
                    <a:bodyPr/>
                    <a:lstStyle/>
                    <a:p>
                      <a:endParaRPr lang="ja-JP"/>
                    </a:p>
                  </a:txBody>
                  <a:tcPr/>
                </a:tc>
                <a:extLst>
                  <a:ext uri="{0D108BD9-81ED-4DB2-BD59-A6C34878D82A}">
                    <a16:rowId xmlns:a16="http://schemas.microsoft.com/office/drawing/2014/main" val="10002"/>
                  </a:ext>
                </a:extLst>
              </a:tr>
              <a:tr h="587725">
                <a:tc vMerge="1">
                  <a:txBody>
                    <a:bodyPr/>
                    <a:lstStyle/>
                    <a:p>
                      <a:endParaRPr lang="ja-JP"/>
                    </a:p>
                  </a:txBody>
                  <a:tcPr/>
                </a:tc>
                <a:tc gridSpan="4">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ractor2</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EAD3"/>
                    </a:solidFill>
                  </a:tcPr>
                </a:tc>
                <a:tc hMerge="1">
                  <a:txBody>
                    <a:bodyPr/>
                    <a:lstStyle/>
                    <a:p>
                      <a:endParaRPr lang="ja-JP"/>
                    </a:p>
                  </a:txBody>
                  <a:tcPr/>
                </a:tc>
                <a:tc hMerge="1">
                  <a:txBody>
                    <a:bodyPr/>
                    <a:lstStyle/>
                    <a:p>
                      <a:endParaRPr lang="ja-JP"/>
                    </a:p>
                  </a:txBody>
                  <a:tcPr/>
                </a:tc>
                <a:tc hMerge="1">
                  <a:txBody>
                    <a:bodyPr/>
                    <a:lstStyle/>
                    <a:p>
                      <a:endParaRPr lang="ja-JP"/>
                    </a:p>
                  </a:txBody>
                  <a:tcPr/>
                </a:tc>
                <a:tc vMerge="1">
                  <a:txBody>
                    <a:bodyPr/>
                    <a:lstStyle/>
                    <a:p>
                      <a:endParaRPr lang="ja-JP"/>
                    </a:p>
                  </a:txBody>
                  <a:tcPr/>
                </a:tc>
                <a:tc vMerge="1">
                  <a:txBody>
                    <a:bodyPr/>
                    <a:lstStyle/>
                    <a:p>
                      <a:endParaRPr lang="ja-JP"/>
                    </a:p>
                  </a:txBody>
                  <a:tcPr/>
                </a:tc>
                <a:extLst>
                  <a:ext uri="{0D108BD9-81ED-4DB2-BD59-A6C34878D82A}">
                    <a16:rowId xmlns:a16="http://schemas.microsoft.com/office/drawing/2014/main" val="10003"/>
                  </a:ext>
                </a:extLst>
              </a:tr>
              <a:tr h="587725">
                <a:tc vMerge="1">
                  <a:txBody>
                    <a:bodyPr/>
                    <a:lstStyle/>
                    <a:p>
                      <a:endParaRPr lang="ja-JP"/>
                    </a:p>
                  </a:txBody>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t>0.00002</a:t>
                      </a:r>
                      <a:endParaRPr sz="2100" u="none" strike="noStrike" cap="none"/>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EAD3"/>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solidFill>
                            <a:schemeClr val="dk1"/>
                          </a:solidFill>
                        </a:rPr>
                        <a:t>0.00011</a:t>
                      </a:r>
                      <a:endParaRPr sz="2100" u="none" strike="noStrike" cap="none">
                        <a:solidFill>
                          <a:schemeClr val="dk1"/>
                        </a:solidFill>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EAD3"/>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a:solidFill>
                            <a:schemeClr val="dk1"/>
                          </a:solidFill>
                        </a:rPr>
                        <a:t>0.00025</a:t>
                      </a:r>
                      <a:endParaRPr sz="2100" u="none" strike="noStrike" cap="none">
                        <a:solidFill>
                          <a:schemeClr val="dk1"/>
                        </a:solidFill>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EAD3"/>
                    </a:solidFill>
                  </a:tcPr>
                </a:tc>
                <a:tc>
                  <a:txBody>
                    <a:bodyPr/>
                    <a:lstStyle/>
                    <a:p>
                      <a:pPr marL="0" marR="0" lvl="0" indent="0" algn="ctr" rtl="0">
                        <a:lnSpc>
                          <a:spcPct val="100000"/>
                        </a:lnSpc>
                        <a:spcBef>
                          <a:spcPts val="0"/>
                        </a:spcBef>
                        <a:spcAft>
                          <a:spcPts val="0"/>
                        </a:spcAft>
                        <a:buClr>
                          <a:srgbClr val="000000"/>
                        </a:buClr>
                        <a:buSzPts val="2100"/>
                        <a:buFont typeface="Arial"/>
                        <a:buNone/>
                      </a:pPr>
                      <a:r>
                        <a:rPr lang="ja" sz="2100" u="none" strike="noStrike" cap="none" dirty="0">
                          <a:solidFill>
                            <a:schemeClr val="dk1"/>
                          </a:solidFill>
                        </a:rPr>
                        <a:t>65.27062</a:t>
                      </a:r>
                      <a:endParaRPr sz="2100" u="none" strike="noStrike" cap="none" dirty="0">
                        <a:solidFill>
                          <a:schemeClr val="dk1"/>
                        </a:solidFill>
                      </a:endParaRPr>
                    </a:p>
                  </a:txBody>
                  <a:tcPr marL="91425" marR="91425" marT="91425" marB="91425" anchor="ctr">
                    <a:lnL w="9525" cap="flat" cmpd="sng">
                      <a:solidFill>
                        <a:srgbClr val="666666"/>
                      </a:solidFill>
                      <a:prstDash val="solid"/>
                      <a:round/>
                      <a:headEnd type="none" w="sm" len="sm"/>
                      <a:tailEnd type="none" w="sm" len="sm"/>
                    </a:lnL>
                    <a:lnR w="9525" cap="flat" cmpd="sng">
                      <a:solidFill>
                        <a:srgbClr val="666666"/>
                      </a:solidFill>
                      <a:prstDash val="solid"/>
                      <a:round/>
                      <a:headEnd type="none" w="sm" len="sm"/>
                      <a:tailEnd type="none" w="sm" len="sm"/>
                    </a:lnR>
                    <a:lnT w="9525" cap="flat" cmpd="sng">
                      <a:solidFill>
                        <a:srgbClr val="666666"/>
                      </a:solidFill>
                      <a:prstDash val="solid"/>
                      <a:round/>
                      <a:headEnd type="none" w="sm" len="sm"/>
                      <a:tailEnd type="none" w="sm" len="sm"/>
                    </a:lnT>
                    <a:lnB w="9525" cap="flat" cmpd="sng">
                      <a:solidFill>
                        <a:srgbClr val="666666"/>
                      </a:solidFill>
                      <a:prstDash val="solid"/>
                      <a:round/>
                      <a:headEnd type="none" w="sm" len="sm"/>
                      <a:tailEnd type="none" w="sm" len="sm"/>
                    </a:lnB>
                    <a:solidFill>
                      <a:srgbClr val="D9EAD3"/>
                    </a:solidFill>
                  </a:tcPr>
                </a:tc>
                <a:tc vMerge="1">
                  <a:txBody>
                    <a:bodyPr/>
                    <a:lstStyle/>
                    <a:p>
                      <a:endParaRPr lang="ja-JP"/>
                    </a:p>
                  </a:txBody>
                  <a:tcPr/>
                </a:tc>
                <a:tc vMerge="1">
                  <a:txBody>
                    <a:bodyPr/>
                    <a:lstStyle/>
                    <a:p>
                      <a:endParaRPr lang="ja-JP"/>
                    </a:p>
                  </a:txBody>
                  <a:tcPr/>
                </a:tc>
                <a:extLst>
                  <a:ext uri="{0D108BD9-81ED-4DB2-BD59-A6C34878D82A}">
                    <a16:rowId xmlns:a16="http://schemas.microsoft.com/office/drawing/2014/main" val="10004"/>
                  </a:ext>
                </a:extLst>
              </a:tr>
            </a:tbl>
          </a:graphicData>
        </a:graphic>
      </p:graphicFrame>
      <p:sp>
        <p:nvSpPr>
          <p:cNvPr id="221" name="Google Shape;221;p34"/>
          <p:cNvSpPr txBox="1"/>
          <p:nvPr/>
        </p:nvSpPr>
        <p:spPr>
          <a:xfrm>
            <a:off x="379875" y="972450"/>
            <a:ext cx="5780700" cy="57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ja" sz="2100" b="0" i="0" u="none" strike="noStrike" cap="none">
                <a:solidFill>
                  <a:schemeClr val="dk2"/>
                </a:solidFill>
                <a:latin typeface="Arial"/>
                <a:ea typeface="Arial"/>
                <a:cs typeface="Arial"/>
                <a:sym typeface="Arial"/>
              </a:rPr>
              <a:t>データ数: 50,000, 分岐点: 24,883, 単位: [sec]</a:t>
            </a:r>
            <a:endParaRPr sz="2100" b="0" i="0" u="none" strike="noStrike" cap="none">
              <a:solidFill>
                <a:schemeClr val="dk2"/>
              </a:solidFill>
              <a:latin typeface="Arial"/>
              <a:ea typeface="Arial"/>
              <a:cs typeface="Arial"/>
              <a:sym typeface="Arial"/>
            </a:endParaRPr>
          </a:p>
        </p:txBody>
      </p:sp>
      <p:sp>
        <p:nvSpPr>
          <p:cNvPr id="222" name="Google Shape;222;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ja" sz="3600" b="1"/>
              <a:t>Ractorによるバブルソート実験</a:t>
            </a:r>
            <a:endParaRPr sz="36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11</a:t>
            </a:fld>
            <a:endParaRPr/>
          </a:p>
        </p:txBody>
      </p:sp>
      <p:sp>
        <p:nvSpPr>
          <p:cNvPr id="228" name="Google Shape;22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b="1"/>
              <a:t>Ractorによるバブルソート実験</a:t>
            </a:r>
            <a:endParaRPr sz="3600" b="1"/>
          </a:p>
        </p:txBody>
      </p:sp>
      <p:sp>
        <p:nvSpPr>
          <p:cNvPr id="229" name="Google Shape;229;p35"/>
          <p:cNvSpPr txBox="1">
            <a:spLocks noGrp="1"/>
          </p:cNvSpPr>
          <p:nvPr>
            <p:ph type="body" idx="1"/>
          </p:nvPr>
        </p:nvSpPr>
        <p:spPr>
          <a:xfrm>
            <a:off x="311700" y="1132275"/>
            <a:ext cx="8520600" cy="3416400"/>
          </a:xfrm>
          <a:prstGeom prst="rect">
            <a:avLst/>
          </a:prstGeom>
        </p:spPr>
        <p:txBody>
          <a:bodyPr spcFirstLastPara="1" wrap="square" lIns="91425" tIns="91425" rIns="91425" bIns="91425" anchor="ctr" anchorCtr="0">
            <a:normAutofit fontScale="92500"/>
          </a:bodyPr>
          <a:lstStyle/>
          <a:p>
            <a:pPr marL="457200" lvl="0" indent="-428307" algn="l" rtl="0">
              <a:spcBef>
                <a:spcPts val="0"/>
              </a:spcBef>
              <a:spcAft>
                <a:spcPts val="0"/>
              </a:spcAft>
              <a:buSzPct val="100000"/>
              <a:buChar char="●"/>
            </a:pPr>
            <a:r>
              <a:rPr lang="ja" sz="3400" dirty="0"/>
              <a:t>Ractor1, データ数25,000: 46[sec]</a:t>
            </a:r>
            <a:endParaRPr sz="3400" dirty="0"/>
          </a:p>
          <a:p>
            <a:pPr marL="0" lvl="0" indent="0" algn="l" rtl="0">
              <a:spcBef>
                <a:spcPts val="1200"/>
              </a:spcBef>
              <a:spcAft>
                <a:spcPts val="0"/>
              </a:spcAft>
              <a:buNone/>
            </a:pPr>
            <a:endParaRPr sz="3400" dirty="0"/>
          </a:p>
          <a:p>
            <a:pPr marL="457200" lvl="0" indent="-428307" algn="l" rtl="0">
              <a:spcBef>
                <a:spcPts val="1200"/>
              </a:spcBef>
              <a:spcAft>
                <a:spcPts val="0"/>
              </a:spcAft>
              <a:buSzPct val="100000"/>
              <a:buChar char="●"/>
            </a:pPr>
            <a:r>
              <a:rPr lang="ja" sz="3400" dirty="0"/>
              <a:t>Ractor2, データ数50,000: 65[sec]</a:t>
            </a:r>
            <a:endParaRPr sz="3400" dirty="0"/>
          </a:p>
          <a:p>
            <a:pPr marL="457200" lvl="0" indent="-428307" algn="l" rtl="0">
              <a:spcBef>
                <a:spcPts val="0"/>
              </a:spcBef>
              <a:spcAft>
                <a:spcPts val="0"/>
              </a:spcAft>
              <a:buSzPct val="100000"/>
              <a:buChar char="●"/>
            </a:pPr>
            <a:r>
              <a:rPr lang="ja" sz="3400" dirty="0"/>
              <a:t>Ractor2(一方のRactor内ソートを行わない), </a:t>
            </a:r>
            <a:br>
              <a:rPr lang="ja" sz="3400" dirty="0"/>
            </a:br>
            <a:r>
              <a:rPr lang="ja" sz="3400" dirty="0"/>
              <a:t>データ数50,000: 46[sec]</a:t>
            </a:r>
            <a:endParaRPr sz="3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12</a:t>
            </a:fld>
            <a:endParaRPr/>
          </a:p>
        </p:txBody>
      </p:sp>
      <p:sp>
        <p:nvSpPr>
          <p:cNvPr id="235" name="Google Shape;23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b="1"/>
              <a:t>Ractorによるバブルソート実験</a:t>
            </a:r>
            <a:endParaRPr sz="3600" b="1"/>
          </a:p>
        </p:txBody>
      </p:sp>
      <p:sp>
        <p:nvSpPr>
          <p:cNvPr id="236" name="Google Shape;236;p36"/>
          <p:cNvSpPr txBox="1">
            <a:spLocks noGrp="1"/>
          </p:cNvSpPr>
          <p:nvPr>
            <p:ph type="body" idx="1"/>
          </p:nvPr>
        </p:nvSpPr>
        <p:spPr>
          <a:xfrm>
            <a:off x="311700" y="1246825"/>
            <a:ext cx="8520600" cy="3416400"/>
          </a:xfrm>
          <a:prstGeom prst="rect">
            <a:avLst/>
          </a:prstGeom>
        </p:spPr>
        <p:txBody>
          <a:bodyPr spcFirstLastPara="1" wrap="square" lIns="91425" tIns="91425" rIns="91425" bIns="91425" anchor="ctr" anchorCtr="0">
            <a:normAutofit lnSpcReduction="10000"/>
          </a:bodyPr>
          <a:lstStyle/>
          <a:p>
            <a:pPr marL="457200" lvl="0" indent="-457200" algn="l" rtl="0">
              <a:spcBef>
                <a:spcPts val="0"/>
              </a:spcBef>
              <a:spcAft>
                <a:spcPts val="0"/>
              </a:spcAft>
              <a:buSzPts val="3600"/>
              <a:buChar char="●"/>
            </a:pPr>
            <a:r>
              <a:rPr lang="ja" sz="3600" dirty="0"/>
              <a:t>原因</a:t>
            </a:r>
            <a:endParaRPr sz="3600" dirty="0"/>
          </a:p>
          <a:p>
            <a:pPr marL="914400" lvl="1" indent="-457200" algn="l" rtl="0">
              <a:spcBef>
                <a:spcPts val="0"/>
              </a:spcBef>
              <a:spcAft>
                <a:spcPts val="0"/>
              </a:spcAft>
              <a:buSzPts val="3600"/>
              <a:buChar char="○"/>
            </a:pPr>
            <a:r>
              <a:rPr lang="ja" sz="3600" dirty="0"/>
              <a:t>配列の参照時のロック競合</a:t>
            </a:r>
            <a:endParaRPr sz="3600" dirty="0"/>
          </a:p>
          <a:p>
            <a:pPr marL="914400" lvl="1" indent="-457200" algn="l" rtl="0">
              <a:spcBef>
                <a:spcPts val="0"/>
              </a:spcBef>
              <a:spcAft>
                <a:spcPts val="0"/>
              </a:spcAft>
              <a:buSzPts val="3600"/>
              <a:buChar char="○"/>
            </a:pPr>
            <a:r>
              <a:rPr lang="ja" sz="3600" dirty="0"/>
              <a:t>ガベージコレクションの頻発</a:t>
            </a:r>
            <a:endParaRPr sz="3600" dirty="0"/>
          </a:p>
          <a:p>
            <a:pPr marL="0" lvl="0" indent="0" algn="l" rtl="0">
              <a:spcBef>
                <a:spcPts val="1200"/>
              </a:spcBef>
              <a:spcAft>
                <a:spcPts val="0"/>
              </a:spcAft>
              <a:buNone/>
            </a:pPr>
            <a:endParaRPr sz="3600" dirty="0"/>
          </a:p>
          <a:p>
            <a:pPr marL="457200" lvl="0" indent="-457200" algn="l" rtl="0">
              <a:spcBef>
                <a:spcPts val="1200"/>
              </a:spcBef>
              <a:spcAft>
                <a:spcPts val="0"/>
              </a:spcAft>
              <a:buSzPts val="3600"/>
              <a:buChar char="●"/>
            </a:pPr>
            <a:r>
              <a:rPr lang="ja" sz="3600" dirty="0"/>
              <a:t>ユーザー側の記述の工夫では不可避</a:t>
            </a:r>
            <a:endParaRPr sz="3600" dirty="0"/>
          </a:p>
        </p:txBody>
      </p:sp>
      <p:sp>
        <p:nvSpPr>
          <p:cNvPr id="237" name="Google Shape;237;p36"/>
          <p:cNvSpPr/>
          <p:nvPr/>
        </p:nvSpPr>
        <p:spPr>
          <a:xfrm>
            <a:off x="1946525" y="3179125"/>
            <a:ext cx="905400" cy="642000"/>
          </a:xfrm>
          <a:prstGeom prst="downArrow">
            <a:avLst>
              <a:gd name="adj1" fmla="val 50000"/>
              <a:gd name="adj2" fmla="val 50000"/>
            </a:avLst>
          </a:prstGeom>
          <a:gradFill>
            <a:gsLst>
              <a:gs pos="0">
                <a:srgbClr val="DDDDDD"/>
              </a:gs>
              <a:gs pos="100000">
                <a:srgbClr val="919191"/>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13</a:t>
            </a:fld>
            <a:endParaRPr/>
          </a:p>
        </p:txBody>
      </p:sp>
      <p:sp>
        <p:nvSpPr>
          <p:cNvPr id="243" name="Google Shape;243;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b="1"/>
              <a:t>Ractorによるバブルソート実験</a:t>
            </a:r>
            <a:endParaRPr sz="3600" b="1"/>
          </a:p>
        </p:txBody>
      </p:sp>
      <p:sp>
        <p:nvSpPr>
          <p:cNvPr id="244" name="Google Shape;244;p37"/>
          <p:cNvSpPr txBox="1">
            <a:spLocks noGrp="1"/>
          </p:cNvSpPr>
          <p:nvPr>
            <p:ph type="body" idx="1"/>
          </p:nvPr>
        </p:nvSpPr>
        <p:spPr>
          <a:xfrm>
            <a:off x="311700" y="1246825"/>
            <a:ext cx="8520600" cy="3416400"/>
          </a:xfrm>
          <a:prstGeom prst="rect">
            <a:avLst/>
          </a:prstGeom>
        </p:spPr>
        <p:txBody>
          <a:bodyPr spcFirstLastPara="1" wrap="square" lIns="91425" tIns="91425" rIns="91425" bIns="91425" anchor="ctr" anchorCtr="0">
            <a:normAutofit/>
          </a:bodyPr>
          <a:lstStyle/>
          <a:p>
            <a:pPr marL="457200" lvl="0" indent="-457200" algn="l" rtl="0">
              <a:spcBef>
                <a:spcPts val="0"/>
              </a:spcBef>
              <a:spcAft>
                <a:spcPts val="0"/>
              </a:spcAft>
              <a:buSzPts val="3600"/>
              <a:buChar char="●"/>
            </a:pPr>
            <a:r>
              <a:rPr lang="ja" sz="3600"/>
              <a:t>各Ractorに配列要素を均等に</a:t>
            </a:r>
            <a:br>
              <a:rPr lang="ja" sz="3600"/>
            </a:br>
            <a:r>
              <a:rPr lang="ja" sz="3600"/>
              <a:t>送信することで最適化が見込める</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ja" sz="3500" b="1"/>
              <a:t>今後の方針</a:t>
            </a:r>
            <a:endParaRPr sz="3500" b="1"/>
          </a:p>
        </p:txBody>
      </p:sp>
      <p:sp>
        <p:nvSpPr>
          <p:cNvPr id="250" name="Google Shape;250;p38"/>
          <p:cNvSpPr txBox="1">
            <a:spLocks noGrp="1"/>
          </p:cNvSpPr>
          <p:nvPr>
            <p:ph type="body" idx="1"/>
          </p:nvPr>
        </p:nvSpPr>
        <p:spPr>
          <a:xfrm>
            <a:off x="311700" y="1132275"/>
            <a:ext cx="8520600" cy="3416400"/>
          </a:xfrm>
          <a:prstGeom prst="rect">
            <a:avLst/>
          </a:prstGeom>
          <a:noFill/>
          <a:ln>
            <a:noFill/>
          </a:ln>
        </p:spPr>
        <p:txBody>
          <a:bodyPr spcFirstLastPara="1" wrap="square" lIns="91425" tIns="91425" rIns="91425" bIns="91425" anchor="ctr" anchorCtr="0">
            <a:normAutofit fontScale="92500" lnSpcReduction="10000"/>
          </a:bodyPr>
          <a:lstStyle/>
          <a:p>
            <a:pPr marL="457200" lvl="0" indent="-428307" algn="l" rtl="0">
              <a:lnSpc>
                <a:spcPct val="115000"/>
              </a:lnSpc>
              <a:spcBef>
                <a:spcPts val="0"/>
              </a:spcBef>
              <a:spcAft>
                <a:spcPts val="0"/>
              </a:spcAft>
              <a:buSzPct val="100000"/>
              <a:buChar char="●"/>
            </a:pPr>
            <a:r>
              <a:rPr lang="ja" sz="3400"/>
              <a:t>Rubocopによるコード支援</a:t>
            </a:r>
            <a:endParaRPr sz="3400"/>
          </a:p>
          <a:p>
            <a:pPr marL="914400" lvl="1" indent="-428307" algn="l" rtl="0">
              <a:lnSpc>
                <a:spcPct val="115000"/>
              </a:lnSpc>
              <a:spcBef>
                <a:spcPts val="0"/>
              </a:spcBef>
              <a:spcAft>
                <a:spcPts val="0"/>
              </a:spcAft>
              <a:buSzPct val="100000"/>
              <a:buChar char="○"/>
            </a:pPr>
            <a:r>
              <a:rPr lang="ja" sz="3400"/>
              <a:t>例: Ractorによるバブルソートの並列化を行う際に、分割された要素数が1/2から</a:t>
            </a:r>
            <a:br>
              <a:rPr lang="ja" sz="3400"/>
            </a:br>
            <a:r>
              <a:rPr lang="ja" sz="3400"/>
              <a:t>大きく逸脱する場合に警告</a:t>
            </a:r>
            <a:endParaRPr sz="3400"/>
          </a:p>
          <a:p>
            <a:pPr marL="457200" lvl="0" indent="-428307" algn="l" rtl="0">
              <a:lnSpc>
                <a:spcPct val="115000"/>
              </a:lnSpc>
              <a:spcBef>
                <a:spcPts val="0"/>
              </a:spcBef>
              <a:spcAft>
                <a:spcPts val="0"/>
              </a:spcAft>
              <a:buSzPct val="100000"/>
              <a:buChar char="●"/>
            </a:pPr>
            <a:r>
              <a:rPr lang="ja" sz="3400"/>
              <a:t>Ractorの最適な使用方法の分析</a:t>
            </a:r>
            <a:endParaRPr sz="3400"/>
          </a:p>
          <a:p>
            <a:pPr marL="914400" lvl="1" indent="-428307" algn="l" rtl="0">
              <a:lnSpc>
                <a:spcPct val="115000"/>
              </a:lnSpc>
              <a:spcBef>
                <a:spcPts val="0"/>
              </a:spcBef>
              <a:spcAft>
                <a:spcPts val="0"/>
              </a:spcAft>
              <a:buSzPct val="100000"/>
              <a:buChar char="○"/>
            </a:pPr>
            <a:r>
              <a:rPr lang="ja" sz="3400"/>
              <a:t>その他のコード例の実装と評価</a:t>
            </a:r>
            <a:endParaRPr sz="3400"/>
          </a:p>
        </p:txBody>
      </p:sp>
      <p:sp>
        <p:nvSpPr>
          <p:cNvPr id="251" name="Google Shape;251;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ja"/>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ja" sz="3620" b="1"/>
              <a:t>背景</a:t>
            </a:r>
            <a:endParaRPr sz="3620" b="1"/>
          </a:p>
        </p:txBody>
      </p:sp>
      <p:sp>
        <p:nvSpPr>
          <p:cNvPr id="107" name="Google Shape;107;p26"/>
          <p:cNvSpPr txBox="1">
            <a:spLocks noGrp="1"/>
          </p:cNvSpPr>
          <p:nvPr>
            <p:ph type="body" idx="1"/>
          </p:nvPr>
        </p:nvSpPr>
        <p:spPr>
          <a:xfrm>
            <a:off x="311693" y="863550"/>
            <a:ext cx="8520600" cy="3416400"/>
          </a:xfrm>
          <a:prstGeom prst="rect">
            <a:avLst/>
          </a:prstGeom>
        </p:spPr>
        <p:txBody>
          <a:bodyPr spcFirstLastPara="1" wrap="square" lIns="91425" tIns="91425" rIns="91425" bIns="91425" anchor="ctr" anchorCtr="0">
            <a:normAutofit/>
          </a:bodyPr>
          <a:lstStyle/>
          <a:p>
            <a:pPr marL="457200" lvl="0" indent="-444500" algn="l" rtl="0">
              <a:spcBef>
                <a:spcPts val="0"/>
              </a:spcBef>
              <a:spcAft>
                <a:spcPts val="0"/>
              </a:spcAft>
              <a:buSzPts val="3400"/>
              <a:buChar char="●"/>
            </a:pPr>
            <a:r>
              <a:rPr lang="ja" sz="3400"/>
              <a:t>Rubyについて</a:t>
            </a:r>
            <a:endParaRPr sz="3400"/>
          </a:p>
          <a:p>
            <a:pPr marL="914400" lvl="1" indent="-444500" algn="l" rtl="0">
              <a:spcBef>
                <a:spcPts val="0"/>
              </a:spcBef>
              <a:spcAft>
                <a:spcPts val="0"/>
              </a:spcAft>
              <a:buSzPts val="3400"/>
              <a:buChar char="○"/>
            </a:pPr>
            <a:r>
              <a:rPr lang="ja" sz="3400"/>
              <a:t>1995年に公開</a:t>
            </a:r>
            <a:endParaRPr sz="3400"/>
          </a:p>
          <a:p>
            <a:pPr marL="914400" lvl="1" indent="-444500" algn="l" rtl="0">
              <a:spcBef>
                <a:spcPts val="0"/>
              </a:spcBef>
              <a:spcAft>
                <a:spcPts val="0"/>
              </a:spcAft>
              <a:buSzPts val="3400"/>
              <a:buChar char="○"/>
            </a:pPr>
            <a:r>
              <a:rPr lang="ja" sz="3400"/>
              <a:t>オブジェクト指向スクリプト言語</a:t>
            </a:r>
            <a:endParaRPr sz="3400"/>
          </a:p>
          <a:p>
            <a:pPr marL="914400" lvl="1" indent="-444500" algn="l" rtl="0">
              <a:spcBef>
                <a:spcPts val="0"/>
              </a:spcBef>
              <a:spcAft>
                <a:spcPts val="0"/>
              </a:spcAft>
              <a:buSzPts val="3400"/>
              <a:buChar char="○"/>
            </a:pPr>
            <a:r>
              <a:rPr lang="ja" sz="3400"/>
              <a:t>Perl, Smalltalk, Eiffel, Ada, Lispの影響</a:t>
            </a:r>
            <a:endParaRPr sz="3400"/>
          </a:p>
          <a:p>
            <a:pPr marL="914400" lvl="1" indent="-444500" algn="l" rtl="0">
              <a:spcBef>
                <a:spcPts val="0"/>
              </a:spcBef>
              <a:spcAft>
                <a:spcPts val="0"/>
              </a:spcAft>
              <a:buSzPts val="3400"/>
              <a:buChar char="○"/>
            </a:pPr>
            <a:r>
              <a:rPr lang="ja" sz="3400"/>
              <a:t>Ruby on Railsの人気に起因</a:t>
            </a:r>
            <a:endParaRPr sz="3400"/>
          </a:p>
        </p:txBody>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ja" sz="3620" b="1"/>
              <a:t>背景</a:t>
            </a:r>
            <a:endParaRPr sz="3620" b="1"/>
          </a:p>
        </p:txBody>
      </p:sp>
      <p:sp>
        <p:nvSpPr>
          <p:cNvPr id="114" name="Google Shape;114;p27"/>
          <p:cNvSpPr txBox="1">
            <a:spLocks noGrp="1"/>
          </p:cNvSpPr>
          <p:nvPr>
            <p:ph type="body" idx="1"/>
          </p:nvPr>
        </p:nvSpPr>
        <p:spPr>
          <a:xfrm>
            <a:off x="311693" y="1246825"/>
            <a:ext cx="8520600" cy="3416400"/>
          </a:xfrm>
          <a:prstGeom prst="rect">
            <a:avLst/>
          </a:prstGeom>
        </p:spPr>
        <p:txBody>
          <a:bodyPr spcFirstLastPara="1" wrap="square" lIns="91425" tIns="91425" rIns="91425" bIns="91425" anchor="ctr" anchorCtr="0">
            <a:noAutofit/>
          </a:bodyPr>
          <a:lstStyle/>
          <a:p>
            <a:pPr marL="457200" lvl="0" indent="-374650" algn="l" rtl="0">
              <a:spcBef>
                <a:spcPts val="0"/>
              </a:spcBef>
              <a:spcAft>
                <a:spcPts val="0"/>
              </a:spcAft>
              <a:buSzPts val="2300"/>
              <a:buChar char="●"/>
            </a:pPr>
            <a:r>
              <a:rPr lang="ja" sz="2300"/>
              <a:t>多くのプログラミング言語では</a:t>
            </a:r>
            <a:br>
              <a:rPr lang="ja" sz="2300"/>
            </a:br>
            <a:r>
              <a:rPr lang="ja" sz="2300"/>
              <a:t>複数スレッドの同時実行が可能</a:t>
            </a:r>
            <a:endParaRPr sz="2300"/>
          </a:p>
          <a:p>
            <a:pPr marL="0" lvl="0" indent="0" algn="l" rtl="0">
              <a:spcBef>
                <a:spcPts val="1200"/>
              </a:spcBef>
              <a:spcAft>
                <a:spcPts val="0"/>
              </a:spcAft>
              <a:buNone/>
            </a:pPr>
            <a:endParaRPr sz="2300"/>
          </a:p>
          <a:p>
            <a:pPr marL="457200" lvl="0" indent="-374650" algn="l" rtl="0">
              <a:spcBef>
                <a:spcPts val="1200"/>
              </a:spcBef>
              <a:spcAft>
                <a:spcPts val="0"/>
              </a:spcAft>
              <a:buSzPts val="2300"/>
              <a:buChar char="●"/>
            </a:pPr>
            <a:r>
              <a:rPr lang="ja" sz="2300"/>
              <a:t>Rubyスレッドはグローバルインタープリターロックにより</a:t>
            </a:r>
            <a:br>
              <a:rPr lang="ja" sz="2300"/>
            </a:br>
            <a:r>
              <a:rPr lang="ja" sz="2300"/>
              <a:t>同時に実行可能なスレッドは1つのみ</a:t>
            </a:r>
            <a:endParaRPr sz="2300"/>
          </a:p>
          <a:p>
            <a:pPr marL="0" lvl="0" indent="0" algn="l" rtl="0">
              <a:spcBef>
                <a:spcPts val="1200"/>
              </a:spcBef>
              <a:spcAft>
                <a:spcPts val="0"/>
              </a:spcAft>
              <a:buNone/>
            </a:pPr>
            <a:endParaRPr sz="2300"/>
          </a:p>
          <a:p>
            <a:pPr marL="457200" lvl="0" indent="-374650" algn="l" rtl="0">
              <a:spcBef>
                <a:spcPts val="1200"/>
              </a:spcBef>
              <a:spcAft>
                <a:spcPts val="0"/>
              </a:spcAft>
              <a:buSzPts val="2300"/>
              <a:buChar char="●"/>
            </a:pPr>
            <a:r>
              <a:rPr lang="ja" sz="2300"/>
              <a:t>Ractorの登場</a:t>
            </a:r>
            <a:br>
              <a:rPr lang="ja" sz="2300"/>
            </a:br>
            <a:r>
              <a:rPr lang="ja" sz="2300"/>
              <a:t>異なるRactor間でスレッドの並列実行が可能</a:t>
            </a:r>
            <a:endParaRPr sz="2300"/>
          </a:p>
        </p:txBody>
      </p:sp>
      <p:sp>
        <p:nvSpPr>
          <p:cNvPr id="115" name="Google Shape;11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3</a:t>
            </a:fld>
            <a:endParaRPr/>
          </a:p>
        </p:txBody>
      </p:sp>
      <p:sp>
        <p:nvSpPr>
          <p:cNvPr id="116" name="Google Shape;116;p27"/>
          <p:cNvSpPr/>
          <p:nvPr/>
        </p:nvSpPr>
        <p:spPr>
          <a:xfrm>
            <a:off x="2055150" y="3395850"/>
            <a:ext cx="905400" cy="642000"/>
          </a:xfrm>
          <a:prstGeom prst="downArrow">
            <a:avLst>
              <a:gd name="adj1" fmla="val 50000"/>
              <a:gd name="adj2" fmla="val 50000"/>
            </a:avLst>
          </a:prstGeom>
          <a:gradFill>
            <a:gsLst>
              <a:gs pos="0">
                <a:srgbClr val="DDDDDD"/>
              </a:gs>
              <a:gs pos="100000">
                <a:srgbClr val="919191"/>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27"/>
          <p:cNvSpPr/>
          <p:nvPr/>
        </p:nvSpPr>
        <p:spPr>
          <a:xfrm>
            <a:off x="2055150" y="1929750"/>
            <a:ext cx="905400" cy="642000"/>
          </a:xfrm>
          <a:prstGeom prst="downArrow">
            <a:avLst>
              <a:gd name="adj1" fmla="val 50000"/>
              <a:gd name="adj2" fmla="val 50000"/>
            </a:avLst>
          </a:prstGeom>
          <a:gradFill>
            <a:gsLst>
              <a:gs pos="0">
                <a:srgbClr val="DDDDDD"/>
              </a:gs>
              <a:gs pos="100000">
                <a:srgbClr val="919191"/>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3620" b="1"/>
              <a:t>目的</a:t>
            </a:r>
            <a:endParaRPr sz="3620" b="1"/>
          </a:p>
        </p:txBody>
      </p:sp>
      <p:sp>
        <p:nvSpPr>
          <p:cNvPr id="123" name="Google Shape;123;p28"/>
          <p:cNvSpPr txBox="1">
            <a:spLocks noGrp="1"/>
          </p:cNvSpPr>
          <p:nvPr>
            <p:ph type="body" idx="1"/>
          </p:nvPr>
        </p:nvSpPr>
        <p:spPr>
          <a:xfrm>
            <a:off x="311700" y="863550"/>
            <a:ext cx="85206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ja" sz="3600"/>
              <a:t>Ractorの最適な記述方法を明らかにし、</a:t>
            </a:r>
            <a:br>
              <a:rPr lang="ja" sz="3600"/>
            </a:br>
            <a:r>
              <a:rPr lang="ja" sz="3600"/>
              <a:t>静的解析ツールRubocopによる</a:t>
            </a:r>
            <a:br>
              <a:rPr lang="ja" sz="3600"/>
            </a:br>
            <a:r>
              <a:rPr lang="ja" sz="3600"/>
              <a:t>Ractorを用いたRubyの記述を支援</a:t>
            </a:r>
            <a:endParaRPr sz="3600"/>
          </a:p>
        </p:txBody>
      </p:sp>
      <p:sp>
        <p:nvSpPr>
          <p:cNvPr id="124" name="Google Shape;12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b="1"/>
              <a:t>静的解析ツールRubocopとは</a:t>
            </a:r>
            <a:endParaRPr sz="3600"/>
          </a:p>
        </p:txBody>
      </p:sp>
      <p:sp>
        <p:nvSpPr>
          <p:cNvPr id="130" name="Google Shape;130;p29"/>
          <p:cNvSpPr txBox="1">
            <a:spLocks noGrp="1"/>
          </p:cNvSpPr>
          <p:nvPr>
            <p:ph type="body" idx="1"/>
          </p:nvPr>
        </p:nvSpPr>
        <p:spPr>
          <a:xfrm>
            <a:off x="311700" y="1132275"/>
            <a:ext cx="8520600" cy="3416400"/>
          </a:xfrm>
          <a:prstGeom prst="rect">
            <a:avLst/>
          </a:prstGeom>
        </p:spPr>
        <p:txBody>
          <a:bodyPr spcFirstLastPara="1" wrap="square" lIns="91425" tIns="91425" rIns="91425" bIns="91425" anchor="ctr" anchorCtr="0">
            <a:normAutofit fontScale="92500"/>
          </a:bodyPr>
          <a:lstStyle/>
          <a:p>
            <a:pPr marL="457200" lvl="0" indent="-444500" algn="l" rtl="0">
              <a:spcBef>
                <a:spcPts val="0"/>
              </a:spcBef>
              <a:spcAft>
                <a:spcPts val="0"/>
              </a:spcAft>
              <a:buSzPts val="3400"/>
              <a:buChar char="●"/>
            </a:pPr>
            <a:r>
              <a:rPr lang="ja" sz="3400"/>
              <a:t>Rubyのライブラリ</a:t>
            </a:r>
            <a:endParaRPr sz="3400"/>
          </a:p>
          <a:p>
            <a:pPr marL="914400" lvl="1" indent="-444500" algn="l" rtl="0">
              <a:spcBef>
                <a:spcPts val="0"/>
              </a:spcBef>
              <a:spcAft>
                <a:spcPts val="0"/>
              </a:spcAft>
              <a:buSzPts val="3400"/>
              <a:buChar char="○"/>
            </a:pPr>
            <a:r>
              <a:rPr lang="ja" sz="3400"/>
              <a:t>静的コード解析</a:t>
            </a:r>
            <a:endParaRPr sz="3400"/>
          </a:p>
          <a:p>
            <a:pPr marL="914400" lvl="1" indent="-444500" algn="l" rtl="0">
              <a:spcBef>
                <a:spcPts val="0"/>
              </a:spcBef>
              <a:spcAft>
                <a:spcPts val="0"/>
              </a:spcAft>
              <a:buSzPts val="3400"/>
              <a:buChar char="○"/>
            </a:pPr>
            <a:r>
              <a:rPr lang="ja" sz="3400"/>
              <a:t>コードフォーマッター</a:t>
            </a:r>
            <a:endParaRPr sz="3400"/>
          </a:p>
          <a:p>
            <a:pPr marL="457200" lvl="0" indent="-444500" algn="l" rtl="0">
              <a:spcBef>
                <a:spcPts val="0"/>
              </a:spcBef>
              <a:spcAft>
                <a:spcPts val="0"/>
              </a:spcAft>
              <a:buSzPts val="3400"/>
              <a:buChar char="●"/>
            </a:pPr>
            <a:r>
              <a:rPr lang="ja" sz="3400"/>
              <a:t>以下の利点から、導入事例は多数</a:t>
            </a:r>
            <a:endParaRPr sz="3400"/>
          </a:p>
          <a:p>
            <a:pPr marL="914400" lvl="1" indent="-444500" algn="l" rtl="0">
              <a:spcBef>
                <a:spcPts val="0"/>
              </a:spcBef>
              <a:spcAft>
                <a:spcPts val="0"/>
              </a:spcAft>
              <a:buSzPts val="3400"/>
              <a:buChar char="○"/>
            </a:pPr>
            <a:r>
              <a:rPr lang="ja" sz="3400"/>
              <a:t>複数人での開発にて記述を統一</a:t>
            </a:r>
            <a:endParaRPr sz="3400"/>
          </a:p>
          <a:p>
            <a:pPr marL="914400" lvl="1" indent="-444500" algn="l" rtl="0">
              <a:spcBef>
                <a:spcPts val="0"/>
              </a:spcBef>
              <a:spcAft>
                <a:spcPts val="0"/>
              </a:spcAft>
              <a:buSzPts val="3400"/>
              <a:buChar char="○"/>
            </a:pPr>
            <a:r>
              <a:rPr lang="ja" sz="3400"/>
              <a:t>早い段階でエラーやバグを発見</a:t>
            </a:r>
            <a:endParaRPr sz="3400"/>
          </a:p>
        </p:txBody>
      </p:sp>
      <p:sp>
        <p:nvSpPr>
          <p:cNvPr id="131" name="Google Shape;13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body" idx="1"/>
          </p:nvPr>
        </p:nvSpPr>
        <p:spPr>
          <a:xfrm>
            <a:off x="311700" y="293200"/>
            <a:ext cx="8520600" cy="3416400"/>
          </a:xfrm>
          <a:prstGeom prst="rect">
            <a:avLst/>
          </a:prstGeom>
        </p:spPr>
        <p:txBody>
          <a:bodyPr spcFirstLastPara="1" wrap="square" lIns="91425" tIns="91425" rIns="91425" bIns="91425" anchor="ctr" anchorCtr="0">
            <a:normAutofit/>
          </a:bodyPr>
          <a:lstStyle/>
          <a:p>
            <a:pPr marL="457200" lvl="0" indent="-425450" algn="l" rtl="0">
              <a:spcBef>
                <a:spcPts val="0"/>
              </a:spcBef>
              <a:spcAft>
                <a:spcPts val="0"/>
              </a:spcAft>
              <a:buSzPts val="3100"/>
              <a:buChar char="●"/>
            </a:pPr>
            <a:r>
              <a:rPr lang="ja" sz="3100"/>
              <a:t>2020年 Ruby 3.0で導入</a:t>
            </a:r>
            <a:endParaRPr sz="3100"/>
          </a:p>
          <a:p>
            <a:pPr marL="457200" lvl="0" indent="-425450" algn="l" rtl="0">
              <a:spcBef>
                <a:spcPts val="0"/>
              </a:spcBef>
              <a:spcAft>
                <a:spcPts val="0"/>
              </a:spcAft>
              <a:buSzPts val="3100"/>
              <a:buChar char="●"/>
            </a:pPr>
            <a:r>
              <a:rPr lang="ja" sz="3100"/>
              <a:t>スレッドセーフな並列実行を提供</a:t>
            </a:r>
            <a:endParaRPr sz="3100"/>
          </a:p>
          <a:p>
            <a:pPr marL="457200" lvl="0" indent="-425450" algn="l" rtl="0">
              <a:spcBef>
                <a:spcPts val="0"/>
              </a:spcBef>
              <a:spcAft>
                <a:spcPts val="0"/>
              </a:spcAft>
              <a:buSzPts val="3100"/>
              <a:buChar char="●"/>
            </a:pPr>
            <a:r>
              <a:rPr lang="ja" sz="3100"/>
              <a:t>Ractor = Ruby + Actor Model</a:t>
            </a:r>
            <a:endParaRPr sz="3100"/>
          </a:p>
        </p:txBody>
      </p:sp>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b="1"/>
              <a:t>Ractorとは</a:t>
            </a:r>
            <a:endParaRPr sz="3600"/>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6</a:t>
            </a:fld>
            <a:endParaRPr/>
          </a:p>
        </p:txBody>
      </p:sp>
      <p:pic>
        <p:nvPicPr>
          <p:cNvPr id="139" name="Google Shape;139;p30"/>
          <p:cNvPicPr preferRelativeResize="0"/>
          <p:nvPr/>
        </p:nvPicPr>
        <p:blipFill>
          <a:blip r:embed="rId3">
            <a:alphaModFix/>
          </a:blip>
          <a:stretch>
            <a:fillRect/>
          </a:stretch>
        </p:blipFill>
        <p:spPr>
          <a:xfrm>
            <a:off x="2340550" y="2797525"/>
            <a:ext cx="6491750" cy="207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7</a:t>
            </a:fld>
            <a:endParaRPr/>
          </a:p>
        </p:txBody>
      </p:sp>
      <p:sp>
        <p:nvSpPr>
          <p:cNvPr id="145" name="Google Shape;14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b="1"/>
              <a:t>Ractorによるバブルソート実験</a:t>
            </a:r>
            <a:endParaRPr sz="3600" b="1"/>
          </a:p>
        </p:txBody>
      </p:sp>
      <p:grpSp>
        <p:nvGrpSpPr>
          <p:cNvPr id="146" name="Google Shape;146;p31"/>
          <p:cNvGrpSpPr/>
          <p:nvPr/>
        </p:nvGrpSpPr>
        <p:grpSpPr>
          <a:xfrm>
            <a:off x="2414629" y="4090529"/>
            <a:ext cx="4314757" cy="572700"/>
            <a:chOff x="1623800" y="1451425"/>
            <a:chExt cx="3292200" cy="572700"/>
          </a:xfrm>
        </p:grpSpPr>
        <p:sp>
          <p:nvSpPr>
            <p:cNvPr id="147" name="Google Shape;147;p31"/>
            <p:cNvSpPr/>
            <p:nvPr/>
          </p:nvSpPr>
          <p:spPr>
            <a:xfrm>
              <a:off x="16238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1</a:t>
              </a:r>
              <a:endParaRPr sz="3000"/>
            </a:p>
          </p:txBody>
        </p:sp>
        <p:sp>
          <p:nvSpPr>
            <p:cNvPr id="148" name="Google Shape;148;p31"/>
            <p:cNvSpPr/>
            <p:nvPr/>
          </p:nvSpPr>
          <p:spPr>
            <a:xfrm>
              <a:off x="21725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2</a:t>
              </a:r>
              <a:endParaRPr sz="3000"/>
            </a:p>
          </p:txBody>
        </p:sp>
        <p:sp>
          <p:nvSpPr>
            <p:cNvPr id="149" name="Google Shape;149;p31"/>
            <p:cNvSpPr/>
            <p:nvPr/>
          </p:nvSpPr>
          <p:spPr>
            <a:xfrm>
              <a:off x="27212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3</a:t>
              </a:r>
              <a:endParaRPr sz="3000"/>
            </a:p>
          </p:txBody>
        </p:sp>
        <p:sp>
          <p:nvSpPr>
            <p:cNvPr id="150" name="Google Shape;150;p31"/>
            <p:cNvSpPr/>
            <p:nvPr/>
          </p:nvSpPr>
          <p:spPr>
            <a:xfrm>
              <a:off x="32699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4</a:t>
              </a:r>
              <a:endParaRPr sz="3000"/>
            </a:p>
          </p:txBody>
        </p:sp>
        <p:sp>
          <p:nvSpPr>
            <p:cNvPr id="151" name="Google Shape;151;p31"/>
            <p:cNvSpPr/>
            <p:nvPr/>
          </p:nvSpPr>
          <p:spPr>
            <a:xfrm>
              <a:off x="38186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5</a:t>
              </a:r>
              <a:endParaRPr sz="3000"/>
            </a:p>
          </p:txBody>
        </p:sp>
        <p:sp>
          <p:nvSpPr>
            <p:cNvPr id="152" name="Google Shape;152;p31"/>
            <p:cNvSpPr/>
            <p:nvPr/>
          </p:nvSpPr>
          <p:spPr>
            <a:xfrm>
              <a:off x="43673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6</a:t>
              </a:r>
              <a:endParaRPr sz="3000"/>
            </a:p>
          </p:txBody>
        </p:sp>
      </p:grpSp>
      <p:grpSp>
        <p:nvGrpSpPr>
          <p:cNvPr id="153" name="Google Shape;153;p31"/>
          <p:cNvGrpSpPr/>
          <p:nvPr/>
        </p:nvGrpSpPr>
        <p:grpSpPr>
          <a:xfrm>
            <a:off x="2414629" y="1093154"/>
            <a:ext cx="4314757" cy="572700"/>
            <a:chOff x="1623800" y="1451425"/>
            <a:chExt cx="3292200" cy="572700"/>
          </a:xfrm>
        </p:grpSpPr>
        <p:sp>
          <p:nvSpPr>
            <p:cNvPr id="154" name="Google Shape;154;p31"/>
            <p:cNvSpPr/>
            <p:nvPr/>
          </p:nvSpPr>
          <p:spPr>
            <a:xfrm>
              <a:off x="16238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2</a:t>
              </a:r>
              <a:endParaRPr sz="3000"/>
            </a:p>
          </p:txBody>
        </p:sp>
        <p:sp>
          <p:nvSpPr>
            <p:cNvPr id="155" name="Google Shape;155;p31"/>
            <p:cNvSpPr/>
            <p:nvPr/>
          </p:nvSpPr>
          <p:spPr>
            <a:xfrm>
              <a:off x="21725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5</a:t>
              </a:r>
              <a:endParaRPr sz="3000"/>
            </a:p>
          </p:txBody>
        </p:sp>
        <p:sp>
          <p:nvSpPr>
            <p:cNvPr id="156" name="Google Shape;156;p31"/>
            <p:cNvSpPr/>
            <p:nvPr/>
          </p:nvSpPr>
          <p:spPr>
            <a:xfrm>
              <a:off x="27212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3</a:t>
              </a:r>
              <a:endParaRPr sz="3000"/>
            </a:p>
          </p:txBody>
        </p:sp>
        <p:sp>
          <p:nvSpPr>
            <p:cNvPr id="157" name="Google Shape;157;p31"/>
            <p:cNvSpPr/>
            <p:nvPr/>
          </p:nvSpPr>
          <p:spPr>
            <a:xfrm>
              <a:off x="32699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1</a:t>
              </a:r>
              <a:endParaRPr sz="3000"/>
            </a:p>
          </p:txBody>
        </p:sp>
        <p:sp>
          <p:nvSpPr>
            <p:cNvPr id="158" name="Google Shape;158;p31"/>
            <p:cNvSpPr/>
            <p:nvPr/>
          </p:nvSpPr>
          <p:spPr>
            <a:xfrm>
              <a:off x="38186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4</a:t>
              </a:r>
              <a:endParaRPr sz="3000"/>
            </a:p>
          </p:txBody>
        </p:sp>
        <p:sp>
          <p:nvSpPr>
            <p:cNvPr id="159" name="Google Shape;159;p31"/>
            <p:cNvSpPr/>
            <p:nvPr/>
          </p:nvSpPr>
          <p:spPr>
            <a:xfrm>
              <a:off x="43673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6</a:t>
              </a:r>
              <a:endParaRPr sz="3000"/>
            </a:p>
          </p:txBody>
        </p:sp>
      </p:grpSp>
      <p:grpSp>
        <p:nvGrpSpPr>
          <p:cNvPr id="160" name="Google Shape;160;p31"/>
          <p:cNvGrpSpPr/>
          <p:nvPr/>
        </p:nvGrpSpPr>
        <p:grpSpPr>
          <a:xfrm>
            <a:off x="2414616" y="2080179"/>
            <a:ext cx="4314757" cy="572700"/>
            <a:chOff x="311691" y="2211679"/>
            <a:chExt cx="4314757" cy="572700"/>
          </a:xfrm>
        </p:grpSpPr>
        <p:grpSp>
          <p:nvGrpSpPr>
            <p:cNvPr id="161" name="Google Shape;161;p31"/>
            <p:cNvGrpSpPr/>
            <p:nvPr/>
          </p:nvGrpSpPr>
          <p:grpSpPr>
            <a:xfrm>
              <a:off x="311691" y="2211679"/>
              <a:ext cx="4314757" cy="572700"/>
              <a:chOff x="1623800" y="1451425"/>
              <a:chExt cx="3292200" cy="572700"/>
            </a:xfrm>
          </p:grpSpPr>
          <p:sp>
            <p:nvSpPr>
              <p:cNvPr id="162" name="Google Shape;162;p31"/>
              <p:cNvSpPr/>
              <p:nvPr/>
            </p:nvSpPr>
            <p:spPr>
              <a:xfrm>
                <a:off x="16238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2</a:t>
                </a:r>
                <a:endParaRPr sz="3000"/>
              </a:p>
            </p:txBody>
          </p:sp>
          <p:sp>
            <p:nvSpPr>
              <p:cNvPr id="163" name="Google Shape;163;p31"/>
              <p:cNvSpPr/>
              <p:nvPr/>
            </p:nvSpPr>
            <p:spPr>
              <a:xfrm>
                <a:off x="21725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1</a:t>
                </a:r>
                <a:endParaRPr sz="3000"/>
              </a:p>
            </p:txBody>
          </p:sp>
          <p:sp>
            <p:nvSpPr>
              <p:cNvPr id="164" name="Google Shape;164;p31"/>
              <p:cNvSpPr/>
              <p:nvPr/>
            </p:nvSpPr>
            <p:spPr>
              <a:xfrm>
                <a:off x="27212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3</a:t>
                </a:r>
                <a:endParaRPr sz="3000"/>
              </a:p>
            </p:txBody>
          </p:sp>
          <p:sp>
            <p:nvSpPr>
              <p:cNvPr id="165" name="Google Shape;165;p31"/>
              <p:cNvSpPr/>
              <p:nvPr/>
            </p:nvSpPr>
            <p:spPr>
              <a:xfrm>
                <a:off x="32699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5</a:t>
                </a:r>
                <a:endParaRPr sz="3000"/>
              </a:p>
            </p:txBody>
          </p:sp>
          <p:sp>
            <p:nvSpPr>
              <p:cNvPr id="166" name="Google Shape;166;p31"/>
              <p:cNvSpPr/>
              <p:nvPr/>
            </p:nvSpPr>
            <p:spPr>
              <a:xfrm>
                <a:off x="38186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4</a:t>
                </a:r>
                <a:endParaRPr sz="3000"/>
              </a:p>
            </p:txBody>
          </p:sp>
          <p:sp>
            <p:nvSpPr>
              <p:cNvPr id="167" name="Google Shape;167;p31"/>
              <p:cNvSpPr/>
              <p:nvPr/>
            </p:nvSpPr>
            <p:spPr>
              <a:xfrm>
                <a:off x="43673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6</a:t>
                </a:r>
                <a:endParaRPr sz="3000"/>
              </a:p>
            </p:txBody>
          </p:sp>
        </p:grpSp>
        <p:cxnSp>
          <p:nvCxnSpPr>
            <p:cNvPr id="168" name="Google Shape;168;p31"/>
            <p:cNvCxnSpPr/>
            <p:nvPr/>
          </p:nvCxnSpPr>
          <p:spPr>
            <a:xfrm>
              <a:off x="2467425" y="2212275"/>
              <a:ext cx="0" cy="571500"/>
            </a:xfrm>
            <a:prstGeom prst="straightConnector1">
              <a:avLst/>
            </a:prstGeom>
            <a:noFill/>
            <a:ln w="114300" cap="flat" cmpd="sng">
              <a:solidFill>
                <a:srgbClr val="FF0000"/>
              </a:solidFill>
              <a:prstDash val="solid"/>
              <a:round/>
              <a:headEnd type="none" w="med" len="med"/>
              <a:tailEnd type="none" w="med" len="med"/>
            </a:ln>
          </p:spPr>
        </p:cxnSp>
      </p:grpSp>
      <p:sp>
        <p:nvSpPr>
          <p:cNvPr id="169" name="Google Shape;169;p31"/>
          <p:cNvSpPr/>
          <p:nvPr/>
        </p:nvSpPr>
        <p:spPr>
          <a:xfrm>
            <a:off x="4222800" y="1751850"/>
            <a:ext cx="698400" cy="281100"/>
          </a:xfrm>
          <a:prstGeom prst="downArrow">
            <a:avLst>
              <a:gd name="adj1" fmla="val 50000"/>
              <a:gd name="adj2" fmla="val 50000"/>
            </a:avLst>
          </a:prstGeom>
          <a:gradFill>
            <a:gsLst>
              <a:gs pos="0">
                <a:srgbClr val="8C8C8C"/>
              </a:gs>
              <a:gs pos="100000">
                <a:srgbClr val="404040"/>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70" name="Google Shape;170;p31"/>
          <p:cNvCxnSpPr>
            <a:stCxn id="163" idx="2"/>
            <a:endCxn id="171" idx="3"/>
          </p:cNvCxnSpPr>
          <p:nvPr/>
        </p:nvCxnSpPr>
        <p:spPr>
          <a:xfrm flipH="1">
            <a:off x="2373405" y="2652879"/>
            <a:ext cx="1119900" cy="227400"/>
          </a:xfrm>
          <a:prstGeom prst="straightConnector1">
            <a:avLst/>
          </a:prstGeom>
          <a:noFill/>
          <a:ln w="76200" cap="flat" cmpd="sng">
            <a:solidFill>
              <a:srgbClr val="666666"/>
            </a:solidFill>
            <a:prstDash val="solid"/>
            <a:round/>
            <a:headEnd type="none" w="med" len="med"/>
            <a:tailEnd type="triangle" w="med" len="med"/>
          </a:ln>
        </p:spPr>
      </p:cxnSp>
      <p:grpSp>
        <p:nvGrpSpPr>
          <p:cNvPr id="172" name="Google Shape;172;p31"/>
          <p:cNvGrpSpPr/>
          <p:nvPr/>
        </p:nvGrpSpPr>
        <p:grpSpPr>
          <a:xfrm>
            <a:off x="71375" y="1751850"/>
            <a:ext cx="2301900" cy="2256600"/>
            <a:chOff x="62200" y="1968500"/>
            <a:chExt cx="2301900" cy="2256600"/>
          </a:xfrm>
        </p:grpSpPr>
        <p:sp>
          <p:nvSpPr>
            <p:cNvPr id="171" name="Google Shape;171;p31"/>
            <p:cNvSpPr/>
            <p:nvPr/>
          </p:nvSpPr>
          <p:spPr>
            <a:xfrm>
              <a:off x="62200" y="1968500"/>
              <a:ext cx="2301900" cy="22566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73" name="Google Shape;173;p31"/>
            <p:cNvGrpSpPr/>
            <p:nvPr/>
          </p:nvGrpSpPr>
          <p:grpSpPr>
            <a:xfrm>
              <a:off x="134441" y="3432179"/>
              <a:ext cx="2157352" cy="572700"/>
              <a:chOff x="6066716" y="3897204"/>
              <a:chExt cx="2157352" cy="572700"/>
            </a:xfrm>
          </p:grpSpPr>
          <p:sp>
            <p:nvSpPr>
              <p:cNvPr id="174" name="Google Shape;174;p31"/>
              <p:cNvSpPr/>
              <p:nvPr/>
            </p:nvSpPr>
            <p:spPr>
              <a:xfrm>
                <a:off x="6066716" y="3897204"/>
                <a:ext cx="7191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1</a:t>
                </a:r>
                <a:endParaRPr sz="3000"/>
              </a:p>
            </p:txBody>
          </p:sp>
          <p:sp>
            <p:nvSpPr>
              <p:cNvPr id="175" name="Google Shape;175;p31"/>
              <p:cNvSpPr/>
              <p:nvPr/>
            </p:nvSpPr>
            <p:spPr>
              <a:xfrm>
                <a:off x="6785842" y="3897204"/>
                <a:ext cx="7191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2</a:t>
                </a:r>
                <a:endParaRPr sz="3000"/>
              </a:p>
            </p:txBody>
          </p:sp>
          <p:sp>
            <p:nvSpPr>
              <p:cNvPr id="176" name="Google Shape;176;p31"/>
              <p:cNvSpPr/>
              <p:nvPr/>
            </p:nvSpPr>
            <p:spPr>
              <a:xfrm>
                <a:off x="7504969" y="3897204"/>
                <a:ext cx="7191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3</a:t>
                </a:r>
                <a:endParaRPr sz="3000"/>
              </a:p>
            </p:txBody>
          </p:sp>
        </p:grpSp>
        <p:grpSp>
          <p:nvGrpSpPr>
            <p:cNvPr id="177" name="Google Shape;177;p31"/>
            <p:cNvGrpSpPr/>
            <p:nvPr/>
          </p:nvGrpSpPr>
          <p:grpSpPr>
            <a:xfrm>
              <a:off x="134441" y="2649154"/>
              <a:ext cx="2157379" cy="572700"/>
              <a:chOff x="1623800" y="1451425"/>
              <a:chExt cx="1646100" cy="572700"/>
            </a:xfrm>
          </p:grpSpPr>
          <p:sp>
            <p:nvSpPr>
              <p:cNvPr id="178" name="Google Shape;178;p31"/>
              <p:cNvSpPr/>
              <p:nvPr/>
            </p:nvSpPr>
            <p:spPr>
              <a:xfrm>
                <a:off x="16238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2</a:t>
                </a:r>
                <a:endParaRPr sz="3000"/>
              </a:p>
            </p:txBody>
          </p:sp>
          <p:sp>
            <p:nvSpPr>
              <p:cNvPr id="179" name="Google Shape;179;p31"/>
              <p:cNvSpPr/>
              <p:nvPr/>
            </p:nvSpPr>
            <p:spPr>
              <a:xfrm>
                <a:off x="21725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1</a:t>
                </a:r>
                <a:endParaRPr sz="3000"/>
              </a:p>
            </p:txBody>
          </p:sp>
          <p:sp>
            <p:nvSpPr>
              <p:cNvPr id="180" name="Google Shape;180;p31"/>
              <p:cNvSpPr/>
              <p:nvPr/>
            </p:nvSpPr>
            <p:spPr>
              <a:xfrm>
                <a:off x="27212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3</a:t>
                </a:r>
                <a:endParaRPr sz="3000"/>
              </a:p>
            </p:txBody>
          </p:sp>
        </p:grpSp>
        <p:sp>
          <p:nvSpPr>
            <p:cNvPr id="181" name="Google Shape;181;p31"/>
            <p:cNvSpPr/>
            <p:nvPr/>
          </p:nvSpPr>
          <p:spPr>
            <a:xfrm>
              <a:off x="863925" y="3229150"/>
              <a:ext cx="698400" cy="281100"/>
            </a:xfrm>
            <a:prstGeom prst="downArrow">
              <a:avLst>
                <a:gd name="adj1" fmla="val 50000"/>
                <a:gd name="adj2" fmla="val 50000"/>
              </a:avLst>
            </a:prstGeom>
            <a:gradFill>
              <a:gsLst>
                <a:gs pos="0">
                  <a:srgbClr val="8C8C8C"/>
                </a:gs>
                <a:gs pos="100000">
                  <a:srgbClr val="404040"/>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31"/>
            <p:cNvSpPr txBox="1"/>
            <p:nvPr/>
          </p:nvSpPr>
          <p:spPr>
            <a:xfrm>
              <a:off x="275950" y="2144525"/>
              <a:ext cx="1874400" cy="44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a:solidFill>
                    <a:schemeClr val="dk2"/>
                  </a:solidFill>
                </a:rPr>
                <a:t>Ractor1</a:t>
              </a:r>
              <a:endParaRPr sz="3500">
                <a:solidFill>
                  <a:schemeClr val="dk2"/>
                </a:solidFill>
              </a:endParaRPr>
            </a:p>
          </p:txBody>
        </p:sp>
      </p:grpSp>
      <p:cxnSp>
        <p:nvCxnSpPr>
          <p:cNvPr id="183" name="Google Shape;183;p31"/>
          <p:cNvCxnSpPr>
            <a:stCxn id="171" idx="2"/>
            <a:endCxn id="147" idx="1"/>
          </p:cNvCxnSpPr>
          <p:nvPr/>
        </p:nvCxnSpPr>
        <p:spPr>
          <a:xfrm>
            <a:off x="1222325" y="4008450"/>
            <a:ext cx="1192200" cy="368400"/>
          </a:xfrm>
          <a:prstGeom prst="straightConnector1">
            <a:avLst/>
          </a:prstGeom>
          <a:noFill/>
          <a:ln w="76200" cap="flat" cmpd="sng">
            <a:solidFill>
              <a:srgbClr val="666666"/>
            </a:solidFill>
            <a:prstDash val="solid"/>
            <a:round/>
            <a:headEnd type="none" w="med" len="med"/>
            <a:tailEnd type="triangle" w="med" len="med"/>
          </a:ln>
        </p:spPr>
      </p:cxnSp>
      <p:grpSp>
        <p:nvGrpSpPr>
          <p:cNvPr id="184" name="Google Shape;184;p31"/>
          <p:cNvGrpSpPr/>
          <p:nvPr/>
        </p:nvGrpSpPr>
        <p:grpSpPr>
          <a:xfrm>
            <a:off x="6770725" y="1751850"/>
            <a:ext cx="2301900" cy="2256600"/>
            <a:chOff x="62200" y="1968500"/>
            <a:chExt cx="2301900" cy="2256600"/>
          </a:xfrm>
        </p:grpSpPr>
        <p:sp>
          <p:nvSpPr>
            <p:cNvPr id="185" name="Google Shape;185;p31"/>
            <p:cNvSpPr/>
            <p:nvPr/>
          </p:nvSpPr>
          <p:spPr>
            <a:xfrm>
              <a:off x="62200" y="1968500"/>
              <a:ext cx="2301900" cy="22566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86" name="Google Shape;186;p31"/>
            <p:cNvGrpSpPr/>
            <p:nvPr/>
          </p:nvGrpSpPr>
          <p:grpSpPr>
            <a:xfrm>
              <a:off x="134441" y="3432179"/>
              <a:ext cx="2157352" cy="572700"/>
              <a:chOff x="6066716" y="3897204"/>
              <a:chExt cx="2157352" cy="572700"/>
            </a:xfrm>
          </p:grpSpPr>
          <p:sp>
            <p:nvSpPr>
              <p:cNvPr id="187" name="Google Shape;187;p31"/>
              <p:cNvSpPr/>
              <p:nvPr/>
            </p:nvSpPr>
            <p:spPr>
              <a:xfrm>
                <a:off x="6066716" y="3897204"/>
                <a:ext cx="7191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4</a:t>
                </a:r>
                <a:endParaRPr sz="3000"/>
              </a:p>
            </p:txBody>
          </p:sp>
          <p:sp>
            <p:nvSpPr>
              <p:cNvPr id="188" name="Google Shape;188;p31"/>
              <p:cNvSpPr/>
              <p:nvPr/>
            </p:nvSpPr>
            <p:spPr>
              <a:xfrm>
                <a:off x="6785842" y="3897204"/>
                <a:ext cx="7191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5</a:t>
                </a:r>
                <a:endParaRPr sz="3000"/>
              </a:p>
            </p:txBody>
          </p:sp>
          <p:sp>
            <p:nvSpPr>
              <p:cNvPr id="189" name="Google Shape;189;p31"/>
              <p:cNvSpPr/>
              <p:nvPr/>
            </p:nvSpPr>
            <p:spPr>
              <a:xfrm>
                <a:off x="7504969" y="3897204"/>
                <a:ext cx="7191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6</a:t>
                </a:r>
                <a:endParaRPr sz="3000"/>
              </a:p>
            </p:txBody>
          </p:sp>
        </p:grpSp>
        <p:grpSp>
          <p:nvGrpSpPr>
            <p:cNvPr id="190" name="Google Shape;190;p31"/>
            <p:cNvGrpSpPr/>
            <p:nvPr/>
          </p:nvGrpSpPr>
          <p:grpSpPr>
            <a:xfrm>
              <a:off x="134441" y="2649154"/>
              <a:ext cx="2157379" cy="572700"/>
              <a:chOff x="1623800" y="1451425"/>
              <a:chExt cx="1646100" cy="572700"/>
            </a:xfrm>
          </p:grpSpPr>
          <p:sp>
            <p:nvSpPr>
              <p:cNvPr id="191" name="Google Shape;191;p31"/>
              <p:cNvSpPr/>
              <p:nvPr/>
            </p:nvSpPr>
            <p:spPr>
              <a:xfrm>
                <a:off x="16238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5</a:t>
                </a:r>
                <a:endParaRPr sz="3000"/>
              </a:p>
            </p:txBody>
          </p:sp>
          <p:sp>
            <p:nvSpPr>
              <p:cNvPr id="192" name="Google Shape;192;p31"/>
              <p:cNvSpPr/>
              <p:nvPr/>
            </p:nvSpPr>
            <p:spPr>
              <a:xfrm>
                <a:off x="21725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4</a:t>
                </a:r>
                <a:endParaRPr sz="3000"/>
              </a:p>
            </p:txBody>
          </p:sp>
          <p:sp>
            <p:nvSpPr>
              <p:cNvPr id="193" name="Google Shape;193;p31"/>
              <p:cNvSpPr/>
              <p:nvPr/>
            </p:nvSpPr>
            <p:spPr>
              <a:xfrm>
                <a:off x="2721200" y="1451425"/>
                <a:ext cx="5487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3000"/>
                  <a:t>6</a:t>
                </a:r>
                <a:endParaRPr sz="3000"/>
              </a:p>
            </p:txBody>
          </p:sp>
        </p:grpSp>
        <p:sp>
          <p:nvSpPr>
            <p:cNvPr id="194" name="Google Shape;194;p31"/>
            <p:cNvSpPr/>
            <p:nvPr/>
          </p:nvSpPr>
          <p:spPr>
            <a:xfrm>
              <a:off x="863925" y="3229150"/>
              <a:ext cx="698400" cy="281100"/>
            </a:xfrm>
            <a:prstGeom prst="downArrow">
              <a:avLst>
                <a:gd name="adj1" fmla="val 50000"/>
                <a:gd name="adj2" fmla="val 50000"/>
              </a:avLst>
            </a:prstGeom>
            <a:gradFill>
              <a:gsLst>
                <a:gs pos="0">
                  <a:srgbClr val="696969"/>
                </a:gs>
                <a:gs pos="100000">
                  <a:srgbClr val="1D1D1D"/>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31"/>
            <p:cNvSpPr txBox="1"/>
            <p:nvPr/>
          </p:nvSpPr>
          <p:spPr>
            <a:xfrm>
              <a:off x="275950" y="2144525"/>
              <a:ext cx="1874400" cy="44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a:solidFill>
                    <a:schemeClr val="dk2"/>
                  </a:solidFill>
                </a:rPr>
                <a:t>Ractor2</a:t>
              </a:r>
              <a:endParaRPr sz="3500">
                <a:solidFill>
                  <a:schemeClr val="dk2"/>
                </a:solidFill>
              </a:endParaRPr>
            </a:p>
          </p:txBody>
        </p:sp>
      </p:grpSp>
      <p:cxnSp>
        <p:nvCxnSpPr>
          <p:cNvPr id="196" name="Google Shape;196;p31"/>
          <p:cNvCxnSpPr>
            <a:stCxn id="166" idx="2"/>
            <a:endCxn id="185" idx="1"/>
          </p:cNvCxnSpPr>
          <p:nvPr/>
        </p:nvCxnSpPr>
        <p:spPr>
          <a:xfrm>
            <a:off x="5650684" y="2652879"/>
            <a:ext cx="1119900" cy="227400"/>
          </a:xfrm>
          <a:prstGeom prst="straightConnector1">
            <a:avLst/>
          </a:prstGeom>
          <a:noFill/>
          <a:ln w="76200" cap="flat" cmpd="sng">
            <a:solidFill>
              <a:srgbClr val="666666"/>
            </a:solidFill>
            <a:prstDash val="solid"/>
            <a:round/>
            <a:headEnd type="none" w="med" len="med"/>
            <a:tailEnd type="triangle" w="med" len="med"/>
          </a:ln>
        </p:spPr>
      </p:cxnSp>
      <p:cxnSp>
        <p:nvCxnSpPr>
          <p:cNvPr id="197" name="Google Shape;197;p31"/>
          <p:cNvCxnSpPr>
            <a:stCxn id="185" idx="2"/>
            <a:endCxn id="152" idx="3"/>
          </p:cNvCxnSpPr>
          <p:nvPr/>
        </p:nvCxnSpPr>
        <p:spPr>
          <a:xfrm flipH="1">
            <a:off x="6729475" y="4008450"/>
            <a:ext cx="1192200" cy="368400"/>
          </a:xfrm>
          <a:prstGeom prst="straightConnector1">
            <a:avLst/>
          </a:prstGeom>
          <a:noFill/>
          <a:ln w="76200" cap="flat" cmpd="sng">
            <a:solidFill>
              <a:srgbClr val="666666"/>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tLang="ja"/>
              <a:t>8</a:t>
            </a:fld>
            <a:endParaRPr/>
          </a:p>
        </p:txBody>
      </p:sp>
      <p:sp>
        <p:nvSpPr>
          <p:cNvPr id="203" name="Google Shape;20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ja" sz="3600" b="1"/>
              <a:t>Ractorによるバブルソート実験</a:t>
            </a:r>
            <a:endParaRPr sz="3600" b="1"/>
          </a:p>
        </p:txBody>
      </p:sp>
      <p:sp>
        <p:nvSpPr>
          <p:cNvPr id="204" name="Google Shape;204;p32"/>
          <p:cNvSpPr txBox="1">
            <a:spLocks noGrp="1"/>
          </p:cNvSpPr>
          <p:nvPr>
            <p:ph type="body" idx="1"/>
          </p:nvPr>
        </p:nvSpPr>
        <p:spPr>
          <a:xfrm>
            <a:off x="116958" y="1120608"/>
            <a:ext cx="8910084" cy="3439725"/>
          </a:xfrm>
          <a:prstGeom prst="rect">
            <a:avLst/>
          </a:prstGeom>
          <a:noFill/>
          <a:ln>
            <a:noFill/>
          </a:ln>
        </p:spPr>
        <p:txBody>
          <a:bodyPr spcFirstLastPara="1" wrap="square" lIns="91425" tIns="91425" rIns="91425" bIns="91425" anchor="ctr" anchorCtr="0">
            <a:normAutofit fontScale="92500" lnSpcReduction="10000"/>
          </a:bodyPr>
          <a:lstStyle/>
          <a:p>
            <a:pPr marL="457200" lvl="0" indent="-426994" algn="l" rtl="0">
              <a:lnSpc>
                <a:spcPct val="115000"/>
              </a:lnSpc>
              <a:spcBef>
                <a:spcPts val="0"/>
              </a:spcBef>
              <a:spcAft>
                <a:spcPts val="0"/>
              </a:spcAft>
              <a:buSzPct val="108108"/>
              <a:buChar char="●"/>
            </a:pPr>
            <a:r>
              <a:rPr lang="ja" sz="3400" dirty="0"/>
              <a:t>予想</a:t>
            </a:r>
            <a:endParaRPr sz="3400" dirty="0"/>
          </a:p>
          <a:p>
            <a:pPr marL="914400" lvl="1" indent="-426994" algn="l" rtl="0">
              <a:lnSpc>
                <a:spcPct val="115000"/>
              </a:lnSpc>
              <a:spcBef>
                <a:spcPts val="0"/>
              </a:spcBef>
              <a:spcAft>
                <a:spcPts val="0"/>
              </a:spcAft>
              <a:buSzPct val="108108"/>
              <a:buChar char="○"/>
            </a:pPr>
            <a:r>
              <a:rPr lang="ja" sz="3400" dirty="0"/>
              <a:t>バブルソートの計算量: </a:t>
            </a:r>
            <a:endParaRPr sz="3400" dirty="0"/>
          </a:p>
          <a:p>
            <a:pPr marL="914400" lvl="1" indent="-426994" algn="l" rtl="0">
              <a:lnSpc>
                <a:spcPct val="115000"/>
              </a:lnSpc>
              <a:spcBef>
                <a:spcPts val="0"/>
              </a:spcBef>
              <a:spcAft>
                <a:spcPts val="0"/>
              </a:spcAft>
              <a:buSzPct val="108108"/>
              <a:buChar char="○"/>
            </a:pPr>
            <a:r>
              <a:rPr lang="ja" sz="3400" dirty="0"/>
              <a:t>並列化により要素数が半分になる場合の</a:t>
            </a:r>
            <a:br>
              <a:rPr lang="ja" sz="3400" dirty="0"/>
            </a:br>
            <a:r>
              <a:rPr lang="ja" sz="3400" dirty="0"/>
              <a:t>計算</a:t>
            </a:r>
            <a:r>
              <a:rPr lang="ja" altLang="en-US" sz="3400" dirty="0"/>
              <a:t>時間</a:t>
            </a:r>
            <a:r>
              <a:rPr lang="ja" sz="3400" dirty="0"/>
              <a:t>は1/4になる</a:t>
            </a:r>
            <a:endParaRPr sz="3400" dirty="0"/>
          </a:p>
          <a:p>
            <a:pPr marL="914400" lvl="1" indent="-426994" algn="l" rtl="0">
              <a:lnSpc>
                <a:spcPct val="115000"/>
              </a:lnSpc>
              <a:spcBef>
                <a:spcPts val="0"/>
              </a:spcBef>
              <a:spcAft>
                <a:spcPts val="0"/>
              </a:spcAft>
              <a:buSzPct val="108108"/>
              <a:buChar char="○"/>
            </a:pPr>
            <a:r>
              <a:rPr lang="ja" sz="3400" dirty="0"/>
              <a:t>C言語の分散メモリ型マルチプロセス処理を</a:t>
            </a:r>
            <a:br>
              <a:rPr lang="ja" sz="3400" dirty="0"/>
            </a:br>
            <a:r>
              <a:rPr lang="ja" sz="3400" dirty="0"/>
              <a:t>実現するMPIライブラリにて確認</a:t>
            </a:r>
            <a:endParaRPr sz="3400" dirty="0"/>
          </a:p>
        </p:txBody>
      </p:sp>
      <p:pic>
        <p:nvPicPr>
          <p:cNvPr id="205" name="Google Shape;205;p32"/>
          <p:cNvPicPr preferRelativeResize="0"/>
          <p:nvPr/>
        </p:nvPicPr>
        <p:blipFill rotWithShape="1">
          <a:blip r:embed="rId3">
            <a:alphaModFix/>
          </a:blip>
          <a:srcRect/>
          <a:stretch/>
        </p:blipFill>
        <p:spPr>
          <a:xfrm>
            <a:off x="5205327" y="1664891"/>
            <a:ext cx="1162050" cy="69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3600" b="1"/>
              <a:t>Ractorによるバブルソート実験</a:t>
            </a:r>
            <a:endParaRPr sz="3600" b="1"/>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ja"/>
              <a:t>9</a:t>
            </a:fld>
            <a:endParaRPr/>
          </a:p>
        </p:txBody>
      </p:sp>
      <p:sp>
        <p:nvSpPr>
          <p:cNvPr id="212" name="Google Shape;212;p33"/>
          <p:cNvSpPr txBox="1"/>
          <p:nvPr/>
        </p:nvSpPr>
        <p:spPr>
          <a:xfrm>
            <a:off x="1363200" y="4572050"/>
            <a:ext cx="7469100" cy="446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ja" sz="1700">
                <a:solidFill>
                  <a:schemeClr val="dk2"/>
                </a:solidFill>
              </a:rPr>
              <a:t>実行環境: M1 MacBook Air (8 cores、macOS Sonoma 14.5), Ruby 3.3.4</a:t>
            </a:r>
            <a:endParaRPr sz="1700">
              <a:solidFill>
                <a:schemeClr val="dk2"/>
              </a:solidFill>
            </a:endParaRPr>
          </a:p>
        </p:txBody>
      </p:sp>
      <p:pic>
        <p:nvPicPr>
          <p:cNvPr id="213" name="Google Shape;213;p33" title="Points scored"/>
          <p:cNvPicPr preferRelativeResize="0"/>
          <p:nvPr/>
        </p:nvPicPr>
        <p:blipFill>
          <a:blip r:embed="rId3">
            <a:alphaModFix/>
          </a:blip>
          <a:stretch>
            <a:fillRect/>
          </a:stretch>
        </p:blipFill>
        <p:spPr>
          <a:xfrm>
            <a:off x="1116731" y="1017725"/>
            <a:ext cx="5895693" cy="3645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1457</Words>
  <Application>Microsoft Macintosh PowerPoint</Application>
  <PresentationFormat>画面に合わせる (16:9)</PresentationFormat>
  <Paragraphs>198</Paragraphs>
  <Slides>14</Slides>
  <Notes>14</Notes>
  <HiddenSlides>0</HiddenSlides>
  <MMClips>0</MMClips>
  <ScaleCrop>false</ScaleCrop>
  <HeadingPairs>
    <vt:vector size="6" baseType="variant">
      <vt:variant>
        <vt:lpstr>使用されているフォント</vt:lpstr>
      </vt:variant>
      <vt:variant>
        <vt:i4>1</vt:i4>
      </vt:variant>
      <vt:variant>
        <vt:lpstr>テーマ</vt:lpstr>
      </vt:variant>
      <vt:variant>
        <vt:i4>2</vt:i4>
      </vt:variant>
      <vt:variant>
        <vt:lpstr>スライド タイトル</vt:lpstr>
      </vt:variant>
      <vt:variant>
        <vt:i4>14</vt:i4>
      </vt:variant>
    </vt:vector>
  </HeadingPairs>
  <TitlesOfParts>
    <vt:vector size="17" baseType="lpstr">
      <vt:lpstr>Arial</vt:lpstr>
      <vt:lpstr>Simple Light</vt:lpstr>
      <vt:lpstr>Simple Light</vt:lpstr>
      <vt:lpstr>Ractorを用いた Rubyの並列処理性能評価と 静的解析ツールによるコード支援</vt:lpstr>
      <vt:lpstr>背景</vt:lpstr>
      <vt:lpstr>背景</vt:lpstr>
      <vt:lpstr>目的</vt:lpstr>
      <vt:lpstr>静的解析ツールRubocopとは</vt:lpstr>
      <vt:lpstr>Ractorとは</vt:lpstr>
      <vt:lpstr>Ractorによるバブルソート実験</vt:lpstr>
      <vt:lpstr>Ractorによるバブルソート実験</vt:lpstr>
      <vt:lpstr>Ractorによるバブルソート実験</vt:lpstr>
      <vt:lpstr>Ractorによるバブルソート実験</vt:lpstr>
      <vt:lpstr>Ractorによるバブルソート実験</vt:lpstr>
      <vt:lpstr>Ractorによるバブルソート実験</vt:lpstr>
      <vt:lpstr>Ractorによるバブルソート実験</vt:lpstr>
      <vt:lpstr>今後の方針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KAI YANAGISAWA</cp:lastModifiedBy>
  <cp:revision>3</cp:revision>
  <dcterms:modified xsi:type="dcterms:W3CDTF">2024-08-02T00:18:22Z</dcterms:modified>
</cp:coreProperties>
</file>