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59" r:id="rId7"/>
    <p:sldId id="262" r:id="rId8"/>
    <p:sldId id="269" r:id="rId9"/>
    <p:sldId id="261" r:id="rId10"/>
    <p:sldId id="265" r:id="rId11"/>
    <p:sldId id="264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6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org/display/DOCS/Replica+Sets" TargetMode="External"/><Relationship Id="rId2" Type="http://schemas.openxmlformats.org/officeDocument/2006/relationships/hyperlink" Target="http://www.mongodb.org/display/DOCS/Shar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csdn.net/zhangzhaokun/article/details/6279613" TargetMode="External"/><Relationship Id="rId5" Type="http://schemas.openxmlformats.org/officeDocument/2006/relationships/hyperlink" Target="http://blog.csdn.net/zhangzhaokun/article/details/6324389" TargetMode="External"/><Relationship Id="rId4" Type="http://schemas.openxmlformats.org/officeDocument/2006/relationships/hyperlink" Target="http://www.taobaodba.com/html/525_525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5786" y="714356"/>
            <a:ext cx="7772400" cy="1470025"/>
          </a:xfrm>
        </p:spPr>
        <p:txBody>
          <a:bodyPr/>
          <a:lstStyle/>
          <a:p>
            <a:r>
              <a:rPr lang="en-US" altLang="zh-CN" dirty="0" err="1" smtClean="0"/>
              <a:t>MongoDB</a:t>
            </a:r>
            <a:r>
              <a:rPr lang="en-US" altLang="zh-CN" dirty="0" smtClean="0"/>
              <a:t> Cluster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571604" y="2428868"/>
            <a:ext cx="6400800" cy="1357322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40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Sharding</a:t>
            </a:r>
            <a:r>
              <a:rPr lang="en-US" altLang="zh-CN" sz="40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with Replica sets</a:t>
            </a:r>
          </a:p>
          <a:p>
            <a:endParaRPr lang="zh-CN" altLang="en-US" b="1" dirty="0"/>
          </a:p>
        </p:txBody>
      </p:sp>
      <p:sp>
        <p:nvSpPr>
          <p:cNvPr id="5" name="副标题 3"/>
          <p:cNvSpPr txBox="1">
            <a:spLocks/>
          </p:cNvSpPr>
          <p:nvPr/>
        </p:nvSpPr>
        <p:spPr>
          <a:xfrm>
            <a:off x="1571604" y="392906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000" dirty="0" smtClean="0">
                <a:latin typeface="+mj-lt"/>
                <a:ea typeface="+mj-ea"/>
                <a:cs typeface="+mj-cs"/>
              </a:rPr>
              <a:t>Wu K</a:t>
            </a:r>
            <a:r>
              <a:rPr lang="en-US" altLang="zh-CN" sz="4000" dirty="0" err="1" smtClean="0">
                <a:latin typeface="+mj-lt"/>
                <a:ea typeface="+mj-ea"/>
                <a:cs typeface="+mj-cs"/>
              </a:rPr>
              <a:t>aibin</a:t>
            </a:r>
            <a:endParaRPr lang="en-US" altLang="zh-CN" sz="4000" dirty="0" smtClean="0">
              <a:latin typeface="+mj-lt"/>
              <a:ea typeface="+mj-ea"/>
              <a:cs typeface="+mj-cs"/>
            </a:endParaRPr>
          </a:p>
          <a:p>
            <a:pPr marR="0" lvl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4000" dirty="0" smtClean="0">
                <a:latin typeface="+mj-lt"/>
                <a:ea typeface="+mj-ea"/>
                <a:cs typeface="+mj-cs"/>
              </a:rPr>
              <a:t>@Sunny Orange</a:t>
            </a:r>
          </a:p>
          <a:p>
            <a:pPr marR="0" lvl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zh-CN" alt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Adding shards</a:t>
            </a:r>
            <a:br>
              <a:rPr lang="en-US" altLang="zh-CN" dirty="0" smtClean="0"/>
            </a:b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Connect to the </a:t>
            </a:r>
            <a:r>
              <a:rPr lang="en-US" altLang="zh-CN" dirty="0" smtClean="0">
                <a:solidFill>
                  <a:srgbClr val="FF0000"/>
                </a:solidFill>
              </a:rPr>
              <a:t>admin</a:t>
            </a:r>
            <a:r>
              <a:rPr lang="en-US" altLang="zh-CN" dirty="0" smtClean="0"/>
              <a:t> database via </a:t>
            </a:r>
            <a:r>
              <a:rPr lang="en-US" altLang="zh-CN" dirty="0" err="1" smtClean="0">
                <a:solidFill>
                  <a:srgbClr val="FF0000"/>
                </a:solidFill>
              </a:rPr>
              <a:t>mongos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./mongo 192.168.1.105:30000/admin</a:t>
            </a:r>
          </a:p>
          <a:p>
            <a:pPr lvl="1"/>
            <a:r>
              <a:rPr lang="en-US" dirty="0" smtClean="0"/>
              <a:t>./mongo 192.168.1.101:30000/admin</a:t>
            </a:r>
          </a:p>
          <a:p>
            <a:r>
              <a:rPr lang="en-US" altLang="zh-CN" sz="3200" dirty="0" smtClean="0"/>
              <a:t>Each</a:t>
            </a:r>
            <a:r>
              <a:rPr lang="en-US" altLang="zh-CN" dirty="0" smtClean="0"/>
              <a:t> shard can consist of more than one server (for replica sets)</a:t>
            </a:r>
          </a:p>
          <a:p>
            <a:pPr lvl="1"/>
            <a:r>
              <a:rPr lang="en-US" altLang="zh-CN" dirty="0" err="1" smtClean="0"/>
              <a:t>db.runCommand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addshard</a:t>
            </a:r>
            <a:r>
              <a:rPr lang="en-US" altLang="zh-CN" dirty="0" smtClean="0"/>
              <a:t>:"set1/192.168.1.105:27017,192.168.1.105:27018,192.168.1.105:27019",name:"s1",maxsize:20480,allowLocal:true } );</a:t>
            </a:r>
          </a:p>
          <a:p>
            <a:pPr lvl="1"/>
            <a:r>
              <a:rPr lang="en-US" altLang="zh-CN" dirty="0" err="1" smtClean="0"/>
              <a:t>db.runCommand</a:t>
            </a:r>
            <a:r>
              <a:rPr lang="en-US" altLang="zh-CN" dirty="0" smtClean="0"/>
              <a:t>({</a:t>
            </a:r>
            <a:r>
              <a:rPr lang="en-US" altLang="zh-CN" dirty="0" err="1" smtClean="0"/>
              <a:t>addshard</a:t>
            </a:r>
            <a:r>
              <a:rPr lang="en-US" altLang="zh-CN" dirty="0" smtClean="0"/>
              <a:t>:"set2/192.168.1.101:27017,192.168.1.101:27018,192.168.1.101:27019",name:"s2",maxsize:20480,allowLocal:true} );</a:t>
            </a:r>
          </a:p>
          <a:p>
            <a:r>
              <a:rPr lang="en-US" altLang="zh-CN" dirty="0" smtClean="0"/>
              <a:t>Listing shards</a:t>
            </a:r>
          </a:p>
          <a:p>
            <a:pPr lvl="1"/>
            <a:r>
              <a:rPr lang="en-US" dirty="0" err="1" smtClean="0"/>
              <a:t>db.runCommand</a:t>
            </a:r>
            <a:r>
              <a:rPr lang="en-US" dirty="0" smtClean="0"/>
              <a:t>( { </a:t>
            </a:r>
            <a:r>
              <a:rPr lang="en-US" dirty="0" err="1" smtClean="0"/>
              <a:t>listshards</a:t>
            </a:r>
            <a:r>
              <a:rPr lang="en-US" dirty="0" smtClean="0"/>
              <a:t> : 1 } );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Sharding</a:t>
            </a:r>
            <a:r>
              <a:rPr lang="en-US" b="1" dirty="0" smtClean="0"/>
              <a:t> </a:t>
            </a:r>
            <a:r>
              <a:rPr lang="en-US" altLang="zh-CN" dirty="0" smtClean="0"/>
              <a:t>a Collection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Enabling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 on a Database</a:t>
            </a:r>
          </a:p>
          <a:p>
            <a:pPr lvl="1"/>
            <a:r>
              <a:rPr lang="en-US" dirty="0" err="1" smtClean="0"/>
              <a:t>db.runCommand</a:t>
            </a:r>
            <a:r>
              <a:rPr lang="en-US" dirty="0" smtClean="0"/>
              <a:t>( { </a:t>
            </a:r>
            <a:r>
              <a:rPr lang="en-US" dirty="0" err="1" smtClean="0"/>
              <a:t>enablesharding</a:t>
            </a:r>
            <a:r>
              <a:rPr lang="en-US" dirty="0" smtClean="0"/>
              <a:t> : "</a:t>
            </a:r>
            <a:r>
              <a:rPr lang="en-US" dirty="0" err="1" smtClean="0"/>
              <a:t>dbname</a:t>
            </a:r>
            <a:r>
              <a:rPr lang="en-US" dirty="0" smtClean="0"/>
              <a:t>" } );</a:t>
            </a:r>
            <a:endParaRPr lang="en-US" altLang="zh-CN" dirty="0" smtClean="0"/>
          </a:p>
          <a:p>
            <a:r>
              <a:rPr lang="en-US" altLang="zh-CN" dirty="0" err="1" smtClean="0"/>
              <a:t>Sharding</a:t>
            </a:r>
            <a:r>
              <a:rPr lang="en-US" altLang="zh-CN" dirty="0" smtClean="0"/>
              <a:t> a Collection</a:t>
            </a:r>
          </a:p>
          <a:p>
            <a:pPr lvl="1"/>
            <a:r>
              <a:rPr lang="en-US" dirty="0" smtClean="0"/>
              <a:t> </a:t>
            </a:r>
            <a:r>
              <a:rPr lang="en-US" dirty="0" smtClean="0">
                <a:solidFill>
                  <a:srgbClr val="FF0000"/>
                </a:solidFill>
              </a:rPr>
              <a:t>must specify the shard key!</a:t>
            </a:r>
          </a:p>
          <a:p>
            <a:pPr lvl="1"/>
            <a:r>
              <a:rPr lang="en-US" dirty="0" smtClean="0"/>
              <a:t> If there is data in the collection, require an index</a:t>
            </a:r>
          </a:p>
          <a:p>
            <a:pPr lvl="1"/>
            <a:r>
              <a:rPr lang="en-US" dirty="0" err="1" smtClean="0"/>
              <a:t>db.runCommand</a:t>
            </a:r>
            <a:r>
              <a:rPr lang="en-US" dirty="0" smtClean="0"/>
              <a:t>( { </a:t>
            </a:r>
            <a:r>
              <a:rPr lang="en-US" dirty="0" err="1" smtClean="0"/>
              <a:t>shardcollection</a:t>
            </a:r>
            <a:r>
              <a:rPr lang="en-US" dirty="0" smtClean="0"/>
              <a:t> : “database", key : </a:t>
            </a:r>
            <a:r>
              <a:rPr lang="en-US" smtClean="0"/>
              <a:t>{“_id":</a:t>
            </a:r>
            <a:r>
              <a:rPr lang="en-US" dirty="0" smtClean="0"/>
              <a:t>1}});</a:t>
            </a:r>
          </a:p>
          <a:p>
            <a:pPr lvl="1"/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Shard Key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 smtClean="0"/>
              <a:t>数据拆分依据，分片</a:t>
            </a:r>
            <a:r>
              <a:rPr lang="en-US" altLang="zh-CN" dirty="0" smtClean="0"/>
              <a:t>Key</a:t>
            </a:r>
            <a:r>
              <a:rPr lang="zh-CN" altLang="en-US" dirty="0" smtClean="0"/>
              <a:t>的选定直接决定了集群中数据分布是否均衡、集群性能是否合理</a:t>
            </a:r>
            <a:endParaRPr lang="en-US" altLang="zh-CN" dirty="0" smtClean="0"/>
          </a:p>
          <a:p>
            <a:r>
              <a:rPr lang="zh-CN" altLang="en-US" dirty="0" smtClean="0"/>
              <a:t>基数</a:t>
            </a:r>
            <a:endParaRPr lang="en-US" altLang="zh-CN" dirty="0" smtClean="0"/>
          </a:p>
          <a:p>
            <a:r>
              <a:rPr lang="zh-CN" altLang="en-US" dirty="0" smtClean="0"/>
              <a:t>写操作可扩展</a:t>
            </a:r>
            <a:endParaRPr lang="en-US" altLang="zh-CN" dirty="0" smtClean="0"/>
          </a:p>
          <a:p>
            <a:r>
              <a:rPr lang="zh-CN" altLang="en-US" dirty="0" smtClean="0"/>
              <a:t>可靠性</a:t>
            </a:r>
            <a:endParaRPr lang="en-US" altLang="zh-CN" dirty="0" smtClean="0"/>
          </a:p>
          <a:p>
            <a:r>
              <a:rPr lang="zh-CN" altLang="en-US" dirty="0" smtClean="0"/>
              <a:t>查询隔离</a:t>
            </a:r>
            <a:endParaRPr lang="en-US" altLang="zh-CN" dirty="0" smtClean="0"/>
          </a:p>
          <a:p>
            <a:r>
              <a:rPr lang="zh-CN" altLang="en-US" dirty="0" smtClean="0"/>
              <a:t>排序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索引优化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zh-CN" altLang="en-US" dirty="0" smtClean="0"/>
              <a:t> 不足之处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在集群分片中的数据分布不均匀</a:t>
            </a:r>
            <a:endParaRPr lang="en-US" altLang="zh-CN" dirty="0" smtClean="0"/>
          </a:p>
          <a:p>
            <a:r>
              <a:rPr lang="zh-CN" altLang="en-US" dirty="0" smtClean="0"/>
              <a:t>单机可靠性比较差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333333"/>
                </a:solidFill>
                <a:latin typeface="Arial"/>
              </a:rPr>
              <a:t>大数据量持续插入，写入性能有较大波动</a:t>
            </a:r>
            <a:endParaRPr lang="en-US" altLang="zh-CN" dirty="0" smtClean="0">
              <a:solidFill>
                <a:srgbClr val="333333"/>
              </a:solidFill>
              <a:latin typeface="Arial"/>
            </a:endParaRPr>
          </a:p>
          <a:p>
            <a:r>
              <a:rPr lang="zh-CN" altLang="en-US" dirty="0" smtClean="0"/>
              <a:t>磁盘空间占用比较大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57161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Official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Repl</a:t>
            </a:r>
            <a:r>
              <a:rPr lang="en-US" altLang="zh-CN" dirty="0" smtClean="0"/>
              <a:t> Doc</a:t>
            </a:r>
          </a:p>
          <a:p>
            <a:pPr lvl="1"/>
            <a:r>
              <a:rPr lang="en-US" dirty="0" smtClean="0">
                <a:hlinkClick r:id="rId2"/>
              </a:rPr>
              <a:t>http://www.mongodb.org/display/DOCS/Sharding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http://www.mongodb.org/display/DOCS/Replica+Sets</a:t>
            </a:r>
            <a:endParaRPr lang="en-US" altLang="zh-CN" dirty="0" smtClean="0"/>
          </a:p>
          <a:p>
            <a:r>
              <a:rPr lang="zh-CN" altLang="en-US" dirty="0" smtClean="0"/>
              <a:t>淘宝 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 cluster</a:t>
            </a:r>
          </a:p>
          <a:p>
            <a:pPr lvl="1"/>
            <a:r>
              <a:rPr lang="en-US" dirty="0" smtClean="0">
                <a:hlinkClick r:id="rId4"/>
              </a:rPr>
              <a:t>http://www.taobaodba.com/html/525_525.html</a:t>
            </a:r>
            <a:endParaRPr lang="en-US" altLang="zh-CN" dirty="0" smtClean="0"/>
          </a:p>
          <a:p>
            <a:r>
              <a:rPr lang="zh-CN" altLang="en-US" dirty="0" smtClean="0"/>
              <a:t>如何选择</a:t>
            </a:r>
            <a:r>
              <a:rPr lang="en-US" altLang="zh-CN" dirty="0" err="1" smtClean="0"/>
              <a:t>MongoDB</a:t>
            </a:r>
            <a:r>
              <a:rPr lang="en-US" altLang="zh-CN" dirty="0" smtClean="0"/>
              <a:t> Shard Key</a:t>
            </a:r>
          </a:p>
          <a:p>
            <a:pPr lvl="1"/>
            <a:r>
              <a:rPr lang="en-US" dirty="0" smtClean="0">
                <a:hlinkClick r:id="rId5"/>
              </a:rPr>
              <a:t>http://blog.csdn.net/zhangzhaokun/article/details/6324389</a:t>
            </a:r>
            <a:endParaRPr lang="en-US" altLang="zh-CN" dirty="0" smtClean="0"/>
          </a:p>
          <a:p>
            <a:r>
              <a:rPr lang="en-US" altLang="zh-CN" dirty="0" smtClean="0"/>
              <a:t> 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运行时添加分片复制集</a:t>
            </a:r>
          </a:p>
          <a:p>
            <a:pPr lvl="1"/>
            <a:r>
              <a:rPr lang="en-US" dirty="0" smtClean="0">
                <a:hlinkClick r:id="rId6"/>
              </a:rPr>
              <a:t>http://blog.csdn.net/zhangzhaokun/article/details/6279613</a:t>
            </a:r>
            <a:endParaRPr lang="en-US" altLang="zh-CN" dirty="0" smtClean="0"/>
          </a:p>
          <a:p>
            <a:pPr lvl="1"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Sharding</a:t>
            </a:r>
            <a:r>
              <a:rPr lang="en-US" b="1" dirty="0" smtClean="0"/>
              <a:t> Cluster</a:t>
            </a:r>
            <a:br>
              <a:rPr lang="en-US" b="1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可水平扩展模式，将数据拆分在不同机器。</a:t>
            </a:r>
            <a:endParaRPr lang="en-US" altLang="zh-CN" dirty="0" smtClean="0"/>
          </a:p>
          <a:p>
            <a:r>
              <a:rPr lang="zh-CN" altLang="en-US" dirty="0" smtClean="0"/>
              <a:t>什么时候需要分片？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用光了当前机器的磁盘空间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单个的</a:t>
            </a:r>
            <a:r>
              <a:rPr lang="en-US" altLang="zh-CN" dirty="0" err="1" smtClean="0"/>
              <a:t>MongoDB</a:t>
            </a:r>
            <a:r>
              <a:rPr lang="zh-CN" altLang="en-US" dirty="0" smtClean="0"/>
              <a:t>已经无法提供你要的写入性能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把大部分数据驻留在内存中以提供更好的性能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Sharding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集群由以下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个服务组成：</a:t>
            </a:r>
            <a:endParaRPr lang="en-US" altLang="zh-CN" dirty="0" smtClean="0"/>
          </a:p>
          <a:p>
            <a:pPr lvl="1"/>
            <a:r>
              <a:rPr lang="en-US" dirty="0" smtClean="0"/>
              <a:t>Shards Server: </a:t>
            </a:r>
            <a:r>
              <a:rPr lang="zh-CN" altLang="en-US" dirty="0" smtClean="0"/>
              <a:t>每个</a:t>
            </a:r>
            <a:r>
              <a:rPr lang="en-US" dirty="0" smtClean="0"/>
              <a:t>shard</a:t>
            </a:r>
            <a:r>
              <a:rPr lang="zh-CN" altLang="en-US" dirty="0" smtClean="0"/>
              <a:t>由一个或多个</a:t>
            </a:r>
            <a:r>
              <a:rPr lang="en-US" dirty="0" err="1" smtClean="0"/>
              <a:t>mongod</a:t>
            </a:r>
            <a:r>
              <a:rPr lang="zh-CN" altLang="en-US" dirty="0" smtClean="0"/>
              <a:t>进程组成，用于存储数据</a:t>
            </a:r>
            <a:endParaRPr lang="en-US" altLang="zh-CN" dirty="0" smtClean="0"/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  Server: </a:t>
            </a:r>
            <a:r>
              <a:rPr lang="zh-CN" altLang="en-US" dirty="0" smtClean="0"/>
              <a:t>用于存储集群的</a:t>
            </a:r>
            <a:r>
              <a:rPr lang="en-US" dirty="0" smtClean="0"/>
              <a:t>Metadata</a:t>
            </a:r>
            <a:r>
              <a:rPr lang="zh-CN" altLang="en-US" dirty="0" smtClean="0"/>
              <a:t>信息，包括每个</a:t>
            </a:r>
            <a:r>
              <a:rPr lang="en-US" dirty="0" smtClean="0"/>
              <a:t>Shard</a:t>
            </a:r>
            <a:r>
              <a:rPr lang="zh-CN" altLang="en-US" dirty="0" smtClean="0"/>
              <a:t>的信息和</a:t>
            </a:r>
            <a:r>
              <a:rPr lang="en-US" dirty="0" smtClean="0">
                <a:solidFill>
                  <a:srgbClr val="FF0000"/>
                </a:solidFill>
              </a:rPr>
              <a:t>chunks</a:t>
            </a:r>
            <a:r>
              <a:rPr lang="zh-CN" altLang="en-US" dirty="0" smtClean="0"/>
              <a:t>信息</a:t>
            </a:r>
            <a:r>
              <a:rPr lang="en-US" altLang="zh-CN" sz="2400" dirty="0" smtClean="0"/>
              <a:t>(</a:t>
            </a:r>
            <a:r>
              <a:rPr lang="en-US" altLang="zh-CN" sz="2000" dirty="0" smtClean="0"/>
              <a:t>Chunks</a:t>
            </a:r>
            <a:r>
              <a:rPr lang="zh-CN" altLang="en-US" sz="2000" dirty="0" smtClean="0"/>
              <a:t>是指</a:t>
            </a:r>
            <a:r>
              <a:rPr lang="en-US" altLang="zh-CN" sz="2000" dirty="0" err="1" smtClean="0"/>
              <a:t>MongoDB</a:t>
            </a:r>
            <a:r>
              <a:rPr lang="zh-CN" altLang="en-US" sz="2000" dirty="0" smtClean="0"/>
              <a:t>中一段连续的数据块，默认大小是</a:t>
            </a:r>
            <a:r>
              <a:rPr lang="en-US" altLang="zh-CN" sz="2000" dirty="0" smtClean="0"/>
              <a:t>200M</a:t>
            </a:r>
            <a:r>
              <a:rPr lang="zh-CN" altLang="en-US" sz="2000" dirty="0" smtClean="0"/>
              <a:t>，一个</a:t>
            </a:r>
            <a:r>
              <a:rPr lang="en-US" altLang="zh-CN" sz="2000" dirty="0" smtClean="0"/>
              <a:t>Chunk</a:t>
            </a:r>
            <a:r>
              <a:rPr lang="zh-CN" altLang="en-US" sz="2000" dirty="0" smtClean="0"/>
              <a:t>位于其中一台</a:t>
            </a:r>
            <a:r>
              <a:rPr lang="en-US" altLang="zh-CN" sz="2000" dirty="0" smtClean="0"/>
              <a:t>Shard</a:t>
            </a:r>
            <a:r>
              <a:rPr lang="zh-CN" altLang="en-US" sz="2000" dirty="0" smtClean="0"/>
              <a:t>服务器上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en-US" dirty="0" smtClean="0"/>
              <a:t>Route  Server: </a:t>
            </a:r>
            <a:r>
              <a:rPr lang="zh-CN" altLang="en-US" dirty="0" smtClean="0"/>
              <a:t>用于提供路由服务，由</a:t>
            </a:r>
            <a:r>
              <a:rPr lang="en-US" dirty="0" smtClean="0"/>
              <a:t>Client</a:t>
            </a:r>
            <a:r>
              <a:rPr lang="zh-CN" altLang="en-US" dirty="0" smtClean="0"/>
              <a:t>连接，使整个</a:t>
            </a:r>
            <a:r>
              <a:rPr lang="en-US" dirty="0" smtClean="0"/>
              <a:t>Cluster</a:t>
            </a:r>
            <a:r>
              <a:rPr lang="zh-CN" altLang="en-US" dirty="0" smtClean="0"/>
              <a:t>看起来像单个</a:t>
            </a:r>
            <a:r>
              <a:rPr lang="en-US" dirty="0" smtClean="0"/>
              <a:t>DB</a:t>
            </a:r>
            <a:r>
              <a:rPr lang="zh-CN" altLang="en-US" dirty="0" smtClean="0"/>
              <a:t>服务器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Replication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forms of replication are available:</a:t>
            </a:r>
          </a:p>
          <a:p>
            <a:pPr lvl="1"/>
            <a:r>
              <a:rPr lang="en-US" altLang="zh-CN" dirty="0" smtClean="0"/>
              <a:t> Master-Slave Replication</a:t>
            </a:r>
          </a:p>
          <a:p>
            <a:pPr lvl="1"/>
            <a:r>
              <a:rPr lang="en-US" altLang="zh-CN" dirty="0" smtClean="0"/>
              <a:t> Replica Sets (v1.6+): </a:t>
            </a:r>
            <a:r>
              <a:rPr lang="en-US" dirty="0" smtClean="0"/>
              <a:t>a functional superset of master/slave, and much newer, more robust code.</a:t>
            </a:r>
          </a:p>
          <a:p>
            <a:pPr lvl="1"/>
            <a:endParaRPr lang="zh-CN" altLang="en-US" dirty="0"/>
          </a:p>
        </p:txBody>
      </p:sp>
      <p:pic>
        <p:nvPicPr>
          <p:cNvPr id="6" name="图片 5" descr="repl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3714752"/>
            <a:ext cx="4650258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Replica Sets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保障整个系统的高可用</a:t>
            </a:r>
            <a:r>
              <a:rPr lang="en-US" altLang="zh-CN" dirty="0" smtClean="0"/>
              <a:t>.</a:t>
            </a:r>
            <a:r>
              <a:rPr lang="zh-CN" altLang="en-US" dirty="0" smtClean="0"/>
              <a:t>当</a:t>
            </a:r>
            <a:r>
              <a:rPr lang="en-US" dirty="0" smtClean="0"/>
              <a:t>primary down</a:t>
            </a:r>
            <a:r>
              <a:rPr lang="zh-CN" altLang="en-US" dirty="0" smtClean="0"/>
              <a:t>掉的时候</a:t>
            </a:r>
            <a:r>
              <a:rPr lang="en-US" altLang="zh-CN" dirty="0" smtClean="0"/>
              <a:t>,</a:t>
            </a:r>
            <a:r>
              <a:rPr lang="en-US" dirty="0" smtClean="0"/>
              <a:t>secondary</a:t>
            </a:r>
            <a:r>
              <a:rPr lang="zh-CN" altLang="en-US" dirty="0" smtClean="0"/>
              <a:t>可以迎难而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en-US" altLang="zh-CN" dirty="0" smtClean="0"/>
              <a:t>Primary</a:t>
            </a:r>
            <a:r>
              <a:rPr lang="zh-CN" altLang="en-US" dirty="0" smtClean="0"/>
              <a:t>负责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</a:t>
            </a:r>
            <a:r>
              <a:rPr lang="zh-CN" altLang="en-US" dirty="0" smtClean="0"/>
              <a:t>读写</a:t>
            </a:r>
            <a:r>
              <a:rPr lang="en-US" altLang="zh-CN" dirty="0" smtClean="0"/>
              <a:t>, Secondary</a:t>
            </a:r>
            <a:r>
              <a:rPr lang="zh-CN" altLang="en-US" dirty="0" smtClean="0"/>
              <a:t>热备</a:t>
            </a:r>
            <a:r>
              <a:rPr lang="en-US" altLang="zh-CN" dirty="0" smtClean="0"/>
              <a:t>,</a:t>
            </a:r>
            <a:r>
              <a:rPr lang="zh-CN" altLang="en-US" dirty="0" smtClean="0"/>
              <a:t>从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oplog</a:t>
            </a:r>
            <a:r>
              <a:rPr lang="zh-CN" altLang="en-US" dirty="0" smtClean="0"/>
              <a:t>读取操作日志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以便与</a:t>
            </a:r>
            <a:r>
              <a:rPr lang="en-US" altLang="zh-CN" dirty="0" smtClean="0"/>
              <a:t>Primary</a:t>
            </a:r>
            <a:r>
              <a:rPr lang="zh-CN" altLang="en-US" dirty="0" smtClean="0"/>
              <a:t>保持一致</a:t>
            </a:r>
            <a:r>
              <a:rPr lang="en-US" altLang="zh-CN" dirty="0" smtClean="0"/>
              <a:t>.</a:t>
            </a:r>
            <a:endParaRPr lang="en-US" altLang="zh-CN" dirty="0" smtClean="0"/>
          </a:p>
          <a:p>
            <a:r>
              <a:rPr lang="en-US" altLang="zh-CN" dirty="0" smtClean="0"/>
              <a:t>Any(one</a:t>
            </a:r>
            <a:r>
              <a:rPr lang="en-US" altLang="zh-CN" dirty="0" smtClean="0"/>
              <a:t>) node can be primary</a:t>
            </a:r>
          </a:p>
          <a:p>
            <a:r>
              <a:rPr lang="en-US" altLang="zh-CN" dirty="0" smtClean="0"/>
              <a:t>election </a:t>
            </a:r>
            <a:r>
              <a:rPr lang="en-US" altLang="zh-CN" dirty="0" smtClean="0"/>
              <a:t>of </a:t>
            </a:r>
            <a:r>
              <a:rPr lang="en-US" altLang="zh-CN" dirty="0" smtClean="0"/>
              <a:t>primary(</a:t>
            </a:r>
            <a:r>
              <a:rPr lang="en-US" b="1" dirty="0" smtClean="0"/>
              <a:t>consensus </a:t>
            </a:r>
            <a:r>
              <a:rPr lang="en-US" b="1" dirty="0" smtClean="0"/>
              <a:t>protocol </a:t>
            </a:r>
            <a:r>
              <a:rPr lang="en-US" altLang="zh-CN" dirty="0" smtClean="0"/>
              <a:t>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 smtClean="0">
                <a:solidFill>
                  <a:srgbClr val="FF0000"/>
                </a:solidFill>
              </a:rPr>
              <a:t>a majority of servers are not up (from this server's POV), remain in Secondary mode and stop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altLang="zh-CN" dirty="0" smtClean="0"/>
          </a:p>
          <a:p>
            <a:r>
              <a:rPr lang="en-US" altLang="zh-CN" dirty="0" smtClean="0"/>
              <a:t>Automatic failover</a:t>
            </a:r>
          </a:p>
          <a:p>
            <a:r>
              <a:rPr lang="en-US" altLang="zh-CN" dirty="0" smtClean="0"/>
              <a:t>Automatic </a:t>
            </a:r>
            <a:r>
              <a:rPr lang="en-US" altLang="zh-CN" dirty="0" smtClean="0"/>
              <a:t>recovery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Classic Cluster Architecture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Replica sets work with </a:t>
            </a:r>
            <a:r>
              <a:rPr lang="en-US" altLang="zh-CN" dirty="0" err="1" smtClean="0"/>
              <a:t>sharding</a:t>
            </a:r>
            <a:r>
              <a:rPr lang="en-US" altLang="zh-CN" dirty="0" smtClean="0"/>
              <a:t> and are almost always used in </a:t>
            </a:r>
            <a:r>
              <a:rPr lang="en-US" altLang="zh-CN" dirty="0" err="1" smtClean="0"/>
              <a:t>sharded</a:t>
            </a:r>
            <a:r>
              <a:rPr lang="en-US" altLang="zh-CN" dirty="0" smtClean="0"/>
              <a:t> clusters</a:t>
            </a:r>
          </a:p>
          <a:p>
            <a:endParaRPr lang="zh-CN" altLang="en-US" dirty="0"/>
          </a:p>
        </p:txBody>
      </p:sp>
      <p:pic>
        <p:nvPicPr>
          <p:cNvPr id="6" name="图片 5" descr="shar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2714620"/>
            <a:ext cx="6429420" cy="4143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Cluster On 2 Machines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2 Shards (separated on 2 machines)</a:t>
            </a:r>
          </a:p>
          <a:p>
            <a:r>
              <a:rPr lang="en-US" altLang="zh-CN" dirty="0" smtClean="0"/>
              <a:t>Each shard is a Replica Set which consists of 1 primary node and 2 secondary </a:t>
            </a:r>
            <a:r>
              <a:rPr lang="en-US" altLang="zh-CN" dirty="0" smtClean="0"/>
              <a:t>nodes.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1 </a:t>
            </a:r>
            <a:r>
              <a:rPr lang="en-US" altLang="zh-CN" dirty="0" err="1" smtClean="0"/>
              <a:t>Configsever</a:t>
            </a:r>
            <a:r>
              <a:rPr lang="en-US" altLang="zh-CN" dirty="0" smtClean="0"/>
              <a:t> : must be 1 or 3(for production level on 3  separated machines)</a:t>
            </a:r>
          </a:p>
          <a:p>
            <a:r>
              <a:rPr lang="en-US" altLang="zh-CN" dirty="0" smtClean="0"/>
              <a:t>2 </a:t>
            </a:r>
            <a:r>
              <a:rPr lang="en-US" altLang="zh-CN" dirty="0" err="1" smtClean="0"/>
              <a:t>Mongos</a:t>
            </a:r>
            <a:r>
              <a:rPr lang="en-US" altLang="zh-CN" dirty="0" smtClean="0"/>
              <a:t> routers</a:t>
            </a: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procedure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启动复制集节点</a:t>
            </a:r>
            <a:endParaRPr lang="en-US" altLang="zh-CN" dirty="0" smtClean="0"/>
          </a:p>
          <a:p>
            <a:r>
              <a:rPr lang="zh-CN" altLang="en-US" dirty="0" smtClean="0"/>
              <a:t>配置复制集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服务器</a:t>
            </a:r>
            <a:endParaRPr lang="en-US" altLang="zh-CN" dirty="0" smtClean="0"/>
          </a:p>
          <a:p>
            <a:r>
              <a:rPr lang="zh-CN" altLang="en-US" dirty="0" smtClean="0"/>
              <a:t>配置</a:t>
            </a:r>
            <a:r>
              <a:rPr lang="en-US" altLang="zh-CN" dirty="0" err="1" smtClean="0"/>
              <a:t>mongos</a:t>
            </a:r>
            <a:r>
              <a:rPr lang="zh-CN" altLang="en-US" dirty="0" smtClean="0"/>
              <a:t>路由器</a:t>
            </a:r>
            <a:endParaRPr lang="en-US" altLang="zh-CN" dirty="0" smtClean="0"/>
          </a:p>
          <a:p>
            <a:r>
              <a:rPr lang="zh-CN" altLang="en-US" dirty="0" smtClean="0"/>
              <a:t>添加分片</a:t>
            </a:r>
            <a:endParaRPr lang="en-US" altLang="zh-CN" dirty="0" smtClean="0"/>
          </a:p>
          <a:p>
            <a:r>
              <a:rPr lang="zh-CN" altLang="en-US" dirty="0" smtClean="0"/>
              <a:t>启用分片功能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IP and ports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714348" y="1357298"/>
          <a:ext cx="7929618" cy="41716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3206"/>
                <a:gridCol w="2643206"/>
                <a:gridCol w="2643206"/>
              </a:tblGrid>
              <a:tr h="943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IP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configuration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1628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Server1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192.168.1.101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shard11:27017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shard21:27018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shard31:27019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mongod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sz="1800" b="0" i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800" b="0" i="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:20000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mongs1                 :30000</a:t>
                      </a:r>
                      <a:endParaRPr lang="zh-CN" altLang="en-US" dirty="0"/>
                    </a:p>
                  </a:txBody>
                  <a:tcPr/>
                </a:tc>
              </a:tr>
              <a:tr h="159991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Server2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192.168.1.105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shard12:27017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shard22:27018</a:t>
                      </a:r>
                    </a:p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mongod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shard32:27019</a:t>
                      </a:r>
                      <a:b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mongs2                :30000</a:t>
                      </a:r>
                      <a:endParaRPr lang="zh-CN" altLang="en-US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410</Words>
  <PresentationFormat>全屏显示(4:3)</PresentationFormat>
  <Paragraphs>97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MongoDB Cluster</vt:lpstr>
      <vt:lpstr>Sharding Cluster </vt:lpstr>
      <vt:lpstr>Sharding</vt:lpstr>
      <vt:lpstr>Replication </vt:lpstr>
      <vt:lpstr>Replica Sets </vt:lpstr>
      <vt:lpstr>Classic Cluster Architecture</vt:lpstr>
      <vt:lpstr>Cluster On 2 Machines </vt:lpstr>
      <vt:lpstr>procedure</vt:lpstr>
      <vt:lpstr>IP and ports</vt:lpstr>
      <vt:lpstr>Adding shards </vt:lpstr>
      <vt:lpstr>Sharding a Collection</vt:lpstr>
      <vt:lpstr>Shard Key</vt:lpstr>
      <vt:lpstr>MongoDB 不足之处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集群及复制集</dc:title>
  <dc:creator>kaibin</dc:creator>
  <cp:lastModifiedBy>kaibin</cp:lastModifiedBy>
  <cp:revision>95</cp:revision>
  <dcterms:created xsi:type="dcterms:W3CDTF">2011-10-12T02:47:32Z</dcterms:created>
  <dcterms:modified xsi:type="dcterms:W3CDTF">2011-10-18T06:45:09Z</dcterms:modified>
</cp:coreProperties>
</file>