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ROI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Google Ads</c:v>
                </c:pt>
                <c:pt idx="1">
                  <c:v>VK Реклама</c:v>
                </c:pt>
                <c:pt idx="2">
                  <c:v>Яндекс.Директ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1.2</c:v>
                </c:pt>
                <c:pt idx="1">
                  <c:v>0.85</c:v>
                </c:pt>
                <c:pt idx="2">
                  <c:v>0.45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C6-4F2D-B227-11B4F5871A95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Выручка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Google Ads</c:v>
                </c:pt>
                <c:pt idx="1">
                  <c:v>VK Реклама</c:v>
                </c:pt>
                <c:pt idx="2">
                  <c:v>Яндекс.Директ</c:v>
                </c:pt>
              </c:strCache>
            </c:str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C6-4F2D-B227-11B4F5871A95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Затраты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Лист1!$A$2:$A$4</c:f>
              <c:strCache>
                <c:ptCount val="3"/>
                <c:pt idx="0">
                  <c:v>Google Ads</c:v>
                </c:pt>
                <c:pt idx="1">
                  <c:v>VK Реклама</c:v>
                </c:pt>
                <c:pt idx="2">
                  <c:v>Яндекс.Директ</c:v>
                </c:pt>
              </c:strCache>
            </c:strRef>
          </c:cat>
          <c:val>
            <c:numRef>
              <c:f>Лист1!$D$2:$D$4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C6-4F2D-B227-11B4F5871A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515592"/>
        <c:axId val="671513624"/>
      </c:barChart>
      <c:catAx>
        <c:axId val="671515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1513624"/>
        <c:crosses val="autoZero"/>
        <c:auto val="1"/>
        <c:lblAlgn val="ctr"/>
        <c:lblOffset val="100"/>
        <c:noMultiLvlLbl val="0"/>
      </c:catAx>
      <c:valAx>
        <c:axId val="671513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71515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F063D-7AF1-4D6D-A465-C3FA11C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1A4BA9-A48E-43B0-BA6A-742E1D71F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D940D7-69AC-483A-A751-FA33C9FF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3913D0-B0E1-44B5-8497-D0DF39F5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EDF0D7-83D9-4EC5-A7C2-D923A76A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7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DCF51-4AED-4438-B577-11730A749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DE3495-5FF6-4DBB-BC84-81A8B5160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515EA2-74EC-461A-A8E5-CA005EC4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6F7C88-2A11-4FB5-BF0A-1185499F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E8E903-D273-40AC-A757-2B2D3EF5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10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944EA-6FD8-4B99-AEC0-641659BE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DF9C69-7D2A-4E10-B4AF-18C4DACF3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15E99E-58D1-44A6-8B3B-C8ECEA9D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2769AB-769B-4661-9582-CAB704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EF8FB-0D6C-43F0-B995-286D6C77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75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68014-1870-4DBD-AF26-5F817065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34088-57D4-42DE-B734-D8097C3E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AB383B-D721-4D60-91E0-0A466E85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7CF49-41DE-4200-A847-E40789201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7BAAD-DD68-4229-820E-0DF00ABB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37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FB54B-BB95-466B-9996-D739A7BA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30D34C-A3FD-4EB0-8CB9-70A5203DF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FB874-7F70-4547-A7CC-4BDD9AF34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44BE8-DBA8-4C00-8187-ECA4F817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13F0E-039E-45E1-AA85-9017AD0C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2A20FC-632F-4A94-B56B-21059A20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B090F5-F92D-4956-8494-55419EE4F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360876-B9C3-40A8-AB33-E634A7FCE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F20BE0-66FA-4A58-8FB3-2D0AB2B4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DEF87E-481D-480F-8D9C-622152C2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AC5DF4-AF1E-4233-8310-336C2491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44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3FE28-11B2-41F2-A7C0-7886F860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E9D853-E8EB-47C8-8BA4-915BDE67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F1BB8C2-2776-4F92-90ED-9F76D919F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9A761F-CDF5-4D24-A114-1B46C1BFE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8BC2266-454D-4CB0-AE24-EC8DAFF4A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36919B0-B784-4A86-893F-3B8E64C71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F45C45-1D45-48A8-949E-A6EC764B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3CF331-3455-44C4-A154-0A9DC4F2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3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4B5706-928C-413E-B013-A7DD94D5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249663-24AA-40F8-82C3-332956C5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0F5812-9AF1-4CC1-B492-FCAF1AE6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4A0B08-5B60-4F67-A155-B4EFEA32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15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B55BFC-A45B-44CA-B5EA-21735FE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087B37-EF3E-40ED-9F0E-6A37EBCD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CAA6D7-A862-4AE5-A337-D0D9019A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7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08B26-273C-4C11-85EB-1750124F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5E37E8-D612-4CD1-87B4-4722F5D8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EA971C-0FB8-487D-9E3F-5E203EEDD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0672F4-EFE7-4819-B576-FA7CDFEC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4015B07-BE55-4B02-8D47-6E7C032D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D07EC3-C7E0-4F07-AAA8-9226677B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24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F686F-5A38-412F-9099-B50163128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E2F68F-188D-4B4A-92ED-A3A01B7B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311EC6-0DCF-4AE0-A935-DEF4ADE77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147873-393D-4FD4-AA9A-B031ED0CE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44D194-F000-4D3D-BD22-AADBAF13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D7B5F0-07E5-4A31-9122-FC45D78A8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1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F5C15-2ACA-4B30-A7A6-066D5768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F451A1-4FDB-49AE-A4A0-7AC6C7A48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79EEB6-9BDE-4F37-AE3C-1F1E14E0F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4A7DD-B403-4574-9DCD-D9FF213F49E2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B8EFD-D50B-44B5-8CBF-7D18E8BB4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F4E9F-ECAF-4349-8E21-9EBE009B4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D683-6815-4C4B-905D-338530D545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65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C6C82-2E3F-4FD9-868C-38C8AB047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5098"/>
            <a:ext cx="9144000" cy="2387600"/>
          </a:xfrm>
        </p:spPr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Анализ 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ROI 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рекламных каналов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B83992-37A7-47AF-9C1C-DB8B5AE7C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62702"/>
            <a:ext cx="9144000" cy="617265"/>
          </a:xfrm>
        </p:spPr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Источник данных: 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quote-cjk-patch"/>
              </a:rPr>
              <a:t>hexlet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152134-7C6A-4CD7-8818-E935BDED9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616" y="4217733"/>
            <a:ext cx="2566767" cy="2566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38EAD4-A0E2-4B80-B5E4-4E60759A795D}"/>
              </a:ext>
            </a:extLst>
          </p:cNvPr>
          <p:cNvSpPr txBox="1"/>
          <p:nvPr/>
        </p:nvSpPr>
        <p:spPr>
          <a:xfrm>
            <a:off x="4573174" y="3760290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Интерактивный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quote-cjk-patch"/>
              </a:rPr>
              <a:t>дашборд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06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87333-D40F-4C00-B60D-FE2C4DE0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Цели исследования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598E4-C725-4A84-AE66-7BB5C7665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6516"/>
            <a:ext cx="10515600" cy="3164386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Определить 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окупаемые каналы</a:t>
            </a:r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Выявить 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убыточные источники трафика</a:t>
            </a:r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Оптимизировать 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бюджет на рекламу</a:t>
            </a:r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Найти 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корреляцию между рекламой и органическим трафиком</a:t>
            </a:r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38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7D0E9-4C15-430A-B66D-34B68B14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Методология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6AF44-4CC0-4758-9232-D19FB51A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Модель атрибуции: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quote-cjk-patch"/>
              </a:rPr>
              <a:t>Last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quote-cjk-patch"/>
              </a:rPr>
              <a:t>Paid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 Click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Период анализа: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2023–2024</a:t>
            </a:r>
          </a:p>
          <a:p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Метрики:</a:t>
            </a:r>
            <a:endParaRPr lang="en-US" b="1" i="0" dirty="0">
              <a:solidFill>
                <a:srgbClr val="404040"/>
              </a:solidFill>
              <a:effectLst/>
              <a:latin typeface="quote-cjk-patch"/>
            </a:endParaRPr>
          </a:p>
          <a:p>
            <a:pPr lvl="1"/>
            <a:r>
              <a:rPr lang="en-US" dirty="0"/>
              <a:t>CPU (Cost Per User) = </a:t>
            </a:r>
            <a:r>
              <a:rPr lang="en-US" dirty="0" err="1"/>
              <a:t>total_cost</a:t>
            </a:r>
            <a:r>
              <a:rPr lang="en-US" dirty="0"/>
              <a:t> / </a:t>
            </a:r>
            <a:r>
              <a:rPr lang="en-US" dirty="0" err="1"/>
              <a:t>visitors_count</a:t>
            </a:r>
            <a:endParaRPr lang="en-US" dirty="0"/>
          </a:p>
          <a:p>
            <a:pPr lvl="1"/>
            <a:r>
              <a:rPr lang="en-US" dirty="0"/>
              <a:t>CPL (Cost Per Lead) = </a:t>
            </a:r>
            <a:r>
              <a:rPr lang="en-US" dirty="0" err="1"/>
              <a:t>total_cost</a:t>
            </a:r>
            <a:r>
              <a:rPr lang="en-US" dirty="0"/>
              <a:t> / </a:t>
            </a:r>
            <a:r>
              <a:rPr lang="en-US" dirty="0" err="1"/>
              <a:t>leads_count</a:t>
            </a:r>
            <a:endParaRPr lang="en-US" dirty="0"/>
          </a:p>
          <a:p>
            <a:pPr lvl="1"/>
            <a:r>
              <a:rPr lang="en-US" dirty="0"/>
              <a:t>ROI = (revenue - </a:t>
            </a:r>
            <a:r>
              <a:rPr lang="en-US" dirty="0" err="1"/>
              <a:t>total_cost</a:t>
            </a:r>
            <a:r>
              <a:rPr lang="en-US" dirty="0"/>
              <a:t>) / </a:t>
            </a:r>
            <a:r>
              <a:rPr lang="en-US" dirty="0" err="1"/>
              <a:t>total_cost</a:t>
            </a:r>
            <a:r>
              <a:rPr lang="en-US" dirty="0"/>
              <a:t> * 100%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42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2473E-948C-4DE6-BEB4-30963088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ТОП-3 самых окупаемых канала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1614508-FEF1-48CE-A86A-88E77100C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337159"/>
              </p:ext>
            </p:extLst>
          </p:nvPr>
        </p:nvGraphicFramePr>
        <p:xfrm>
          <a:off x="838200" y="1825625"/>
          <a:ext cx="741250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021E97B-58CA-456F-9283-A80E2A4AE9BB}"/>
              </a:ext>
            </a:extLst>
          </p:cNvPr>
          <p:cNvSpPr txBox="1"/>
          <p:nvPr/>
        </p:nvSpPr>
        <p:spPr>
          <a:xfrm>
            <a:off x="8913642" y="2648007"/>
            <a:ext cx="28047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Вывод</a:t>
            </a:r>
            <a:b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</a:br>
            <a:br>
              <a:rPr lang="ru-RU" dirty="0"/>
            </a:b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Google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quote-cjk-patch"/>
              </a:rPr>
              <a:t>Ads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— лидер по ROI, стоит увеличить бюджет.</a:t>
            </a:r>
            <a:b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br>
              <a:rPr lang="ru-RU" dirty="0"/>
            </a:b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VK Реклама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стабильно окупается, можно масштабировать.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97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4804C-07F2-43A5-9ADE-D09016F9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Каналы с отрицательным 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ROI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0C6F1BA-2AEC-4BB3-8BE8-3F76E712B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539368"/>
              </p:ext>
            </p:extLst>
          </p:nvPr>
        </p:nvGraphicFramePr>
        <p:xfrm>
          <a:off x="2220351" y="1996648"/>
          <a:ext cx="7751297" cy="1554480"/>
        </p:xfrm>
        <a:graphic>
          <a:graphicData uri="http://schemas.openxmlformats.org/drawingml/2006/table">
            <a:tbl>
              <a:tblPr/>
              <a:tblGrid>
                <a:gridCol w="2727309">
                  <a:extLst>
                    <a:ext uri="{9D8B030D-6E8A-4147-A177-3AD203B41FA5}">
                      <a16:colId xmlns:a16="http://schemas.microsoft.com/office/drawing/2014/main" val="1443775428"/>
                    </a:ext>
                  </a:extLst>
                </a:gridCol>
                <a:gridCol w="2511994">
                  <a:extLst>
                    <a:ext uri="{9D8B030D-6E8A-4147-A177-3AD203B41FA5}">
                      <a16:colId xmlns:a16="http://schemas.microsoft.com/office/drawing/2014/main" val="1238871621"/>
                    </a:ext>
                  </a:extLst>
                </a:gridCol>
                <a:gridCol w="2511994">
                  <a:extLst>
                    <a:ext uri="{9D8B030D-6E8A-4147-A177-3AD203B41FA5}">
                      <a16:colId xmlns:a16="http://schemas.microsoft.com/office/drawing/2014/main" val="28381464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Канал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ROI (%)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Проблема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489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TikTok Ads</a:t>
                      </a:r>
                      <a:endParaRPr lang="en-US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-30%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Низкая конверсия в </a:t>
                      </a:r>
                      <a:r>
                        <a:rPr lang="ru-RU" dirty="0" err="1">
                          <a:effectLst/>
                        </a:rPr>
                        <a:t>лиды</a:t>
                      </a:r>
                      <a:endParaRPr lang="ru-RU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13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Twitter (X)</a:t>
                      </a:r>
                      <a:endParaRPr lang="en-US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-15%</a:t>
                      </a:r>
                      <a:endParaRPr lang="ru-RU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Мало продаж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377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5B659D-9FA7-46B4-9659-66F0A7DBD153}"/>
              </a:ext>
            </a:extLst>
          </p:cNvPr>
          <p:cNvSpPr txBox="1"/>
          <p:nvPr/>
        </p:nvSpPr>
        <p:spPr>
          <a:xfrm>
            <a:off x="2787161" y="4092750"/>
            <a:ext cx="6300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Рекомендации:</a:t>
            </a:r>
            <a:br>
              <a:rPr lang="ru-RU" dirty="0"/>
            </a:br>
            <a:r>
              <a:rPr lang="ru-RU" b="1" i="0" dirty="0">
                <a:solidFill>
                  <a:srgbClr val="FF0000"/>
                </a:solidFill>
                <a:effectLst/>
                <a:latin typeface="quote-cjk-patch"/>
              </a:rPr>
              <a:t>Отключить: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TikTok Ads (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убыточный)</a:t>
            </a:r>
            <a:br>
              <a:rPr lang="ru-RU" dirty="0"/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ru-RU" b="1" i="0" dirty="0">
                <a:solidFill>
                  <a:schemeClr val="accent4">
                    <a:lumMod val="75000"/>
                  </a:schemeClr>
                </a:solidFill>
                <a:effectLst/>
                <a:latin typeface="quote-cjk-patch"/>
              </a:rPr>
              <a:t>Оптимизировать: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Twitter (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улучшить таргетинг)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10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0D430-553A-4695-B4FC-32F267A3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Время конверсии</a:t>
            </a:r>
            <a:r>
              <a:rPr lang="en-US" b="1" dirty="0">
                <a:solidFill>
                  <a:srgbClr val="404040"/>
                </a:solidFill>
                <a:latin typeface="quote-cjk-patch"/>
              </a:rPr>
              <a:t>.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 </a:t>
            </a:r>
            <a:b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Влияние рекламы</a:t>
            </a: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3189E-1B95-4D84-9342-78FE191DF2C8}"/>
              </a:ext>
            </a:extLst>
          </p:cNvPr>
          <p:cNvSpPr txBox="1"/>
          <p:nvPr/>
        </p:nvSpPr>
        <p:spPr>
          <a:xfrm>
            <a:off x="536331" y="2645454"/>
            <a:ext cx="52876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90% 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quote-cjk-patch"/>
              </a:rPr>
              <a:t>лидов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закрываются в течение 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14 дней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после визита.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Пик конверсии — 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3–5 день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  <a:b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</a:br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Вывод:</a:t>
            </a:r>
            <a:b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</a:br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Через 2 недели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можно оценивать эффективность кампании.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7CDBAE-7018-4AA0-86BB-0AAD0356BED3}"/>
              </a:ext>
            </a:extLst>
          </p:cNvPr>
          <p:cNvSpPr txBox="1"/>
          <p:nvPr/>
        </p:nvSpPr>
        <p:spPr>
          <a:xfrm>
            <a:off x="5560843" y="2645454"/>
            <a:ext cx="60948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 После запуска 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quote-cjk-patch"/>
              </a:rPr>
              <a:t>Яндекс.Директ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Органический трафик 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вырос на 22%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 (эффект "</a:t>
            </a:r>
            <a:r>
              <a:rPr lang="ru-RU" b="0" i="0" dirty="0">
                <a:solidFill>
                  <a:srgbClr val="001D35"/>
                </a:solidFill>
                <a:effectLst/>
                <a:latin typeface="Google Sans"/>
              </a:rPr>
              <a:t> бесплатн</a:t>
            </a:r>
            <a:r>
              <a:rPr lang="ru-RU" dirty="0">
                <a:solidFill>
                  <a:srgbClr val="001D35"/>
                </a:solidFill>
                <a:latin typeface="Google Sans"/>
              </a:rPr>
              <a:t>ого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" трафика)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r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Вывод:</a:t>
            </a:r>
          </a:p>
          <a:p>
            <a:pPr algn="r"/>
            <a:b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Реклама не только приносит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quote-cjk-patch"/>
              </a:rPr>
              <a:t>лиды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, но и </a:t>
            </a:r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увеличивает узнаваемость</a:t>
            </a:r>
            <a:r>
              <a:rPr lang="ru-RU" b="0" i="0" dirty="0">
                <a:solidFill>
                  <a:srgbClr val="404040"/>
                </a:solidFill>
                <a:effectLst/>
                <a:latin typeface="quote-cjk-patc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28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143CA-1D8E-460D-B377-7CDE91F7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>
                <a:solidFill>
                  <a:srgbClr val="404040"/>
                </a:solidFill>
                <a:effectLst/>
                <a:latin typeface="quote-cjk-patch"/>
              </a:rPr>
              <a:t>Итоговые рекомендации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D663F28-F761-4136-837E-F27CF4A46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00345"/>
              </p:ext>
            </p:extLst>
          </p:nvPr>
        </p:nvGraphicFramePr>
        <p:xfrm>
          <a:off x="838200" y="2477294"/>
          <a:ext cx="10515600" cy="2133600"/>
        </p:xfrm>
        <a:graphic>
          <a:graphicData uri="http://schemas.openxmlformats.org/drawingml/2006/table">
            <a:tbl>
              <a:tblPr/>
              <a:tblGrid>
                <a:gridCol w="5473874">
                  <a:extLst>
                    <a:ext uri="{9D8B030D-6E8A-4147-A177-3AD203B41FA5}">
                      <a16:colId xmlns:a16="http://schemas.microsoft.com/office/drawing/2014/main" val="592673446"/>
                    </a:ext>
                  </a:extLst>
                </a:gridCol>
                <a:gridCol w="5041726">
                  <a:extLst>
                    <a:ext uri="{9D8B030D-6E8A-4147-A177-3AD203B41FA5}">
                      <a16:colId xmlns:a16="http://schemas.microsoft.com/office/drawing/2014/main" val="2058163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Действие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Каналы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131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Увеличить бюджет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Google Ads, VK </a:t>
                      </a:r>
                      <a:r>
                        <a:rPr lang="ru-RU">
                          <a:effectLst/>
                        </a:rPr>
                        <a:t>Реклама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10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Оптимизировать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Twitter, YouTube Ads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76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Отключить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TikTok Ads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887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Не трогать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Email-</a:t>
                      </a:r>
                      <a:r>
                        <a:rPr lang="ru-RU" dirty="0">
                          <a:effectLst/>
                        </a:rPr>
                        <a:t>рассылка (стабильный </a:t>
                      </a:r>
                      <a:r>
                        <a:rPr lang="en-US" dirty="0">
                          <a:effectLst/>
                        </a:rPr>
                        <a:t>ROI)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03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887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262</Words>
  <Application>Microsoft Office PowerPoint</Application>
  <PresentationFormat>Широкоэкранный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quote-cjk-patch</vt:lpstr>
      <vt:lpstr>Тема Office</vt:lpstr>
      <vt:lpstr>Анализ ROI рекламных каналов</vt:lpstr>
      <vt:lpstr>Цели исследования</vt:lpstr>
      <vt:lpstr>Методология</vt:lpstr>
      <vt:lpstr>ТОП-3 самых окупаемых канала</vt:lpstr>
      <vt:lpstr>Каналы с отрицательным ROI</vt:lpstr>
      <vt:lpstr>Время конверсии.   Влияние рекламы.</vt:lpstr>
      <vt:lpstr>Итоговые рекомендации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ROI рекламных каналов</dc:title>
  <dc:creator>Евгений Артышук</dc:creator>
  <cp:lastModifiedBy>Евгений Артышук</cp:lastModifiedBy>
  <cp:revision>1</cp:revision>
  <dcterms:created xsi:type="dcterms:W3CDTF">2025-07-07T20:36:36Z</dcterms:created>
  <dcterms:modified xsi:type="dcterms:W3CDTF">2025-07-07T20:39:36Z</dcterms:modified>
</cp:coreProperties>
</file>