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92" r:id="rId6"/>
    <p:sldId id="261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262" r:id="rId18"/>
    <p:sldId id="263" r:id="rId19"/>
    <p:sldId id="264" r:id="rId20"/>
    <p:sldId id="265" r:id="rId21"/>
    <p:sldId id="266" r:id="rId22"/>
    <p:sldId id="269" r:id="rId23"/>
    <p:sldId id="293" r:id="rId24"/>
    <p:sldId id="270" r:id="rId25"/>
    <p:sldId id="294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491C"/>
    <a:srgbClr val="21B2EA"/>
    <a:srgbClr val="FBE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DKLOC in each review phase</a:t>
            </a:r>
            <a:br>
              <a:rPr lang="en-US"/>
            </a:b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66415135608049E-2"/>
          <c:y val="0.25023809523809498"/>
          <c:w val="0.76352890784485306"/>
          <c:h val="0.39995719285089398"/>
        </c:manualLayout>
      </c:layout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Review Phase(‰)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  <a:sp3d/>
          </c:spPr>
          <c:cat>
            <c:strRef>
              <c:f>Sheet1!$A$2:$A$6</c:f>
              <c:strCache>
                <c:ptCount val="5"/>
                <c:pt idx="0">
                  <c:v>source code</c:v>
                </c:pt>
                <c:pt idx="1">
                  <c:v>code compile</c:v>
                </c:pt>
                <c:pt idx="2">
                  <c:v>self-inspection</c:v>
                </c:pt>
                <c:pt idx="3">
                  <c:v>code review</c:v>
                </c:pt>
                <c:pt idx="4">
                  <c:v>unit testing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25</c:v>
                </c:pt>
                <c:pt idx="2">
                  <c:v>5</c:v>
                </c:pt>
                <c:pt idx="3">
                  <c:v>2.5</c:v>
                </c:pt>
                <c:pt idx="4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9D-4562-AF23-DF3B2AF3E8D0}"/>
            </c:ext>
          </c:extLst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8000"/>
                    <a:lumMod val="94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  <a:sp3d/>
          </c:spPr>
          <c:cat>
            <c:strRef>
              <c:f>Sheet1!$A$2:$A$6</c:f>
              <c:strCache>
                <c:ptCount val="5"/>
                <c:pt idx="0">
                  <c:v>source code</c:v>
                </c:pt>
                <c:pt idx="1">
                  <c:v>code compile</c:v>
                </c:pt>
                <c:pt idx="2">
                  <c:v>self-inspection</c:v>
                </c:pt>
                <c:pt idx="3">
                  <c:v>code review</c:v>
                </c:pt>
                <c:pt idx="4">
                  <c:v>unit testing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9D-4562-AF23-DF3B2AF3E8D0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8000"/>
                    <a:lumMod val="94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  <a:sp3d/>
          </c:spPr>
          <c:cat>
            <c:strRef>
              <c:f>Sheet1!$A$2:$A$6</c:f>
              <c:strCache>
                <c:ptCount val="5"/>
                <c:pt idx="0">
                  <c:v>source code</c:v>
                </c:pt>
                <c:pt idx="1">
                  <c:v>code compile</c:v>
                </c:pt>
                <c:pt idx="2">
                  <c:v>self-inspection</c:v>
                </c:pt>
                <c:pt idx="3">
                  <c:v>code review</c:v>
                </c:pt>
                <c:pt idx="4">
                  <c:v>unit testing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9D-4562-AF23-DF3B2AF3E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1284144"/>
        <c:axId val="-2146986672"/>
        <c:axId val="-2146985200"/>
      </c:line3DChart>
      <c:catAx>
        <c:axId val="-2071284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6986672"/>
        <c:crosses val="autoZero"/>
        <c:auto val="1"/>
        <c:lblAlgn val="ctr"/>
        <c:lblOffset val="100"/>
        <c:noMultiLvlLbl val="0"/>
      </c:catAx>
      <c:valAx>
        <c:axId val="-214698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71284144"/>
        <c:crosses val="autoZero"/>
        <c:crossBetween val="between"/>
      </c:valAx>
      <c:serAx>
        <c:axId val="-21469852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6986672"/>
        <c:crosses val="autoZero"/>
      </c:ser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36574918469110501"/>
          <c:y val="0.218502689144839"/>
          <c:w val="0.280218092246378"/>
          <c:h val="0.5685407489673930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Java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EE-4916-A45F-AF36722D46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EE-4916-A45F-AF36722D46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EE-4916-A45F-AF36722D4659}"/>
              </c:ext>
            </c:extLst>
          </c:dPt>
          <c:cat>
            <c:strRef>
              <c:f>Sheet1!$A$2:$A$4</c:f>
              <c:strCache>
                <c:ptCount val="3"/>
                <c:pt idx="0">
                  <c:v>CCMin(1-10)</c:v>
                </c:pt>
                <c:pt idx="1">
                  <c:v>CCMid(11-20)</c:v>
                </c:pt>
                <c:pt idx="2">
                  <c:v>CCMax(21-50)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EE-4916-A45F-AF36722D4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Python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36574918469110501"/>
          <c:y val="0.218502689144839"/>
          <c:w val="0.280218092246378"/>
          <c:h val="0.5685407489673930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Python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6F2-47AB-BD36-FF88691F5B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6F2-47AB-BD36-FF88691F5B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6F2-47AB-BD36-FF88691F5B59}"/>
              </c:ext>
            </c:extLst>
          </c:dPt>
          <c:cat>
            <c:strRef>
              <c:f>Sheet1!$A$2:$A$4</c:f>
              <c:strCache>
                <c:ptCount val="3"/>
                <c:pt idx="0">
                  <c:v>CCMin(1-10)</c:v>
                </c:pt>
                <c:pt idx="1">
                  <c:v>CCMid(11-20)</c:v>
                </c:pt>
                <c:pt idx="2">
                  <c:v>CCMax(21-50)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0.85</c:v>
                </c:pt>
                <c:pt idx="1">
                  <c:v>0.1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F2-47AB-BD36-FF88691F5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36574918469110501"/>
          <c:y val="0.218502689144839"/>
          <c:w val="0.280218092246378"/>
          <c:h val="0.5685407489673930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A2-40B2-B225-A78248B2FD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A2-40B2-B225-A78248B2FD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A2-40B2-B225-A78248B2FDE1}"/>
              </c:ext>
            </c:extLst>
          </c:dPt>
          <c:cat>
            <c:strRef>
              <c:f>Sheet1!$A$2:$A$4</c:f>
              <c:strCache>
                <c:ptCount val="3"/>
                <c:pt idx="0">
                  <c:v>CCMin(1-10)</c:v>
                </c:pt>
                <c:pt idx="1">
                  <c:v>CCMid(11-20)</c:v>
                </c:pt>
                <c:pt idx="2">
                  <c:v>CCMax(21-50)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</c:v>
                </c:pt>
                <c:pt idx="1">
                  <c:v>0.2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EA2-40B2-B225-A78248B2F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C++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36574918469110501"/>
          <c:y val="0.218502689144839"/>
          <c:w val="0.280218092246378"/>
          <c:h val="0.5685407489673930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C++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D5-4EB2-8301-25516933F8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D5-4EB2-8301-25516933F8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D5-4EB2-8301-25516933F874}"/>
              </c:ext>
            </c:extLst>
          </c:dPt>
          <c:cat>
            <c:strRef>
              <c:f>Sheet1!$A$2:$A$4</c:f>
              <c:strCache>
                <c:ptCount val="3"/>
                <c:pt idx="0">
                  <c:v>CCMin(1-10)</c:v>
                </c:pt>
                <c:pt idx="1">
                  <c:v>CCMid(11-20)</c:v>
                </c:pt>
                <c:pt idx="2">
                  <c:v>CCMax(21-50)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0.79</c:v>
                </c:pt>
                <c:pt idx="1">
                  <c:v>0.12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D5-4EB2-8301-25516933F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Code Readability Indicator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rgbClr val="DA491C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&lt;</a:t>
                    </a:r>
                    <a:fld id="{7567B13B-E000-3048-AB81-A649E4B44E23}" type="VALUE">
                      <a:rPr lang="en-US" altLang="zh-CN"/>
                      <a:pPr/>
                      <a:t>[值]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F30-4586-8177-CA8273BFF0D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2DE88F2-00B7-5144-B87E-94EDCD7602AD}" type="VALUE">
                      <a:rPr lang="en-US" altLang="zh-CN"/>
                      <a:pPr/>
                      <a:t>[值]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F30-4586-8177-CA8273BFF0D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D4D9EFE-8809-8347-B849-772108F2F4D1}" type="VALUE">
                      <a:rPr lang="en-US" altLang="zh-CN"/>
                      <a:pPr/>
                      <a:t>[值]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F30-4586-8177-CA8273BFF0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Comments ratio</c:v>
                </c:pt>
                <c:pt idx="1">
                  <c:v>Proper indent styles</c:v>
                </c:pt>
                <c:pt idx="2">
                  <c:v>Qualified naming conventions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80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30-4586-8177-CA8273BFF0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gradFill rotWithShape="1">
              <a:gsLst>
                <a:gs pos="0">
                  <a:srgbClr val="21B2EA"/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20%-35%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F30-4586-8177-CA8273BFF0D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80%-90%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F30-4586-8177-CA8273BFF0D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90%-9</a:t>
                    </a:r>
                    <a:fld id="{6952318A-7377-A34F-95B4-1769EADDB415}" type="VALUE">
                      <a:rPr lang="en-US" altLang="zh-CN"/>
                      <a:pPr/>
                      <a:t>[值]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F30-4586-8177-CA8273BFF0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Comments ratio</c:v>
                </c:pt>
                <c:pt idx="1">
                  <c:v>Proper indent styles</c:v>
                </c:pt>
                <c:pt idx="2">
                  <c:v>Qualified naming conventions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</c:v>
                </c:pt>
                <c:pt idx="1">
                  <c:v>10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F30-4586-8177-CA8273BFF0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35%-50%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F30-4586-8177-CA8273BFF0D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90%-100%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F30-4586-8177-CA8273BFF0D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9</a:t>
                    </a:r>
                    <a:fld id="{6DDFC96A-CF24-4F43-90E8-264401C411B6}" type="VALUE">
                      <a:rPr lang="en-US" altLang="zh-CN"/>
                      <a:pPr/>
                      <a:t>[值]</a:t>
                    </a:fld>
                    <a:r>
                      <a:rPr lang="en-US"/>
                      <a:t>%-100%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1F30-4586-8177-CA8273BFF0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Comments ratio</c:v>
                </c:pt>
                <c:pt idx="1">
                  <c:v>Proper indent styles</c:v>
                </c:pt>
                <c:pt idx="2">
                  <c:v>Qualified naming conventions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15</c:v>
                </c:pt>
                <c:pt idx="1">
                  <c:v>10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F30-4586-8177-CA8273BFF0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001131408"/>
        <c:axId val="-2139503216"/>
        <c:axId val="0"/>
      </c:bar3DChart>
      <c:catAx>
        <c:axId val="-200113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9503216"/>
        <c:crosses val="autoZero"/>
        <c:auto val="1"/>
        <c:lblAlgn val="ctr"/>
        <c:lblOffset val="100"/>
        <c:noMultiLvlLbl val="0"/>
      </c:catAx>
      <c:valAx>
        <c:axId val="-2139503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-200113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Progress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DKLOC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50</c:v>
                </c:pt>
                <c:pt idx="1">
                  <c:v>40</c:v>
                </c:pt>
                <c:pt idx="2">
                  <c:v>25</c:v>
                </c:pt>
                <c:pt idx="3">
                  <c:v>15</c:v>
                </c:pt>
                <c:pt idx="4">
                  <c:v>10</c:v>
                </c:pt>
                <c:pt idx="5">
                  <c:v>5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0.9</c:v>
                </c:pt>
                <c:pt idx="10">
                  <c:v>0.8</c:v>
                </c:pt>
                <c:pt idx="11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1C-414B-A90C-8A80AFB205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Cyclomatic Complexity Min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60</c:v>
                </c:pt>
                <c:pt idx="1">
                  <c:v>65</c:v>
                </c:pt>
                <c:pt idx="2">
                  <c:v>46</c:v>
                </c:pt>
                <c:pt idx="3">
                  <c:v>45</c:v>
                </c:pt>
                <c:pt idx="4">
                  <c:v>61</c:v>
                </c:pt>
                <c:pt idx="5">
                  <c:v>69</c:v>
                </c:pt>
                <c:pt idx="6">
                  <c:v>71</c:v>
                </c:pt>
                <c:pt idx="7">
                  <c:v>79</c:v>
                </c:pt>
                <c:pt idx="8">
                  <c:v>82</c:v>
                </c:pt>
                <c:pt idx="9">
                  <c:v>83</c:v>
                </c:pt>
                <c:pt idx="10">
                  <c:v>85</c:v>
                </c:pt>
                <c:pt idx="11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C-414B-A90C-8A80AFB20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9605456"/>
        <c:axId val="-2139595008"/>
      </c:lineChart>
      <c:catAx>
        <c:axId val="-213960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9595008"/>
        <c:crosses val="autoZero"/>
        <c:auto val="1"/>
        <c:lblAlgn val="ctr"/>
        <c:lblOffset val="100"/>
        <c:noMultiLvlLbl val="0"/>
      </c:catAx>
      <c:valAx>
        <c:axId val="-213959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960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8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矩形 2"/>
          <p:cNvSpPr/>
          <p:nvPr userDrawn="1"/>
        </p:nvSpPr>
        <p:spPr>
          <a:xfrm>
            <a:off x="662609" y="437321"/>
            <a:ext cx="11145078" cy="6155633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  <a:alpha val="76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jec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07580" y="2514600"/>
            <a:ext cx="9634653" cy="22627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SOEN 6841:</a:t>
            </a:r>
            <a:br>
              <a:rPr lang="en-US" altLang="zh-CN" dirty="0"/>
            </a:br>
            <a:r>
              <a:rPr lang="en-US" altLang="zh-CN" dirty="0"/>
              <a:t>Software Project Management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07580" y="4962909"/>
            <a:ext cx="9285519" cy="112628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Yang Zhou,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Jinsong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Liu,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Kaichen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Zhang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Zhu Liu, Yu Luo,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Ruijia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Yang</a:t>
            </a:r>
          </a:p>
          <a:p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Kundi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Yao, Mo Chen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172549" y="745180"/>
            <a:ext cx="4206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</a:p>
        </p:txBody>
      </p:sp>
      <p:sp>
        <p:nvSpPr>
          <p:cNvPr id="3" name="矩形 20"/>
          <p:cNvSpPr/>
          <p:nvPr/>
        </p:nvSpPr>
        <p:spPr>
          <a:xfrm>
            <a:off x="1924465" y="745181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4" name="Shape 2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55370" y="1953538"/>
            <a:ext cx="8140474" cy="363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12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172549" y="745180"/>
            <a:ext cx="4206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</a:p>
        </p:txBody>
      </p:sp>
      <p:sp>
        <p:nvSpPr>
          <p:cNvPr id="3" name="矩形 20"/>
          <p:cNvSpPr/>
          <p:nvPr/>
        </p:nvSpPr>
        <p:spPr>
          <a:xfrm>
            <a:off x="1924465" y="745181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Shape 220"/>
          <p:cNvSpPr txBox="1">
            <a:spLocks/>
          </p:cNvSpPr>
          <p:nvPr/>
        </p:nvSpPr>
        <p:spPr>
          <a:xfrm>
            <a:off x="1638300" y="1268400"/>
            <a:ext cx="8915400" cy="377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 Poker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technique to </a:t>
            </a:r>
          </a:p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 story points</a:t>
            </a:r>
          </a:p>
        </p:txBody>
      </p:sp>
      <p:pic>
        <p:nvPicPr>
          <p:cNvPr id="5" name="Shape 2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5683" y="527501"/>
            <a:ext cx="3773024" cy="25071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Shape 222"/>
          <p:cNvGraphicFramePr/>
          <p:nvPr>
            <p:extLst>
              <p:ext uri="{D42A27DB-BD31-4B8C-83A1-F6EECF244321}">
                <p14:modId xmlns:p14="http://schemas.microsoft.com/office/powerpoint/2010/main" val="1604181503"/>
              </p:ext>
            </p:extLst>
          </p:nvPr>
        </p:nvGraphicFramePr>
        <p:xfrm>
          <a:off x="1638300" y="2344025"/>
          <a:ext cx="6388175" cy="40774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25"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Function Process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User Story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Story Points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425"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FP1. Select Product Group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User Story 1.</a:t>
                      </a:r>
                    </a:p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 a user, I can select product group.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25"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FP 2. Search product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User Story 2.</a:t>
                      </a:r>
                    </a:p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 a user, I want to be able to</a:t>
                      </a:r>
                    </a:p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Search product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500"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FP 3. Display product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User Story 3.</a:t>
                      </a:r>
                    </a:p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 a user, I want to be able to</a:t>
                      </a:r>
                    </a:p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Display product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225"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FP 4. View size chart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User Story 4.</a:t>
                      </a:r>
                    </a:p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 a user, I want I can</a:t>
                      </a:r>
                    </a:p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View size chart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...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...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-1143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...</a:t>
                      </a:r>
                    </a:p>
                  </a:txBody>
                  <a:tcPr marL="66675" marR="66675" marT="66675" marB="66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8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172549" y="745180"/>
            <a:ext cx="4206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</a:p>
        </p:txBody>
      </p:sp>
      <p:sp>
        <p:nvSpPr>
          <p:cNvPr id="3" name="矩形 20"/>
          <p:cNvSpPr/>
          <p:nvPr/>
        </p:nvSpPr>
        <p:spPr>
          <a:xfrm>
            <a:off x="1924465" y="745181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Shape 229"/>
          <p:cNvSpPr txBox="1"/>
          <p:nvPr/>
        </p:nvSpPr>
        <p:spPr>
          <a:xfrm>
            <a:off x="888150" y="1363746"/>
            <a:ext cx="62286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/>
              <a:t>T-shirt</a:t>
            </a:r>
            <a:r>
              <a:rPr lang="en-US" sz="2400" dirty="0"/>
              <a:t> sizing to prioritize user stories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7" name="Shape 2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73950" y="437325"/>
            <a:ext cx="4933650" cy="3289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231"/>
          <p:cNvGraphicFramePr/>
          <p:nvPr>
            <p:extLst>
              <p:ext uri="{D42A27DB-BD31-4B8C-83A1-F6EECF244321}">
                <p14:modId xmlns:p14="http://schemas.microsoft.com/office/powerpoint/2010/main" val="1343870296"/>
              </p:ext>
            </p:extLst>
          </p:nvPr>
        </p:nvGraphicFramePr>
        <p:xfrm>
          <a:off x="888149" y="3556925"/>
          <a:ext cx="8163085" cy="2964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1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4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User Story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Development cost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Business value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Priority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1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User Story 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medium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medium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User Story 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low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high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User Story 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medium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medium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1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User Story 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high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medium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1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User Story 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Low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high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1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...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...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...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dirty="0"/>
                        <a:t>...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Shape 232"/>
          <p:cNvSpPr txBox="1"/>
          <p:nvPr/>
        </p:nvSpPr>
        <p:spPr>
          <a:xfrm>
            <a:off x="793550" y="2602525"/>
            <a:ext cx="56292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( Priority: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 1 = advanced-upper   	    	2 = advanced-lower            	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3 = intermediate-upper    	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4 = intermediate-lower     	5 = low )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667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172549" y="745180"/>
            <a:ext cx="4206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</a:p>
        </p:txBody>
      </p:sp>
      <p:sp>
        <p:nvSpPr>
          <p:cNvPr id="3" name="矩形 20"/>
          <p:cNvSpPr/>
          <p:nvPr/>
        </p:nvSpPr>
        <p:spPr>
          <a:xfrm>
            <a:off x="1924465" y="745181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Shape 239"/>
          <p:cNvSpPr txBox="1"/>
          <p:nvPr/>
        </p:nvSpPr>
        <p:spPr>
          <a:xfrm>
            <a:off x="-2706128" y="2178250"/>
            <a:ext cx="8479500" cy="1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35242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Iteration Partition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" name="Shape 240"/>
          <p:cNvSpPr txBox="1"/>
          <p:nvPr/>
        </p:nvSpPr>
        <p:spPr>
          <a:xfrm>
            <a:off x="877512" y="2719027"/>
            <a:ext cx="3745800" cy="111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dk1"/>
                </a:solidFill>
              </a:rPr>
              <a:t>Velocity = 10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dk1"/>
                </a:solidFill>
              </a:rPr>
              <a:t>Iteration= 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dk1"/>
                </a:solidFill>
              </a:rPr>
              <a:t>Estimate Size/ Velocity</a:t>
            </a:r>
          </a:p>
        </p:txBody>
      </p:sp>
      <p:graphicFrame>
        <p:nvGraphicFramePr>
          <p:cNvPr id="6" name="Shape 241"/>
          <p:cNvGraphicFramePr/>
          <p:nvPr>
            <p:extLst>
              <p:ext uri="{D42A27DB-BD31-4B8C-83A1-F6EECF244321}">
                <p14:modId xmlns:p14="http://schemas.microsoft.com/office/powerpoint/2010/main" val="1166062443"/>
              </p:ext>
            </p:extLst>
          </p:nvPr>
        </p:nvGraphicFramePr>
        <p:xfrm>
          <a:off x="5362950" y="1332829"/>
          <a:ext cx="5054775" cy="4660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iteration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User Story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Story Points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User Story 5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User Story 6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10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User Story 8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User Story 10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10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9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User Story 2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User Story 3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User Story 4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8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User Story 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User Story 11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10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User Story 7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User Story 9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8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27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172549" y="745180"/>
            <a:ext cx="45860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Budget</a:t>
            </a:r>
            <a:r>
              <a:rPr lang="en-US" altLang="zh-CN" sz="2800" b="1" dirty="0">
                <a:solidFill>
                  <a:srgbClr val="333333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Microsoft Yahei"/>
              </a:rPr>
              <a:t>—Delphi Method</a:t>
            </a:r>
          </a:p>
        </p:txBody>
      </p:sp>
      <p:sp>
        <p:nvSpPr>
          <p:cNvPr id="3" name="矩形 20"/>
          <p:cNvSpPr/>
          <p:nvPr/>
        </p:nvSpPr>
        <p:spPr>
          <a:xfrm>
            <a:off x="1924465" y="745181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aphicFrame>
        <p:nvGraphicFramePr>
          <p:cNvPr id="7" name="Shape 249"/>
          <p:cNvGraphicFramePr/>
          <p:nvPr>
            <p:extLst>
              <p:ext uri="{D42A27DB-BD31-4B8C-83A1-F6EECF244321}">
                <p14:modId xmlns:p14="http://schemas.microsoft.com/office/powerpoint/2010/main" val="4215946367"/>
              </p:ext>
            </p:extLst>
          </p:nvPr>
        </p:nvGraphicFramePr>
        <p:xfrm>
          <a:off x="2741890" y="1707660"/>
          <a:ext cx="7750851" cy="42207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9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69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No.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Task Name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Duration</a:t>
                      </a:r>
                    </a:p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(days)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Start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Finish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Predecessor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Effort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Resource names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..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...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..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...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...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...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...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...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20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/>
                        <a:t>Iteration 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25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01/16/17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02/10/17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19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150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Develop Team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21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User Story 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15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01/16/17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01/31/17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20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90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Develop Team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22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User Story 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10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01/31/17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02/10/17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dirty="0"/>
                        <a:t>21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60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Develop Team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23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/>
                        <a:t>Plan Measurement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10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09/24/16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10/04/16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dirty="0"/>
                        <a:t>6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88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Measurement Manager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24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/>
                        <a:t>Perform Measurement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145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10/24/16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02/15/17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6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534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Measurement Manager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25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/>
                        <a:t>Analysis Measurement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145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10/24/16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02/15/17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6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215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dirty="0"/>
                        <a:t>Measurement Manager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26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/>
                        <a:t>Hold weekly meetings with  stakeholders	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140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09/24/16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02/13/17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5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560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Risk Manager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...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/>
                        <a:t>...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...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...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...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...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...</a:t>
                      </a:r>
                    </a:p>
                  </a:txBody>
                  <a:tcPr marL="63500" marR="63500" marT="63500" marB="6350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dirty="0"/>
                        <a:t>...</a:t>
                      </a: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73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172549" y="745180"/>
            <a:ext cx="5990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Critical Path Method(CPM)</a:t>
            </a:r>
          </a:p>
        </p:txBody>
      </p:sp>
      <p:sp>
        <p:nvSpPr>
          <p:cNvPr id="3" name="矩形 20"/>
          <p:cNvSpPr/>
          <p:nvPr/>
        </p:nvSpPr>
        <p:spPr>
          <a:xfrm>
            <a:off x="1924465" y="745181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4" name="Shape 2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2780" y="1460205"/>
            <a:ext cx="10751750" cy="4972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9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172549" y="745180"/>
            <a:ext cx="4206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</a:p>
        </p:txBody>
      </p:sp>
      <p:sp>
        <p:nvSpPr>
          <p:cNvPr id="3" name="矩形 20"/>
          <p:cNvSpPr/>
          <p:nvPr/>
        </p:nvSpPr>
        <p:spPr>
          <a:xfrm>
            <a:off x="1924465" y="745181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4" name="Shape 2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492" y="1234323"/>
            <a:ext cx="11676766" cy="37920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65"/>
          <p:cNvSpPr txBox="1"/>
          <p:nvPr/>
        </p:nvSpPr>
        <p:spPr>
          <a:xfrm>
            <a:off x="662600" y="5130852"/>
            <a:ext cx="5183700" cy="149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Duration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Predecessors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Resources names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Start and finish dates of the terminal elements </a:t>
            </a:r>
          </a:p>
        </p:txBody>
      </p:sp>
      <p:sp>
        <p:nvSpPr>
          <p:cNvPr id="6" name="Shape 266"/>
          <p:cNvSpPr txBox="1"/>
          <p:nvPr/>
        </p:nvSpPr>
        <p:spPr>
          <a:xfrm>
            <a:off x="5411766" y="5130852"/>
            <a:ext cx="6352800" cy="11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Summary elements of a project</a:t>
            </a:r>
            <a:endParaRPr lang="en-US" sz="18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Dependency relationships between activities.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Organize the work schedule and develop work line for the whole project</a:t>
            </a:r>
          </a:p>
        </p:txBody>
      </p:sp>
    </p:spTree>
    <p:extLst>
      <p:ext uri="{BB962C8B-B14F-4D97-AF65-F5344CB8AC3E}">
        <p14:creationId xmlns:p14="http://schemas.microsoft.com/office/powerpoint/2010/main" val="25653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3065293" y="1746237"/>
            <a:ext cx="44660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Indicator</a:t>
            </a:r>
            <a:r>
              <a:rPr lang="zh-CN" altLang="en-US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lang="zh-CN" altLang="en-US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Success</a:t>
            </a:r>
            <a:r>
              <a:rPr lang="zh-CN" altLang="en-US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criteria</a:t>
            </a:r>
            <a:endParaRPr lang="zh-CN" alt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矩形 20"/>
          <p:cNvSpPr/>
          <p:nvPr/>
        </p:nvSpPr>
        <p:spPr>
          <a:xfrm>
            <a:off x="2883469" y="1776110"/>
            <a:ext cx="56587" cy="3977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2883469" y="749761"/>
            <a:ext cx="2591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Measurement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矩形 20"/>
          <p:cNvSpPr/>
          <p:nvPr/>
        </p:nvSpPr>
        <p:spPr>
          <a:xfrm>
            <a:off x="2635385" y="749762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aphicFrame>
        <p:nvGraphicFramePr>
          <p:cNvPr id="10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29166"/>
              </p:ext>
            </p:extLst>
          </p:nvPr>
        </p:nvGraphicFramePr>
        <p:xfrm>
          <a:off x="1696588" y="2726577"/>
          <a:ext cx="9274629" cy="2246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543">
                  <a:extLst>
                    <a:ext uri="{9D8B030D-6E8A-4147-A177-3AD203B41FA5}">
                      <a16:colId xmlns:a16="http://schemas.microsoft.com/office/drawing/2014/main" val="2362850200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2488582858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4221614794"/>
                    </a:ext>
                  </a:extLst>
                </a:gridCol>
              </a:tblGrid>
              <a:tr h="58781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Indicator</a:t>
                      </a:r>
                      <a:endParaRPr lang="zh-CN" altLang="zh-CN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  <a:endParaRPr lang="zh-CN" altLang="zh-CN" sz="2800" b="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Success criteria</a:t>
                      </a:r>
                      <a:endParaRPr lang="zh-CN" altLang="zh-CN" sz="2800" b="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000671"/>
                  </a:ext>
                </a:extLst>
              </a:tr>
              <a:tr h="550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DKLOC</a:t>
                      </a:r>
                      <a:endParaRPr 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defects/KLOC</a:t>
                      </a:r>
                      <a:endParaRPr 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≤ </a:t>
                      </a:r>
                      <a:r>
                        <a:rPr lang="en-US" altLang="zh-CN" sz="2000" b="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r>
                        <a:rPr lang="en-US" altLang="zh-CN" sz="2000" b="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‰</a:t>
                      </a:r>
                      <a:endParaRPr lang="zh-CN" alt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96015"/>
                  </a:ext>
                </a:extLst>
              </a:tr>
              <a:tr h="5075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 of </a:t>
                      </a:r>
                      <a:r>
                        <a:rPr lang="en-US" sz="20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CCMin</a:t>
                      </a:r>
                      <a:endParaRPr 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CCMin</a:t>
                      </a: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20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CCSum</a:t>
                      </a:r>
                      <a:endParaRPr 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≥</a:t>
                      </a:r>
                      <a:r>
                        <a:rPr lang="zh-CN" alt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5269"/>
                  </a:ext>
                </a:extLst>
              </a:tr>
              <a:tr h="6011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Readability</a:t>
                      </a:r>
                      <a:endParaRPr 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Number of GOOD</a:t>
                      </a:r>
                      <a:endParaRPr 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Number of GOOD </a:t>
                      </a: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</a:t>
                      </a:r>
                      <a:r>
                        <a:rPr lang="zh-CN" alt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57500"/>
                  </a:ext>
                </a:extLst>
              </a:tr>
            </a:tbl>
          </a:graphicData>
        </a:graphic>
      </p:graphicFrame>
      <p:grpSp>
        <p:nvGrpSpPr>
          <p:cNvPr id="11" name="组合 11"/>
          <p:cNvGrpSpPr/>
          <p:nvPr/>
        </p:nvGrpSpPr>
        <p:grpSpPr>
          <a:xfrm>
            <a:off x="1825541" y="755922"/>
            <a:ext cx="568721" cy="410743"/>
            <a:chOff x="4893025" y="3231197"/>
            <a:chExt cx="568721" cy="410743"/>
          </a:xfrm>
        </p:grpSpPr>
        <p:sp>
          <p:nvSpPr>
            <p:cNvPr id="12" name="Freeform 226"/>
            <p:cNvSpPr>
              <a:spLocks noEditPoints="1"/>
            </p:cNvSpPr>
            <p:nvPr/>
          </p:nvSpPr>
          <p:spPr bwMode="auto">
            <a:xfrm>
              <a:off x="4893025" y="3231197"/>
              <a:ext cx="462293" cy="410743"/>
            </a:xfrm>
            <a:custGeom>
              <a:avLst/>
              <a:gdLst>
                <a:gd name="T0" fmla="*/ 215 w 222"/>
                <a:gd name="T1" fmla="*/ 0 h 197"/>
                <a:gd name="T2" fmla="*/ 7 w 222"/>
                <a:gd name="T3" fmla="*/ 0 h 197"/>
                <a:gd name="T4" fmla="*/ 0 w 222"/>
                <a:gd name="T5" fmla="*/ 7 h 197"/>
                <a:gd name="T6" fmla="*/ 0 w 222"/>
                <a:gd name="T7" fmla="*/ 190 h 197"/>
                <a:gd name="T8" fmla="*/ 7 w 222"/>
                <a:gd name="T9" fmla="*/ 197 h 197"/>
                <a:gd name="T10" fmla="*/ 215 w 222"/>
                <a:gd name="T11" fmla="*/ 197 h 197"/>
                <a:gd name="T12" fmla="*/ 222 w 222"/>
                <a:gd name="T13" fmla="*/ 190 h 197"/>
                <a:gd name="T14" fmla="*/ 222 w 222"/>
                <a:gd name="T15" fmla="*/ 7 h 197"/>
                <a:gd name="T16" fmla="*/ 215 w 222"/>
                <a:gd name="T17" fmla="*/ 0 h 197"/>
                <a:gd name="T18" fmla="*/ 171 w 222"/>
                <a:gd name="T19" fmla="*/ 15 h 197"/>
                <a:gd name="T20" fmla="*/ 180 w 222"/>
                <a:gd name="T21" fmla="*/ 24 h 197"/>
                <a:gd name="T22" fmla="*/ 171 w 222"/>
                <a:gd name="T23" fmla="*/ 34 h 197"/>
                <a:gd name="T24" fmla="*/ 162 w 222"/>
                <a:gd name="T25" fmla="*/ 24 h 197"/>
                <a:gd name="T26" fmla="*/ 171 w 222"/>
                <a:gd name="T27" fmla="*/ 15 h 197"/>
                <a:gd name="T28" fmla="*/ 143 w 222"/>
                <a:gd name="T29" fmla="*/ 15 h 197"/>
                <a:gd name="T30" fmla="*/ 153 w 222"/>
                <a:gd name="T31" fmla="*/ 24 h 197"/>
                <a:gd name="T32" fmla="*/ 143 w 222"/>
                <a:gd name="T33" fmla="*/ 34 h 197"/>
                <a:gd name="T34" fmla="*/ 134 w 222"/>
                <a:gd name="T35" fmla="*/ 24 h 197"/>
                <a:gd name="T36" fmla="*/ 143 w 222"/>
                <a:gd name="T37" fmla="*/ 15 h 197"/>
                <a:gd name="T38" fmla="*/ 208 w 222"/>
                <a:gd name="T39" fmla="*/ 183 h 197"/>
                <a:gd name="T40" fmla="*/ 14 w 222"/>
                <a:gd name="T41" fmla="*/ 183 h 197"/>
                <a:gd name="T42" fmla="*/ 14 w 222"/>
                <a:gd name="T43" fmla="*/ 49 h 197"/>
                <a:gd name="T44" fmla="*/ 208 w 222"/>
                <a:gd name="T45" fmla="*/ 49 h 197"/>
                <a:gd name="T46" fmla="*/ 208 w 222"/>
                <a:gd name="T47" fmla="*/ 183 h 197"/>
                <a:gd name="T48" fmla="*/ 199 w 222"/>
                <a:gd name="T49" fmla="*/ 34 h 197"/>
                <a:gd name="T50" fmla="*/ 189 w 222"/>
                <a:gd name="T51" fmla="*/ 24 h 197"/>
                <a:gd name="T52" fmla="*/ 199 w 222"/>
                <a:gd name="T53" fmla="*/ 15 h 197"/>
                <a:gd name="T54" fmla="*/ 208 w 222"/>
                <a:gd name="T55" fmla="*/ 24 h 197"/>
                <a:gd name="T56" fmla="*/ 199 w 222"/>
                <a:gd name="T57" fmla="*/ 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197">
                  <a:moveTo>
                    <a:pt x="2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3"/>
                    <a:pt x="4" y="197"/>
                    <a:pt x="7" y="197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9" y="197"/>
                    <a:pt x="222" y="193"/>
                    <a:pt x="222" y="190"/>
                  </a:cubicBezTo>
                  <a:cubicBezTo>
                    <a:pt x="222" y="7"/>
                    <a:pt x="222" y="7"/>
                    <a:pt x="222" y="7"/>
                  </a:cubicBezTo>
                  <a:cubicBezTo>
                    <a:pt x="222" y="3"/>
                    <a:pt x="219" y="0"/>
                    <a:pt x="215" y="0"/>
                  </a:cubicBezTo>
                  <a:close/>
                  <a:moveTo>
                    <a:pt x="171" y="15"/>
                  </a:moveTo>
                  <a:cubicBezTo>
                    <a:pt x="176" y="15"/>
                    <a:pt x="180" y="19"/>
                    <a:pt x="180" y="24"/>
                  </a:cubicBezTo>
                  <a:cubicBezTo>
                    <a:pt x="180" y="29"/>
                    <a:pt x="176" y="34"/>
                    <a:pt x="171" y="34"/>
                  </a:cubicBezTo>
                  <a:cubicBezTo>
                    <a:pt x="166" y="34"/>
                    <a:pt x="162" y="29"/>
                    <a:pt x="162" y="24"/>
                  </a:cubicBezTo>
                  <a:cubicBezTo>
                    <a:pt x="162" y="19"/>
                    <a:pt x="166" y="15"/>
                    <a:pt x="171" y="15"/>
                  </a:cubicBezTo>
                  <a:close/>
                  <a:moveTo>
                    <a:pt x="143" y="15"/>
                  </a:moveTo>
                  <a:cubicBezTo>
                    <a:pt x="149" y="15"/>
                    <a:pt x="153" y="19"/>
                    <a:pt x="153" y="24"/>
                  </a:cubicBezTo>
                  <a:cubicBezTo>
                    <a:pt x="153" y="29"/>
                    <a:pt x="149" y="34"/>
                    <a:pt x="143" y="34"/>
                  </a:cubicBezTo>
                  <a:cubicBezTo>
                    <a:pt x="138" y="34"/>
                    <a:pt x="134" y="29"/>
                    <a:pt x="134" y="24"/>
                  </a:cubicBezTo>
                  <a:cubicBezTo>
                    <a:pt x="134" y="19"/>
                    <a:pt x="138" y="15"/>
                    <a:pt x="143" y="15"/>
                  </a:cubicBezTo>
                  <a:close/>
                  <a:moveTo>
                    <a:pt x="208" y="183"/>
                  </a:moveTo>
                  <a:cubicBezTo>
                    <a:pt x="14" y="183"/>
                    <a:pt x="14" y="183"/>
                    <a:pt x="14" y="183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208" y="49"/>
                    <a:pt x="208" y="49"/>
                    <a:pt x="208" y="49"/>
                  </a:cubicBezTo>
                  <a:lnTo>
                    <a:pt x="208" y="183"/>
                  </a:lnTo>
                  <a:close/>
                  <a:moveTo>
                    <a:pt x="199" y="34"/>
                  </a:moveTo>
                  <a:cubicBezTo>
                    <a:pt x="193" y="34"/>
                    <a:pt x="189" y="29"/>
                    <a:pt x="189" y="24"/>
                  </a:cubicBezTo>
                  <a:cubicBezTo>
                    <a:pt x="189" y="19"/>
                    <a:pt x="193" y="15"/>
                    <a:pt x="199" y="15"/>
                  </a:cubicBezTo>
                  <a:cubicBezTo>
                    <a:pt x="204" y="15"/>
                    <a:pt x="208" y="19"/>
                    <a:pt x="208" y="24"/>
                  </a:cubicBezTo>
                  <a:cubicBezTo>
                    <a:pt x="208" y="29"/>
                    <a:pt x="204" y="34"/>
                    <a:pt x="199" y="3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7"/>
            <p:cNvSpPr>
              <a:spLocks/>
            </p:cNvSpPr>
            <p:nvPr/>
          </p:nvSpPr>
          <p:spPr bwMode="auto">
            <a:xfrm>
              <a:off x="5207318" y="3507243"/>
              <a:ext cx="43236" cy="44899"/>
            </a:xfrm>
            <a:custGeom>
              <a:avLst/>
              <a:gdLst>
                <a:gd name="T0" fmla="*/ 7 w 26"/>
                <a:gd name="T1" fmla="*/ 0 h 27"/>
                <a:gd name="T2" fmla="*/ 7 w 26"/>
                <a:gd name="T3" fmla="*/ 2 h 27"/>
                <a:gd name="T4" fmla="*/ 0 w 26"/>
                <a:gd name="T5" fmla="*/ 27 h 27"/>
                <a:gd name="T6" fmla="*/ 24 w 26"/>
                <a:gd name="T7" fmla="*/ 19 h 27"/>
                <a:gd name="T8" fmla="*/ 26 w 26"/>
                <a:gd name="T9" fmla="*/ 19 h 27"/>
                <a:gd name="T10" fmla="*/ 7 w 26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7">
                  <a:moveTo>
                    <a:pt x="7" y="0"/>
                  </a:moveTo>
                  <a:lnTo>
                    <a:pt x="7" y="2"/>
                  </a:lnTo>
                  <a:lnTo>
                    <a:pt x="0" y="27"/>
                  </a:lnTo>
                  <a:lnTo>
                    <a:pt x="24" y="19"/>
                  </a:lnTo>
                  <a:lnTo>
                    <a:pt x="26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8"/>
            <p:cNvSpPr>
              <a:spLocks/>
            </p:cNvSpPr>
            <p:nvPr/>
          </p:nvSpPr>
          <p:spPr bwMode="auto">
            <a:xfrm>
              <a:off x="5380262" y="3294388"/>
              <a:ext cx="81484" cy="84810"/>
            </a:xfrm>
            <a:custGeom>
              <a:avLst/>
              <a:gdLst>
                <a:gd name="T0" fmla="*/ 29 w 39"/>
                <a:gd name="T1" fmla="*/ 40 h 40"/>
                <a:gd name="T2" fmla="*/ 37 w 39"/>
                <a:gd name="T3" fmla="*/ 32 h 40"/>
                <a:gd name="T4" fmla="*/ 37 w 39"/>
                <a:gd name="T5" fmla="*/ 23 h 40"/>
                <a:gd name="T6" fmla="*/ 17 w 39"/>
                <a:gd name="T7" fmla="*/ 3 h 40"/>
                <a:gd name="T8" fmla="*/ 7 w 39"/>
                <a:gd name="T9" fmla="*/ 3 h 40"/>
                <a:gd name="T10" fmla="*/ 0 w 39"/>
                <a:gd name="T11" fmla="*/ 11 h 40"/>
                <a:gd name="T12" fmla="*/ 29 w 3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0">
                  <a:moveTo>
                    <a:pt x="29" y="40"/>
                  </a:moveTo>
                  <a:cubicBezTo>
                    <a:pt x="37" y="32"/>
                    <a:pt x="37" y="32"/>
                    <a:pt x="37" y="32"/>
                  </a:cubicBezTo>
                  <a:cubicBezTo>
                    <a:pt x="39" y="30"/>
                    <a:pt x="39" y="25"/>
                    <a:pt x="37" y="2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4" y="0"/>
                    <a:pt x="10" y="0"/>
                    <a:pt x="7" y="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29" y="4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9"/>
            <p:cNvSpPr>
              <a:spLocks/>
            </p:cNvSpPr>
            <p:nvPr/>
          </p:nvSpPr>
          <p:spPr bwMode="auto">
            <a:xfrm>
              <a:off x="5240576" y="3324321"/>
              <a:ext cx="194563" cy="194563"/>
            </a:xfrm>
            <a:custGeom>
              <a:avLst/>
              <a:gdLst>
                <a:gd name="T0" fmla="*/ 64 w 93"/>
                <a:gd name="T1" fmla="*/ 0 h 93"/>
                <a:gd name="T2" fmla="*/ 63 w 93"/>
                <a:gd name="T3" fmla="*/ 0 h 93"/>
                <a:gd name="T4" fmla="*/ 3 w 93"/>
                <a:gd name="T5" fmla="*/ 61 h 93"/>
                <a:gd name="T6" fmla="*/ 3 w 93"/>
                <a:gd name="T7" fmla="*/ 71 h 93"/>
                <a:gd name="T8" fmla="*/ 3 w 93"/>
                <a:gd name="T9" fmla="*/ 71 h 93"/>
                <a:gd name="T10" fmla="*/ 10 w 93"/>
                <a:gd name="T11" fmla="*/ 73 h 93"/>
                <a:gd name="T12" fmla="*/ 12 w 93"/>
                <a:gd name="T13" fmla="*/ 80 h 93"/>
                <a:gd name="T14" fmla="*/ 13 w 93"/>
                <a:gd name="T15" fmla="*/ 81 h 93"/>
                <a:gd name="T16" fmla="*/ 20 w 93"/>
                <a:gd name="T17" fmla="*/ 82 h 93"/>
                <a:gd name="T18" fmla="*/ 21 w 93"/>
                <a:gd name="T19" fmla="*/ 89 h 93"/>
                <a:gd name="T20" fmla="*/ 22 w 93"/>
                <a:gd name="T21" fmla="*/ 90 h 93"/>
                <a:gd name="T22" fmla="*/ 32 w 93"/>
                <a:gd name="T23" fmla="*/ 90 h 93"/>
                <a:gd name="T24" fmla="*/ 92 w 93"/>
                <a:gd name="T25" fmla="*/ 30 h 93"/>
                <a:gd name="T26" fmla="*/ 93 w 93"/>
                <a:gd name="T27" fmla="*/ 29 h 93"/>
                <a:gd name="T28" fmla="*/ 64 w 93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3">
                  <a:moveTo>
                    <a:pt x="64" y="0"/>
                  </a:moveTo>
                  <a:cubicBezTo>
                    <a:pt x="64" y="0"/>
                    <a:pt x="63" y="0"/>
                    <a:pt x="63" y="0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0" y="63"/>
                    <a:pt x="0" y="68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8" y="74"/>
                    <a:pt x="10" y="73"/>
                  </a:cubicBezTo>
                  <a:cubicBezTo>
                    <a:pt x="10" y="75"/>
                    <a:pt x="10" y="78"/>
                    <a:pt x="12" y="80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5" y="83"/>
                    <a:pt x="17" y="83"/>
                    <a:pt x="20" y="82"/>
                  </a:cubicBezTo>
                  <a:cubicBezTo>
                    <a:pt x="19" y="85"/>
                    <a:pt x="19" y="87"/>
                    <a:pt x="21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3"/>
                    <a:pt x="29" y="93"/>
                    <a:pt x="32" y="9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3" y="29"/>
                    <a:pt x="93" y="29"/>
                    <a:pt x="93" y="29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30"/>
            <p:cNvSpPr>
              <a:spLocks noChangeArrowheads="1"/>
            </p:cNvSpPr>
            <p:nvPr/>
          </p:nvSpPr>
          <p:spPr bwMode="auto">
            <a:xfrm>
              <a:off x="4954553" y="3389175"/>
              <a:ext cx="151327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31"/>
            <p:cNvSpPr>
              <a:spLocks noChangeArrowheads="1"/>
            </p:cNvSpPr>
            <p:nvPr/>
          </p:nvSpPr>
          <p:spPr bwMode="auto">
            <a:xfrm>
              <a:off x="4954553" y="3437400"/>
              <a:ext cx="237799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32"/>
            <p:cNvSpPr>
              <a:spLocks noChangeArrowheads="1"/>
            </p:cNvSpPr>
            <p:nvPr/>
          </p:nvSpPr>
          <p:spPr bwMode="auto">
            <a:xfrm>
              <a:off x="4954553" y="3487288"/>
              <a:ext cx="237799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33"/>
            <p:cNvSpPr>
              <a:spLocks noChangeArrowheads="1"/>
            </p:cNvSpPr>
            <p:nvPr/>
          </p:nvSpPr>
          <p:spPr bwMode="auto">
            <a:xfrm>
              <a:off x="4954553" y="3535512"/>
              <a:ext cx="237799" cy="1330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195"/>
              </p:ext>
            </p:extLst>
          </p:nvPr>
        </p:nvGraphicFramePr>
        <p:xfrm>
          <a:off x="725236" y="2366991"/>
          <a:ext cx="5414307" cy="2654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1184">
                  <a:extLst>
                    <a:ext uri="{9D8B030D-6E8A-4147-A177-3AD203B41FA5}">
                      <a16:colId xmlns:a16="http://schemas.microsoft.com/office/drawing/2014/main" val="661827123"/>
                    </a:ext>
                  </a:extLst>
                </a:gridCol>
                <a:gridCol w="1103123">
                  <a:extLst>
                    <a:ext uri="{9D8B030D-6E8A-4147-A177-3AD203B41FA5}">
                      <a16:colId xmlns:a16="http://schemas.microsoft.com/office/drawing/2014/main" val="582123257"/>
                    </a:ext>
                  </a:extLst>
                </a:gridCol>
              </a:tblGrid>
              <a:tr h="2994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 Phase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DKLOC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080085"/>
                  </a:ext>
                </a:extLst>
              </a:tr>
              <a:tr h="2994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‰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05326"/>
                  </a:ext>
                </a:extLst>
              </a:tr>
              <a:tr h="2994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compile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‰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00866"/>
                  </a:ext>
                </a:extLst>
              </a:tr>
              <a:tr h="2994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self-inspection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‰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670562"/>
                  </a:ext>
                </a:extLst>
              </a:tr>
              <a:tr h="2994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review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‰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30943"/>
                  </a:ext>
                </a:extLst>
              </a:tr>
              <a:tr h="2994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testing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≤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‰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911346"/>
                  </a:ext>
                </a:extLst>
              </a:tr>
            </a:tbl>
          </a:graphicData>
        </a:graphic>
      </p:graphicFrame>
      <p:sp>
        <p:nvSpPr>
          <p:cNvPr id="3" name="TextBox 13"/>
          <p:cNvSpPr txBox="1">
            <a:spLocks noChangeArrowheads="1"/>
          </p:cNvSpPr>
          <p:nvPr/>
        </p:nvSpPr>
        <p:spPr bwMode="auto">
          <a:xfrm>
            <a:off x="2332102" y="1468701"/>
            <a:ext cx="2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DKLOC Indicator</a:t>
            </a:r>
            <a:endParaRPr lang="zh-CN" alt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矩形 20"/>
          <p:cNvSpPr/>
          <p:nvPr/>
        </p:nvSpPr>
        <p:spPr>
          <a:xfrm>
            <a:off x="2152441" y="1509663"/>
            <a:ext cx="45719" cy="3702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aphicFrame>
        <p:nvGraphicFramePr>
          <p:cNvPr id="5" name="Chart 1"/>
          <p:cNvGraphicFramePr/>
          <p:nvPr>
            <p:extLst>
              <p:ext uri="{D42A27DB-BD31-4B8C-83A1-F6EECF244321}">
                <p14:modId xmlns:p14="http://schemas.microsoft.com/office/powerpoint/2010/main" val="1153122732"/>
              </p:ext>
            </p:extLst>
          </p:nvPr>
        </p:nvGraphicFramePr>
        <p:xfrm>
          <a:off x="6290015" y="2251929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2883469" y="749761"/>
            <a:ext cx="2591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  <a:ea typeface="Arial" charset="0"/>
                <a:cs typeface="Arial" charset="0"/>
              </a:rPr>
              <a:t>Measurement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矩形 20"/>
          <p:cNvSpPr/>
          <p:nvPr/>
        </p:nvSpPr>
        <p:spPr>
          <a:xfrm>
            <a:off x="2635385" y="749762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0" name="组合 11"/>
          <p:cNvGrpSpPr/>
          <p:nvPr/>
        </p:nvGrpSpPr>
        <p:grpSpPr>
          <a:xfrm>
            <a:off x="1825541" y="755922"/>
            <a:ext cx="568721" cy="410743"/>
            <a:chOff x="4893025" y="3231197"/>
            <a:chExt cx="568721" cy="410743"/>
          </a:xfrm>
        </p:grpSpPr>
        <p:sp>
          <p:nvSpPr>
            <p:cNvPr id="11" name="Freeform 226"/>
            <p:cNvSpPr>
              <a:spLocks noEditPoints="1"/>
            </p:cNvSpPr>
            <p:nvPr/>
          </p:nvSpPr>
          <p:spPr bwMode="auto">
            <a:xfrm>
              <a:off x="4893025" y="3231197"/>
              <a:ext cx="462293" cy="410743"/>
            </a:xfrm>
            <a:custGeom>
              <a:avLst/>
              <a:gdLst>
                <a:gd name="T0" fmla="*/ 215 w 222"/>
                <a:gd name="T1" fmla="*/ 0 h 197"/>
                <a:gd name="T2" fmla="*/ 7 w 222"/>
                <a:gd name="T3" fmla="*/ 0 h 197"/>
                <a:gd name="T4" fmla="*/ 0 w 222"/>
                <a:gd name="T5" fmla="*/ 7 h 197"/>
                <a:gd name="T6" fmla="*/ 0 w 222"/>
                <a:gd name="T7" fmla="*/ 190 h 197"/>
                <a:gd name="T8" fmla="*/ 7 w 222"/>
                <a:gd name="T9" fmla="*/ 197 h 197"/>
                <a:gd name="T10" fmla="*/ 215 w 222"/>
                <a:gd name="T11" fmla="*/ 197 h 197"/>
                <a:gd name="T12" fmla="*/ 222 w 222"/>
                <a:gd name="T13" fmla="*/ 190 h 197"/>
                <a:gd name="T14" fmla="*/ 222 w 222"/>
                <a:gd name="T15" fmla="*/ 7 h 197"/>
                <a:gd name="T16" fmla="*/ 215 w 222"/>
                <a:gd name="T17" fmla="*/ 0 h 197"/>
                <a:gd name="T18" fmla="*/ 171 w 222"/>
                <a:gd name="T19" fmla="*/ 15 h 197"/>
                <a:gd name="T20" fmla="*/ 180 w 222"/>
                <a:gd name="T21" fmla="*/ 24 h 197"/>
                <a:gd name="T22" fmla="*/ 171 w 222"/>
                <a:gd name="T23" fmla="*/ 34 h 197"/>
                <a:gd name="T24" fmla="*/ 162 w 222"/>
                <a:gd name="T25" fmla="*/ 24 h 197"/>
                <a:gd name="T26" fmla="*/ 171 w 222"/>
                <a:gd name="T27" fmla="*/ 15 h 197"/>
                <a:gd name="T28" fmla="*/ 143 w 222"/>
                <a:gd name="T29" fmla="*/ 15 h 197"/>
                <a:gd name="T30" fmla="*/ 153 w 222"/>
                <a:gd name="T31" fmla="*/ 24 h 197"/>
                <a:gd name="T32" fmla="*/ 143 w 222"/>
                <a:gd name="T33" fmla="*/ 34 h 197"/>
                <a:gd name="T34" fmla="*/ 134 w 222"/>
                <a:gd name="T35" fmla="*/ 24 h 197"/>
                <a:gd name="T36" fmla="*/ 143 w 222"/>
                <a:gd name="T37" fmla="*/ 15 h 197"/>
                <a:gd name="T38" fmla="*/ 208 w 222"/>
                <a:gd name="T39" fmla="*/ 183 h 197"/>
                <a:gd name="T40" fmla="*/ 14 w 222"/>
                <a:gd name="T41" fmla="*/ 183 h 197"/>
                <a:gd name="T42" fmla="*/ 14 w 222"/>
                <a:gd name="T43" fmla="*/ 49 h 197"/>
                <a:gd name="T44" fmla="*/ 208 w 222"/>
                <a:gd name="T45" fmla="*/ 49 h 197"/>
                <a:gd name="T46" fmla="*/ 208 w 222"/>
                <a:gd name="T47" fmla="*/ 183 h 197"/>
                <a:gd name="T48" fmla="*/ 199 w 222"/>
                <a:gd name="T49" fmla="*/ 34 h 197"/>
                <a:gd name="T50" fmla="*/ 189 w 222"/>
                <a:gd name="T51" fmla="*/ 24 h 197"/>
                <a:gd name="T52" fmla="*/ 199 w 222"/>
                <a:gd name="T53" fmla="*/ 15 h 197"/>
                <a:gd name="T54" fmla="*/ 208 w 222"/>
                <a:gd name="T55" fmla="*/ 24 h 197"/>
                <a:gd name="T56" fmla="*/ 199 w 222"/>
                <a:gd name="T57" fmla="*/ 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197">
                  <a:moveTo>
                    <a:pt x="2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3"/>
                    <a:pt x="4" y="197"/>
                    <a:pt x="7" y="197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9" y="197"/>
                    <a:pt x="222" y="193"/>
                    <a:pt x="222" y="190"/>
                  </a:cubicBezTo>
                  <a:cubicBezTo>
                    <a:pt x="222" y="7"/>
                    <a:pt x="222" y="7"/>
                    <a:pt x="222" y="7"/>
                  </a:cubicBezTo>
                  <a:cubicBezTo>
                    <a:pt x="222" y="3"/>
                    <a:pt x="219" y="0"/>
                    <a:pt x="215" y="0"/>
                  </a:cubicBezTo>
                  <a:close/>
                  <a:moveTo>
                    <a:pt x="171" y="15"/>
                  </a:moveTo>
                  <a:cubicBezTo>
                    <a:pt x="176" y="15"/>
                    <a:pt x="180" y="19"/>
                    <a:pt x="180" y="24"/>
                  </a:cubicBezTo>
                  <a:cubicBezTo>
                    <a:pt x="180" y="29"/>
                    <a:pt x="176" y="34"/>
                    <a:pt x="171" y="34"/>
                  </a:cubicBezTo>
                  <a:cubicBezTo>
                    <a:pt x="166" y="34"/>
                    <a:pt x="162" y="29"/>
                    <a:pt x="162" y="24"/>
                  </a:cubicBezTo>
                  <a:cubicBezTo>
                    <a:pt x="162" y="19"/>
                    <a:pt x="166" y="15"/>
                    <a:pt x="171" y="15"/>
                  </a:cubicBezTo>
                  <a:close/>
                  <a:moveTo>
                    <a:pt x="143" y="15"/>
                  </a:moveTo>
                  <a:cubicBezTo>
                    <a:pt x="149" y="15"/>
                    <a:pt x="153" y="19"/>
                    <a:pt x="153" y="24"/>
                  </a:cubicBezTo>
                  <a:cubicBezTo>
                    <a:pt x="153" y="29"/>
                    <a:pt x="149" y="34"/>
                    <a:pt x="143" y="34"/>
                  </a:cubicBezTo>
                  <a:cubicBezTo>
                    <a:pt x="138" y="34"/>
                    <a:pt x="134" y="29"/>
                    <a:pt x="134" y="24"/>
                  </a:cubicBezTo>
                  <a:cubicBezTo>
                    <a:pt x="134" y="19"/>
                    <a:pt x="138" y="15"/>
                    <a:pt x="143" y="15"/>
                  </a:cubicBezTo>
                  <a:close/>
                  <a:moveTo>
                    <a:pt x="208" y="183"/>
                  </a:moveTo>
                  <a:cubicBezTo>
                    <a:pt x="14" y="183"/>
                    <a:pt x="14" y="183"/>
                    <a:pt x="14" y="183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208" y="49"/>
                    <a:pt x="208" y="49"/>
                    <a:pt x="208" y="49"/>
                  </a:cubicBezTo>
                  <a:lnTo>
                    <a:pt x="208" y="183"/>
                  </a:lnTo>
                  <a:close/>
                  <a:moveTo>
                    <a:pt x="199" y="34"/>
                  </a:moveTo>
                  <a:cubicBezTo>
                    <a:pt x="193" y="34"/>
                    <a:pt x="189" y="29"/>
                    <a:pt x="189" y="24"/>
                  </a:cubicBezTo>
                  <a:cubicBezTo>
                    <a:pt x="189" y="19"/>
                    <a:pt x="193" y="15"/>
                    <a:pt x="199" y="15"/>
                  </a:cubicBezTo>
                  <a:cubicBezTo>
                    <a:pt x="204" y="15"/>
                    <a:pt x="208" y="19"/>
                    <a:pt x="208" y="24"/>
                  </a:cubicBezTo>
                  <a:cubicBezTo>
                    <a:pt x="208" y="29"/>
                    <a:pt x="204" y="34"/>
                    <a:pt x="199" y="3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7"/>
            <p:cNvSpPr>
              <a:spLocks/>
            </p:cNvSpPr>
            <p:nvPr/>
          </p:nvSpPr>
          <p:spPr bwMode="auto">
            <a:xfrm>
              <a:off x="5207318" y="3507243"/>
              <a:ext cx="43236" cy="44899"/>
            </a:xfrm>
            <a:custGeom>
              <a:avLst/>
              <a:gdLst>
                <a:gd name="T0" fmla="*/ 7 w 26"/>
                <a:gd name="T1" fmla="*/ 0 h 27"/>
                <a:gd name="T2" fmla="*/ 7 w 26"/>
                <a:gd name="T3" fmla="*/ 2 h 27"/>
                <a:gd name="T4" fmla="*/ 0 w 26"/>
                <a:gd name="T5" fmla="*/ 27 h 27"/>
                <a:gd name="T6" fmla="*/ 24 w 26"/>
                <a:gd name="T7" fmla="*/ 19 h 27"/>
                <a:gd name="T8" fmla="*/ 26 w 26"/>
                <a:gd name="T9" fmla="*/ 19 h 27"/>
                <a:gd name="T10" fmla="*/ 7 w 26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7">
                  <a:moveTo>
                    <a:pt x="7" y="0"/>
                  </a:moveTo>
                  <a:lnTo>
                    <a:pt x="7" y="2"/>
                  </a:lnTo>
                  <a:lnTo>
                    <a:pt x="0" y="27"/>
                  </a:lnTo>
                  <a:lnTo>
                    <a:pt x="24" y="19"/>
                  </a:lnTo>
                  <a:lnTo>
                    <a:pt x="26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8"/>
            <p:cNvSpPr>
              <a:spLocks/>
            </p:cNvSpPr>
            <p:nvPr/>
          </p:nvSpPr>
          <p:spPr bwMode="auto">
            <a:xfrm>
              <a:off x="5380262" y="3294388"/>
              <a:ext cx="81484" cy="84810"/>
            </a:xfrm>
            <a:custGeom>
              <a:avLst/>
              <a:gdLst>
                <a:gd name="T0" fmla="*/ 29 w 39"/>
                <a:gd name="T1" fmla="*/ 40 h 40"/>
                <a:gd name="T2" fmla="*/ 37 w 39"/>
                <a:gd name="T3" fmla="*/ 32 h 40"/>
                <a:gd name="T4" fmla="*/ 37 w 39"/>
                <a:gd name="T5" fmla="*/ 23 h 40"/>
                <a:gd name="T6" fmla="*/ 17 w 39"/>
                <a:gd name="T7" fmla="*/ 3 h 40"/>
                <a:gd name="T8" fmla="*/ 7 w 39"/>
                <a:gd name="T9" fmla="*/ 3 h 40"/>
                <a:gd name="T10" fmla="*/ 0 w 39"/>
                <a:gd name="T11" fmla="*/ 11 h 40"/>
                <a:gd name="T12" fmla="*/ 29 w 3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0">
                  <a:moveTo>
                    <a:pt x="29" y="40"/>
                  </a:moveTo>
                  <a:cubicBezTo>
                    <a:pt x="37" y="32"/>
                    <a:pt x="37" y="32"/>
                    <a:pt x="37" y="32"/>
                  </a:cubicBezTo>
                  <a:cubicBezTo>
                    <a:pt x="39" y="30"/>
                    <a:pt x="39" y="25"/>
                    <a:pt x="37" y="2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4" y="0"/>
                    <a:pt x="10" y="0"/>
                    <a:pt x="7" y="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29" y="4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9"/>
            <p:cNvSpPr>
              <a:spLocks/>
            </p:cNvSpPr>
            <p:nvPr/>
          </p:nvSpPr>
          <p:spPr bwMode="auto">
            <a:xfrm>
              <a:off x="5240576" y="3324321"/>
              <a:ext cx="194563" cy="194563"/>
            </a:xfrm>
            <a:custGeom>
              <a:avLst/>
              <a:gdLst>
                <a:gd name="T0" fmla="*/ 64 w 93"/>
                <a:gd name="T1" fmla="*/ 0 h 93"/>
                <a:gd name="T2" fmla="*/ 63 w 93"/>
                <a:gd name="T3" fmla="*/ 0 h 93"/>
                <a:gd name="T4" fmla="*/ 3 w 93"/>
                <a:gd name="T5" fmla="*/ 61 h 93"/>
                <a:gd name="T6" fmla="*/ 3 w 93"/>
                <a:gd name="T7" fmla="*/ 71 h 93"/>
                <a:gd name="T8" fmla="*/ 3 w 93"/>
                <a:gd name="T9" fmla="*/ 71 h 93"/>
                <a:gd name="T10" fmla="*/ 10 w 93"/>
                <a:gd name="T11" fmla="*/ 73 h 93"/>
                <a:gd name="T12" fmla="*/ 12 w 93"/>
                <a:gd name="T13" fmla="*/ 80 h 93"/>
                <a:gd name="T14" fmla="*/ 13 w 93"/>
                <a:gd name="T15" fmla="*/ 81 h 93"/>
                <a:gd name="T16" fmla="*/ 20 w 93"/>
                <a:gd name="T17" fmla="*/ 82 h 93"/>
                <a:gd name="T18" fmla="*/ 21 w 93"/>
                <a:gd name="T19" fmla="*/ 89 h 93"/>
                <a:gd name="T20" fmla="*/ 22 w 93"/>
                <a:gd name="T21" fmla="*/ 90 h 93"/>
                <a:gd name="T22" fmla="*/ 32 w 93"/>
                <a:gd name="T23" fmla="*/ 90 h 93"/>
                <a:gd name="T24" fmla="*/ 92 w 93"/>
                <a:gd name="T25" fmla="*/ 30 h 93"/>
                <a:gd name="T26" fmla="*/ 93 w 93"/>
                <a:gd name="T27" fmla="*/ 29 h 93"/>
                <a:gd name="T28" fmla="*/ 64 w 93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3">
                  <a:moveTo>
                    <a:pt x="64" y="0"/>
                  </a:moveTo>
                  <a:cubicBezTo>
                    <a:pt x="64" y="0"/>
                    <a:pt x="63" y="0"/>
                    <a:pt x="63" y="0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0" y="63"/>
                    <a:pt x="0" y="68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8" y="74"/>
                    <a:pt x="10" y="73"/>
                  </a:cubicBezTo>
                  <a:cubicBezTo>
                    <a:pt x="10" y="75"/>
                    <a:pt x="10" y="78"/>
                    <a:pt x="12" y="80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5" y="83"/>
                    <a:pt x="17" y="83"/>
                    <a:pt x="20" y="82"/>
                  </a:cubicBezTo>
                  <a:cubicBezTo>
                    <a:pt x="19" y="85"/>
                    <a:pt x="19" y="87"/>
                    <a:pt x="21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3"/>
                    <a:pt x="29" y="93"/>
                    <a:pt x="32" y="9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3" y="29"/>
                    <a:pt x="93" y="29"/>
                    <a:pt x="93" y="29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30"/>
            <p:cNvSpPr>
              <a:spLocks noChangeArrowheads="1"/>
            </p:cNvSpPr>
            <p:nvPr/>
          </p:nvSpPr>
          <p:spPr bwMode="auto">
            <a:xfrm>
              <a:off x="4954553" y="3389175"/>
              <a:ext cx="151327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31"/>
            <p:cNvSpPr>
              <a:spLocks noChangeArrowheads="1"/>
            </p:cNvSpPr>
            <p:nvPr/>
          </p:nvSpPr>
          <p:spPr bwMode="auto">
            <a:xfrm>
              <a:off x="4954553" y="3437400"/>
              <a:ext cx="237799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32"/>
            <p:cNvSpPr>
              <a:spLocks noChangeArrowheads="1"/>
            </p:cNvSpPr>
            <p:nvPr/>
          </p:nvSpPr>
          <p:spPr bwMode="auto">
            <a:xfrm>
              <a:off x="4954553" y="3487288"/>
              <a:ext cx="237799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33"/>
            <p:cNvSpPr>
              <a:spLocks noChangeArrowheads="1"/>
            </p:cNvSpPr>
            <p:nvPr/>
          </p:nvSpPr>
          <p:spPr bwMode="auto">
            <a:xfrm>
              <a:off x="4954553" y="3535512"/>
              <a:ext cx="237799" cy="1330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14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324262" y="1462151"/>
            <a:ext cx="52746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Cyclomatic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Complexity</a:t>
            </a:r>
            <a:r>
              <a:rPr lang="en-US" altLang="zh-CN" sz="2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Indicator</a:t>
            </a:r>
            <a:endParaRPr lang="zh-CN" altLang="en-US" sz="2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2129185" y="1509806"/>
            <a:ext cx="62833" cy="36635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15515"/>
              </p:ext>
            </p:extLst>
          </p:nvPr>
        </p:nvGraphicFramePr>
        <p:xfrm>
          <a:off x="1760471" y="2264898"/>
          <a:ext cx="8987246" cy="3012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69026">
                  <a:extLst>
                    <a:ext uri="{9D8B030D-6E8A-4147-A177-3AD203B41FA5}">
                      <a16:colId xmlns:a16="http://schemas.microsoft.com/office/drawing/2014/main" val="2596391197"/>
                    </a:ext>
                  </a:extLst>
                </a:gridCol>
                <a:gridCol w="5118220">
                  <a:extLst>
                    <a:ext uri="{9D8B030D-6E8A-4147-A177-3AD203B41FA5}">
                      <a16:colId xmlns:a16="http://schemas.microsoft.com/office/drawing/2014/main" val="1297405300"/>
                    </a:ext>
                  </a:extLst>
                </a:gridCol>
              </a:tblGrid>
              <a:tr h="6024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Cyclomatic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Complexity</a:t>
                      </a:r>
                      <a:endParaRPr lang="zh-CN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Evaluation</a:t>
                      </a:r>
                      <a:endParaRPr lang="zh-CN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05300145"/>
                  </a:ext>
                </a:extLst>
              </a:tr>
              <a:tr h="6024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1-10</a:t>
                      </a:r>
                      <a:endParaRPr lang="zh-CN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simple program, without much risk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93569477"/>
                  </a:ext>
                </a:extLst>
              </a:tr>
              <a:tr h="6024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11-20</a:t>
                      </a:r>
                      <a:endParaRPr lang="zh-CN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complex, moderate risk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45099667"/>
                  </a:ext>
                </a:extLst>
              </a:tr>
              <a:tr h="6024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21-50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complex, high risk program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64081094"/>
                  </a:ext>
                </a:extLst>
              </a:tr>
              <a:tr h="6024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50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untestable program(very high risk)</a:t>
                      </a:r>
                      <a:endParaRPr lang="zh-CN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80560680"/>
                  </a:ext>
                </a:extLst>
              </a:tr>
            </a:tbl>
          </a:graphicData>
        </a:graphic>
      </p:graphicFrame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2883469" y="749761"/>
            <a:ext cx="2591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  <a:ea typeface="Arial" charset="0"/>
                <a:cs typeface="Arial" charset="0"/>
              </a:rPr>
              <a:t>Measurement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矩形 20"/>
          <p:cNvSpPr/>
          <p:nvPr/>
        </p:nvSpPr>
        <p:spPr>
          <a:xfrm>
            <a:off x="2635385" y="749762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" name="组合 11"/>
          <p:cNvGrpSpPr/>
          <p:nvPr/>
        </p:nvGrpSpPr>
        <p:grpSpPr>
          <a:xfrm>
            <a:off x="1825541" y="755922"/>
            <a:ext cx="568721" cy="410743"/>
            <a:chOff x="4893025" y="3231197"/>
            <a:chExt cx="568721" cy="410743"/>
          </a:xfrm>
        </p:grpSpPr>
        <p:sp>
          <p:nvSpPr>
            <p:cNvPr id="12" name="Freeform 226"/>
            <p:cNvSpPr>
              <a:spLocks noEditPoints="1"/>
            </p:cNvSpPr>
            <p:nvPr/>
          </p:nvSpPr>
          <p:spPr bwMode="auto">
            <a:xfrm>
              <a:off x="4893025" y="3231197"/>
              <a:ext cx="462293" cy="410743"/>
            </a:xfrm>
            <a:custGeom>
              <a:avLst/>
              <a:gdLst>
                <a:gd name="T0" fmla="*/ 215 w 222"/>
                <a:gd name="T1" fmla="*/ 0 h 197"/>
                <a:gd name="T2" fmla="*/ 7 w 222"/>
                <a:gd name="T3" fmla="*/ 0 h 197"/>
                <a:gd name="T4" fmla="*/ 0 w 222"/>
                <a:gd name="T5" fmla="*/ 7 h 197"/>
                <a:gd name="T6" fmla="*/ 0 w 222"/>
                <a:gd name="T7" fmla="*/ 190 h 197"/>
                <a:gd name="T8" fmla="*/ 7 w 222"/>
                <a:gd name="T9" fmla="*/ 197 h 197"/>
                <a:gd name="T10" fmla="*/ 215 w 222"/>
                <a:gd name="T11" fmla="*/ 197 h 197"/>
                <a:gd name="T12" fmla="*/ 222 w 222"/>
                <a:gd name="T13" fmla="*/ 190 h 197"/>
                <a:gd name="T14" fmla="*/ 222 w 222"/>
                <a:gd name="T15" fmla="*/ 7 h 197"/>
                <a:gd name="T16" fmla="*/ 215 w 222"/>
                <a:gd name="T17" fmla="*/ 0 h 197"/>
                <a:gd name="T18" fmla="*/ 171 w 222"/>
                <a:gd name="T19" fmla="*/ 15 h 197"/>
                <a:gd name="T20" fmla="*/ 180 w 222"/>
                <a:gd name="T21" fmla="*/ 24 h 197"/>
                <a:gd name="T22" fmla="*/ 171 w 222"/>
                <a:gd name="T23" fmla="*/ 34 h 197"/>
                <a:gd name="T24" fmla="*/ 162 w 222"/>
                <a:gd name="T25" fmla="*/ 24 h 197"/>
                <a:gd name="T26" fmla="*/ 171 w 222"/>
                <a:gd name="T27" fmla="*/ 15 h 197"/>
                <a:gd name="T28" fmla="*/ 143 w 222"/>
                <a:gd name="T29" fmla="*/ 15 h 197"/>
                <a:gd name="T30" fmla="*/ 153 w 222"/>
                <a:gd name="T31" fmla="*/ 24 h 197"/>
                <a:gd name="T32" fmla="*/ 143 w 222"/>
                <a:gd name="T33" fmla="*/ 34 h 197"/>
                <a:gd name="T34" fmla="*/ 134 w 222"/>
                <a:gd name="T35" fmla="*/ 24 h 197"/>
                <a:gd name="T36" fmla="*/ 143 w 222"/>
                <a:gd name="T37" fmla="*/ 15 h 197"/>
                <a:gd name="T38" fmla="*/ 208 w 222"/>
                <a:gd name="T39" fmla="*/ 183 h 197"/>
                <a:gd name="T40" fmla="*/ 14 w 222"/>
                <a:gd name="T41" fmla="*/ 183 h 197"/>
                <a:gd name="T42" fmla="*/ 14 w 222"/>
                <a:gd name="T43" fmla="*/ 49 h 197"/>
                <a:gd name="T44" fmla="*/ 208 w 222"/>
                <a:gd name="T45" fmla="*/ 49 h 197"/>
                <a:gd name="T46" fmla="*/ 208 w 222"/>
                <a:gd name="T47" fmla="*/ 183 h 197"/>
                <a:gd name="T48" fmla="*/ 199 w 222"/>
                <a:gd name="T49" fmla="*/ 34 h 197"/>
                <a:gd name="T50" fmla="*/ 189 w 222"/>
                <a:gd name="T51" fmla="*/ 24 h 197"/>
                <a:gd name="T52" fmla="*/ 199 w 222"/>
                <a:gd name="T53" fmla="*/ 15 h 197"/>
                <a:gd name="T54" fmla="*/ 208 w 222"/>
                <a:gd name="T55" fmla="*/ 24 h 197"/>
                <a:gd name="T56" fmla="*/ 199 w 222"/>
                <a:gd name="T57" fmla="*/ 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197">
                  <a:moveTo>
                    <a:pt x="2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3"/>
                    <a:pt x="4" y="197"/>
                    <a:pt x="7" y="197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9" y="197"/>
                    <a:pt x="222" y="193"/>
                    <a:pt x="222" y="190"/>
                  </a:cubicBezTo>
                  <a:cubicBezTo>
                    <a:pt x="222" y="7"/>
                    <a:pt x="222" y="7"/>
                    <a:pt x="222" y="7"/>
                  </a:cubicBezTo>
                  <a:cubicBezTo>
                    <a:pt x="222" y="3"/>
                    <a:pt x="219" y="0"/>
                    <a:pt x="215" y="0"/>
                  </a:cubicBezTo>
                  <a:close/>
                  <a:moveTo>
                    <a:pt x="171" y="15"/>
                  </a:moveTo>
                  <a:cubicBezTo>
                    <a:pt x="176" y="15"/>
                    <a:pt x="180" y="19"/>
                    <a:pt x="180" y="24"/>
                  </a:cubicBezTo>
                  <a:cubicBezTo>
                    <a:pt x="180" y="29"/>
                    <a:pt x="176" y="34"/>
                    <a:pt x="171" y="34"/>
                  </a:cubicBezTo>
                  <a:cubicBezTo>
                    <a:pt x="166" y="34"/>
                    <a:pt x="162" y="29"/>
                    <a:pt x="162" y="24"/>
                  </a:cubicBezTo>
                  <a:cubicBezTo>
                    <a:pt x="162" y="19"/>
                    <a:pt x="166" y="15"/>
                    <a:pt x="171" y="15"/>
                  </a:cubicBezTo>
                  <a:close/>
                  <a:moveTo>
                    <a:pt x="143" y="15"/>
                  </a:moveTo>
                  <a:cubicBezTo>
                    <a:pt x="149" y="15"/>
                    <a:pt x="153" y="19"/>
                    <a:pt x="153" y="24"/>
                  </a:cubicBezTo>
                  <a:cubicBezTo>
                    <a:pt x="153" y="29"/>
                    <a:pt x="149" y="34"/>
                    <a:pt x="143" y="34"/>
                  </a:cubicBezTo>
                  <a:cubicBezTo>
                    <a:pt x="138" y="34"/>
                    <a:pt x="134" y="29"/>
                    <a:pt x="134" y="24"/>
                  </a:cubicBezTo>
                  <a:cubicBezTo>
                    <a:pt x="134" y="19"/>
                    <a:pt x="138" y="15"/>
                    <a:pt x="143" y="15"/>
                  </a:cubicBezTo>
                  <a:close/>
                  <a:moveTo>
                    <a:pt x="208" y="183"/>
                  </a:moveTo>
                  <a:cubicBezTo>
                    <a:pt x="14" y="183"/>
                    <a:pt x="14" y="183"/>
                    <a:pt x="14" y="183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208" y="49"/>
                    <a:pt x="208" y="49"/>
                    <a:pt x="208" y="49"/>
                  </a:cubicBezTo>
                  <a:lnTo>
                    <a:pt x="208" y="183"/>
                  </a:lnTo>
                  <a:close/>
                  <a:moveTo>
                    <a:pt x="199" y="34"/>
                  </a:moveTo>
                  <a:cubicBezTo>
                    <a:pt x="193" y="34"/>
                    <a:pt x="189" y="29"/>
                    <a:pt x="189" y="24"/>
                  </a:cubicBezTo>
                  <a:cubicBezTo>
                    <a:pt x="189" y="19"/>
                    <a:pt x="193" y="15"/>
                    <a:pt x="199" y="15"/>
                  </a:cubicBezTo>
                  <a:cubicBezTo>
                    <a:pt x="204" y="15"/>
                    <a:pt x="208" y="19"/>
                    <a:pt x="208" y="24"/>
                  </a:cubicBezTo>
                  <a:cubicBezTo>
                    <a:pt x="208" y="29"/>
                    <a:pt x="204" y="34"/>
                    <a:pt x="199" y="3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7"/>
            <p:cNvSpPr>
              <a:spLocks/>
            </p:cNvSpPr>
            <p:nvPr/>
          </p:nvSpPr>
          <p:spPr bwMode="auto">
            <a:xfrm>
              <a:off x="5207318" y="3507243"/>
              <a:ext cx="43236" cy="44899"/>
            </a:xfrm>
            <a:custGeom>
              <a:avLst/>
              <a:gdLst>
                <a:gd name="T0" fmla="*/ 7 w 26"/>
                <a:gd name="T1" fmla="*/ 0 h 27"/>
                <a:gd name="T2" fmla="*/ 7 w 26"/>
                <a:gd name="T3" fmla="*/ 2 h 27"/>
                <a:gd name="T4" fmla="*/ 0 w 26"/>
                <a:gd name="T5" fmla="*/ 27 h 27"/>
                <a:gd name="T6" fmla="*/ 24 w 26"/>
                <a:gd name="T7" fmla="*/ 19 h 27"/>
                <a:gd name="T8" fmla="*/ 26 w 26"/>
                <a:gd name="T9" fmla="*/ 19 h 27"/>
                <a:gd name="T10" fmla="*/ 7 w 26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7">
                  <a:moveTo>
                    <a:pt x="7" y="0"/>
                  </a:moveTo>
                  <a:lnTo>
                    <a:pt x="7" y="2"/>
                  </a:lnTo>
                  <a:lnTo>
                    <a:pt x="0" y="27"/>
                  </a:lnTo>
                  <a:lnTo>
                    <a:pt x="24" y="19"/>
                  </a:lnTo>
                  <a:lnTo>
                    <a:pt x="26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8"/>
            <p:cNvSpPr>
              <a:spLocks/>
            </p:cNvSpPr>
            <p:nvPr/>
          </p:nvSpPr>
          <p:spPr bwMode="auto">
            <a:xfrm>
              <a:off x="5380262" y="3294388"/>
              <a:ext cx="81484" cy="84810"/>
            </a:xfrm>
            <a:custGeom>
              <a:avLst/>
              <a:gdLst>
                <a:gd name="T0" fmla="*/ 29 w 39"/>
                <a:gd name="T1" fmla="*/ 40 h 40"/>
                <a:gd name="T2" fmla="*/ 37 w 39"/>
                <a:gd name="T3" fmla="*/ 32 h 40"/>
                <a:gd name="T4" fmla="*/ 37 w 39"/>
                <a:gd name="T5" fmla="*/ 23 h 40"/>
                <a:gd name="T6" fmla="*/ 17 w 39"/>
                <a:gd name="T7" fmla="*/ 3 h 40"/>
                <a:gd name="T8" fmla="*/ 7 w 39"/>
                <a:gd name="T9" fmla="*/ 3 h 40"/>
                <a:gd name="T10" fmla="*/ 0 w 39"/>
                <a:gd name="T11" fmla="*/ 11 h 40"/>
                <a:gd name="T12" fmla="*/ 29 w 3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0">
                  <a:moveTo>
                    <a:pt x="29" y="40"/>
                  </a:moveTo>
                  <a:cubicBezTo>
                    <a:pt x="37" y="32"/>
                    <a:pt x="37" y="32"/>
                    <a:pt x="37" y="32"/>
                  </a:cubicBezTo>
                  <a:cubicBezTo>
                    <a:pt x="39" y="30"/>
                    <a:pt x="39" y="25"/>
                    <a:pt x="37" y="2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4" y="0"/>
                    <a:pt x="10" y="0"/>
                    <a:pt x="7" y="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29" y="4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9"/>
            <p:cNvSpPr>
              <a:spLocks/>
            </p:cNvSpPr>
            <p:nvPr/>
          </p:nvSpPr>
          <p:spPr bwMode="auto">
            <a:xfrm>
              <a:off x="5240576" y="3324321"/>
              <a:ext cx="194563" cy="194563"/>
            </a:xfrm>
            <a:custGeom>
              <a:avLst/>
              <a:gdLst>
                <a:gd name="T0" fmla="*/ 64 w 93"/>
                <a:gd name="T1" fmla="*/ 0 h 93"/>
                <a:gd name="T2" fmla="*/ 63 w 93"/>
                <a:gd name="T3" fmla="*/ 0 h 93"/>
                <a:gd name="T4" fmla="*/ 3 w 93"/>
                <a:gd name="T5" fmla="*/ 61 h 93"/>
                <a:gd name="T6" fmla="*/ 3 w 93"/>
                <a:gd name="T7" fmla="*/ 71 h 93"/>
                <a:gd name="T8" fmla="*/ 3 w 93"/>
                <a:gd name="T9" fmla="*/ 71 h 93"/>
                <a:gd name="T10" fmla="*/ 10 w 93"/>
                <a:gd name="T11" fmla="*/ 73 h 93"/>
                <a:gd name="T12" fmla="*/ 12 w 93"/>
                <a:gd name="T13" fmla="*/ 80 h 93"/>
                <a:gd name="T14" fmla="*/ 13 w 93"/>
                <a:gd name="T15" fmla="*/ 81 h 93"/>
                <a:gd name="T16" fmla="*/ 20 w 93"/>
                <a:gd name="T17" fmla="*/ 82 h 93"/>
                <a:gd name="T18" fmla="*/ 21 w 93"/>
                <a:gd name="T19" fmla="*/ 89 h 93"/>
                <a:gd name="T20" fmla="*/ 22 w 93"/>
                <a:gd name="T21" fmla="*/ 90 h 93"/>
                <a:gd name="T22" fmla="*/ 32 w 93"/>
                <a:gd name="T23" fmla="*/ 90 h 93"/>
                <a:gd name="T24" fmla="*/ 92 w 93"/>
                <a:gd name="T25" fmla="*/ 30 h 93"/>
                <a:gd name="T26" fmla="*/ 93 w 93"/>
                <a:gd name="T27" fmla="*/ 29 h 93"/>
                <a:gd name="T28" fmla="*/ 64 w 93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3">
                  <a:moveTo>
                    <a:pt x="64" y="0"/>
                  </a:moveTo>
                  <a:cubicBezTo>
                    <a:pt x="64" y="0"/>
                    <a:pt x="63" y="0"/>
                    <a:pt x="63" y="0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0" y="63"/>
                    <a:pt x="0" y="68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8" y="74"/>
                    <a:pt x="10" y="73"/>
                  </a:cubicBezTo>
                  <a:cubicBezTo>
                    <a:pt x="10" y="75"/>
                    <a:pt x="10" y="78"/>
                    <a:pt x="12" y="80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5" y="83"/>
                    <a:pt x="17" y="83"/>
                    <a:pt x="20" y="82"/>
                  </a:cubicBezTo>
                  <a:cubicBezTo>
                    <a:pt x="19" y="85"/>
                    <a:pt x="19" y="87"/>
                    <a:pt x="21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3"/>
                    <a:pt x="29" y="93"/>
                    <a:pt x="32" y="9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3" y="29"/>
                    <a:pt x="93" y="29"/>
                    <a:pt x="93" y="29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30"/>
            <p:cNvSpPr>
              <a:spLocks noChangeArrowheads="1"/>
            </p:cNvSpPr>
            <p:nvPr/>
          </p:nvSpPr>
          <p:spPr bwMode="auto">
            <a:xfrm>
              <a:off x="4954553" y="3389175"/>
              <a:ext cx="151327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31"/>
            <p:cNvSpPr>
              <a:spLocks noChangeArrowheads="1"/>
            </p:cNvSpPr>
            <p:nvPr/>
          </p:nvSpPr>
          <p:spPr bwMode="auto">
            <a:xfrm>
              <a:off x="4954553" y="3437400"/>
              <a:ext cx="237799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32"/>
            <p:cNvSpPr>
              <a:spLocks noChangeArrowheads="1"/>
            </p:cNvSpPr>
            <p:nvPr/>
          </p:nvSpPr>
          <p:spPr bwMode="auto">
            <a:xfrm>
              <a:off x="4954553" y="3487288"/>
              <a:ext cx="237799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33"/>
            <p:cNvSpPr>
              <a:spLocks noChangeArrowheads="1"/>
            </p:cNvSpPr>
            <p:nvPr/>
          </p:nvSpPr>
          <p:spPr bwMode="auto">
            <a:xfrm>
              <a:off x="4954553" y="3535512"/>
              <a:ext cx="237799" cy="1330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25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3743629" y="3000061"/>
            <a:ext cx="72857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ey improvements have not been delivered as promised</a:t>
            </a:r>
            <a:endParaRPr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矩形 20"/>
          <p:cNvSpPr/>
          <p:nvPr/>
        </p:nvSpPr>
        <p:spPr>
          <a:xfrm>
            <a:off x="3566926" y="2993641"/>
            <a:ext cx="66291" cy="3603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743629" y="3801817"/>
            <a:ext cx="72857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elivery estimation is also unknown</a:t>
            </a:r>
            <a:endParaRPr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矩形 20"/>
          <p:cNvSpPr/>
          <p:nvPr/>
        </p:nvSpPr>
        <p:spPr>
          <a:xfrm>
            <a:off x="3566926" y="3795397"/>
            <a:ext cx="66291" cy="3603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43629" y="4603573"/>
            <a:ext cx="72857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uffered lots of backlogs of deferred enhancement</a:t>
            </a:r>
            <a:endParaRPr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矩形 20"/>
          <p:cNvSpPr/>
          <p:nvPr/>
        </p:nvSpPr>
        <p:spPr>
          <a:xfrm>
            <a:off x="3566926" y="4597153"/>
            <a:ext cx="66291" cy="3603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3077423" y="1657136"/>
            <a:ext cx="4206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Business</a:t>
            </a:r>
            <a:r>
              <a:rPr lang="zh-CN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problem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矩形 20"/>
          <p:cNvSpPr/>
          <p:nvPr/>
        </p:nvSpPr>
        <p:spPr>
          <a:xfrm>
            <a:off x="2829339" y="1657137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Freeform 120"/>
          <p:cNvSpPr>
            <a:spLocks noEditPoints="1"/>
          </p:cNvSpPr>
          <p:nvPr/>
        </p:nvSpPr>
        <p:spPr bwMode="auto">
          <a:xfrm>
            <a:off x="2130433" y="1657136"/>
            <a:ext cx="499698" cy="458057"/>
          </a:xfrm>
          <a:custGeom>
            <a:avLst/>
            <a:gdLst>
              <a:gd name="T0" fmla="*/ 56 w 233"/>
              <a:gd name="T1" fmla="*/ 39 h 214"/>
              <a:gd name="T2" fmla="*/ 51 w 233"/>
              <a:gd name="T3" fmla="*/ 17 h 214"/>
              <a:gd name="T4" fmla="*/ 45 w 233"/>
              <a:gd name="T5" fmla="*/ 10 h 214"/>
              <a:gd name="T6" fmla="*/ 13 w 233"/>
              <a:gd name="T7" fmla="*/ 1 h 214"/>
              <a:gd name="T8" fmla="*/ 1 w 233"/>
              <a:gd name="T9" fmla="*/ 7 h 214"/>
              <a:gd name="T10" fmla="*/ 8 w 233"/>
              <a:gd name="T11" fmla="*/ 19 h 214"/>
              <a:gd name="T12" fmla="*/ 34 w 233"/>
              <a:gd name="T13" fmla="*/ 26 h 214"/>
              <a:gd name="T14" fmla="*/ 61 w 233"/>
              <a:gd name="T15" fmla="*/ 143 h 214"/>
              <a:gd name="T16" fmla="*/ 53 w 233"/>
              <a:gd name="T17" fmla="*/ 167 h 214"/>
              <a:gd name="T18" fmla="*/ 36 w 233"/>
              <a:gd name="T19" fmla="*/ 190 h 214"/>
              <a:gd name="T20" fmla="*/ 60 w 233"/>
              <a:gd name="T21" fmla="*/ 214 h 214"/>
              <a:gd name="T22" fmla="*/ 82 w 233"/>
              <a:gd name="T23" fmla="*/ 199 h 214"/>
              <a:gd name="T24" fmla="*/ 155 w 233"/>
              <a:gd name="T25" fmla="*/ 199 h 214"/>
              <a:gd name="T26" fmla="*/ 177 w 233"/>
              <a:gd name="T27" fmla="*/ 214 h 214"/>
              <a:gd name="T28" fmla="*/ 201 w 233"/>
              <a:gd name="T29" fmla="*/ 190 h 214"/>
              <a:gd name="T30" fmla="*/ 177 w 233"/>
              <a:gd name="T31" fmla="*/ 166 h 214"/>
              <a:gd name="T32" fmla="*/ 155 w 233"/>
              <a:gd name="T33" fmla="*/ 181 h 214"/>
              <a:gd name="T34" fmla="*/ 82 w 233"/>
              <a:gd name="T35" fmla="*/ 181 h 214"/>
              <a:gd name="T36" fmla="*/ 72 w 233"/>
              <a:gd name="T37" fmla="*/ 169 h 214"/>
              <a:gd name="T38" fmla="*/ 79 w 233"/>
              <a:gd name="T39" fmla="*/ 146 h 214"/>
              <a:gd name="T40" fmla="*/ 79 w 233"/>
              <a:gd name="T41" fmla="*/ 144 h 214"/>
              <a:gd name="T42" fmla="*/ 204 w 233"/>
              <a:gd name="T43" fmla="*/ 144 h 214"/>
              <a:gd name="T44" fmla="*/ 212 w 233"/>
              <a:gd name="T45" fmla="*/ 136 h 214"/>
              <a:gd name="T46" fmla="*/ 233 w 233"/>
              <a:gd name="T47" fmla="*/ 58 h 214"/>
              <a:gd name="T48" fmla="*/ 56 w 233"/>
              <a:gd name="T49" fmla="*/ 39 h 214"/>
              <a:gd name="T50" fmla="*/ 198 w 233"/>
              <a:gd name="T51" fmla="*/ 126 h 214"/>
              <a:gd name="T52" fmla="*/ 198 w 233"/>
              <a:gd name="T53" fmla="*/ 126 h 214"/>
              <a:gd name="T54" fmla="*/ 79 w 233"/>
              <a:gd name="T55" fmla="*/ 125 h 214"/>
              <a:gd name="T56" fmla="*/ 76 w 233"/>
              <a:gd name="T57" fmla="*/ 122 h 214"/>
              <a:gd name="T58" fmla="*/ 79 w 233"/>
              <a:gd name="T59" fmla="*/ 118 h 214"/>
              <a:gd name="T60" fmla="*/ 79 w 233"/>
              <a:gd name="T61" fmla="*/ 118 h 214"/>
              <a:gd name="T62" fmla="*/ 198 w 233"/>
              <a:gd name="T63" fmla="*/ 118 h 214"/>
              <a:gd name="T64" fmla="*/ 202 w 233"/>
              <a:gd name="T65" fmla="*/ 122 h 214"/>
              <a:gd name="T66" fmla="*/ 198 w 233"/>
              <a:gd name="T67" fmla="*/ 126 h 214"/>
              <a:gd name="T68" fmla="*/ 203 w 233"/>
              <a:gd name="T69" fmla="*/ 110 h 214"/>
              <a:gd name="T70" fmla="*/ 203 w 233"/>
              <a:gd name="T71" fmla="*/ 110 h 214"/>
              <a:gd name="T72" fmla="*/ 73 w 233"/>
              <a:gd name="T73" fmla="*/ 103 h 214"/>
              <a:gd name="T74" fmla="*/ 70 w 233"/>
              <a:gd name="T75" fmla="*/ 102 h 214"/>
              <a:gd name="T76" fmla="*/ 69 w 233"/>
              <a:gd name="T77" fmla="*/ 98 h 214"/>
              <a:gd name="T78" fmla="*/ 73 w 233"/>
              <a:gd name="T79" fmla="*/ 96 h 214"/>
              <a:gd name="T80" fmla="*/ 203 w 233"/>
              <a:gd name="T81" fmla="*/ 102 h 214"/>
              <a:gd name="T82" fmla="*/ 207 w 233"/>
              <a:gd name="T83" fmla="*/ 106 h 214"/>
              <a:gd name="T84" fmla="*/ 203 w 233"/>
              <a:gd name="T85" fmla="*/ 110 h 214"/>
              <a:gd name="T86" fmla="*/ 209 w 233"/>
              <a:gd name="T87" fmla="*/ 92 h 214"/>
              <a:gd name="T88" fmla="*/ 208 w 233"/>
              <a:gd name="T89" fmla="*/ 92 h 214"/>
              <a:gd name="T90" fmla="*/ 67 w 233"/>
              <a:gd name="T91" fmla="*/ 81 h 214"/>
              <a:gd name="T92" fmla="*/ 65 w 233"/>
              <a:gd name="T93" fmla="*/ 81 h 214"/>
              <a:gd name="T94" fmla="*/ 64 w 233"/>
              <a:gd name="T95" fmla="*/ 76 h 214"/>
              <a:gd name="T96" fmla="*/ 68 w 233"/>
              <a:gd name="T97" fmla="*/ 74 h 214"/>
              <a:gd name="T98" fmla="*/ 209 w 233"/>
              <a:gd name="T99" fmla="*/ 84 h 214"/>
              <a:gd name="T100" fmla="*/ 212 w 233"/>
              <a:gd name="T101" fmla="*/ 88 h 214"/>
              <a:gd name="T102" fmla="*/ 209 w 233"/>
              <a:gd name="T103" fmla="*/ 92 h 214"/>
              <a:gd name="T104" fmla="*/ 214 w 233"/>
              <a:gd name="T105" fmla="*/ 74 h 214"/>
              <a:gd name="T106" fmla="*/ 213 w 233"/>
              <a:gd name="T107" fmla="*/ 74 h 214"/>
              <a:gd name="T108" fmla="*/ 62 w 233"/>
              <a:gd name="T109" fmla="*/ 60 h 214"/>
              <a:gd name="T110" fmla="*/ 60 w 233"/>
              <a:gd name="T111" fmla="*/ 59 h 214"/>
              <a:gd name="T112" fmla="*/ 59 w 233"/>
              <a:gd name="T113" fmla="*/ 54 h 214"/>
              <a:gd name="T114" fmla="*/ 63 w 233"/>
              <a:gd name="T115" fmla="*/ 52 h 214"/>
              <a:gd name="T116" fmla="*/ 214 w 233"/>
              <a:gd name="T117" fmla="*/ 67 h 214"/>
              <a:gd name="T118" fmla="*/ 218 w 233"/>
              <a:gd name="T119" fmla="*/ 71 h 214"/>
              <a:gd name="T120" fmla="*/ 214 w 233"/>
              <a:gd name="T121" fmla="*/ 7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3" h="214">
                <a:moveTo>
                  <a:pt x="56" y="39"/>
                </a:moveTo>
                <a:cubicBezTo>
                  <a:pt x="51" y="17"/>
                  <a:pt x="51" y="17"/>
                  <a:pt x="51" y="17"/>
                </a:cubicBezTo>
                <a:cubicBezTo>
                  <a:pt x="50" y="14"/>
                  <a:pt x="48" y="11"/>
                  <a:pt x="45" y="10"/>
                </a:cubicBezTo>
                <a:cubicBezTo>
                  <a:pt x="13" y="1"/>
                  <a:pt x="13" y="1"/>
                  <a:pt x="13" y="1"/>
                </a:cubicBezTo>
                <a:cubicBezTo>
                  <a:pt x="8" y="0"/>
                  <a:pt x="3" y="3"/>
                  <a:pt x="1" y="7"/>
                </a:cubicBezTo>
                <a:cubicBezTo>
                  <a:pt x="0" y="12"/>
                  <a:pt x="3" y="17"/>
                  <a:pt x="8" y="19"/>
                </a:cubicBezTo>
                <a:cubicBezTo>
                  <a:pt x="34" y="26"/>
                  <a:pt x="34" y="26"/>
                  <a:pt x="34" y="26"/>
                </a:cubicBezTo>
                <a:cubicBezTo>
                  <a:pt x="61" y="143"/>
                  <a:pt x="61" y="143"/>
                  <a:pt x="61" y="143"/>
                </a:cubicBezTo>
                <a:cubicBezTo>
                  <a:pt x="53" y="167"/>
                  <a:pt x="53" y="167"/>
                  <a:pt x="53" y="167"/>
                </a:cubicBezTo>
                <a:cubicBezTo>
                  <a:pt x="43" y="170"/>
                  <a:pt x="36" y="179"/>
                  <a:pt x="36" y="190"/>
                </a:cubicBezTo>
                <a:cubicBezTo>
                  <a:pt x="36" y="203"/>
                  <a:pt x="47" y="214"/>
                  <a:pt x="60" y="214"/>
                </a:cubicBezTo>
                <a:cubicBezTo>
                  <a:pt x="70" y="214"/>
                  <a:pt x="78" y="208"/>
                  <a:pt x="82" y="199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9" y="208"/>
                  <a:pt x="167" y="214"/>
                  <a:pt x="177" y="214"/>
                </a:cubicBezTo>
                <a:cubicBezTo>
                  <a:pt x="190" y="214"/>
                  <a:pt x="201" y="203"/>
                  <a:pt x="201" y="190"/>
                </a:cubicBezTo>
                <a:cubicBezTo>
                  <a:pt x="201" y="177"/>
                  <a:pt x="190" y="166"/>
                  <a:pt x="177" y="166"/>
                </a:cubicBezTo>
                <a:cubicBezTo>
                  <a:pt x="168" y="166"/>
                  <a:pt x="159" y="172"/>
                  <a:pt x="155" y="181"/>
                </a:cubicBezTo>
                <a:cubicBezTo>
                  <a:pt x="82" y="181"/>
                  <a:pt x="82" y="181"/>
                  <a:pt x="82" y="181"/>
                </a:cubicBezTo>
                <a:cubicBezTo>
                  <a:pt x="80" y="176"/>
                  <a:pt x="76" y="172"/>
                  <a:pt x="72" y="169"/>
                </a:cubicBezTo>
                <a:cubicBezTo>
                  <a:pt x="79" y="146"/>
                  <a:pt x="79" y="146"/>
                  <a:pt x="79" y="146"/>
                </a:cubicBezTo>
                <a:cubicBezTo>
                  <a:pt x="79" y="145"/>
                  <a:pt x="79" y="144"/>
                  <a:pt x="79" y="144"/>
                </a:cubicBezTo>
                <a:cubicBezTo>
                  <a:pt x="204" y="144"/>
                  <a:pt x="204" y="144"/>
                  <a:pt x="204" y="144"/>
                </a:cubicBezTo>
                <a:cubicBezTo>
                  <a:pt x="208" y="144"/>
                  <a:pt x="212" y="140"/>
                  <a:pt x="212" y="136"/>
                </a:cubicBezTo>
                <a:cubicBezTo>
                  <a:pt x="233" y="58"/>
                  <a:pt x="233" y="58"/>
                  <a:pt x="233" y="58"/>
                </a:cubicBezTo>
                <a:lnTo>
                  <a:pt x="56" y="39"/>
                </a:lnTo>
                <a:close/>
                <a:moveTo>
                  <a:pt x="198" y="126"/>
                </a:moveTo>
                <a:cubicBezTo>
                  <a:pt x="198" y="126"/>
                  <a:pt x="198" y="126"/>
                  <a:pt x="198" y="126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7" y="125"/>
                  <a:pt x="76" y="124"/>
                  <a:pt x="76" y="122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79" y="118"/>
                  <a:pt x="79" y="118"/>
                  <a:pt x="79" y="118"/>
                </a:cubicBezTo>
                <a:cubicBezTo>
                  <a:pt x="198" y="118"/>
                  <a:pt x="198" y="118"/>
                  <a:pt x="198" y="118"/>
                </a:cubicBezTo>
                <a:cubicBezTo>
                  <a:pt x="200" y="118"/>
                  <a:pt x="202" y="120"/>
                  <a:pt x="202" y="122"/>
                </a:cubicBezTo>
                <a:cubicBezTo>
                  <a:pt x="202" y="124"/>
                  <a:pt x="200" y="126"/>
                  <a:pt x="198" y="126"/>
                </a:cubicBezTo>
                <a:close/>
                <a:moveTo>
                  <a:pt x="203" y="110"/>
                </a:moveTo>
                <a:cubicBezTo>
                  <a:pt x="203" y="110"/>
                  <a:pt x="203" y="110"/>
                  <a:pt x="203" y="110"/>
                </a:cubicBezTo>
                <a:cubicBezTo>
                  <a:pt x="73" y="103"/>
                  <a:pt x="73" y="103"/>
                  <a:pt x="73" y="103"/>
                </a:cubicBezTo>
                <a:cubicBezTo>
                  <a:pt x="72" y="103"/>
                  <a:pt x="71" y="103"/>
                  <a:pt x="70" y="102"/>
                </a:cubicBezTo>
                <a:cubicBezTo>
                  <a:pt x="69" y="98"/>
                  <a:pt x="69" y="98"/>
                  <a:pt x="69" y="98"/>
                </a:cubicBezTo>
                <a:cubicBezTo>
                  <a:pt x="70" y="97"/>
                  <a:pt x="71" y="96"/>
                  <a:pt x="73" y="96"/>
                </a:cubicBezTo>
                <a:cubicBezTo>
                  <a:pt x="203" y="102"/>
                  <a:pt x="203" y="102"/>
                  <a:pt x="203" y="102"/>
                </a:cubicBezTo>
                <a:cubicBezTo>
                  <a:pt x="206" y="102"/>
                  <a:pt x="207" y="104"/>
                  <a:pt x="207" y="106"/>
                </a:cubicBezTo>
                <a:cubicBezTo>
                  <a:pt x="207" y="108"/>
                  <a:pt x="205" y="110"/>
                  <a:pt x="203" y="110"/>
                </a:cubicBezTo>
                <a:close/>
                <a:moveTo>
                  <a:pt x="209" y="92"/>
                </a:moveTo>
                <a:cubicBezTo>
                  <a:pt x="208" y="92"/>
                  <a:pt x="208" y="92"/>
                  <a:pt x="208" y="92"/>
                </a:cubicBezTo>
                <a:cubicBezTo>
                  <a:pt x="67" y="81"/>
                  <a:pt x="67" y="81"/>
                  <a:pt x="67" y="81"/>
                </a:cubicBezTo>
                <a:cubicBezTo>
                  <a:pt x="66" y="81"/>
                  <a:pt x="66" y="81"/>
                  <a:pt x="65" y="81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74"/>
                  <a:pt x="66" y="74"/>
                  <a:pt x="68" y="74"/>
                </a:cubicBezTo>
                <a:cubicBezTo>
                  <a:pt x="209" y="84"/>
                  <a:pt x="209" y="84"/>
                  <a:pt x="209" y="84"/>
                </a:cubicBezTo>
                <a:cubicBezTo>
                  <a:pt x="211" y="84"/>
                  <a:pt x="212" y="86"/>
                  <a:pt x="212" y="88"/>
                </a:cubicBezTo>
                <a:cubicBezTo>
                  <a:pt x="212" y="90"/>
                  <a:pt x="210" y="92"/>
                  <a:pt x="209" y="92"/>
                </a:cubicBezTo>
                <a:close/>
                <a:moveTo>
                  <a:pt x="214" y="74"/>
                </a:moveTo>
                <a:cubicBezTo>
                  <a:pt x="214" y="74"/>
                  <a:pt x="214" y="74"/>
                  <a:pt x="213" y="74"/>
                </a:cubicBezTo>
                <a:cubicBezTo>
                  <a:pt x="62" y="60"/>
                  <a:pt x="62" y="60"/>
                  <a:pt x="62" y="60"/>
                </a:cubicBezTo>
                <a:cubicBezTo>
                  <a:pt x="61" y="60"/>
                  <a:pt x="61" y="59"/>
                  <a:pt x="60" y="59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3"/>
                  <a:pt x="61" y="52"/>
                  <a:pt x="63" y="52"/>
                </a:cubicBezTo>
                <a:cubicBezTo>
                  <a:pt x="214" y="67"/>
                  <a:pt x="214" y="67"/>
                  <a:pt x="214" y="67"/>
                </a:cubicBezTo>
                <a:cubicBezTo>
                  <a:pt x="216" y="67"/>
                  <a:pt x="218" y="69"/>
                  <a:pt x="218" y="71"/>
                </a:cubicBezTo>
                <a:cubicBezTo>
                  <a:pt x="217" y="73"/>
                  <a:pt x="216" y="74"/>
                  <a:pt x="214" y="74"/>
                </a:cubicBezTo>
                <a:close/>
              </a:path>
            </a:pathLst>
          </a:custGeom>
          <a:solidFill>
            <a:srgbClr val="5C5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30"/>
          <p:cNvSpPr>
            <a:spLocks noEditPoints="1"/>
          </p:cNvSpPr>
          <p:nvPr/>
        </p:nvSpPr>
        <p:spPr bwMode="auto">
          <a:xfrm>
            <a:off x="2935368" y="4583396"/>
            <a:ext cx="335267" cy="440464"/>
          </a:xfrm>
          <a:custGeom>
            <a:avLst/>
            <a:gdLst>
              <a:gd name="T0" fmla="*/ 335 w 471"/>
              <a:gd name="T1" fmla="*/ 198 h 594"/>
              <a:gd name="T2" fmla="*/ 120 w 471"/>
              <a:gd name="T3" fmla="*/ 198 h 594"/>
              <a:gd name="T4" fmla="*/ 116 w 471"/>
              <a:gd name="T5" fmla="*/ 200 h 594"/>
              <a:gd name="T6" fmla="*/ 75 w 471"/>
              <a:gd name="T7" fmla="*/ 366 h 594"/>
              <a:gd name="T8" fmla="*/ 78 w 471"/>
              <a:gd name="T9" fmla="*/ 370 h 594"/>
              <a:gd name="T10" fmla="*/ 163 w 471"/>
              <a:gd name="T11" fmla="*/ 370 h 594"/>
              <a:gd name="T12" fmla="*/ 393 w 471"/>
              <a:gd name="T13" fmla="*/ 370 h 594"/>
              <a:gd name="T14" fmla="*/ 396 w 471"/>
              <a:gd name="T15" fmla="*/ 366 h 594"/>
              <a:gd name="T16" fmla="*/ 355 w 471"/>
              <a:gd name="T17" fmla="*/ 200 h 594"/>
              <a:gd name="T18" fmla="*/ 352 w 471"/>
              <a:gd name="T19" fmla="*/ 198 h 594"/>
              <a:gd name="T20" fmla="*/ 335 w 471"/>
              <a:gd name="T21" fmla="*/ 198 h 594"/>
              <a:gd name="T22" fmla="*/ 218 w 471"/>
              <a:gd name="T23" fmla="*/ 37 h 594"/>
              <a:gd name="T24" fmla="*/ 267 w 471"/>
              <a:gd name="T25" fmla="*/ 37 h 594"/>
              <a:gd name="T26" fmla="*/ 267 w 471"/>
              <a:gd name="T27" fmla="*/ 60 h 594"/>
              <a:gd name="T28" fmla="*/ 218 w 471"/>
              <a:gd name="T29" fmla="*/ 60 h 594"/>
              <a:gd name="T30" fmla="*/ 218 w 471"/>
              <a:gd name="T31" fmla="*/ 37 h 594"/>
              <a:gd name="T32" fmla="*/ 218 w 471"/>
              <a:gd name="T33" fmla="*/ 517 h 594"/>
              <a:gd name="T34" fmla="*/ 267 w 471"/>
              <a:gd name="T35" fmla="*/ 517 h 594"/>
              <a:gd name="T36" fmla="*/ 267 w 471"/>
              <a:gd name="T37" fmla="*/ 541 h 594"/>
              <a:gd name="T38" fmla="*/ 218 w 471"/>
              <a:gd name="T39" fmla="*/ 541 h 594"/>
              <a:gd name="T40" fmla="*/ 218 w 471"/>
              <a:gd name="T41" fmla="*/ 517 h 594"/>
              <a:gd name="T42" fmla="*/ 218 w 471"/>
              <a:gd name="T43" fmla="*/ 418 h 594"/>
              <a:gd name="T44" fmla="*/ 267 w 471"/>
              <a:gd name="T45" fmla="*/ 418 h 594"/>
              <a:gd name="T46" fmla="*/ 267 w 471"/>
              <a:gd name="T47" fmla="*/ 442 h 594"/>
              <a:gd name="T48" fmla="*/ 218 w 471"/>
              <a:gd name="T49" fmla="*/ 442 h 594"/>
              <a:gd name="T50" fmla="*/ 218 w 471"/>
              <a:gd name="T51" fmla="*/ 418 h 594"/>
              <a:gd name="T52" fmla="*/ 0 w 471"/>
              <a:gd name="T53" fmla="*/ 408 h 594"/>
              <a:gd name="T54" fmla="*/ 1 w 471"/>
              <a:gd name="T55" fmla="*/ 395 h 594"/>
              <a:gd name="T56" fmla="*/ 26 w 471"/>
              <a:gd name="T57" fmla="*/ 297 h 594"/>
              <a:gd name="T58" fmla="*/ 28 w 471"/>
              <a:gd name="T59" fmla="*/ 287 h 594"/>
              <a:gd name="T60" fmla="*/ 28 w 471"/>
              <a:gd name="T61" fmla="*/ 16 h 594"/>
              <a:gd name="T62" fmla="*/ 43 w 471"/>
              <a:gd name="T63" fmla="*/ 0 h 594"/>
              <a:gd name="T64" fmla="*/ 429 w 471"/>
              <a:gd name="T65" fmla="*/ 0 h 594"/>
              <a:gd name="T66" fmla="*/ 444 w 471"/>
              <a:gd name="T67" fmla="*/ 16 h 594"/>
              <a:gd name="T68" fmla="*/ 444 w 471"/>
              <a:gd name="T69" fmla="*/ 89 h 594"/>
              <a:gd name="T70" fmla="*/ 444 w 471"/>
              <a:gd name="T71" fmla="*/ 286 h 594"/>
              <a:gd name="T72" fmla="*/ 445 w 471"/>
              <a:gd name="T73" fmla="*/ 298 h 594"/>
              <a:gd name="T74" fmla="*/ 467 w 471"/>
              <a:gd name="T75" fmla="*/ 383 h 594"/>
              <a:gd name="T76" fmla="*/ 471 w 471"/>
              <a:gd name="T77" fmla="*/ 416 h 594"/>
              <a:gd name="T78" fmla="*/ 471 w 471"/>
              <a:gd name="T79" fmla="*/ 588 h 594"/>
              <a:gd name="T80" fmla="*/ 465 w 471"/>
              <a:gd name="T81" fmla="*/ 594 h 594"/>
              <a:gd name="T82" fmla="*/ 6 w 471"/>
              <a:gd name="T83" fmla="*/ 594 h 594"/>
              <a:gd name="T84" fmla="*/ 0 w 471"/>
              <a:gd name="T85" fmla="*/ 588 h 594"/>
              <a:gd name="T86" fmla="*/ 0 w 471"/>
              <a:gd name="T87" fmla="*/ 408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1" h="594">
                <a:moveTo>
                  <a:pt x="335" y="198"/>
                </a:moveTo>
                <a:cubicBezTo>
                  <a:pt x="120" y="198"/>
                  <a:pt x="120" y="198"/>
                  <a:pt x="120" y="198"/>
                </a:cubicBezTo>
                <a:cubicBezTo>
                  <a:pt x="118" y="198"/>
                  <a:pt x="117" y="199"/>
                  <a:pt x="116" y="200"/>
                </a:cubicBezTo>
                <a:cubicBezTo>
                  <a:pt x="75" y="366"/>
                  <a:pt x="75" y="366"/>
                  <a:pt x="75" y="366"/>
                </a:cubicBezTo>
                <a:cubicBezTo>
                  <a:pt x="74" y="368"/>
                  <a:pt x="76" y="370"/>
                  <a:pt x="78" y="370"/>
                </a:cubicBezTo>
                <a:cubicBezTo>
                  <a:pt x="163" y="370"/>
                  <a:pt x="163" y="370"/>
                  <a:pt x="163" y="370"/>
                </a:cubicBezTo>
                <a:cubicBezTo>
                  <a:pt x="393" y="370"/>
                  <a:pt x="393" y="370"/>
                  <a:pt x="393" y="370"/>
                </a:cubicBezTo>
                <a:cubicBezTo>
                  <a:pt x="395" y="370"/>
                  <a:pt x="397" y="368"/>
                  <a:pt x="396" y="366"/>
                </a:cubicBezTo>
                <a:cubicBezTo>
                  <a:pt x="355" y="200"/>
                  <a:pt x="355" y="200"/>
                  <a:pt x="355" y="200"/>
                </a:cubicBezTo>
                <a:cubicBezTo>
                  <a:pt x="354" y="199"/>
                  <a:pt x="353" y="198"/>
                  <a:pt x="352" y="198"/>
                </a:cubicBezTo>
                <a:lnTo>
                  <a:pt x="335" y="198"/>
                </a:lnTo>
                <a:close/>
                <a:moveTo>
                  <a:pt x="218" y="37"/>
                </a:moveTo>
                <a:cubicBezTo>
                  <a:pt x="267" y="37"/>
                  <a:pt x="267" y="37"/>
                  <a:pt x="267" y="37"/>
                </a:cubicBezTo>
                <a:cubicBezTo>
                  <a:pt x="283" y="37"/>
                  <a:pt x="283" y="60"/>
                  <a:pt x="267" y="60"/>
                </a:cubicBezTo>
                <a:cubicBezTo>
                  <a:pt x="218" y="60"/>
                  <a:pt x="218" y="60"/>
                  <a:pt x="218" y="60"/>
                </a:cubicBezTo>
                <a:cubicBezTo>
                  <a:pt x="202" y="60"/>
                  <a:pt x="202" y="37"/>
                  <a:pt x="218" y="37"/>
                </a:cubicBezTo>
                <a:close/>
                <a:moveTo>
                  <a:pt x="218" y="517"/>
                </a:moveTo>
                <a:cubicBezTo>
                  <a:pt x="267" y="517"/>
                  <a:pt x="267" y="517"/>
                  <a:pt x="267" y="517"/>
                </a:cubicBezTo>
                <a:cubicBezTo>
                  <a:pt x="283" y="517"/>
                  <a:pt x="283" y="541"/>
                  <a:pt x="267" y="541"/>
                </a:cubicBezTo>
                <a:cubicBezTo>
                  <a:pt x="218" y="541"/>
                  <a:pt x="218" y="541"/>
                  <a:pt x="218" y="541"/>
                </a:cubicBezTo>
                <a:cubicBezTo>
                  <a:pt x="202" y="541"/>
                  <a:pt x="202" y="517"/>
                  <a:pt x="218" y="517"/>
                </a:cubicBezTo>
                <a:close/>
                <a:moveTo>
                  <a:pt x="218" y="418"/>
                </a:moveTo>
                <a:cubicBezTo>
                  <a:pt x="267" y="418"/>
                  <a:pt x="267" y="418"/>
                  <a:pt x="267" y="418"/>
                </a:cubicBezTo>
                <a:cubicBezTo>
                  <a:pt x="283" y="418"/>
                  <a:pt x="283" y="442"/>
                  <a:pt x="267" y="442"/>
                </a:cubicBezTo>
                <a:cubicBezTo>
                  <a:pt x="218" y="442"/>
                  <a:pt x="218" y="442"/>
                  <a:pt x="218" y="442"/>
                </a:cubicBezTo>
                <a:cubicBezTo>
                  <a:pt x="202" y="442"/>
                  <a:pt x="202" y="418"/>
                  <a:pt x="218" y="418"/>
                </a:cubicBezTo>
                <a:close/>
                <a:moveTo>
                  <a:pt x="0" y="408"/>
                </a:moveTo>
                <a:cubicBezTo>
                  <a:pt x="0" y="402"/>
                  <a:pt x="0" y="401"/>
                  <a:pt x="1" y="395"/>
                </a:cubicBezTo>
                <a:cubicBezTo>
                  <a:pt x="10" y="362"/>
                  <a:pt x="18" y="329"/>
                  <a:pt x="26" y="297"/>
                </a:cubicBezTo>
                <a:cubicBezTo>
                  <a:pt x="28" y="292"/>
                  <a:pt x="28" y="291"/>
                  <a:pt x="28" y="287"/>
                </a:cubicBezTo>
                <a:cubicBezTo>
                  <a:pt x="28" y="196"/>
                  <a:pt x="28" y="106"/>
                  <a:pt x="28" y="16"/>
                </a:cubicBezTo>
                <a:cubicBezTo>
                  <a:pt x="28" y="7"/>
                  <a:pt x="34" y="0"/>
                  <a:pt x="43" y="0"/>
                </a:cubicBezTo>
                <a:cubicBezTo>
                  <a:pt x="171" y="0"/>
                  <a:pt x="300" y="0"/>
                  <a:pt x="429" y="0"/>
                </a:cubicBezTo>
                <a:cubicBezTo>
                  <a:pt x="437" y="0"/>
                  <a:pt x="444" y="7"/>
                  <a:pt x="444" y="16"/>
                </a:cubicBezTo>
                <a:cubicBezTo>
                  <a:pt x="444" y="89"/>
                  <a:pt x="444" y="89"/>
                  <a:pt x="444" y="89"/>
                </a:cubicBezTo>
                <a:cubicBezTo>
                  <a:pt x="444" y="286"/>
                  <a:pt x="444" y="286"/>
                  <a:pt x="444" y="286"/>
                </a:cubicBezTo>
                <a:cubicBezTo>
                  <a:pt x="444" y="291"/>
                  <a:pt x="444" y="293"/>
                  <a:pt x="445" y="298"/>
                </a:cubicBezTo>
                <a:cubicBezTo>
                  <a:pt x="452" y="326"/>
                  <a:pt x="460" y="355"/>
                  <a:pt x="467" y="383"/>
                </a:cubicBezTo>
                <a:cubicBezTo>
                  <a:pt x="470" y="397"/>
                  <a:pt x="471" y="402"/>
                  <a:pt x="471" y="416"/>
                </a:cubicBezTo>
                <a:cubicBezTo>
                  <a:pt x="471" y="474"/>
                  <a:pt x="471" y="531"/>
                  <a:pt x="471" y="588"/>
                </a:cubicBezTo>
                <a:cubicBezTo>
                  <a:pt x="471" y="591"/>
                  <a:pt x="469" y="594"/>
                  <a:pt x="465" y="594"/>
                </a:cubicBezTo>
                <a:cubicBezTo>
                  <a:pt x="312" y="594"/>
                  <a:pt x="159" y="594"/>
                  <a:pt x="6" y="594"/>
                </a:cubicBezTo>
                <a:cubicBezTo>
                  <a:pt x="3" y="594"/>
                  <a:pt x="0" y="591"/>
                  <a:pt x="0" y="588"/>
                </a:cubicBezTo>
                <a:lnTo>
                  <a:pt x="0" y="408"/>
                </a:lnTo>
                <a:close/>
              </a:path>
            </a:pathLst>
          </a:custGeom>
          <a:solidFill>
            <a:srgbClr val="535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83"/>
          <p:cNvSpPr>
            <a:spLocks noEditPoints="1"/>
          </p:cNvSpPr>
          <p:nvPr/>
        </p:nvSpPr>
        <p:spPr bwMode="auto">
          <a:xfrm>
            <a:off x="2987474" y="3820756"/>
            <a:ext cx="243011" cy="301232"/>
          </a:xfrm>
          <a:custGeom>
            <a:avLst/>
            <a:gdLst>
              <a:gd name="T0" fmla="*/ 123 w 152"/>
              <a:gd name="T1" fmla="*/ 183 h 188"/>
              <a:gd name="T2" fmla="*/ 123 w 152"/>
              <a:gd name="T3" fmla="*/ 183 h 188"/>
              <a:gd name="T4" fmla="*/ 123 w 152"/>
              <a:gd name="T5" fmla="*/ 183 h 188"/>
              <a:gd name="T6" fmla="*/ 122 w 152"/>
              <a:gd name="T7" fmla="*/ 173 h 188"/>
              <a:gd name="T8" fmla="*/ 122 w 152"/>
              <a:gd name="T9" fmla="*/ 173 h 188"/>
              <a:gd name="T10" fmla="*/ 122 w 152"/>
              <a:gd name="T11" fmla="*/ 154 h 188"/>
              <a:gd name="T12" fmla="*/ 152 w 152"/>
              <a:gd name="T13" fmla="*/ 69 h 188"/>
              <a:gd name="T14" fmla="*/ 152 w 152"/>
              <a:gd name="T15" fmla="*/ 50 h 188"/>
              <a:gd name="T16" fmla="*/ 107 w 152"/>
              <a:gd name="T17" fmla="*/ 0 h 188"/>
              <a:gd name="T18" fmla="*/ 0 w 152"/>
              <a:gd name="T19" fmla="*/ 0 h 188"/>
              <a:gd name="T20" fmla="*/ 0 w 152"/>
              <a:gd name="T21" fmla="*/ 188 h 188"/>
              <a:gd name="T22" fmla="*/ 152 w 152"/>
              <a:gd name="T23" fmla="*/ 188 h 188"/>
              <a:gd name="T24" fmla="*/ 152 w 152"/>
              <a:gd name="T25" fmla="*/ 131 h 188"/>
              <a:gd name="T26" fmla="*/ 142 w 152"/>
              <a:gd name="T27" fmla="*/ 161 h 188"/>
              <a:gd name="T28" fmla="*/ 123 w 152"/>
              <a:gd name="T29" fmla="*/ 183 h 188"/>
              <a:gd name="T30" fmla="*/ 150 w 152"/>
              <a:gd name="T31" fmla="*/ 53 h 188"/>
              <a:gd name="T32" fmla="*/ 113 w 152"/>
              <a:gd name="T33" fmla="*/ 53 h 188"/>
              <a:gd name="T34" fmla="*/ 105 w 152"/>
              <a:gd name="T35" fmla="*/ 43 h 188"/>
              <a:gd name="T36" fmla="*/ 105 w 152"/>
              <a:gd name="T37" fmla="*/ 3 h 188"/>
              <a:gd name="T38" fmla="*/ 150 w 152"/>
              <a:gd name="T39" fmla="*/ 53 h 188"/>
              <a:gd name="T40" fmla="*/ 29 w 152"/>
              <a:gd name="T41" fmla="*/ 66 h 188"/>
              <a:gd name="T42" fmla="*/ 122 w 152"/>
              <a:gd name="T43" fmla="*/ 66 h 188"/>
              <a:gd name="T44" fmla="*/ 122 w 152"/>
              <a:gd name="T45" fmla="*/ 71 h 188"/>
              <a:gd name="T46" fmla="*/ 29 w 152"/>
              <a:gd name="T47" fmla="*/ 71 h 188"/>
              <a:gd name="T48" fmla="*/ 29 w 152"/>
              <a:gd name="T49" fmla="*/ 66 h 188"/>
              <a:gd name="T50" fmla="*/ 29 w 152"/>
              <a:gd name="T51" fmla="*/ 80 h 188"/>
              <a:gd name="T52" fmla="*/ 123 w 152"/>
              <a:gd name="T53" fmla="*/ 80 h 188"/>
              <a:gd name="T54" fmla="*/ 123 w 152"/>
              <a:gd name="T55" fmla="*/ 85 h 188"/>
              <a:gd name="T56" fmla="*/ 29 w 152"/>
              <a:gd name="T57" fmla="*/ 85 h 188"/>
              <a:gd name="T58" fmla="*/ 29 w 152"/>
              <a:gd name="T59" fmla="*/ 80 h 188"/>
              <a:gd name="T60" fmla="*/ 29 w 152"/>
              <a:gd name="T61" fmla="*/ 94 h 188"/>
              <a:gd name="T62" fmla="*/ 123 w 152"/>
              <a:gd name="T63" fmla="*/ 94 h 188"/>
              <a:gd name="T64" fmla="*/ 123 w 152"/>
              <a:gd name="T65" fmla="*/ 100 h 188"/>
              <a:gd name="T66" fmla="*/ 29 w 152"/>
              <a:gd name="T67" fmla="*/ 100 h 188"/>
              <a:gd name="T68" fmla="*/ 29 w 152"/>
              <a:gd name="T69" fmla="*/ 94 h 188"/>
              <a:gd name="T70" fmla="*/ 30 w 152"/>
              <a:gd name="T71" fmla="*/ 109 h 188"/>
              <a:gd name="T72" fmla="*/ 123 w 152"/>
              <a:gd name="T73" fmla="*/ 109 h 188"/>
              <a:gd name="T74" fmla="*/ 123 w 152"/>
              <a:gd name="T75" fmla="*/ 114 h 188"/>
              <a:gd name="T76" fmla="*/ 30 w 152"/>
              <a:gd name="T77" fmla="*/ 114 h 188"/>
              <a:gd name="T78" fmla="*/ 30 w 152"/>
              <a:gd name="T79" fmla="*/ 109 h 188"/>
              <a:gd name="T80" fmla="*/ 30 w 152"/>
              <a:gd name="T81" fmla="*/ 123 h 188"/>
              <a:gd name="T82" fmla="*/ 123 w 152"/>
              <a:gd name="T83" fmla="*/ 123 h 188"/>
              <a:gd name="T84" fmla="*/ 123 w 152"/>
              <a:gd name="T85" fmla="*/ 128 h 188"/>
              <a:gd name="T86" fmla="*/ 30 w 152"/>
              <a:gd name="T87" fmla="*/ 128 h 188"/>
              <a:gd name="T88" fmla="*/ 30 w 152"/>
              <a:gd name="T89" fmla="*/ 12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2" h="188">
                <a:moveTo>
                  <a:pt x="123" y="183"/>
                </a:moveTo>
                <a:cubicBezTo>
                  <a:pt x="123" y="183"/>
                  <a:pt x="123" y="183"/>
                  <a:pt x="123" y="183"/>
                </a:cubicBezTo>
                <a:cubicBezTo>
                  <a:pt x="123" y="183"/>
                  <a:pt x="123" y="183"/>
                  <a:pt x="123" y="183"/>
                </a:cubicBezTo>
                <a:cubicBezTo>
                  <a:pt x="122" y="173"/>
                  <a:pt x="122" y="173"/>
                  <a:pt x="122" y="173"/>
                </a:cubicBezTo>
                <a:cubicBezTo>
                  <a:pt x="122" y="173"/>
                  <a:pt x="122" y="173"/>
                  <a:pt x="122" y="173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52" y="69"/>
                  <a:pt x="152" y="69"/>
                  <a:pt x="152" y="69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07" y="0"/>
                  <a:pt x="107" y="0"/>
                  <a:pt x="1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0" y="188"/>
                  <a:pt x="0" y="188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52" y="131"/>
                  <a:pt x="152" y="131"/>
                  <a:pt x="152" y="131"/>
                </a:cubicBezTo>
                <a:cubicBezTo>
                  <a:pt x="142" y="161"/>
                  <a:pt x="142" y="161"/>
                  <a:pt x="142" y="161"/>
                </a:cubicBezTo>
                <a:lnTo>
                  <a:pt x="123" y="183"/>
                </a:lnTo>
                <a:close/>
                <a:moveTo>
                  <a:pt x="150" y="53"/>
                </a:moveTo>
                <a:cubicBezTo>
                  <a:pt x="113" y="53"/>
                  <a:pt x="113" y="53"/>
                  <a:pt x="113" y="53"/>
                </a:cubicBezTo>
                <a:cubicBezTo>
                  <a:pt x="108" y="53"/>
                  <a:pt x="105" y="48"/>
                  <a:pt x="105" y="43"/>
                </a:cubicBezTo>
                <a:cubicBezTo>
                  <a:pt x="105" y="3"/>
                  <a:pt x="105" y="3"/>
                  <a:pt x="105" y="3"/>
                </a:cubicBezTo>
                <a:lnTo>
                  <a:pt x="150" y="53"/>
                </a:lnTo>
                <a:close/>
                <a:moveTo>
                  <a:pt x="29" y="66"/>
                </a:moveTo>
                <a:cubicBezTo>
                  <a:pt x="122" y="66"/>
                  <a:pt x="122" y="66"/>
                  <a:pt x="122" y="66"/>
                </a:cubicBezTo>
                <a:cubicBezTo>
                  <a:pt x="122" y="71"/>
                  <a:pt x="122" y="71"/>
                  <a:pt x="122" y="71"/>
                </a:cubicBezTo>
                <a:cubicBezTo>
                  <a:pt x="29" y="71"/>
                  <a:pt x="29" y="71"/>
                  <a:pt x="29" y="71"/>
                </a:cubicBezTo>
                <a:lnTo>
                  <a:pt x="29" y="66"/>
                </a:lnTo>
                <a:close/>
                <a:moveTo>
                  <a:pt x="29" y="80"/>
                </a:moveTo>
                <a:cubicBezTo>
                  <a:pt x="123" y="80"/>
                  <a:pt x="123" y="80"/>
                  <a:pt x="123" y="80"/>
                </a:cubicBezTo>
                <a:cubicBezTo>
                  <a:pt x="123" y="85"/>
                  <a:pt x="123" y="85"/>
                  <a:pt x="123" y="85"/>
                </a:cubicBezTo>
                <a:cubicBezTo>
                  <a:pt x="29" y="85"/>
                  <a:pt x="29" y="85"/>
                  <a:pt x="29" y="85"/>
                </a:cubicBezTo>
                <a:lnTo>
                  <a:pt x="29" y="80"/>
                </a:lnTo>
                <a:close/>
                <a:moveTo>
                  <a:pt x="29" y="94"/>
                </a:moveTo>
                <a:cubicBezTo>
                  <a:pt x="123" y="94"/>
                  <a:pt x="123" y="94"/>
                  <a:pt x="123" y="94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29" y="100"/>
                  <a:pt x="29" y="100"/>
                  <a:pt x="29" y="100"/>
                </a:cubicBezTo>
                <a:lnTo>
                  <a:pt x="29" y="94"/>
                </a:lnTo>
                <a:close/>
                <a:moveTo>
                  <a:pt x="30" y="109"/>
                </a:moveTo>
                <a:cubicBezTo>
                  <a:pt x="123" y="109"/>
                  <a:pt x="123" y="109"/>
                  <a:pt x="123" y="109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30" y="114"/>
                  <a:pt x="30" y="114"/>
                  <a:pt x="30" y="114"/>
                </a:cubicBezTo>
                <a:lnTo>
                  <a:pt x="30" y="109"/>
                </a:lnTo>
                <a:close/>
                <a:moveTo>
                  <a:pt x="30" y="123"/>
                </a:moveTo>
                <a:cubicBezTo>
                  <a:pt x="123" y="123"/>
                  <a:pt x="123" y="123"/>
                  <a:pt x="123" y="123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30" y="128"/>
                  <a:pt x="30" y="128"/>
                  <a:pt x="30" y="128"/>
                </a:cubicBezTo>
                <a:lnTo>
                  <a:pt x="30" y="123"/>
                </a:lnTo>
                <a:close/>
              </a:path>
            </a:pathLst>
          </a:custGeom>
          <a:solidFill>
            <a:srgbClr val="42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871859" y="2968673"/>
            <a:ext cx="462284" cy="462885"/>
            <a:chOff x="7196138" y="4465638"/>
            <a:chExt cx="841375" cy="817563"/>
          </a:xfrm>
          <a:solidFill>
            <a:srgbClr val="424953"/>
          </a:solidFill>
        </p:grpSpPr>
        <p:sp>
          <p:nvSpPr>
            <p:cNvPr id="26" name="Freeform 85"/>
            <p:cNvSpPr>
              <a:spLocks noEditPoints="1"/>
            </p:cNvSpPr>
            <p:nvPr/>
          </p:nvSpPr>
          <p:spPr bwMode="auto">
            <a:xfrm>
              <a:off x="7196138" y="4465638"/>
              <a:ext cx="841375" cy="817563"/>
            </a:xfrm>
            <a:custGeom>
              <a:avLst/>
              <a:gdLst>
                <a:gd name="T0" fmla="*/ 141 w 283"/>
                <a:gd name="T1" fmla="*/ 0 h 275"/>
                <a:gd name="T2" fmla="*/ 0 w 283"/>
                <a:gd name="T3" fmla="*/ 137 h 275"/>
                <a:gd name="T4" fmla="*/ 141 w 283"/>
                <a:gd name="T5" fmla="*/ 275 h 275"/>
                <a:gd name="T6" fmla="*/ 283 w 283"/>
                <a:gd name="T7" fmla="*/ 137 h 275"/>
                <a:gd name="T8" fmla="*/ 141 w 283"/>
                <a:gd name="T9" fmla="*/ 0 h 275"/>
                <a:gd name="T10" fmla="*/ 154 w 283"/>
                <a:gd name="T11" fmla="*/ 248 h 275"/>
                <a:gd name="T12" fmla="*/ 154 w 283"/>
                <a:gd name="T13" fmla="*/ 223 h 275"/>
                <a:gd name="T14" fmla="*/ 141 w 283"/>
                <a:gd name="T15" fmla="*/ 224 h 275"/>
                <a:gd name="T16" fmla="*/ 129 w 283"/>
                <a:gd name="T17" fmla="*/ 223 h 275"/>
                <a:gd name="T18" fmla="*/ 129 w 283"/>
                <a:gd name="T19" fmla="*/ 248 h 275"/>
                <a:gd name="T20" fmla="*/ 27 w 283"/>
                <a:gd name="T21" fmla="*/ 150 h 275"/>
                <a:gd name="T22" fmla="*/ 54 w 283"/>
                <a:gd name="T23" fmla="*/ 150 h 275"/>
                <a:gd name="T24" fmla="*/ 53 w 283"/>
                <a:gd name="T25" fmla="*/ 137 h 275"/>
                <a:gd name="T26" fmla="*/ 54 w 283"/>
                <a:gd name="T27" fmla="*/ 125 h 275"/>
                <a:gd name="T28" fmla="*/ 27 w 283"/>
                <a:gd name="T29" fmla="*/ 125 h 275"/>
                <a:gd name="T30" fmla="*/ 129 w 283"/>
                <a:gd name="T31" fmla="*/ 26 h 275"/>
                <a:gd name="T32" fmla="*/ 129 w 283"/>
                <a:gd name="T33" fmla="*/ 52 h 275"/>
                <a:gd name="T34" fmla="*/ 141 w 283"/>
                <a:gd name="T35" fmla="*/ 51 h 275"/>
                <a:gd name="T36" fmla="*/ 154 w 283"/>
                <a:gd name="T37" fmla="*/ 52 h 275"/>
                <a:gd name="T38" fmla="*/ 154 w 283"/>
                <a:gd name="T39" fmla="*/ 26 h 275"/>
                <a:gd name="T40" fmla="*/ 256 w 283"/>
                <a:gd name="T41" fmla="*/ 125 h 275"/>
                <a:gd name="T42" fmla="*/ 229 w 283"/>
                <a:gd name="T43" fmla="*/ 125 h 275"/>
                <a:gd name="T44" fmla="*/ 230 w 283"/>
                <a:gd name="T45" fmla="*/ 137 h 275"/>
                <a:gd name="T46" fmla="*/ 229 w 283"/>
                <a:gd name="T47" fmla="*/ 150 h 275"/>
                <a:gd name="T48" fmla="*/ 256 w 283"/>
                <a:gd name="T49" fmla="*/ 150 h 275"/>
                <a:gd name="T50" fmla="*/ 154 w 283"/>
                <a:gd name="T51" fmla="*/ 24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3" h="275">
                  <a:moveTo>
                    <a:pt x="141" y="0"/>
                  </a:moveTo>
                  <a:cubicBezTo>
                    <a:pt x="63" y="0"/>
                    <a:pt x="0" y="61"/>
                    <a:pt x="0" y="137"/>
                  </a:cubicBezTo>
                  <a:cubicBezTo>
                    <a:pt x="0" y="213"/>
                    <a:pt x="63" y="275"/>
                    <a:pt x="141" y="275"/>
                  </a:cubicBezTo>
                  <a:cubicBezTo>
                    <a:pt x="220" y="275"/>
                    <a:pt x="283" y="213"/>
                    <a:pt x="283" y="137"/>
                  </a:cubicBezTo>
                  <a:cubicBezTo>
                    <a:pt x="283" y="61"/>
                    <a:pt x="220" y="0"/>
                    <a:pt x="141" y="0"/>
                  </a:cubicBezTo>
                  <a:close/>
                  <a:moveTo>
                    <a:pt x="154" y="248"/>
                  </a:moveTo>
                  <a:cubicBezTo>
                    <a:pt x="154" y="223"/>
                    <a:pt x="154" y="223"/>
                    <a:pt x="154" y="223"/>
                  </a:cubicBezTo>
                  <a:cubicBezTo>
                    <a:pt x="150" y="223"/>
                    <a:pt x="146" y="224"/>
                    <a:pt x="141" y="224"/>
                  </a:cubicBezTo>
                  <a:cubicBezTo>
                    <a:pt x="137" y="224"/>
                    <a:pt x="133" y="223"/>
                    <a:pt x="129" y="223"/>
                  </a:cubicBezTo>
                  <a:cubicBezTo>
                    <a:pt x="129" y="248"/>
                    <a:pt x="129" y="248"/>
                    <a:pt x="129" y="248"/>
                  </a:cubicBezTo>
                  <a:cubicBezTo>
                    <a:pt x="75" y="243"/>
                    <a:pt x="33" y="202"/>
                    <a:pt x="27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3" y="146"/>
                    <a:pt x="53" y="142"/>
                    <a:pt x="53" y="137"/>
                  </a:cubicBezTo>
                  <a:cubicBezTo>
                    <a:pt x="53" y="133"/>
                    <a:pt x="53" y="129"/>
                    <a:pt x="54" y="125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33" y="73"/>
                    <a:pt x="75" y="32"/>
                    <a:pt x="129" y="26"/>
                  </a:cubicBezTo>
                  <a:cubicBezTo>
                    <a:pt x="129" y="52"/>
                    <a:pt x="129" y="52"/>
                    <a:pt x="129" y="52"/>
                  </a:cubicBezTo>
                  <a:cubicBezTo>
                    <a:pt x="133" y="51"/>
                    <a:pt x="137" y="51"/>
                    <a:pt x="141" y="51"/>
                  </a:cubicBezTo>
                  <a:cubicBezTo>
                    <a:pt x="146" y="51"/>
                    <a:pt x="150" y="51"/>
                    <a:pt x="154" y="52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207" y="32"/>
                    <a:pt x="250" y="73"/>
                    <a:pt x="256" y="125"/>
                  </a:cubicBezTo>
                  <a:cubicBezTo>
                    <a:pt x="229" y="125"/>
                    <a:pt x="229" y="125"/>
                    <a:pt x="229" y="125"/>
                  </a:cubicBezTo>
                  <a:cubicBezTo>
                    <a:pt x="230" y="129"/>
                    <a:pt x="230" y="133"/>
                    <a:pt x="230" y="137"/>
                  </a:cubicBezTo>
                  <a:cubicBezTo>
                    <a:pt x="230" y="142"/>
                    <a:pt x="230" y="146"/>
                    <a:pt x="229" y="150"/>
                  </a:cubicBezTo>
                  <a:cubicBezTo>
                    <a:pt x="256" y="150"/>
                    <a:pt x="256" y="150"/>
                    <a:pt x="256" y="150"/>
                  </a:cubicBezTo>
                  <a:cubicBezTo>
                    <a:pt x="250" y="202"/>
                    <a:pt x="207" y="243"/>
                    <a:pt x="154" y="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6"/>
            <p:cNvSpPr>
              <a:spLocks/>
            </p:cNvSpPr>
            <p:nvPr/>
          </p:nvSpPr>
          <p:spPr bwMode="auto">
            <a:xfrm>
              <a:off x="7445376" y="4597400"/>
              <a:ext cx="60325" cy="61913"/>
            </a:xfrm>
            <a:custGeom>
              <a:avLst/>
              <a:gdLst>
                <a:gd name="T0" fmla="*/ 8 w 20"/>
                <a:gd name="T1" fmla="*/ 21 h 21"/>
                <a:gd name="T2" fmla="*/ 20 w 20"/>
                <a:gd name="T3" fmla="*/ 15 h 21"/>
                <a:gd name="T4" fmla="*/ 13 w 20"/>
                <a:gd name="T5" fmla="*/ 3 h 21"/>
                <a:gd name="T6" fmla="*/ 7 w 20"/>
                <a:gd name="T7" fmla="*/ 0 h 21"/>
                <a:gd name="T8" fmla="*/ 4 w 20"/>
                <a:gd name="T9" fmla="*/ 1 h 21"/>
                <a:gd name="T10" fmla="*/ 1 w 20"/>
                <a:gd name="T11" fmla="*/ 5 h 21"/>
                <a:gd name="T12" fmla="*/ 2 w 20"/>
                <a:gd name="T13" fmla="*/ 10 h 21"/>
                <a:gd name="T14" fmla="*/ 8 w 2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1">
                  <a:moveTo>
                    <a:pt x="8" y="21"/>
                  </a:moveTo>
                  <a:cubicBezTo>
                    <a:pt x="12" y="19"/>
                    <a:pt x="16" y="17"/>
                    <a:pt x="20" y="15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1"/>
                    <a:pt x="10" y="0"/>
                    <a:pt x="7" y="0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2" y="2"/>
                    <a:pt x="1" y="3"/>
                    <a:pt x="1" y="5"/>
                  </a:cubicBezTo>
                  <a:cubicBezTo>
                    <a:pt x="0" y="6"/>
                    <a:pt x="1" y="8"/>
                    <a:pt x="2" y="10"/>
                  </a:cubicBezTo>
                  <a:lnTo>
                    <a:pt x="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7"/>
            <p:cNvSpPr>
              <a:spLocks/>
            </p:cNvSpPr>
            <p:nvPr/>
          </p:nvSpPr>
          <p:spPr bwMode="auto">
            <a:xfrm>
              <a:off x="7727951" y="4597400"/>
              <a:ext cx="58738" cy="61913"/>
            </a:xfrm>
            <a:custGeom>
              <a:avLst/>
              <a:gdLst>
                <a:gd name="T0" fmla="*/ 16 w 20"/>
                <a:gd name="T1" fmla="*/ 1 h 21"/>
                <a:gd name="T2" fmla="*/ 13 w 20"/>
                <a:gd name="T3" fmla="*/ 0 h 21"/>
                <a:gd name="T4" fmla="*/ 7 w 20"/>
                <a:gd name="T5" fmla="*/ 3 h 21"/>
                <a:gd name="T6" fmla="*/ 0 w 20"/>
                <a:gd name="T7" fmla="*/ 15 h 21"/>
                <a:gd name="T8" fmla="*/ 12 w 20"/>
                <a:gd name="T9" fmla="*/ 21 h 21"/>
                <a:gd name="T10" fmla="*/ 18 w 20"/>
                <a:gd name="T11" fmla="*/ 10 h 21"/>
                <a:gd name="T12" fmla="*/ 16 w 20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1">
                  <a:moveTo>
                    <a:pt x="16" y="1"/>
                  </a:moveTo>
                  <a:cubicBezTo>
                    <a:pt x="15" y="0"/>
                    <a:pt x="14" y="0"/>
                    <a:pt x="13" y="0"/>
                  </a:cubicBezTo>
                  <a:cubicBezTo>
                    <a:pt x="10" y="0"/>
                    <a:pt x="8" y="1"/>
                    <a:pt x="7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17"/>
                    <a:pt x="8" y="19"/>
                    <a:pt x="12" y="2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7"/>
                    <a:pt x="19" y="3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8"/>
            <p:cNvSpPr>
              <a:spLocks/>
            </p:cNvSpPr>
            <p:nvPr/>
          </p:nvSpPr>
          <p:spPr bwMode="auto">
            <a:xfrm>
              <a:off x="7832726" y="4706938"/>
              <a:ext cx="61913" cy="53975"/>
            </a:xfrm>
            <a:custGeom>
              <a:avLst/>
              <a:gdLst>
                <a:gd name="T0" fmla="*/ 18 w 21"/>
                <a:gd name="T1" fmla="*/ 12 h 18"/>
                <a:gd name="T2" fmla="*/ 21 w 21"/>
                <a:gd name="T3" fmla="*/ 8 h 18"/>
                <a:gd name="T4" fmla="*/ 20 w 21"/>
                <a:gd name="T5" fmla="*/ 3 h 18"/>
                <a:gd name="T6" fmla="*/ 14 w 21"/>
                <a:gd name="T7" fmla="*/ 0 h 18"/>
                <a:gd name="T8" fmla="*/ 11 w 21"/>
                <a:gd name="T9" fmla="*/ 0 h 18"/>
                <a:gd name="T10" fmla="*/ 0 w 21"/>
                <a:gd name="T11" fmla="*/ 7 h 18"/>
                <a:gd name="T12" fmla="*/ 7 w 21"/>
                <a:gd name="T13" fmla="*/ 18 h 18"/>
                <a:gd name="T14" fmla="*/ 18 w 21"/>
                <a:gd name="T15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8">
                  <a:moveTo>
                    <a:pt x="18" y="12"/>
                  </a:moveTo>
                  <a:cubicBezTo>
                    <a:pt x="19" y="11"/>
                    <a:pt x="20" y="10"/>
                    <a:pt x="21" y="8"/>
                  </a:cubicBezTo>
                  <a:cubicBezTo>
                    <a:pt x="21" y="6"/>
                    <a:pt x="21" y="4"/>
                    <a:pt x="20" y="3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10"/>
                    <a:pt x="5" y="14"/>
                    <a:pt x="7" y="18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9"/>
            <p:cNvSpPr>
              <a:spLocks/>
            </p:cNvSpPr>
            <p:nvPr/>
          </p:nvSpPr>
          <p:spPr bwMode="auto">
            <a:xfrm>
              <a:off x="7339013" y="4706938"/>
              <a:ext cx="61913" cy="53975"/>
            </a:xfrm>
            <a:custGeom>
              <a:avLst/>
              <a:gdLst>
                <a:gd name="T0" fmla="*/ 7 w 21"/>
                <a:gd name="T1" fmla="*/ 0 h 18"/>
                <a:gd name="T2" fmla="*/ 1 w 21"/>
                <a:gd name="T3" fmla="*/ 3 h 18"/>
                <a:gd name="T4" fmla="*/ 0 w 21"/>
                <a:gd name="T5" fmla="*/ 8 h 18"/>
                <a:gd name="T6" fmla="*/ 3 w 21"/>
                <a:gd name="T7" fmla="*/ 12 h 18"/>
                <a:gd name="T8" fmla="*/ 14 w 21"/>
                <a:gd name="T9" fmla="*/ 18 h 18"/>
                <a:gd name="T10" fmla="*/ 21 w 21"/>
                <a:gd name="T11" fmla="*/ 7 h 18"/>
                <a:gd name="T12" fmla="*/ 10 w 21"/>
                <a:gd name="T13" fmla="*/ 0 h 18"/>
                <a:gd name="T14" fmla="*/ 7 w 21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8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10"/>
                    <a:pt x="2" y="11"/>
                    <a:pt x="3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14"/>
                    <a:pt x="18" y="10"/>
                    <a:pt x="21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>
              <a:off x="7832726" y="4989513"/>
              <a:ext cx="61913" cy="52388"/>
            </a:xfrm>
            <a:custGeom>
              <a:avLst/>
              <a:gdLst>
                <a:gd name="T0" fmla="*/ 21 w 21"/>
                <a:gd name="T1" fmla="*/ 10 h 18"/>
                <a:gd name="T2" fmla="*/ 18 w 21"/>
                <a:gd name="T3" fmla="*/ 6 h 18"/>
                <a:gd name="T4" fmla="*/ 7 w 21"/>
                <a:gd name="T5" fmla="*/ 0 h 18"/>
                <a:gd name="T6" fmla="*/ 0 w 21"/>
                <a:gd name="T7" fmla="*/ 11 h 18"/>
                <a:gd name="T8" fmla="*/ 11 w 21"/>
                <a:gd name="T9" fmla="*/ 17 h 18"/>
                <a:gd name="T10" fmla="*/ 14 w 21"/>
                <a:gd name="T11" fmla="*/ 18 h 18"/>
                <a:gd name="T12" fmla="*/ 20 w 21"/>
                <a:gd name="T13" fmla="*/ 15 h 18"/>
                <a:gd name="T14" fmla="*/ 21 w 21"/>
                <a:gd name="T15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8">
                  <a:moveTo>
                    <a:pt x="21" y="10"/>
                  </a:moveTo>
                  <a:cubicBezTo>
                    <a:pt x="20" y="8"/>
                    <a:pt x="19" y="7"/>
                    <a:pt x="18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3" y="7"/>
                    <a:pt x="0" y="1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8"/>
                    <a:pt x="13" y="18"/>
                    <a:pt x="14" y="18"/>
                  </a:cubicBezTo>
                  <a:cubicBezTo>
                    <a:pt x="17" y="18"/>
                    <a:pt x="19" y="17"/>
                    <a:pt x="20" y="15"/>
                  </a:cubicBezTo>
                  <a:cubicBezTo>
                    <a:pt x="21" y="13"/>
                    <a:pt x="21" y="11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1"/>
            <p:cNvSpPr>
              <a:spLocks/>
            </p:cNvSpPr>
            <p:nvPr/>
          </p:nvSpPr>
          <p:spPr bwMode="auto">
            <a:xfrm>
              <a:off x="7339013" y="4989513"/>
              <a:ext cx="61913" cy="52388"/>
            </a:xfrm>
            <a:custGeom>
              <a:avLst/>
              <a:gdLst>
                <a:gd name="T0" fmla="*/ 3 w 21"/>
                <a:gd name="T1" fmla="*/ 6 h 18"/>
                <a:gd name="T2" fmla="*/ 0 w 21"/>
                <a:gd name="T3" fmla="*/ 10 h 18"/>
                <a:gd name="T4" fmla="*/ 1 w 21"/>
                <a:gd name="T5" fmla="*/ 15 h 18"/>
                <a:gd name="T6" fmla="*/ 7 w 21"/>
                <a:gd name="T7" fmla="*/ 18 h 18"/>
                <a:gd name="T8" fmla="*/ 10 w 21"/>
                <a:gd name="T9" fmla="*/ 17 h 18"/>
                <a:gd name="T10" fmla="*/ 21 w 21"/>
                <a:gd name="T11" fmla="*/ 11 h 18"/>
                <a:gd name="T12" fmla="*/ 14 w 21"/>
                <a:gd name="T13" fmla="*/ 0 h 18"/>
                <a:gd name="T14" fmla="*/ 3 w 21"/>
                <a:gd name="T15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8">
                  <a:moveTo>
                    <a:pt x="3" y="6"/>
                  </a:moveTo>
                  <a:cubicBezTo>
                    <a:pt x="2" y="7"/>
                    <a:pt x="1" y="8"/>
                    <a:pt x="0" y="10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2" y="17"/>
                    <a:pt x="4" y="18"/>
                    <a:pt x="7" y="18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8" y="7"/>
                    <a:pt x="16" y="4"/>
                    <a:pt x="14" y="0"/>
                  </a:cubicBezTo>
                  <a:lnTo>
                    <a:pt x="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>
              <a:off x="7727951" y="5086350"/>
              <a:ext cx="58738" cy="66675"/>
            </a:xfrm>
            <a:custGeom>
              <a:avLst/>
              <a:gdLst>
                <a:gd name="T0" fmla="*/ 12 w 20"/>
                <a:gd name="T1" fmla="*/ 0 h 22"/>
                <a:gd name="T2" fmla="*/ 0 w 20"/>
                <a:gd name="T3" fmla="*/ 6 h 22"/>
                <a:gd name="T4" fmla="*/ 7 w 20"/>
                <a:gd name="T5" fmla="*/ 18 h 22"/>
                <a:gd name="T6" fmla="*/ 13 w 20"/>
                <a:gd name="T7" fmla="*/ 22 h 22"/>
                <a:gd name="T8" fmla="*/ 16 w 20"/>
                <a:gd name="T9" fmla="*/ 21 h 22"/>
                <a:gd name="T10" fmla="*/ 18 w 20"/>
                <a:gd name="T11" fmla="*/ 12 h 22"/>
                <a:gd name="T12" fmla="*/ 12 w 20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2">
                  <a:moveTo>
                    <a:pt x="12" y="0"/>
                  </a:moveTo>
                  <a:cubicBezTo>
                    <a:pt x="8" y="3"/>
                    <a:pt x="4" y="5"/>
                    <a:pt x="0" y="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20"/>
                    <a:pt x="10" y="22"/>
                    <a:pt x="13" y="22"/>
                  </a:cubicBezTo>
                  <a:cubicBezTo>
                    <a:pt x="14" y="22"/>
                    <a:pt x="15" y="21"/>
                    <a:pt x="16" y="21"/>
                  </a:cubicBezTo>
                  <a:cubicBezTo>
                    <a:pt x="19" y="19"/>
                    <a:pt x="20" y="15"/>
                    <a:pt x="18" y="12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3"/>
            <p:cNvSpPr>
              <a:spLocks/>
            </p:cNvSpPr>
            <p:nvPr/>
          </p:nvSpPr>
          <p:spPr bwMode="auto">
            <a:xfrm>
              <a:off x="7445376" y="5086350"/>
              <a:ext cx="60325" cy="66675"/>
            </a:xfrm>
            <a:custGeom>
              <a:avLst/>
              <a:gdLst>
                <a:gd name="T0" fmla="*/ 2 w 20"/>
                <a:gd name="T1" fmla="*/ 12 h 22"/>
                <a:gd name="T2" fmla="*/ 1 w 20"/>
                <a:gd name="T3" fmla="*/ 17 h 22"/>
                <a:gd name="T4" fmla="*/ 4 w 20"/>
                <a:gd name="T5" fmla="*/ 21 h 22"/>
                <a:gd name="T6" fmla="*/ 7 w 20"/>
                <a:gd name="T7" fmla="*/ 22 h 22"/>
                <a:gd name="T8" fmla="*/ 13 w 20"/>
                <a:gd name="T9" fmla="*/ 18 h 22"/>
                <a:gd name="T10" fmla="*/ 20 w 20"/>
                <a:gd name="T11" fmla="*/ 6 h 22"/>
                <a:gd name="T12" fmla="*/ 8 w 20"/>
                <a:gd name="T13" fmla="*/ 0 h 22"/>
                <a:gd name="T14" fmla="*/ 2 w 20"/>
                <a:gd name="T15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2">
                  <a:moveTo>
                    <a:pt x="2" y="12"/>
                  </a:moveTo>
                  <a:cubicBezTo>
                    <a:pt x="1" y="13"/>
                    <a:pt x="0" y="15"/>
                    <a:pt x="1" y="17"/>
                  </a:cubicBezTo>
                  <a:cubicBezTo>
                    <a:pt x="1" y="19"/>
                    <a:pt x="2" y="20"/>
                    <a:pt x="4" y="21"/>
                  </a:cubicBezTo>
                  <a:cubicBezTo>
                    <a:pt x="5" y="21"/>
                    <a:pt x="6" y="22"/>
                    <a:pt x="7" y="22"/>
                  </a:cubicBezTo>
                  <a:cubicBezTo>
                    <a:pt x="10" y="22"/>
                    <a:pt x="12" y="20"/>
                    <a:pt x="13" y="1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6" y="5"/>
                    <a:pt x="12" y="3"/>
                    <a:pt x="8" y="0"/>
                  </a:cubicBezTo>
                  <a:lnTo>
                    <a:pt x="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94"/>
            <p:cNvSpPr>
              <a:spLocks noChangeArrowheads="1"/>
            </p:cNvSpPr>
            <p:nvPr/>
          </p:nvSpPr>
          <p:spPr bwMode="auto">
            <a:xfrm>
              <a:off x="7585076" y="4843463"/>
              <a:ext cx="60325" cy="61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5"/>
            <p:cNvSpPr>
              <a:spLocks/>
            </p:cNvSpPr>
            <p:nvPr/>
          </p:nvSpPr>
          <p:spPr bwMode="auto">
            <a:xfrm>
              <a:off x="7496176" y="4670425"/>
              <a:ext cx="146050" cy="169863"/>
            </a:xfrm>
            <a:custGeom>
              <a:avLst/>
              <a:gdLst>
                <a:gd name="T0" fmla="*/ 49 w 49"/>
                <a:gd name="T1" fmla="*/ 56 h 57"/>
                <a:gd name="T2" fmla="*/ 48 w 49"/>
                <a:gd name="T3" fmla="*/ 16 h 57"/>
                <a:gd name="T4" fmla="*/ 39 w 49"/>
                <a:gd name="T5" fmla="*/ 7 h 57"/>
                <a:gd name="T6" fmla="*/ 31 w 49"/>
                <a:gd name="T7" fmla="*/ 16 h 57"/>
                <a:gd name="T8" fmla="*/ 31 w 49"/>
                <a:gd name="T9" fmla="*/ 39 h 57"/>
                <a:gd name="T10" fmla="*/ 11 w 49"/>
                <a:gd name="T11" fmla="*/ 4 h 57"/>
                <a:gd name="T12" fmla="*/ 3 w 49"/>
                <a:gd name="T13" fmla="*/ 2 h 57"/>
                <a:gd name="T14" fmla="*/ 1 w 49"/>
                <a:gd name="T15" fmla="*/ 9 h 57"/>
                <a:gd name="T16" fmla="*/ 29 w 49"/>
                <a:gd name="T17" fmla="*/ 57 h 57"/>
                <a:gd name="T18" fmla="*/ 40 w 49"/>
                <a:gd name="T19" fmla="*/ 53 h 57"/>
                <a:gd name="T20" fmla="*/ 49 w 49"/>
                <a:gd name="T21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57">
                  <a:moveTo>
                    <a:pt x="49" y="5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1"/>
                    <a:pt x="44" y="7"/>
                    <a:pt x="39" y="7"/>
                  </a:cubicBezTo>
                  <a:cubicBezTo>
                    <a:pt x="35" y="7"/>
                    <a:pt x="31" y="11"/>
                    <a:pt x="31" y="16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1"/>
                    <a:pt x="6" y="0"/>
                    <a:pt x="3" y="2"/>
                  </a:cubicBezTo>
                  <a:cubicBezTo>
                    <a:pt x="1" y="3"/>
                    <a:pt x="0" y="6"/>
                    <a:pt x="1" y="9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2" y="55"/>
                    <a:pt x="36" y="53"/>
                    <a:pt x="40" y="53"/>
                  </a:cubicBezTo>
                  <a:cubicBezTo>
                    <a:pt x="43" y="53"/>
                    <a:pt x="46" y="54"/>
                    <a:pt x="4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743629" y="5359162"/>
            <a:ext cx="72857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Disagree</a:t>
            </a:r>
            <a:r>
              <a:rPr lang="zh-CN" altLang="en-US" sz="20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zh-CN" altLang="en-US" sz="20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0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number of staff assigned to the project </a:t>
            </a:r>
            <a:r>
              <a:rPr lang="zh-CN" altLang="en-US" sz="2000" b="1" dirty="0"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39" name="矩形 20"/>
          <p:cNvSpPr/>
          <p:nvPr/>
        </p:nvSpPr>
        <p:spPr>
          <a:xfrm>
            <a:off x="3566926" y="5352742"/>
            <a:ext cx="66291" cy="3603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>
            <a:off x="2919705" y="5405329"/>
            <a:ext cx="358582" cy="353943"/>
          </a:xfrm>
          <a:custGeom>
            <a:avLst/>
            <a:gdLst>
              <a:gd name="T0" fmla="*/ 110 w 158"/>
              <a:gd name="T1" fmla="*/ 55 h 118"/>
              <a:gd name="T2" fmla="*/ 109 w 158"/>
              <a:gd name="T3" fmla="*/ 50 h 118"/>
              <a:gd name="T4" fmla="*/ 119 w 158"/>
              <a:gd name="T5" fmla="*/ 33 h 118"/>
              <a:gd name="T6" fmla="*/ 119 w 158"/>
              <a:gd name="T7" fmla="*/ 24 h 118"/>
              <a:gd name="T8" fmla="*/ 119 w 158"/>
              <a:gd name="T9" fmla="*/ 16 h 118"/>
              <a:gd name="T10" fmla="*/ 118 w 158"/>
              <a:gd name="T11" fmla="*/ 15 h 118"/>
              <a:gd name="T12" fmla="*/ 117 w 158"/>
              <a:gd name="T13" fmla="*/ 8 h 118"/>
              <a:gd name="T14" fmla="*/ 99 w 158"/>
              <a:gd name="T15" fmla="*/ 0 h 118"/>
              <a:gd name="T16" fmla="*/ 81 w 158"/>
              <a:gd name="T17" fmla="*/ 5 h 118"/>
              <a:gd name="T18" fmla="*/ 78 w 158"/>
              <a:gd name="T19" fmla="*/ 13 h 118"/>
              <a:gd name="T20" fmla="*/ 77 w 158"/>
              <a:gd name="T21" fmla="*/ 15 h 118"/>
              <a:gd name="T22" fmla="*/ 77 w 158"/>
              <a:gd name="T23" fmla="*/ 23 h 118"/>
              <a:gd name="T24" fmla="*/ 77 w 158"/>
              <a:gd name="T25" fmla="*/ 32 h 118"/>
              <a:gd name="T26" fmla="*/ 87 w 158"/>
              <a:gd name="T27" fmla="*/ 49 h 118"/>
              <a:gd name="T28" fmla="*/ 86 w 158"/>
              <a:gd name="T29" fmla="*/ 55 h 118"/>
              <a:gd name="T30" fmla="*/ 69 w 158"/>
              <a:gd name="T31" fmla="*/ 63 h 118"/>
              <a:gd name="T32" fmla="*/ 52 w 158"/>
              <a:gd name="T33" fmla="*/ 56 h 118"/>
              <a:gd name="T34" fmla="*/ 51 w 158"/>
              <a:gd name="T35" fmla="*/ 52 h 118"/>
              <a:gd name="T36" fmla="*/ 58 w 158"/>
              <a:gd name="T37" fmla="*/ 38 h 118"/>
              <a:gd name="T38" fmla="*/ 59 w 158"/>
              <a:gd name="T39" fmla="*/ 32 h 118"/>
              <a:gd name="T40" fmla="*/ 58 w 158"/>
              <a:gd name="T41" fmla="*/ 18 h 118"/>
              <a:gd name="T42" fmla="*/ 44 w 158"/>
              <a:gd name="T43" fmla="*/ 12 h 118"/>
              <a:gd name="T44" fmla="*/ 29 w 158"/>
              <a:gd name="T45" fmla="*/ 16 h 118"/>
              <a:gd name="T46" fmla="*/ 26 w 158"/>
              <a:gd name="T47" fmla="*/ 31 h 118"/>
              <a:gd name="T48" fmla="*/ 27 w 158"/>
              <a:gd name="T49" fmla="*/ 38 h 118"/>
              <a:gd name="T50" fmla="*/ 34 w 158"/>
              <a:gd name="T51" fmla="*/ 51 h 118"/>
              <a:gd name="T52" fmla="*/ 33 w 158"/>
              <a:gd name="T53" fmla="*/ 56 h 118"/>
              <a:gd name="T54" fmla="*/ 8 w 158"/>
              <a:gd name="T55" fmla="*/ 70 h 118"/>
              <a:gd name="T56" fmla="*/ 3 w 158"/>
              <a:gd name="T57" fmla="*/ 89 h 118"/>
              <a:gd name="T58" fmla="*/ 41 w 158"/>
              <a:gd name="T59" fmla="*/ 99 h 118"/>
              <a:gd name="T60" fmla="*/ 48 w 158"/>
              <a:gd name="T61" fmla="*/ 76 h 118"/>
              <a:gd name="T62" fmla="*/ 57 w 158"/>
              <a:gd name="T63" fmla="*/ 70 h 118"/>
              <a:gd name="T64" fmla="*/ 53 w 158"/>
              <a:gd name="T65" fmla="*/ 73 h 118"/>
              <a:gd name="T66" fmla="*/ 47 w 158"/>
              <a:gd name="T67" fmla="*/ 99 h 118"/>
              <a:gd name="T68" fmla="*/ 155 w 158"/>
              <a:gd name="T69" fmla="*/ 99 h 118"/>
              <a:gd name="T70" fmla="*/ 150 w 158"/>
              <a:gd name="T71" fmla="*/ 78 h 118"/>
              <a:gd name="T72" fmla="*/ 110 w 158"/>
              <a:gd name="T73" fmla="*/ 5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" h="118">
                <a:moveTo>
                  <a:pt x="110" y="55"/>
                </a:moveTo>
                <a:cubicBezTo>
                  <a:pt x="109" y="50"/>
                  <a:pt x="109" y="50"/>
                  <a:pt x="109" y="50"/>
                </a:cubicBezTo>
                <a:cubicBezTo>
                  <a:pt x="113" y="47"/>
                  <a:pt x="117" y="42"/>
                  <a:pt x="119" y="33"/>
                </a:cubicBezTo>
                <a:cubicBezTo>
                  <a:pt x="122" y="27"/>
                  <a:pt x="119" y="24"/>
                  <a:pt x="119" y="24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9" y="16"/>
                  <a:pt x="118" y="15"/>
                  <a:pt x="118" y="15"/>
                </a:cubicBezTo>
                <a:cubicBezTo>
                  <a:pt x="118" y="13"/>
                  <a:pt x="118" y="10"/>
                  <a:pt x="117" y="8"/>
                </a:cubicBezTo>
                <a:cubicBezTo>
                  <a:pt x="114" y="5"/>
                  <a:pt x="110" y="1"/>
                  <a:pt x="99" y="0"/>
                </a:cubicBezTo>
                <a:cubicBezTo>
                  <a:pt x="92" y="0"/>
                  <a:pt x="84" y="3"/>
                  <a:pt x="81" y="5"/>
                </a:cubicBezTo>
                <a:cubicBezTo>
                  <a:pt x="80" y="7"/>
                  <a:pt x="79" y="10"/>
                  <a:pt x="78" y="13"/>
                </a:cubicBezTo>
                <a:cubicBezTo>
                  <a:pt x="78" y="13"/>
                  <a:pt x="78" y="14"/>
                  <a:pt x="77" y="15"/>
                </a:cubicBezTo>
                <a:cubicBezTo>
                  <a:pt x="77" y="23"/>
                  <a:pt x="77" y="23"/>
                  <a:pt x="77" y="23"/>
                </a:cubicBezTo>
                <a:cubicBezTo>
                  <a:pt x="77" y="23"/>
                  <a:pt x="74" y="27"/>
                  <a:pt x="77" y="32"/>
                </a:cubicBezTo>
                <a:cubicBezTo>
                  <a:pt x="79" y="41"/>
                  <a:pt x="83" y="46"/>
                  <a:pt x="87" y="49"/>
                </a:cubicBezTo>
                <a:cubicBezTo>
                  <a:pt x="86" y="55"/>
                  <a:pt x="86" y="55"/>
                  <a:pt x="86" y="55"/>
                </a:cubicBezTo>
                <a:cubicBezTo>
                  <a:pt x="84" y="56"/>
                  <a:pt x="76" y="60"/>
                  <a:pt x="69" y="63"/>
                </a:cubicBezTo>
                <a:cubicBezTo>
                  <a:pt x="61" y="59"/>
                  <a:pt x="52" y="56"/>
                  <a:pt x="52" y="56"/>
                </a:cubicBezTo>
                <a:cubicBezTo>
                  <a:pt x="51" y="52"/>
                  <a:pt x="51" y="52"/>
                  <a:pt x="51" y="52"/>
                </a:cubicBezTo>
                <a:cubicBezTo>
                  <a:pt x="54" y="50"/>
                  <a:pt x="57" y="46"/>
                  <a:pt x="58" y="38"/>
                </a:cubicBezTo>
                <a:cubicBezTo>
                  <a:pt x="59" y="37"/>
                  <a:pt x="59" y="34"/>
                  <a:pt x="59" y="32"/>
                </a:cubicBezTo>
                <a:cubicBezTo>
                  <a:pt x="59" y="30"/>
                  <a:pt x="60" y="23"/>
                  <a:pt x="58" y="18"/>
                </a:cubicBezTo>
                <a:cubicBezTo>
                  <a:pt x="56" y="16"/>
                  <a:pt x="52" y="13"/>
                  <a:pt x="44" y="12"/>
                </a:cubicBezTo>
                <a:cubicBezTo>
                  <a:pt x="38" y="12"/>
                  <a:pt x="32" y="14"/>
                  <a:pt x="29" y="16"/>
                </a:cubicBezTo>
                <a:cubicBezTo>
                  <a:pt x="26" y="20"/>
                  <a:pt x="26" y="27"/>
                  <a:pt x="26" y="31"/>
                </a:cubicBezTo>
                <a:cubicBezTo>
                  <a:pt x="25" y="33"/>
                  <a:pt x="25" y="36"/>
                  <a:pt x="27" y="38"/>
                </a:cubicBezTo>
                <a:cubicBezTo>
                  <a:pt x="28" y="45"/>
                  <a:pt x="31" y="49"/>
                  <a:pt x="34" y="51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13" y="65"/>
                  <a:pt x="8" y="70"/>
                </a:cubicBezTo>
                <a:cubicBezTo>
                  <a:pt x="4" y="73"/>
                  <a:pt x="0" y="85"/>
                  <a:pt x="3" y="89"/>
                </a:cubicBezTo>
                <a:cubicBezTo>
                  <a:pt x="14" y="94"/>
                  <a:pt x="27" y="98"/>
                  <a:pt x="41" y="99"/>
                </a:cubicBezTo>
                <a:cubicBezTo>
                  <a:pt x="40" y="91"/>
                  <a:pt x="44" y="80"/>
                  <a:pt x="48" y="76"/>
                </a:cubicBezTo>
                <a:cubicBezTo>
                  <a:pt x="50" y="75"/>
                  <a:pt x="53" y="73"/>
                  <a:pt x="57" y="70"/>
                </a:cubicBezTo>
                <a:cubicBezTo>
                  <a:pt x="55" y="72"/>
                  <a:pt x="54" y="73"/>
                  <a:pt x="53" y="73"/>
                </a:cubicBezTo>
                <a:cubicBezTo>
                  <a:pt x="47" y="78"/>
                  <a:pt x="43" y="93"/>
                  <a:pt x="47" y="99"/>
                </a:cubicBezTo>
                <a:cubicBezTo>
                  <a:pt x="75" y="113"/>
                  <a:pt x="119" y="118"/>
                  <a:pt x="155" y="99"/>
                </a:cubicBezTo>
                <a:cubicBezTo>
                  <a:pt x="158" y="94"/>
                  <a:pt x="153" y="82"/>
                  <a:pt x="150" y="78"/>
                </a:cubicBezTo>
                <a:cubicBezTo>
                  <a:pt x="144" y="69"/>
                  <a:pt x="121" y="57"/>
                  <a:pt x="110" y="55"/>
                </a:cubicBezTo>
                <a:close/>
              </a:path>
            </a:pathLst>
          </a:custGeom>
          <a:solidFill>
            <a:srgbClr val="42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4653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358478" y="1441258"/>
            <a:ext cx="6910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Cyclomatic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Complexity</a:t>
            </a:r>
            <a:r>
              <a:rPr lang="en-US" altLang="zh-CN" sz="2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Indicator</a:t>
            </a:r>
            <a:endParaRPr lang="zh-CN" altLang="en-US" sz="2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2145565" y="1485612"/>
            <a:ext cx="53188" cy="361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175993"/>
              </p:ext>
            </p:extLst>
          </p:nvPr>
        </p:nvGraphicFramePr>
        <p:xfrm>
          <a:off x="2084019" y="2143810"/>
          <a:ext cx="5127489" cy="1984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4781">
                  <a:extLst>
                    <a:ext uri="{9D8B030D-6E8A-4147-A177-3AD203B41FA5}">
                      <a16:colId xmlns:a16="http://schemas.microsoft.com/office/drawing/2014/main" val="1640886944"/>
                    </a:ext>
                  </a:extLst>
                </a:gridCol>
                <a:gridCol w="1253386">
                  <a:extLst>
                    <a:ext uri="{9D8B030D-6E8A-4147-A177-3AD203B41FA5}">
                      <a16:colId xmlns:a16="http://schemas.microsoft.com/office/drawing/2014/main" val="1877877268"/>
                    </a:ext>
                  </a:extLst>
                </a:gridCol>
                <a:gridCol w="1264781">
                  <a:extLst>
                    <a:ext uri="{9D8B030D-6E8A-4147-A177-3AD203B41FA5}">
                      <a16:colId xmlns:a16="http://schemas.microsoft.com/office/drawing/2014/main" val="2741044004"/>
                    </a:ext>
                  </a:extLst>
                </a:gridCol>
                <a:gridCol w="1344541">
                  <a:extLst>
                    <a:ext uri="{9D8B030D-6E8A-4147-A177-3AD203B41FA5}">
                      <a16:colId xmlns:a16="http://schemas.microsoft.com/office/drawing/2014/main" val="2230951552"/>
                    </a:ext>
                  </a:extLst>
                </a:gridCol>
              </a:tblGrid>
              <a:tr h="4206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Language</a:t>
                      </a:r>
                      <a:endParaRPr lang="zh-CN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CCMin</a:t>
                      </a:r>
                      <a:r>
                        <a:rPr lang="en-US" sz="1200" dirty="0">
                          <a:effectLst/>
                        </a:rPr>
                        <a:t>(1-10)</a:t>
                      </a:r>
                      <a:endParaRPr lang="zh-CN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CCMid(11-20)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CCMax(21-50)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54815080"/>
                  </a:ext>
                </a:extLst>
              </a:tr>
              <a:tr h="3910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80%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15%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5%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18728322"/>
                  </a:ext>
                </a:extLst>
              </a:tr>
              <a:tr h="3910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Python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85%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10%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5%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73748992"/>
                  </a:ext>
                </a:extLst>
              </a:tr>
              <a:tr h="3910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70%</a:t>
                      </a:r>
                      <a:endParaRPr lang="zh-CN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20%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10%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00448893"/>
                  </a:ext>
                </a:extLst>
              </a:tr>
              <a:tr h="3910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C++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79%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12%</a:t>
                      </a:r>
                      <a:endParaRPr lang="zh-CN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9%</a:t>
                      </a:r>
                      <a:endParaRPr lang="zh-CN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20458989"/>
                  </a:ext>
                </a:extLst>
              </a:tr>
            </a:tbl>
          </a:graphicData>
        </a:graphic>
      </p:graphicFrame>
      <p:graphicFrame>
        <p:nvGraphicFramePr>
          <p:cNvPr id="7" name="Chart 2"/>
          <p:cNvGraphicFramePr/>
          <p:nvPr>
            <p:extLst>
              <p:ext uri="{D42A27DB-BD31-4B8C-83A1-F6EECF244321}">
                <p14:modId xmlns:p14="http://schemas.microsoft.com/office/powerpoint/2010/main" val="1112654321"/>
              </p:ext>
            </p:extLst>
          </p:nvPr>
        </p:nvGraphicFramePr>
        <p:xfrm>
          <a:off x="925024" y="4610519"/>
          <a:ext cx="3251835" cy="1602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3"/>
          <p:cNvGraphicFramePr/>
          <p:nvPr>
            <p:extLst>
              <p:ext uri="{D42A27DB-BD31-4B8C-83A1-F6EECF244321}">
                <p14:modId xmlns:p14="http://schemas.microsoft.com/office/powerpoint/2010/main" val="3612801671"/>
              </p:ext>
            </p:extLst>
          </p:nvPr>
        </p:nvGraphicFramePr>
        <p:xfrm>
          <a:off x="4470082" y="4610519"/>
          <a:ext cx="3251835" cy="1602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4"/>
          <p:cNvGraphicFramePr/>
          <p:nvPr>
            <p:extLst>
              <p:ext uri="{D42A27DB-BD31-4B8C-83A1-F6EECF244321}">
                <p14:modId xmlns:p14="http://schemas.microsoft.com/office/powerpoint/2010/main" val="2728881528"/>
              </p:ext>
            </p:extLst>
          </p:nvPr>
        </p:nvGraphicFramePr>
        <p:xfrm>
          <a:off x="8015139" y="2300777"/>
          <a:ext cx="3251835" cy="1602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5"/>
          <p:cNvGraphicFramePr/>
          <p:nvPr>
            <p:extLst>
              <p:ext uri="{D42A27DB-BD31-4B8C-83A1-F6EECF244321}">
                <p14:modId xmlns:p14="http://schemas.microsoft.com/office/powerpoint/2010/main" val="2615814784"/>
              </p:ext>
            </p:extLst>
          </p:nvPr>
        </p:nvGraphicFramePr>
        <p:xfrm>
          <a:off x="8015140" y="4610519"/>
          <a:ext cx="3251835" cy="1602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2883469" y="749761"/>
            <a:ext cx="2591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  <a:ea typeface="Arial" charset="0"/>
                <a:cs typeface="Arial" charset="0"/>
              </a:rPr>
              <a:t>Measurement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矩形 20"/>
          <p:cNvSpPr/>
          <p:nvPr/>
        </p:nvSpPr>
        <p:spPr>
          <a:xfrm>
            <a:off x="2635385" y="749762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7" name="组合 11"/>
          <p:cNvGrpSpPr/>
          <p:nvPr/>
        </p:nvGrpSpPr>
        <p:grpSpPr>
          <a:xfrm>
            <a:off x="1825541" y="755922"/>
            <a:ext cx="568721" cy="410743"/>
            <a:chOff x="4893025" y="3231197"/>
            <a:chExt cx="568721" cy="410743"/>
          </a:xfrm>
        </p:grpSpPr>
        <p:sp>
          <p:nvSpPr>
            <p:cNvPr id="18" name="Freeform 226"/>
            <p:cNvSpPr>
              <a:spLocks noEditPoints="1"/>
            </p:cNvSpPr>
            <p:nvPr/>
          </p:nvSpPr>
          <p:spPr bwMode="auto">
            <a:xfrm>
              <a:off x="4893025" y="3231197"/>
              <a:ext cx="462293" cy="410743"/>
            </a:xfrm>
            <a:custGeom>
              <a:avLst/>
              <a:gdLst>
                <a:gd name="T0" fmla="*/ 215 w 222"/>
                <a:gd name="T1" fmla="*/ 0 h 197"/>
                <a:gd name="T2" fmla="*/ 7 w 222"/>
                <a:gd name="T3" fmla="*/ 0 h 197"/>
                <a:gd name="T4" fmla="*/ 0 w 222"/>
                <a:gd name="T5" fmla="*/ 7 h 197"/>
                <a:gd name="T6" fmla="*/ 0 w 222"/>
                <a:gd name="T7" fmla="*/ 190 h 197"/>
                <a:gd name="T8" fmla="*/ 7 w 222"/>
                <a:gd name="T9" fmla="*/ 197 h 197"/>
                <a:gd name="T10" fmla="*/ 215 w 222"/>
                <a:gd name="T11" fmla="*/ 197 h 197"/>
                <a:gd name="T12" fmla="*/ 222 w 222"/>
                <a:gd name="T13" fmla="*/ 190 h 197"/>
                <a:gd name="T14" fmla="*/ 222 w 222"/>
                <a:gd name="T15" fmla="*/ 7 h 197"/>
                <a:gd name="T16" fmla="*/ 215 w 222"/>
                <a:gd name="T17" fmla="*/ 0 h 197"/>
                <a:gd name="T18" fmla="*/ 171 w 222"/>
                <a:gd name="T19" fmla="*/ 15 h 197"/>
                <a:gd name="T20" fmla="*/ 180 w 222"/>
                <a:gd name="T21" fmla="*/ 24 h 197"/>
                <a:gd name="T22" fmla="*/ 171 w 222"/>
                <a:gd name="T23" fmla="*/ 34 h 197"/>
                <a:gd name="T24" fmla="*/ 162 w 222"/>
                <a:gd name="T25" fmla="*/ 24 h 197"/>
                <a:gd name="T26" fmla="*/ 171 w 222"/>
                <a:gd name="T27" fmla="*/ 15 h 197"/>
                <a:gd name="T28" fmla="*/ 143 w 222"/>
                <a:gd name="T29" fmla="*/ 15 h 197"/>
                <a:gd name="T30" fmla="*/ 153 w 222"/>
                <a:gd name="T31" fmla="*/ 24 h 197"/>
                <a:gd name="T32" fmla="*/ 143 w 222"/>
                <a:gd name="T33" fmla="*/ 34 h 197"/>
                <a:gd name="T34" fmla="*/ 134 w 222"/>
                <a:gd name="T35" fmla="*/ 24 h 197"/>
                <a:gd name="T36" fmla="*/ 143 w 222"/>
                <a:gd name="T37" fmla="*/ 15 h 197"/>
                <a:gd name="T38" fmla="*/ 208 w 222"/>
                <a:gd name="T39" fmla="*/ 183 h 197"/>
                <a:gd name="T40" fmla="*/ 14 w 222"/>
                <a:gd name="T41" fmla="*/ 183 h 197"/>
                <a:gd name="T42" fmla="*/ 14 w 222"/>
                <a:gd name="T43" fmla="*/ 49 h 197"/>
                <a:gd name="T44" fmla="*/ 208 w 222"/>
                <a:gd name="T45" fmla="*/ 49 h 197"/>
                <a:gd name="T46" fmla="*/ 208 w 222"/>
                <a:gd name="T47" fmla="*/ 183 h 197"/>
                <a:gd name="T48" fmla="*/ 199 w 222"/>
                <a:gd name="T49" fmla="*/ 34 h 197"/>
                <a:gd name="T50" fmla="*/ 189 w 222"/>
                <a:gd name="T51" fmla="*/ 24 h 197"/>
                <a:gd name="T52" fmla="*/ 199 w 222"/>
                <a:gd name="T53" fmla="*/ 15 h 197"/>
                <a:gd name="T54" fmla="*/ 208 w 222"/>
                <a:gd name="T55" fmla="*/ 24 h 197"/>
                <a:gd name="T56" fmla="*/ 199 w 222"/>
                <a:gd name="T57" fmla="*/ 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197">
                  <a:moveTo>
                    <a:pt x="2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3"/>
                    <a:pt x="4" y="197"/>
                    <a:pt x="7" y="197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9" y="197"/>
                    <a:pt x="222" y="193"/>
                    <a:pt x="222" y="190"/>
                  </a:cubicBezTo>
                  <a:cubicBezTo>
                    <a:pt x="222" y="7"/>
                    <a:pt x="222" y="7"/>
                    <a:pt x="222" y="7"/>
                  </a:cubicBezTo>
                  <a:cubicBezTo>
                    <a:pt x="222" y="3"/>
                    <a:pt x="219" y="0"/>
                    <a:pt x="215" y="0"/>
                  </a:cubicBezTo>
                  <a:close/>
                  <a:moveTo>
                    <a:pt x="171" y="15"/>
                  </a:moveTo>
                  <a:cubicBezTo>
                    <a:pt x="176" y="15"/>
                    <a:pt x="180" y="19"/>
                    <a:pt x="180" y="24"/>
                  </a:cubicBezTo>
                  <a:cubicBezTo>
                    <a:pt x="180" y="29"/>
                    <a:pt x="176" y="34"/>
                    <a:pt x="171" y="34"/>
                  </a:cubicBezTo>
                  <a:cubicBezTo>
                    <a:pt x="166" y="34"/>
                    <a:pt x="162" y="29"/>
                    <a:pt x="162" y="24"/>
                  </a:cubicBezTo>
                  <a:cubicBezTo>
                    <a:pt x="162" y="19"/>
                    <a:pt x="166" y="15"/>
                    <a:pt x="171" y="15"/>
                  </a:cubicBezTo>
                  <a:close/>
                  <a:moveTo>
                    <a:pt x="143" y="15"/>
                  </a:moveTo>
                  <a:cubicBezTo>
                    <a:pt x="149" y="15"/>
                    <a:pt x="153" y="19"/>
                    <a:pt x="153" y="24"/>
                  </a:cubicBezTo>
                  <a:cubicBezTo>
                    <a:pt x="153" y="29"/>
                    <a:pt x="149" y="34"/>
                    <a:pt x="143" y="34"/>
                  </a:cubicBezTo>
                  <a:cubicBezTo>
                    <a:pt x="138" y="34"/>
                    <a:pt x="134" y="29"/>
                    <a:pt x="134" y="24"/>
                  </a:cubicBezTo>
                  <a:cubicBezTo>
                    <a:pt x="134" y="19"/>
                    <a:pt x="138" y="15"/>
                    <a:pt x="143" y="15"/>
                  </a:cubicBezTo>
                  <a:close/>
                  <a:moveTo>
                    <a:pt x="208" y="183"/>
                  </a:moveTo>
                  <a:cubicBezTo>
                    <a:pt x="14" y="183"/>
                    <a:pt x="14" y="183"/>
                    <a:pt x="14" y="183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208" y="49"/>
                    <a:pt x="208" y="49"/>
                    <a:pt x="208" y="49"/>
                  </a:cubicBezTo>
                  <a:lnTo>
                    <a:pt x="208" y="183"/>
                  </a:lnTo>
                  <a:close/>
                  <a:moveTo>
                    <a:pt x="199" y="34"/>
                  </a:moveTo>
                  <a:cubicBezTo>
                    <a:pt x="193" y="34"/>
                    <a:pt x="189" y="29"/>
                    <a:pt x="189" y="24"/>
                  </a:cubicBezTo>
                  <a:cubicBezTo>
                    <a:pt x="189" y="19"/>
                    <a:pt x="193" y="15"/>
                    <a:pt x="199" y="15"/>
                  </a:cubicBezTo>
                  <a:cubicBezTo>
                    <a:pt x="204" y="15"/>
                    <a:pt x="208" y="19"/>
                    <a:pt x="208" y="24"/>
                  </a:cubicBezTo>
                  <a:cubicBezTo>
                    <a:pt x="208" y="29"/>
                    <a:pt x="204" y="34"/>
                    <a:pt x="199" y="3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7"/>
            <p:cNvSpPr>
              <a:spLocks/>
            </p:cNvSpPr>
            <p:nvPr/>
          </p:nvSpPr>
          <p:spPr bwMode="auto">
            <a:xfrm>
              <a:off x="5207318" y="3507243"/>
              <a:ext cx="43236" cy="44899"/>
            </a:xfrm>
            <a:custGeom>
              <a:avLst/>
              <a:gdLst>
                <a:gd name="T0" fmla="*/ 7 w 26"/>
                <a:gd name="T1" fmla="*/ 0 h 27"/>
                <a:gd name="T2" fmla="*/ 7 w 26"/>
                <a:gd name="T3" fmla="*/ 2 h 27"/>
                <a:gd name="T4" fmla="*/ 0 w 26"/>
                <a:gd name="T5" fmla="*/ 27 h 27"/>
                <a:gd name="T6" fmla="*/ 24 w 26"/>
                <a:gd name="T7" fmla="*/ 19 h 27"/>
                <a:gd name="T8" fmla="*/ 26 w 26"/>
                <a:gd name="T9" fmla="*/ 19 h 27"/>
                <a:gd name="T10" fmla="*/ 7 w 26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7">
                  <a:moveTo>
                    <a:pt x="7" y="0"/>
                  </a:moveTo>
                  <a:lnTo>
                    <a:pt x="7" y="2"/>
                  </a:lnTo>
                  <a:lnTo>
                    <a:pt x="0" y="27"/>
                  </a:lnTo>
                  <a:lnTo>
                    <a:pt x="24" y="19"/>
                  </a:lnTo>
                  <a:lnTo>
                    <a:pt x="26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8"/>
            <p:cNvSpPr>
              <a:spLocks/>
            </p:cNvSpPr>
            <p:nvPr/>
          </p:nvSpPr>
          <p:spPr bwMode="auto">
            <a:xfrm>
              <a:off x="5380262" y="3294388"/>
              <a:ext cx="81484" cy="84810"/>
            </a:xfrm>
            <a:custGeom>
              <a:avLst/>
              <a:gdLst>
                <a:gd name="T0" fmla="*/ 29 w 39"/>
                <a:gd name="T1" fmla="*/ 40 h 40"/>
                <a:gd name="T2" fmla="*/ 37 w 39"/>
                <a:gd name="T3" fmla="*/ 32 h 40"/>
                <a:gd name="T4" fmla="*/ 37 w 39"/>
                <a:gd name="T5" fmla="*/ 23 h 40"/>
                <a:gd name="T6" fmla="*/ 17 w 39"/>
                <a:gd name="T7" fmla="*/ 3 h 40"/>
                <a:gd name="T8" fmla="*/ 7 w 39"/>
                <a:gd name="T9" fmla="*/ 3 h 40"/>
                <a:gd name="T10" fmla="*/ 0 w 39"/>
                <a:gd name="T11" fmla="*/ 11 h 40"/>
                <a:gd name="T12" fmla="*/ 29 w 3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0">
                  <a:moveTo>
                    <a:pt x="29" y="40"/>
                  </a:moveTo>
                  <a:cubicBezTo>
                    <a:pt x="37" y="32"/>
                    <a:pt x="37" y="32"/>
                    <a:pt x="37" y="32"/>
                  </a:cubicBezTo>
                  <a:cubicBezTo>
                    <a:pt x="39" y="30"/>
                    <a:pt x="39" y="25"/>
                    <a:pt x="37" y="2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4" y="0"/>
                    <a:pt x="10" y="0"/>
                    <a:pt x="7" y="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29" y="4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9"/>
            <p:cNvSpPr>
              <a:spLocks/>
            </p:cNvSpPr>
            <p:nvPr/>
          </p:nvSpPr>
          <p:spPr bwMode="auto">
            <a:xfrm>
              <a:off x="5240576" y="3324321"/>
              <a:ext cx="194563" cy="194563"/>
            </a:xfrm>
            <a:custGeom>
              <a:avLst/>
              <a:gdLst>
                <a:gd name="T0" fmla="*/ 64 w 93"/>
                <a:gd name="T1" fmla="*/ 0 h 93"/>
                <a:gd name="T2" fmla="*/ 63 w 93"/>
                <a:gd name="T3" fmla="*/ 0 h 93"/>
                <a:gd name="T4" fmla="*/ 3 w 93"/>
                <a:gd name="T5" fmla="*/ 61 h 93"/>
                <a:gd name="T6" fmla="*/ 3 w 93"/>
                <a:gd name="T7" fmla="*/ 71 h 93"/>
                <a:gd name="T8" fmla="*/ 3 w 93"/>
                <a:gd name="T9" fmla="*/ 71 h 93"/>
                <a:gd name="T10" fmla="*/ 10 w 93"/>
                <a:gd name="T11" fmla="*/ 73 h 93"/>
                <a:gd name="T12" fmla="*/ 12 w 93"/>
                <a:gd name="T13" fmla="*/ 80 h 93"/>
                <a:gd name="T14" fmla="*/ 13 w 93"/>
                <a:gd name="T15" fmla="*/ 81 h 93"/>
                <a:gd name="T16" fmla="*/ 20 w 93"/>
                <a:gd name="T17" fmla="*/ 82 h 93"/>
                <a:gd name="T18" fmla="*/ 21 w 93"/>
                <a:gd name="T19" fmla="*/ 89 h 93"/>
                <a:gd name="T20" fmla="*/ 22 w 93"/>
                <a:gd name="T21" fmla="*/ 90 h 93"/>
                <a:gd name="T22" fmla="*/ 32 w 93"/>
                <a:gd name="T23" fmla="*/ 90 h 93"/>
                <a:gd name="T24" fmla="*/ 92 w 93"/>
                <a:gd name="T25" fmla="*/ 30 h 93"/>
                <a:gd name="T26" fmla="*/ 93 w 93"/>
                <a:gd name="T27" fmla="*/ 29 h 93"/>
                <a:gd name="T28" fmla="*/ 64 w 93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3">
                  <a:moveTo>
                    <a:pt x="64" y="0"/>
                  </a:moveTo>
                  <a:cubicBezTo>
                    <a:pt x="64" y="0"/>
                    <a:pt x="63" y="0"/>
                    <a:pt x="63" y="0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0" y="63"/>
                    <a:pt x="0" y="68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8" y="74"/>
                    <a:pt x="10" y="73"/>
                  </a:cubicBezTo>
                  <a:cubicBezTo>
                    <a:pt x="10" y="75"/>
                    <a:pt x="10" y="78"/>
                    <a:pt x="12" y="80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5" y="83"/>
                    <a:pt x="17" y="83"/>
                    <a:pt x="20" y="82"/>
                  </a:cubicBezTo>
                  <a:cubicBezTo>
                    <a:pt x="19" y="85"/>
                    <a:pt x="19" y="87"/>
                    <a:pt x="21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3"/>
                    <a:pt x="29" y="93"/>
                    <a:pt x="32" y="9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3" y="29"/>
                    <a:pt x="93" y="29"/>
                    <a:pt x="93" y="29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30"/>
            <p:cNvSpPr>
              <a:spLocks noChangeArrowheads="1"/>
            </p:cNvSpPr>
            <p:nvPr/>
          </p:nvSpPr>
          <p:spPr bwMode="auto">
            <a:xfrm>
              <a:off x="4954553" y="3389175"/>
              <a:ext cx="151327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1"/>
            <p:cNvSpPr>
              <a:spLocks noChangeArrowheads="1"/>
            </p:cNvSpPr>
            <p:nvPr/>
          </p:nvSpPr>
          <p:spPr bwMode="auto">
            <a:xfrm>
              <a:off x="4954553" y="3437400"/>
              <a:ext cx="237799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2"/>
            <p:cNvSpPr>
              <a:spLocks noChangeArrowheads="1"/>
            </p:cNvSpPr>
            <p:nvPr/>
          </p:nvSpPr>
          <p:spPr bwMode="auto">
            <a:xfrm>
              <a:off x="4954553" y="3487288"/>
              <a:ext cx="237799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3"/>
            <p:cNvSpPr>
              <a:spLocks noChangeArrowheads="1"/>
            </p:cNvSpPr>
            <p:nvPr/>
          </p:nvSpPr>
          <p:spPr bwMode="auto">
            <a:xfrm>
              <a:off x="4954553" y="3535512"/>
              <a:ext cx="237799" cy="1330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029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173841" y="1593806"/>
            <a:ext cx="5067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Code readability Indicator</a:t>
            </a:r>
            <a:endParaRPr lang="zh-CN" alt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1987304" y="1605795"/>
            <a:ext cx="61304" cy="36368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53938"/>
              </p:ext>
            </p:extLst>
          </p:nvPr>
        </p:nvGraphicFramePr>
        <p:xfrm>
          <a:off x="1126172" y="2748956"/>
          <a:ext cx="5105816" cy="2417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454">
                  <a:extLst>
                    <a:ext uri="{9D8B030D-6E8A-4147-A177-3AD203B41FA5}">
                      <a16:colId xmlns:a16="http://schemas.microsoft.com/office/drawing/2014/main" val="3004273522"/>
                    </a:ext>
                  </a:extLst>
                </a:gridCol>
                <a:gridCol w="1276454">
                  <a:extLst>
                    <a:ext uri="{9D8B030D-6E8A-4147-A177-3AD203B41FA5}">
                      <a16:colId xmlns:a16="http://schemas.microsoft.com/office/drawing/2014/main" val="2722219806"/>
                    </a:ext>
                  </a:extLst>
                </a:gridCol>
                <a:gridCol w="1276454">
                  <a:extLst>
                    <a:ext uri="{9D8B030D-6E8A-4147-A177-3AD203B41FA5}">
                      <a16:colId xmlns:a16="http://schemas.microsoft.com/office/drawing/2014/main" val="3513191938"/>
                    </a:ext>
                  </a:extLst>
                </a:gridCol>
                <a:gridCol w="1276454">
                  <a:extLst>
                    <a:ext uri="{9D8B030D-6E8A-4147-A177-3AD203B41FA5}">
                      <a16:colId xmlns:a16="http://schemas.microsoft.com/office/drawing/2014/main" val="1830279497"/>
                    </a:ext>
                  </a:extLst>
                </a:gridCol>
              </a:tblGrid>
              <a:tr h="3459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0666544"/>
                  </a:ext>
                </a:extLst>
              </a:tr>
              <a:tr h="6151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 ratio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35%-50%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20%-35%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20%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229143206"/>
                  </a:ext>
                </a:extLst>
              </a:tr>
              <a:tr h="6151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 indent styles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90%-100%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80%-90%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80%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64847716"/>
                  </a:ext>
                </a:extLst>
              </a:tr>
              <a:tr h="8405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Qualified naming conventions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95%-100%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90%-95%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90%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384034451"/>
                  </a:ext>
                </a:extLst>
              </a:tr>
            </a:tbl>
          </a:graphicData>
        </a:graphic>
      </p:graphicFrame>
      <p:graphicFrame>
        <p:nvGraphicFramePr>
          <p:cNvPr id="5" name="Chart 6"/>
          <p:cNvGraphicFramePr/>
          <p:nvPr>
            <p:extLst>
              <p:ext uri="{D42A27DB-BD31-4B8C-83A1-F6EECF244321}">
                <p14:modId xmlns:p14="http://schemas.microsoft.com/office/powerpoint/2010/main" val="3042119058"/>
              </p:ext>
            </p:extLst>
          </p:nvPr>
        </p:nvGraphicFramePr>
        <p:xfrm>
          <a:off x="6344530" y="1927276"/>
          <a:ext cx="5447567" cy="4000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883469" y="749761"/>
            <a:ext cx="2591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  <a:ea typeface="Arial" charset="0"/>
                <a:cs typeface="Arial" charset="0"/>
              </a:rPr>
              <a:t>Measurement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矩形 20"/>
          <p:cNvSpPr/>
          <p:nvPr/>
        </p:nvSpPr>
        <p:spPr>
          <a:xfrm>
            <a:off x="2635385" y="749762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25541" y="755922"/>
            <a:ext cx="568721" cy="410743"/>
            <a:chOff x="4893025" y="3231197"/>
            <a:chExt cx="568721" cy="410743"/>
          </a:xfrm>
        </p:grpSpPr>
        <p:sp>
          <p:nvSpPr>
            <p:cNvPr id="13" name="Freeform 226"/>
            <p:cNvSpPr>
              <a:spLocks noEditPoints="1"/>
            </p:cNvSpPr>
            <p:nvPr/>
          </p:nvSpPr>
          <p:spPr bwMode="auto">
            <a:xfrm>
              <a:off x="4893025" y="3231197"/>
              <a:ext cx="462293" cy="410743"/>
            </a:xfrm>
            <a:custGeom>
              <a:avLst/>
              <a:gdLst>
                <a:gd name="T0" fmla="*/ 215 w 222"/>
                <a:gd name="T1" fmla="*/ 0 h 197"/>
                <a:gd name="T2" fmla="*/ 7 w 222"/>
                <a:gd name="T3" fmla="*/ 0 h 197"/>
                <a:gd name="T4" fmla="*/ 0 w 222"/>
                <a:gd name="T5" fmla="*/ 7 h 197"/>
                <a:gd name="T6" fmla="*/ 0 w 222"/>
                <a:gd name="T7" fmla="*/ 190 h 197"/>
                <a:gd name="T8" fmla="*/ 7 w 222"/>
                <a:gd name="T9" fmla="*/ 197 h 197"/>
                <a:gd name="T10" fmla="*/ 215 w 222"/>
                <a:gd name="T11" fmla="*/ 197 h 197"/>
                <a:gd name="T12" fmla="*/ 222 w 222"/>
                <a:gd name="T13" fmla="*/ 190 h 197"/>
                <a:gd name="T14" fmla="*/ 222 w 222"/>
                <a:gd name="T15" fmla="*/ 7 h 197"/>
                <a:gd name="T16" fmla="*/ 215 w 222"/>
                <a:gd name="T17" fmla="*/ 0 h 197"/>
                <a:gd name="T18" fmla="*/ 171 w 222"/>
                <a:gd name="T19" fmla="*/ 15 h 197"/>
                <a:gd name="T20" fmla="*/ 180 w 222"/>
                <a:gd name="T21" fmla="*/ 24 h 197"/>
                <a:gd name="T22" fmla="*/ 171 w 222"/>
                <a:gd name="T23" fmla="*/ 34 h 197"/>
                <a:gd name="T24" fmla="*/ 162 w 222"/>
                <a:gd name="T25" fmla="*/ 24 h 197"/>
                <a:gd name="T26" fmla="*/ 171 w 222"/>
                <a:gd name="T27" fmla="*/ 15 h 197"/>
                <a:gd name="T28" fmla="*/ 143 w 222"/>
                <a:gd name="T29" fmla="*/ 15 h 197"/>
                <a:gd name="T30" fmla="*/ 153 w 222"/>
                <a:gd name="T31" fmla="*/ 24 h 197"/>
                <a:gd name="T32" fmla="*/ 143 w 222"/>
                <a:gd name="T33" fmla="*/ 34 h 197"/>
                <a:gd name="T34" fmla="*/ 134 w 222"/>
                <a:gd name="T35" fmla="*/ 24 h 197"/>
                <a:gd name="T36" fmla="*/ 143 w 222"/>
                <a:gd name="T37" fmla="*/ 15 h 197"/>
                <a:gd name="T38" fmla="*/ 208 w 222"/>
                <a:gd name="T39" fmla="*/ 183 h 197"/>
                <a:gd name="T40" fmla="*/ 14 w 222"/>
                <a:gd name="T41" fmla="*/ 183 h 197"/>
                <a:gd name="T42" fmla="*/ 14 w 222"/>
                <a:gd name="T43" fmla="*/ 49 h 197"/>
                <a:gd name="T44" fmla="*/ 208 w 222"/>
                <a:gd name="T45" fmla="*/ 49 h 197"/>
                <a:gd name="T46" fmla="*/ 208 w 222"/>
                <a:gd name="T47" fmla="*/ 183 h 197"/>
                <a:gd name="T48" fmla="*/ 199 w 222"/>
                <a:gd name="T49" fmla="*/ 34 h 197"/>
                <a:gd name="T50" fmla="*/ 189 w 222"/>
                <a:gd name="T51" fmla="*/ 24 h 197"/>
                <a:gd name="T52" fmla="*/ 199 w 222"/>
                <a:gd name="T53" fmla="*/ 15 h 197"/>
                <a:gd name="T54" fmla="*/ 208 w 222"/>
                <a:gd name="T55" fmla="*/ 24 h 197"/>
                <a:gd name="T56" fmla="*/ 199 w 222"/>
                <a:gd name="T57" fmla="*/ 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197">
                  <a:moveTo>
                    <a:pt x="2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3"/>
                    <a:pt x="4" y="197"/>
                    <a:pt x="7" y="197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9" y="197"/>
                    <a:pt x="222" y="193"/>
                    <a:pt x="222" y="190"/>
                  </a:cubicBezTo>
                  <a:cubicBezTo>
                    <a:pt x="222" y="7"/>
                    <a:pt x="222" y="7"/>
                    <a:pt x="222" y="7"/>
                  </a:cubicBezTo>
                  <a:cubicBezTo>
                    <a:pt x="222" y="3"/>
                    <a:pt x="219" y="0"/>
                    <a:pt x="215" y="0"/>
                  </a:cubicBezTo>
                  <a:close/>
                  <a:moveTo>
                    <a:pt x="171" y="15"/>
                  </a:moveTo>
                  <a:cubicBezTo>
                    <a:pt x="176" y="15"/>
                    <a:pt x="180" y="19"/>
                    <a:pt x="180" y="24"/>
                  </a:cubicBezTo>
                  <a:cubicBezTo>
                    <a:pt x="180" y="29"/>
                    <a:pt x="176" y="34"/>
                    <a:pt x="171" y="34"/>
                  </a:cubicBezTo>
                  <a:cubicBezTo>
                    <a:pt x="166" y="34"/>
                    <a:pt x="162" y="29"/>
                    <a:pt x="162" y="24"/>
                  </a:cubicBezTo>
                  <a:cubicBezTo>
                    <a:pt x="162" y="19"/>
                    <a:pt x="166" y="15"/>
                    <a:pt x="171" y="15"/>
                  </a:cubicBezTo>
                  <a:close/>
                  <a:moveTo>
                    <a:pt x="143" y="15"/>
                  </a:moveTo>
                  <a:cubicBezTo>
                    <a:pt x="149" y="15"/>
                    <a:pt x="153" y="19"/>
                    <a:pt x="153" y="24"/>
                  </a:cubicBezTo>
                  <a:cubicBezTo>
                    <a:pt x="153" y="29"/>
                    <a:pt x="149" y="34"/>
                    <a:pt x="143" y="34"/>
                  </a:cubicBezTo>
                  <a:cubicBezTo>
                    <a:pt x="138" y="34"/>
                    <a:pt x="134" y="29"/>
                    <a:pt x="134" y="24"/>
                  </a:cubicBezTo>
                  <a:cubicBezTo>
                    <a:pt x="134" y="19"/>
                    <a:pt x="138" y="15"/>
                    <a:pt x="143" y="15"/>
                  </a:cubicBezTo>
                  <a:close/>
                  <a:moveTo>
                    <a:pt x="208" y="183"/>
                  </a:moveTo>
                  <a:cubicBezTo>
                    <a:pt x="14" y="183"/>
                    <a:pt x="14" y="183"/>
                    <a:pt x="14" y="183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208" y="49"/>
                    <a:pt x="208" y="49"/>
                    <a:pt x="208" y="49"/>
                  </a:cubicBezTo>
                  <a:lnTo>
                    <a:pt x="208" y="183"/>
                  </a:lnTo>
                  <a:close/>
                  <a:moveTo>
                    <a:pt x="199" y="34"/>
                  </a:moveTo>
                  <a:cubicBezTo>
                    <a:pt x="193" y="34"/>
                    <a:pt x="189" y="29"/>
                    <a:pt x="189" y="24"/>
                  </a:cubicBezTo>
                  <a:cubicBezTo>
                    <a:pt x="189" y="19"/>
                    <a:pt x="193" y="15"/>
                    <a:pt x="199" y="15"/>
                  </a:cubicBezTo>
                  <a:cubicBezTo>
                    <a:pt x="204" y="15"/>
                    <a:pt x="208" y="19"/>
                    <a:pt x="208" y="24"/>
                  </a:cubicBezTo>
                  <a:cubicBezTo>
                    <a:pt x="208" y="29"/>
                    <a:pt x="204" y="34"/>
                    <a:pt x="199" y="3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7"/>
            <p:cNvSpPr>
              <a:spLocks/>
            </p:cNvSpPr>
            <p:nvPr/>
          </p:nvSpPr>
          <p:spPr bwMode="auto">
            <a:xfrm>
              <a:off x="5207318" y="3507243"/>
              <a:ext cx="43236" cy="44899"/>
            </a:xfrm>
            <a:custGeom>
              <a:avLst/>
              <a:gdLst>
                <a:gd name="T0" fmla="*/ 7 w 26"/>
                <a:gd name="T1" fmla="*/ 0 h 27"/>
                <a:gd name="T2" fmla="*/ 7 w 26"/>
                <a:gd name="T3" fmla="*/ 2 h 27"/>
                <a:gd name="T4" fmla="*/ 0 w 26"/>
                <a:gd name="T5" fmla="*/ 27 h 27"/>
                <a:gd name="T6" fmla="*/ 24 w 26"/>
                <a:gd name="T7" fmla="*/ 19 h 27"/>
                <a:gd name="T8" fmla="*/ 26 w 26"/>
                <a:gd name="T9" fmla="*/ 19 h 27"/>
                <a:gd name="T10" fmla="*/ 7 w 26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7">
                  <a:moveTo>
                    <a:pt x="7" y="0"/>
                  </a:moveTo>
                  <a:lnTo>
                    <a:pt x="7" y="2"/>
                  </a:lnTo>
                  <a:lnTo>
                    <a:pt x="0" y="27"/>
                  </a:lnTo>
                  <a:lnTo>
                    <a:pt x="24" y="19"/>
                  </a:lnTo>
                  <a:lnTo>
                    <a:pt x="26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8"/>
            <p:cNvSpPr>
              <a:spLocks/>
            </p:cNvSpPr>
            <p:nvPr/>
          </p:nvSpPr>
          <p:spPr bwMode="auto">
            <a:xfrm>
              <a:off x="5380262" y="3294388"/>
              <a:ext cx="81484" cy="84810"/>
            </a:xfrm>
            <a:custGeom>
              <a:avLst/>
              <a:gdLst>
                <a:gd name="T0" fmla="*/ 29 w 39"/>
                <a:gd name="T1" fmla="*/ 40 h 40"/>
                <a:gd name="T2" fmla="*/ 37 w 39"/>
                <a:gd name="T3" fmla="*/ 32 h 40"/>
                <a:gd name="T4" fmla="*/ 37 w 39"/>
                <a:gd name="T5" fmla="*/ 23 h 40"/>
                <a:gd name="T6" fmla="*/ 17 w 39"/>
                <a:gd name="T7" fmla="*/ 3 h 40"/>
                <a:gd name="T8" fmla="*/ 7 w 39"/>
                <a:gd name="T9" fmla="*/ 3 h 40"/>
                <a:gd name="T10" fmla="*/ 0 w 39"/>
                <a:gd name="T11" fmla="*/ 11 h 40"/>
                <a:gd name="T12" fmla="*/ 29 w 3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0">
                  <a:moveTo>
                    <a:pt x="29" y="40"/>
                  </a:moveTo>
                  <a:cubicBezTo>
                    <a:pt x="37" y="32"/>
                    <a:pt x="37" y="32"/>
                    <a:pt x="37" y="32"/>
                  </a:cubicBezTo>
                  <a:cubicBezTo>
                    <a:pt x="39" y="30"/>
                    <a:pt x="39" y="25"/>
                    <a:pt x="37" y="2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4" y="0"/>
                    <a:pt x="10" y="0"/>
                    <a:pt x="7" y="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29" y="4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9"/>
            <p:cNvSpPr>
              <a:spLocks/>
            </p:cNvSpPr>
            <p:nvPr/>
          </p:nvSpPr>
          <p:spPr bwMode="auto">
            <a:xfrm>
              <a:off x="5240576" y="3324321"/>
              <a:ext cx="194563" cy="194563"/>
            </a:xfrm>
            <a:custGeom>
              <a:avLst/>
              <a:gdLst>
                <a:gd name="T0" fmla="*/ 64 w 93"/>
                <a:gd name="T1" fmla="*/ 0 h 93"/>
                <a:gd name="T2" fmla="*/ 63 w 93"/>
                <a:gd name="T3" fmla="*/ 0 h 93"/>
                <a:gd name="T4" fmla="*/ 3 w 93"/>
                <a:gd name="T5" fmla="*/ 61 h 93"/>
                <a:gd name="T6" fmla="*/ 3 w 93"/>
                <a:gd name="T7" fmla="*/ 71 h 93"/>
                <a:gd name="T8" fmla="*/ 3 w 93"/>
                <a:gd name="T9" fmla="*/ 71 h 93"/>
                <a:gd name="T10" fmla="*/ 10 w 93"/>
                <a:gd name="T11" fmla="*/ 73 h 93"/>
                <a:gd name="T12" fmla="*/ 12 w 93"/>
                <a:gd name="T13" fmla="*/ 80 h 93"/>
                <a:gd name="T14" fmla="*/ 13 w 93"/>
                <a:gd name="T15" fmla="*/ 81 h 93"/>
                <a:gd name="T16" fmla="*/ 20 w 93"/>
                <a:gd name="T17" fmla="*/ 82 h 93"/>
                <a:gd name="T18" fmla="*/ 21 w 93"/>
                <a:gd name="T19" fmla="*/ 89 h 93"/>
                <a:gd name="T20" fmla="*/ 22 w 93"/>
                <a:gd name="T21" fmla="*/ 90 h 93"/>
                <a:gd name="T22" fmla="*/ 32 w 93"/>
                <a:gd name="T23" fmla="*/ 90 h 93"/>
                <a:gd name="T24" fmla="*/ 92 w 93"/>
                <a:gd name="T25" fmla="*/ 30 h 93"/>
                <a:gd name="T26" fmla="*/ 93 w 93"/>
                <a:gd name="T27" fmla="*/ 29 h 93"/>
                <a:gd name="T28" fmla="*/ 64 w 93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3">
                  <a:moveTo>
                    <a:pt x="64" y="0"/>
                  </a:moveTo>
                  <a:cubicBezTo>
                    <a:pt x="64" y="0"/>
                    <a:pt x="63" y="0"/>
                    <a:pt x="63" y="0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0" y="63"/>
                    <a:pt x="0" y="68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8" y="74"/>
                    <a:pt x="10" y="73"/>
                  </a:cubicBezTo>
                  <a:cubicBezTo>
                    <a:pt x="10" y="75"/>
                    <a:pt x="10" y="78"/>
                    <a:pt x="12" y="80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5" y="83"/>
                    <a:pt x="17" y="83"/>
                    <a:pt x="20" y="82"/>
                  </a:cubicBezTo>
                  <a:cubicBezTo>
                    <a:pt x="19" y="85"/>
                    <a:pt x="19" y="87"/>
                    <a:pt x="21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3"/>
                    <a:pt x="29" y="93"/>
                    <a:pt x="32" y="9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3" y="29"/>
                    <a:pt x="93" y="29"/>
                    <a:pt x="93" y="29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30"/>
            <p:cNvSpPr>
              <a:spLocks noChangeArrowheads="1"/>
            </p:cNvSpPr>
            <p:nvPr/>
          </p:nvSpPr>
          <p:spPr bwMode="auto">
            <a:xfrm>
              <a:off x="4954553" y="3389175"/>
              <a:ext cx="151327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31"/>
            <p:cNvSpPr>
              <a:spLocks noChangeArrowheads="1"/>
            </p:cNvSpPr>
            <p:nvPr/>
          </p:nvSpPr>
          <p:spPr bwMode="auto">
            <a:xfrm>
              <a:off x="4954553" y="3437400"/>
              <a:ext cx="237799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32"/>
            <p:cNvSpPr>
              <a:spLocks noChangeArrowheads="1"/>
            </p:cNvSpPr>
            <p:nvPr/>
          </p:nvSpPr>
          <p:spPr bwMode="auto">
            <a:xfrm>
              <a:off x="4954553" y="3487288"/>
              <a:ext cx="237799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33"/>
            <p:cNvSpPr>
              <a:spLocks noChangeArrowheads="1"/>
            </p:cNvSpPr>
            <p:nvPr/>
          </p:nvSpPr>
          <p:spPr bwMode="auto">
            <a:xfrm>
              <a:off x="4954553" y="3535512"/>
              <a:ext cx="237799" cy="1330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812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157"/>
              </p:ext>
            </p:extLst>
          </p:nvPr>
        </p:nvGraphicFramePr>
        <p:xfrm>
          <a:off x="1898072" y="609599"/>
          <a:ext cx="9753599" cy="5950682"/>
        </p:xfrm>
        <a:graphic>
          <a:graphicData uri="http://schemas.openxmlformats.org/drawingml/2006/table">
            <a:tbl>
              <a:tblPr/>
              <a:tblGrid>
                <a:gridCol w="2475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8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Data Elements Required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Indicator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DKLOC Indicator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Cyclomatic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Complexity(CC) Indicator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Code Readability Indicator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Defects_minor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9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Defects_medium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Defects_significant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Defects_critical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Defects</a:t>
                      </a:r>
                      <a:r>
                        <a:rPr lang="en-US" altLang="zh-CN" sz="11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_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catastrophic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9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SLOC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9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Statements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0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Lines of codes with comments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Lines with proper Indent styles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Lines need Indent styles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Numbers of entities with qualified naming conventions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8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Numbers of entities that need qualified naming conventions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9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Nodes(control flow)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9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Edges(control flow)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39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The number of the set of the graph(control flow)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9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CCMin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9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CCMid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9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CCMax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×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26621" marR="26621" marT="26621" marB="266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8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84449"/>
              </p:ext>
            </p:extLst>
          </p:nvPr>
        </p:nvGraphicFramePr>
        <p:xfrm>
          <a:off x="1724297" y="2560322"/>
          <a:ext cx="9274629" cy="2246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543">
                  <a:extLst>
                    <a:ext uri="{9D8B030D-6E8A-4147-A177-3AD203B41FA5}">
                      <a16:colId xmlns:a16="http://schemas.microsoft.com/office/drawing/2014/main" val="2362850200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2488582858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4221614794"/>
                    </a:ext>
                  </a:extLst>
                </a:gridCol>
              </a:tblGrid>
              <a:tr h="58781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Indicator</a:t>
                      </a:r>
                      <a:endParaRPr lang="zh-CN" altLang="zh-CN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  <a:endParaRPr lang="zh-CN" altLang="zh-CN" sz="2800" b="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Success criteria</a:t>
                      </a:r>
                      <a:endParaRPr lang="zh-CN" altLang="zh-CN" sz="2800" b="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000671"/>
                  </a:ext>
                </a:extLst>
              </a:tr>
              <a:tr h="5503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DKLOC</a:t>
                      </a:r>
                      <a:endParaRPr 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defects/KLOC</a:t>
                      </a:r>
                      <a:endParaRPr 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≤ </a:t>
                      </a:r>
                      <a:r>
                        <a:rPr lang="en-US" altLang="zh-CN" sz="2000" b="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r>
                        <a:rPr lang="en-US" altLang="zh-CN" sz="2000" b="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‰</a:t>
                      </a:r>
                      <a:endParaRPr lang="zh-CN" alt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96015"/>
                  </a:ext>
                </a:extLst>
              </a:tr>
              <a:tr h="5075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 of </a:t>
                      </a:r>
                      <a:r>
                        <a:rPr lang="en-US" sz="20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CCMin</a:t>
                      </a:r>
                      <a:endParaRPr 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CCMin</a:t>
                      </a: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20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CCSum</a:t>
                      </a:r>
                      <a:endParaRPr 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≥</a:t>
                      </a:r>
                      <a:r>
                        <a:rPr lang="zh-CN" altLang="en-US" sz="2000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5269"/>
                  </a:ext>
                </a:extLst>
              </a:tr>
              <a:tr h="6011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Readability</a:t>
                      </a:r>
                      <a:endParaRPr 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Number of GOOD</a:t>
                      </a:r>
                      <a:endParaRPr 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Number of GOOD </a:t>
                      </a: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</a:t>
                      </a:r>
                      <a:r>
                        <a:rPr lang="zh-CN" alt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57500"/>
                  </a:ext>
                </a:extLst>
              </a:tr>
            </a:tbl>
          </a:graphicData>
        </a:graphic>
      </p:graphicFrame>
      <p:sp>
        <p:nvSpPr>
          <p:cNvPr id="3" name="TextBox 13"/>
          <p:cNvSpPr txBox="1">
            <a:spLocks noChangeArrowheads="1"/>
          </p:cNvSpPr>
          <p:nvPr/>
        </p:nvSpPr>
        <p:spPr bwMode="auto">
          <a:xfrm>
            <a:off x="2475088" y="1663390"/>
            <a:ext cx="2928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Success</a:t>
            </a:r>
            <a:r>
              <a:rPr lang="zh-CN" altLang="en-US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criteria</a:t>
            </a:r>
            <a:endParaRPr lang="zh-CN" alt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矩形 20"/>
          <p:cNvSpPr/>
          <p:nvPr/>
        </p:nvSpPr>
        <p:spPr>
          <a:xfrm>
            <a:off x="2293264" y="1693263"/>
            <a:ext cx="56587" cy="3977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883469" y="749761"/>
            <a:ext cx="2591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  <a:ea typeface="Arial" charset="0"/>
                <a:cs typeface="Arial" charset="0"/>
              </a:rPr>
              <a:t>Measurement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矩形 20"/>
          <p:cNvSpPr/>
          <p:nvPr/>
        </p:nvSpPr>
        <p:spPr>
          <a:xfrm>
            <a:off x="2635385" y="749762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9" name="组合 11"/>
          <p:cNvGrpSpPr/>
          <p:nvPr/>
        </p:nvGrpSpPr>
        <p:grpSpPr>
          <a:xfrm>
            <a:off x="1825541" y="755922"/>
            <a:ext cx="568721" cy="410743"/>
            <a:chOff x="4893025" y="3231197"/>
            <a:chExt cx="568721" cy="410743"/>
          </a:xfrm>
        </p:grpSpPr>
        <p:sp>
          <p:nvSpPr>
            <p:cNvPr id="10" name="Freeform 226"/>
            <p:cNvSpPr>
              <a:spLocks noEditPoints="1"/>
            </p:cNvSpPr>
            <p:nvPr/>
          </p:nvSpPr>
          <p:spPr bwMode="auto">
            <a:xfrm>
              <a:off x="4893025" y="3231197"/>
              <a:ext cx="462293" cy="410743"/>
            </a:xfrm>
            <a:custGeom>
              <a:avLst/>
              <a:gdLst>
                <a:gd name="T0" fmla="*/ 215 w 222"/>
                <a:gd name="T1" fmla="*/ 0 h 197"/>
                <a:gd name="T2" fmla="*/ 7 w 222"/>
                <a:gd name="T3" fmla="*/ 0 h 197"/>
                <a:gd name="T4" fmla="*/ 0 w 222"/>
                <a:gd name="T5" fmla="*/ 7 h 197"/>
                <a:gd name="T6" fmla="*/ 0 w 222"/>
                <a:gd name="T7" fmla="*/ 190 h 197"/>
                <a:gd name="T8" fmla="*/ 7 w 222"/>
                <a:gd name="T9" fmla="*/ 197 h 197"/>
                <a:gd name="T10" fmla="*/ 215 w 222"/>
                <a:gd name="T11" fmla="*/ 197 h 197"/>
                <a:gd name="T12" fmla="*/ 222 w 222"/>
                <a:gd name="T13" fmla="*/ 190 h 197"/>
                <a:gd name="T14" fmla="*/ 222 w 222"/>
                <a:gd name="T15" fmla="*/ 7 h 197"/>
                <a:gd name="T16" fmla="*/ 215 w 222"/>
                <a:gd name="T17" fmla="*/ 0 h 197"/>
                <a:gd name="T18" fmla="*/ 171 w 222"/>
                <a:gd name="T19" fmla="*/ 15 h 197"/>
                <a:gd name="T20" fmla="*/ 180 w 222"/>
                <a:gd name="T21" fmla="*/ 24 h 197"/>
                <a:gd name="T22" fmla="*/ 171 w 222"/>
                <a:gd name="T23" fmla="*/ 34 h 197"/>
                <a:gd name="T24" fmla="*/ 162 w 222"/>
                <a:gd name="T25" fmla="*/ 24 h 197"/>
                <a:gd name="T26" fmla="*/ 171 w 222"/>
                <a:gd name="T27" fmla="*/ 15 h 197"/>
                <a:gd name="T28" fmla="*/ 143 w 222"/>
                <a:gd name="T29" fmla="*/ 15 h 197"/>
                <a:gd name="T30" fmla="*/ 153 w 222"/>
                <a:gd name="T31" fmla="*/ 24 h 197"/>
                <a:gd name="T32" fmla="*/ 143 w 222"/>
                <a:gd name="T33" fmla="*/ 34 h 197"/>
                <a:gd name="T34" fmla="*/ 134 w 222"/>
                <a:gd name="T35" fmla="*/ 24 h 197"/>
                <a:gd name="T36" fmla="*/ 143 w 222"/>
                <a:gd name="T37" fmla="*/ 15 h 197"/>
                <a:gd name="T38" fmla="*/ 208 w 222"/>
                <a:gd name="T39" fmla="*/ 183 h 197"/>
                <a:gd name="T40" fmla="*/ 14 w 222"/>
                <a:gd name="T41" fmla="*/ 183 h 197"/>
                <a:gd name="T42" fmla="*/ 14 w 222"/>
                <a:gd name="T43" fmla="*/ 49 h 197"/>
                <a:gd name="T44" fmla="*/ 208 w 222"/>
                <a:gd name="T45" fmla="*/ 49 h 197"/>
                <a:gd name="T46" fmla="*/ 208 w 222"/>
                <a:gd name="T47" fmla="*/ 183 h 197"/>
                <a:gd name="T48" fmla="*/ 199 w 222"/>
                <a:gd name="T49" fmla="*/ 34 h 197"/>
                <a:gd name="T50" fmla="*/ 189 w 222"/>
                <a:gd name="T51" fmla="*/ 24 h 197"/>
                <a:gd name="T52" fmla="*/ 199 w 222"/>
                <a:gd name="T53" fmla="*/ 15 h 197"/>
                <a:gd name="T54" fmla="*/ 208 w 222"/>
                <a:gd name="T55" fmla="*/ 24 h 197"/>
                <a:gd name="T56" fmla="*/ 199 w 222"/>
                <a:gd name="T57" fmla="*/ 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197">
                  <a:moveTo>
                    <a:pt x="2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3"/>
                    <a:pt x="4" y="197"/>
                    <a:pt x="7" y="197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9" y="197"/>
                    <a:pt x="222" y="193"/>
                    <a:pt x="222" y="190"/>
                  </a:cubicBezTo>
                  <a:cubicBezTo>
                    <a:pt x="222" y="7"/>
                    <a:pt x="222" y="7"/>
                    <a:pt x="222" y="7"/>
                  </a:cubicBezTo>
                  <a:cubicBezTo>
                    <a:pt x="222" y="3"/>
                    <a:pt x="219" y="0"/>
                    <a:pt x="215" y="0"/>
                  </a:cubicBezTo>
                  <a:close/>
                  <a:moveTo>
                    <a:pt x="171" y="15"/>
                  </a:moveTo>
                  <a:cubicBezTo>
                    <a:pt x="176" y="15"/>
                    <a:pt x="180" y="19"/>
                    <a:pt x="180" y="24"/>
                  </a:cubicBezTo>
                  <a:cubicBezTo>
                    <a:pt x="180" y="29"/>
                    <a:pt x="176" y="34"/>
                    <a:pt x="171" y="34"/>
                  </a:cubicBezTo>
                  <a:cubicBezTo>
                    <a:pt x="166" y="34"/>
                    <a:pt x="162" y="29"/>
                    <a:pt x="162" y="24"/>
                  </a:cubicBezTo>
                  <a:cubicBezTo>
                    <a:pt x="162" y="19"/>
                    <a:pt x="166" y="15"/>
                    <a:pt x="171" y="15"/>
                  </a:cubicBezTo>
                  <a:close/>
                  <a:moveTo>
                    <a:pt x="143" y="15"/>
                  </a:moveTo>
                  <a:cubicBezTo>
                    <a:pt x="149" y="15"/>
                    <a:pt x="153" y="19"/>
                    <a:pt x="153" y="24"/>
                  </a:cubicBezTo>
                  <a:cubicBezTo>
                    <a:pt x="153" y="29"/>
                    <a:pt x="149" y="34"/>
                    <a:pt x="143" y="34"/>
                  </a:cubicBezTo>
                  <a:cubicBezTo>
                    <a:pt x="138" y="34"/>
                    <a:pt x="134" y="29"/>
                    <a:pt x="134" y="24"/>
                  </a:cubicBezTo>
                  <a:cubicBezTo>
                    <a:pt x="134" y="19"/>
                    <a:pt x="138" y="15"/>
                    <a:pt x="143" y="15"/>
                  </a:cubicBezTo>
                  <a:close/>
                  <a:moveTo>
                    <a:pt x="208" y="183"/>
                  </a:moveTo>
                  <a:cubicBezTo>
                    <a:pt x="14" y="183"/>
                    <a:pt x="14" y="183"/>
                    <a:pt x="14" y="183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208" y="49"/>
                    <a:pt x="208" y="49"/>
                    <a:pt x="208" y="49"/>
                  </a:cubicBezTo>
                  <a:lnTo>
                    <a:pt x="208" y="183"/>
                  </a:lnTo>
                  <a:close/>
                  <a:moveTo>
                    <a:pt x="199" y="34"/>
                  </a:moveTo>
                  <a:cubicBezTo>
                    <a:pt x="193" y="34"/>
                    <a:pt x="189" y="29"/>
                    <a:pt x="189" y="24"/>
                  </a:cubicBezTo>
                  <a:cubicBezTo>
                    <a:pt x="189" y="19"/>
                    <a:pt x="193" y="15"/>
                    <a:pt x="199" y="15"/>
                  </a:cubicBezTo>
                  <a:cubicBezTo>
                    <a:pt x="204" y="15"/>
                    <a:pt x="208" y="19"/>
                    <a:pt x="208" y="24"/>
                  </a:cubicBezTo>
                  <a:cubicBezTo>
                    <a:pt x="208" y="29"/>
                    <a:pt x="204" y="34"/>
                    <a:pt x="199" y="3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7"/>
            <p:cNvSpPr>
              <a:spLocks/>
            </p:cNvSpPr>
            <p:nvPr/>
          </p:nvSpPr>
          <p:spPr bwMode="auto">
            <a:xfrm>
              <a:off x="5207318" y="3507243"/>
              <a:ext cx="43236" cy="44899"/>
            </a:xfrm>
            <a:custGeom>
              <a:avLst/>
              <a:gdLst>
                <a:gd name="T0" fmla="*/ 7 w 26"/>
                <a:gd name="T1" fmla="*/ 0 h 27"/>
                <a:gd name="T2" fmla="*/ 7 w 26"/>
                <a:gd name="T3" fmla="*/ 2 h 27"/>
                <a:gd name="T4" fmla="*/ 0 w 26"/>
                <a:gd name="T5" fmla="*/ 27 h 27"/>
                <a:gd name="T6" fmla="*/ 24 w 26"/>
                <a:gd name="T7" fmla="*/ 19 h 27"/>
                <a:gd name="T8" fmla="*/ 26 w 26"/>
                <a:gd name="T9" fmla="*/ 19 h 27"/>
                <a:gd name="T10" fmla="*/ 7 w 26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7">
                  <a:moveTo>
                    <a:pt x="7" y="0"/>
                  </a:moveTo>
                  <a:lnTo>
                    <a:pt x="7" y="2"/>
                  </a:lnTo>
                  <a:lnTo>
                    <a:pt x="0" y="27"/>
                  </a:lnTo>
                  <a:lnTo>
                    <a:pt x="24" y="19"/>
                  </a:lnTo>
                  <a:lnTo>
                    <a:pt x="26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8"/>
            <p:cNvSpPr>
              <a:spLocks/>
            </p:cNvSpPr>
            <p:nvPr/>
          </p:nvSpPr>
          <p:spPr bwMode="auto">
            <a:xfrm>
              <a:off x="5380262" y="3294388"/>
              <a:ext cx="81484" cy="84810"/>
            </a:xfrm>
            <a:custGeom>
              <a:avLst/>
              <a:gdLst>
                <a:gd name="T0" fmla="*/ 29 w 39"/>
                <a:gd name="T1" fmla="*/ 40 h 40"/>
                <a:gd name="T2" fmla="*/ 37 w 39"/>
                <a:gd name="T3" fmla="*/ 32 h 40"/>
                <a:gd name="T4" fmla="*/ 37 w 39"/>
                <a:gd name="T5" fmla="*/ 23 h 40"/>
                <a:gd name="T6" fmla="*/ 17 w 39"/>
                <a:gd name="T7" fmla="*/ 3 h 40"/>
                <a:gd name="T8" fmla="*/ 7 w 39"/>
                <a:gd name="T9" fmla="*/ 3 h 40"/>
                <a:gd name="T10" fmla="*/ 0 w 39"/>
                <a:gd name="T11" fmla="*/ 11 h 40"/>
                <a:gd name="T12" fmla="*/ 29 w 3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0">
                  <a:moveTo>
                    <a:pt x="29" y="40"/>
                  </a:moveTo>
                  <a:cubicBezTo>
                    <a:pt x="37" y="32"/>
                    <a:pt x="37" y="32"/>
                    <a:pt x="37" y="32"/>
                  </a:cubicBezTo>
                  <a:cubicBezTo>
                    <a:pt x="39" y="30"/>
                    <a:pt x="39" y="25"/>
                    <a:pt x="37" y="2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4" y="0"/>
                    <a:pt x="10" y="0"/>
                    <a:pt x="7" y="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29" y="4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9"/>
            <p:cNvSpPr>
              <a:spLocks/>
            </p:cNvSpPr>
            <p:nvPr/>
          </p:nvSpPr>
          <p:spPr bwMode="auto">
            <a:xfrm>
              <a:off x="5240576" y="3324321"/>
              <a:ext cx="194563" cy="194563"/>
            </a:xfrm>
            <a:custGeom>
              <a:avLst/>
              <a:gdLst>
                <a:gd name="T0" fmla="*/ 64 w 93"/>
                <a:gd name="T1" fmla="*/ 0 h 93"/>
                <a:gd name="T2" fmla="*/ 63 w 93"/>
                <a:gd name="T3" fmla="*/ 0 h 93"/>
                <a:gd name="T4" fmla="*/ 3 w 93"/>
                <a:gd name="T5" fmla="*/ 61 h 93"/>
                <a:gd name="T6" fmla="*/ 3 w 93"/>
                <a:gd name="T7" fmla="*/ 71 h 93"/>
                <a:gd name="T8" fmla="*/ 3 w 93"/>
                <a:gd name="T9" fmla="*/ 71 h 93"/>
                <a:gd name="T10" fmla="*/ 10 w 93"/>
                <a:gd name="T11" fmla="*/ 73 h 93"/>
                <a:gd name="T12" fmla="*/ 12 w 93"/>
                <a:gd name="T13" fmla="*/ 80 h 93"/>
                <a:gd name="T14" fmla="*/ 13 w 93"/>
                <a:gd name="T15" fmla="*/ 81 h 93"/>
                <a:gd name="T16" fmla="*/ 20 w 93"/>
                <a:gd name="T17" fmla="*/ 82 h 93"/>
                <a:gd name="T18" fmla="*/ 21 w 93"/>
                <a:gd name="T19" fmla="*/ 89 h 93"/>
                <a:gd name="T20" fmla="*/ 22 w 93"/>
                <a:gd name="T21" fmla="*/ 90 h 93"/>
                <a:gd name="T22" fmla="*/ 32 w 93"/>
                <a:gd name="T23" fmla="*/ 90 h 93"/>
                <a:gd name="T24" fmla="*/ 92 w 93"/>
                <a:gd name="T25" fmla="*/ 30 h 93"/>
                <a:gd name="T26" fmla="*/ 93 w 93"/>
                <a:gd name="T27" fmla="*/ 29 h 93"/>
                <a:gd name="T28" fmla="*/ 64 w 93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3">
                  <a:moveTo>
                    <a:pt x="64" y="0"/>
                  </a:moveTo>
                  <a:cubicBezTo>
                    <a:pt x="64" y="0"/>
                    <a:pt x="63" y="0"/>
                    <a:pt x="63" y="0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0" y="63"/>
                    <a:pt x="0" y="68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8" y="74"/>
                    <a:pt x="10" y="73"/>
                  </a:cubicBezTo>
                  <a:cubicBezTo>
                    <a:pt x="10" y="75"/>
                    <a:pt x="10" y="78"/>
                    <a:pt x="12" y="80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5" y="83"/>
                    <a:pt x="17" y="83"/>
                    <a:pt x="20" y="82"/>
                  </a:cubicBezTo>
                  <a:cubicBezTo>
                    <a:pt x="19" y="85"/>
                    <a:pt x="19" y="87"/>
                    <a:pt x="21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3"/>
                    <a:pt x="29" y="93"/>
                    <a:pt x="32" y="9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3" y="29"/>
                    <a:pt x="93" y="29"/>
                    <a:pt x="93" y="29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230"/>
            <p:cNvSpPr>
              <a:spLocks noChangeArrowheads="1"/>
            </p:cNvSpPr>
            <p:nvPr/>
          </p:nvSpPr>
          <p:spPr bwMode="auto">
            <a:xfrm>
              <a:off x="4954553" y="3389175"/>
              <a:ext cx="151327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31"/>
            <p:cNvSpPr>
              <a:spLocks noChangeArrowheads="1"/>
            </p:cNvSpPr>
            <p:nvPr/>
          </p:nvSpPr>
          <p:spPr bwMode="auto">
            <a:xfrm>
              <a:off x="4954553" y="3437400"/>
              <a:ext cx="237799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32"/>
            <p:cNvSpPr>
              <a:spLocks noChangeArrowheads="1"/>
            </p:cNvSpPr>
            <p:nvPr/>
          </p:nvSpPr>
          <p:spPr bwMode="auto">
            <a:xfrm>
              <a:off x="4954553" y="3487288"/>
              <a:ext cx="237799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33"/>
            <p:cNvSpPr>
              <a:spLocks noChangeArrowheads="1"/>
            </p:cNvSpPr>
            <p:nvPr/>
          </p:nvSpPr>
          <p:spPr bwMode="auto">
            <a:xfrm>
              <a:off x="4954553" y="3535512"/>
              <a:ext cx="237799" cy="1330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842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270373" y="1502792"/>
            <a:ext cx="4206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Peer review</a:t>
            </a:r>
            <a:endParaRPr lang="zh-CN" alt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2083318" y="1584973"/>
            <a:ext cx="48876" cy="33516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4" name="image0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93680" y="2059825"/>
            <a:ext cx="5744529" cy="3379763"/>
          </a:xfrm>
          <a:prstGeom prst="rect">
            <a:avLst/>
          </a:prstGeom>
          <a:ln/>
        </p:spPr>
      </p:pic>
      <p:sp>
        <p:nvSpPr>
          <p:cNvPr id="6" name="AutoShape 2" descr="data:image/png;base64,iVBORw0KGgoAAAANSUhEUgAAAsAAAAFzCAYAAAAwmb+pAAAgAElEQVR4Xu2dB7wV1bX/F9LhAopKEQRBShQpFlQUEwx21ESixoYaezcak5e8vDzJy8tLjLEbK5bYEv8mlkRiiSYWLCA2EI2gxIBIkSJNuvw/a5O5nns59549Z9Y5Z/aZ73w+frjes2fN2t+1Z+Z391l77SYbN27cKBwQgAAEIAABCEAAAhDICIEmCOCMRJpuQgACEIAABCAAAQg4AghgBgIEIAABCEAAAhCAQKYIIIAzFW46CwEIQAACEIAABCCAAGYMQAACEIAABCAAAQhkigACOFPhprMQgAAEIAABCEAAAghgxgAEIAABCEAAAhCAQKYIIIAzFW46CwEIQAACEIAABCCAAGYMQAACEIAABCAAAQhkigACOFPhprMQgAAEIAABCEAAAghgxgAEIAABCEAAAhCAQKYIIIAzFW46CwEIQAACEIAABCCAAGYMQAACEIAABCAAAQhkigACOFPhprMQgAAEIAABCEAAAghgxgAEIAABCEAAAhCAQKYIIIAzFW46CwEIQAACEIAABCCAAGYMQAACEIAABCAAAQhkigACOFPhprMQgAAEIAABCEAAAghgxgAEIAABCEAAAhCAQKYIIIAzFW46CwEIQAACEIAABCCAAGYMQAACEIAABCAAAQhkigACOFPhprMQgAAEIAABCEAAAghgxgAEIAABCEAAAhCAQKYIIIAzFW46CwEIQAACEIAABCCAAGYMQAACEIAABCAAAQhkigACOFPhprMQgAAEIAABCEAAAghgxgAEIAABCEAAAhCAQKYIIIAzFW46CwEIQAACEIAABCCAAGYMQAACEIAABCAAAQhkigACOFPhprMQgAAEIAABCEAAAghgxgAEIAABCEAAAhCAQKYIIIAzFW46CwEIQAACEIAABCCAAGYMQAACEIAABCAAAQhkigACOFPhprMQgAAEIAABCEAAAgjgjIyB+++/X0466aTNervrrrvKscceK2eddZZ07NgxIzToJgQgAAEIQAACWSaAAM5I9FUA//SnP5XLL79cunXrVtvrN998U2699VbZeeed3b/bbrttRojQTQhAAAIQgAAEskoAAZyRyKsAvvLKK+XBBx+U/v371+n1008/LUcffbTcfPPNcuKJJ2aECN2EAAQgAAEIQCCrBBDAGYl8YwL4008/lRNOOEG++tWvyk9+8hN56aWXZPjw4fL444/La6+9JjfccIP8/ve/lwMPPFDWr18vf/rTn+Smm26SZ5991onpc889V8444wxp27ZtLc2NGzfK3//+d/m///s/127kyJHyn//5n/Lqq6/KrFmz5JprrnFtL7nkEtmwYYMcd9xxboZ6hx12kN/85jfSrl07WbVqlfz2t79115o6dWqtjf3331+aNGnizl+8eLHcdtttcvfdd8v777+ft4368sILL8i1117rfNFUD00HufTSS0n7yMj4p5sQgAAEIACBXAII4IyMh8YE8L/+9S8ngA855JA6Arh3795y5plnyt577y277LKLbL311k6c/uxnP5Ozzz5bvva1r8mUKVPkuuuuk1GjRsmvfvWrWhE8efJkN6s8cOBAZ2Pt2rVy1113yZw5c5y9XAH8wAMPOOH6ne98R3r06OHOUdF61VVXuVnpiy++2F3/kUcekb/85S+ifdl3331l5cqV8oMf/MAJdm3TvXt3ue+++1y7e++9V77xjW+46D7//PNyyimnyGGHHSZHHXWUzJw5011/0KBBLu1jq622ysgooJsQgAAEIAABCCgBBHBGxkFDAviLL75wYvHCCy+U3/3ud07IRjPAKkB1hjaabZ02bZocc8wxTiz/8Ic/lGbNmjl6jz32mFtEFwnZNWvWOGH6+uuvO0Gqs7p6qPgdM2aM9OvXr44Afuutt9y1e/XqVRsNnalVsZqblrFkyRI5/fTTnb1f/vKXblb4iCOOcD+ffPLJ7tyoTdeuXZ2A3mKLLZyv2lb9i3KcH374YTn11FNF0z9UkHNAAAIQgAAEIJAdAgjgjMRaBfD3v/99J0Cjag86K6uzoyo2dQb15z//uZvBjQSwitfcnGDNH9YUiT/84Q9u9jQ6PvnkE9du2LBhbnZ4/vz5df6/adOmrqmmNKig1iN3Bvijjz5ys7o6wxwdv/jFL1wKhorWnj171v5e7at/2n7hwoXy7W9/W771rW85wd2yZcvNoqkzydov9VmFvs4uc0AAAhCAAAQgkG0CCOCMxF8Fo+bqDhkyRFq3bl3b6z59+rhZXc35jWZ0GxLAKj6ffPLJzURpfWGrOb4qTDXHNpqZjSOAI3uanpDvOPjgg50AViH/6KOPyo9+9CNZvXq1jBgxws1g6+ft27evPVVznHUW+M4773RpG5puobPLWvlCZ4g5IAABCEAAAhDIFgEEcEbi3VgOcH0EVgJYZ5xzZ5B9Z4Cjdpoa8eMf/9gtiMs9WrVqJVq/OJrxXbZsmbz44osyfvx4lyOsn+vCOF3UFx2a6qGL5J566ik3s1x/1jsjw4BuQgACEIAABCBADnB2xoCFAG4oBSKqIjF06FCXAvHPf/7TVXXQ1ASdnY0OXwGsaQtaEULTM9Tv7bbbLm+g1J7O/KpAjmav582b5ypS6Cz3uHHj3GdLly6V5s2bS01NjbOj9tWupoNo/vKRRx6ZnYFATyEAAQhAAAIQYBFcVsaAhQAutAhOUww0BUGrM1xwwQWuRNntt98unTp1cpgbWgSXLwc43yI4taFl2NatW+cErgpyzSnWNIg999zTXSNagPfhhx+6nF89VOjuuOOOrkpFNGs8adIk+eY3v+lykTVdgwMCEIAABCAAgewQIAUiI7G2EMA6c5qvDJrm6mpebW4ZtL/97W+u1q7mFmsJMp2tveWWW1w1Bs2/LbQITtvrwrY///nPboGepjzoojetC6w/6452+v9ajk0X4Z1//vmuDJrOGmu9X52Jvuiii1x0tcKECmXd8llne3VGWPuhQjq3SkVGhgLdhAAEIAABCGSeAAI4I0PAQgBHM7BxNsIYO3asy89Vgfzd737XbaKhC88KCWC9VrQRhm5yMXHiRLfphpYu01JoUTmz2bNnO1ta1kzrGesiNxXFo0ePrp3trb95h1aV0IVymp4RlWjLyDCgmxCAAAQgAAEIkAPMGCgnAZ151fxcLXemojW3GkU5/eBaEIAABCAAAQhkmwAzwNmOf1l7H+UQ685wUT3gsjrAxSAAAQhAAAIQgAAzwIyBUhHQyhCa/qAbZmjqgubrat6tpjXo4rS+ffuW6tLYhQAEIAABCEAAAo0SYAaYAVISAp999pncddddrsyYLkwj77YkmDEKAQhAAAIQgEARBBDARUDjFAhAAAIQgAAEIACBcAkggMONHZ5DAAIQgAAEIAABCBRBAAFcBDROgQAEIAABCEAAAhAIlwACONzY4TkEIAABCEAAAhCAQBEEEMBFQOMUCEAAAhCAAAQgAIFwCSCAw40dnkMAAhCAAAQgAAEIFEEAAVwENE6BAAQgAAEIQAACEAiXAAI43NjhOQQgAAEIQAACEIBAEQQQwEVA4xQIQAACEIAABCAAgXAJIIDDjR2eQwACEIAABCAAAQgUQQABXAQ0ToEABCAAAQhAAAIQCJcAAjjc2OE5BCAAAQhAAAIQgEARBBDARUDjFAhAAAIQgAAEIACBcAkggMONHZ5DAAIQgAAEIAABCBRBAAFcBLQkp2zcuFE+//xz+eKLL6Rt27ayxRZbJDHHuRCAAAQgAAEIQAACMQkggGMCS9J82bJl8tprr8m6deukefPmMnToUGnfvr0zuWbNGpk6daosWrRImjRpIt27d5eddtrJ/aznTZs2zf3btGlT2XHHHaVXr15JXOFcCEAAAhCAAAQgkFkCCOAKhH7u3Lny/vvvy2677VYrgKdMmSIrVqxwoliFrorh3r17S7du3WTy5MlOMA8ZMkT03OnTp8vAgQNlm222qYD3XBICEIAABCAAAQiETQABXIH41RfAa9eulYkTJ0rXrl2lT58+zqNI9KoIfv3116Vfv36y3XbbudnjSZMmSefOnWvbVqALXBICEIAABCAAAQgESwABXIHQ1RfAmv6golZne1Xw6qEzwqtWrXJpEG+88Yb079/fCWQ9VCy3bt1aBg0aVAHvuSQEIAABCEAAAhCoS0DXOOmEXsuWLb3RzJ49W7bddltp1aqV9zlWDRHAViRj2EEAx4BFUwhAAAIQgAAEUk1Axe+TTz4pixcvluOPP957gf/TTz/tUjtPPPFEadasWVn7iAAuK+5NFyu3AP7Xv/5VgV5ySQhAAAIQgECYBHr27Jk6xz/77DO54oornMjUo0WLFjJs2DAZPXp07Qzq7bff7r4tPvzww12bDz/8UO6++245+eSTncC855575OKLL5Ytt9yyTv9WrlwpDz30kFuor1WqdJ3RCSecUNtOf/fss8/KE0884SpZdenSRb797W+7b6n1+Oijj+TRRx+VM844w13zt7/9rRPB5513Xu032/mA6ozxLbfcIrvvvrvsu+++ZWWOAC4r7vwCuNQ5wCqA03gz10ePn7aDEZ7Z40nMsxdz7TFxz0bcVQBfd911TsxqJShdOH///fc7ITxmzBgncHMF8MKFC+U3v/mNHHbYYW6B/T//+c+8Anj9+vVy2223ORGtoleF6+OPP+7an3vuudKmTRt56aWX5KmnnpLzzz9fOnXq5NI0//CHP8jZZ5/tBPe4ceNcWuYee+zhft5///2dkFZBfcopp8iCBQtE/dl55503C5baUmF94YUXumuV60AAl4t0znUaqgKxfPlyN3h0UOuA0HJnURUIHdhRFYgZM2bEqgLBw9E2yPCEpy0BO2uMTTuWCEtblvBMzrO+AFaLKixvuukmJzJVFEcC+Otf/7r7/dZbb10rjhsSwPr7e++91wnQrbbayjmqs7wqtg8++GAZMGCA3HDDDW62OZql3bBhg5u5VV3St29fJ3p19lfPv++++2TUqFGis8oqnI877jh58MEHZe+993a6pv6h2keFus4ol7PEKwI4+ZiMbSGfAC5lHWBeirFD1OgJ8ISnLQE7a4xNO5YINluW8EzOM58AXr16tVx//fVywAEHuNKqKoA7dOjgJtI0VUJTEKJZ1YYEsC60f+aZZ+Siiy6qsxgtEtPDhw+vM/Ncvyda1nX8+PFutlgX6L/zzjvy6quvugVxhxxyiKjfutjtyCOPdHsb1D+0upUKYJ2lLmcaBAI4+ZhMvQVeirYhgic8bQnYWWNs2rFEsNmyrGae2x/0S3tYIjL76R/WsesrgLWMqqYxaKqEztpGR6kEcEMCWq+r+xo88MADLrUi2vgrH6z6ucslAVrPKAK4HJQrfA1eirYBgCc8bQnYWWNs2rGsZsFmS8nfWrWOz7QJ4I4dO7p84AkTJrgFb7qzrB7lFsBaGeJPf/qTqD96bS2PprO9euhMsC60i8q5IoD97yNaxiBQrQ+dGAhMm8LTFCcLeAxxMjYNYbK4zBZmFfOspADWHOAbb7zR5flqLm4kJDX1QPN6Fy1aVJsGUaocYE17yJdCodUgNBVC9zFQPw899FDn03777efSNB5++GHntwpj9VuFurYp18EMcLlIV/A6vBRt4cMTnrYE7KwxNu1YMgNsyxKeyXnGrQKhC9lyF8JpHm6+MmgNVYH4xz/+4fKCa2pqNqsCMXXqVFcF4qyzznK5vrrI7YILLpB27dq5jmpusi6GO+KII2TOnDkybdo0Ofroo+XWW28VXaCnAvgvf/mLnHbaaa695gCPHDlSBg8enByUpwUEsCeokJvxUrSNHjzhaUvAzhpj044lgs2WJTyT8yymDrCWHtNFcnvttZer2as/6y6z0aGzt5omoaXNiq0DnK+Kg5ZA04V4mverQlxneHWx3K677upqButnOvurla90djiqIqF+lOtAAJeLdAWvw0vRFj484WlLwM4aY9OOJYLNliU87XmmyaKmM+ihm3LEPbRUmqZn6G5w+apExLXn2x4B7Esq4Ha8FG2DB0942hKws8bYtGOJYLNlCU97nmmyqNUe7rjjDlftoXPnzt6uFXue9wUaaYgAtqCYchu8FG0DBE942hKws8bYtGOJYLNlCU97nmmzOHPmTJk0aZIce+yxrgybz6G7y2nag6ZGlPtAAJebeAWux0vRFjo84WlLwM4aY9OOJYLNliU87XliMRkBBHAyfkGczUvRNkzwhKctATtrjE07lgg2W5bwtOeJxWQEEMDJ+AVxNi9F2zDBE562BOysMTbtWCLYbFnC054nFpMRQAAn4xfE2bwUbcMET3jaErCzxti0Y4lgs2UJT3ueWExGAAGcjF8QZ/NStA0TPOFpS8DOGmPTjiWCzZYlPO15YjEZAQRwMn5BnM1L0TZM8ISnLQE7a4xNO5YINluW8LTnmdRiQ1sjJ7Xrc34lrx35hwD2iVTgbXgp2gYQnvC0JWBnjbFpxxLBZssSnjY8V65c6bYYnjJlijO4yy67yPHHHy9bbrll7AuUU4SuW7dO/vrXv8qAAQOkZ8+esX0txQkI4FJQTZlNXoq2AYEnPG0J2FljbNqxRLDZsoRncp7r16+X2267TVq1aiUnnXSSM/inP/1JPvnkEznnnHOkRYsWsS5STgG8evVqtw3zAQccILvttlssP0vVGAFcKrIpsstL0TYY8ISnLQE7a4xNO5YINluW8EzOU+/vO++8U84//3y3eYQeCxYscKL4sMMOE92O+Nxzz5Vu3bq536vgPOWUU2T77beXBx54QF577TVp3bq126hir732ko8++kjuueceufjii6VDhw4yceJE+eMf/ygrVqyQwYMHy5gxY6Rt27byxhtvyHPPPSft2rVzP/fo0UOOOeYYeeihh2TWrFmyzz77uFnoZs2ayeLFi+X22293WxtrexXq/fv3d758+OGHzucjjjjCzQTnXlu3Q1Z7a9eulX333VeOPvpoJ/RLeSCAS0k3JbZ5KdoGAp7wtCVgZ42xaccSwWbLEp7Jear4fOaZZ+Siiy7aTBxGM6wqHvU/bau7rKm4ffLJJ2Xu3Lly5plnyuzZs+Xee++Vs846S9asWVMrQpcsWSLjxo2TU0891aUoaJpF06ZNnYB9++235cEHH3S2NNXihhtuEE3FOO+886RNmzZy4403ypFHHunSMVSgb7311k7k6nmPPPKIfO9735OWLVvWmQHOnX3+9NNPnR8q3tX+zTffLLvvvruMGDEiObRGLCCAS4o3HcZ5KdrGAZ7wtCVgZ42xaccSwWbLspp5XnTXQntYInL9d7apY7cxAawNH3/8cZk3b56cdtppToh27NhRDj30UCc8v/71r8vQoUNlw4YNMn36dOnatauo6I1mYSdMmODOPf3006VJkyai2xrff//9TmzrzG2u8NbrRIJar6szvmrv8MMPr+PvZ599Jtddd52cfPLJ7vPcFIhcAfzCCy84eyrK9dpz5sxx4rx3794l4RoZRQCXFG86jPNStI0DPOFpS8DOGmPTjmU1CzZbSv7WqnV8pkUAq6jU2V1Ne9AZXE0j6Ny5c60I7dWrV51g5YpQTT/IFbELFy50qRXRrLGvANZZX732smXL3LU05UJnjhsTwPWv7T+ikrVEACfjF8TZ1frQqRR8eNqSh6cdT1jasUQA27KsZp7lEsCN5QDr7Gn79u3lpptucjm6OoOrucKaxqAzr/vvv7+bAd64caPL8dX82o8//th0Bni//faTq666Sg455BAZNmyYLF261GsGWGefddY3mgHWdI4vvvjCpVeU8kAAl5JuSmzzUrQNBDzhaUvAzhpj045lNQs2W0r+1hif/qzytcxXBULTEVTIRlUg9P815/drX/uaW6imhy6Oi1IWNM3h7rvvljPOOKNgDrCeq7PJOqvrMwOsAviaa65xi+z69esnTz/9tDz77LNywQUX1M4Aq1+6AK+hHGBN29CZ50GDBpEDnGy4cDYPcfsxwEPclik87XjC0o4lz05blmnnOWfxelm84gv5ePF66d56oQzs38MegIHFQnWAVVjqLLAKXK2+oMfnn3/uUiPeeustqampkRNOOEGGDBkSqwqEjwAeNWqUE7yPPfaYbLHFFqKC+J133nE5wJrPq4vyHn30UTnqqKOkb9++dapA/O1vf3Ml3VTkq0j+5je/GbusW1y8zADHJRZge16KtkGDJzxtCdhZY2zasUy7YMvtKXH3j/sH89Y5obtoxQaZs+hL0ZtrYVivtXL8iO38jaaopQpgrdig6Q9ahoyjYQII4AyMDh6OtkGGJzxtCdhZY2zasUQA27IsN89cofvB3HWyaMUXsnjFBq9O7bb9Ojn1gK5ebdPUSPNmtd6v5v1qXV6OxgkggDMwQngp2gYZnvC0JWBnjbFpx7Lcgi2J51mN+6q1G0VTFzRtQX+OK3RzmXes2UI61jSVvl2aS4sNi2XkHt2ThKTs50Z1gLV8mNbT3WabuiXUyu5QABdEAAcQpKQuZvXhmJRbQ+fD05YsPO14wtKOJQLYlmUSnrlCV9MXNHUhEr1xvezWsZmo2O3+7387ttskenOPUO6juH2nfV0CCOAMjIhQbmb8tB2M8MweT2KevZgnEZa2tApbKzQ+NUVBBe6MeevcjK6V0O22dTPZumYLUfHrcxTy08dGNbbJrdygO7bFOXI3xahfjziOHcu2CGBLmim1FcrNjJ+2Awie2eNJzLMX8xAFcK7QVcG7ePkGJ3qLOfp0ae5mdLeuaSpxhW5D10vzfVSoCkQxDH3PSSKA61/jueeek6222koGDx7se3nzdghgc6TpM5jmmzmXFn7ajh14Zo8nMc9ezNMogDUvV2dwo2oL6qPm565es1pmL2laVJByhW6frs3djK7m7JbiSOt9lK8OsJYO++STT2rrAJeCR2TTUgA3tH1yKf2vbxsBXE7aFbpWWm/m+jjw03aAwDN7PIl59mJebgGs1RX0iMRtlKqgvyt2FjeKWusWTVyaQpSfG83olkrohjYDrPf3nXfe6UqcderUybm/YMECt3FEtBPcH//4R3n55ZelWbNmcvjhh8vIkSNdTV4VnLpT3HvvvSfz5893O8NpbV6tGrFhwwYZM2aM7LHHHm6DCq3jqxtSvPLKK+5ftd2zZ886m1d06NDB1RXW+sK68G7EiBGuvu/EiRPl+eefl4suusjt5qYbYxxwwAEyYMCA2l3htKbw5MmTnf96zd13393VAP7e977nSre9//77bjvlCy+8sLaftnf2JmsI4FJQTZlNXoq2AYEnPG0J2FljbNqxLLewTOK5VdwjcRstMIvSE1Tk6u+sjnxCV0Wv/j4NhxVP67688cYbdXZkq29fd4H7xz/+4apA6HbHt9xyixxxxBGy2267OQG8du1aOfPMM2X27Nly4403ysCBA+Wkk06S6dOnO9GronXhwoXuvOOOO86lJ4wfP95tZnHxxRc74XzPPfe4n5csWeJ2lDv77LNF84HVnm58oWJWz1fBq4fuInfeeeeJVqm47rrr3KYYmgOcOwOstq699lq3QYdu3hHtbqe+akm3Uh0I4FKRTZHdtN7M9RHhp+2ggWf2eBLz7MXcR6hHVRS0bTRLqwvM9Pdx6uP60o1KiqmgVWGrh6YtzJ83X3bfuVtqhG5D/UnrfdSYAFaBecMNN7gZXxW8euisqgra0047rY7gjEqm6cysts1doKbnRSJXhe3ixYud3VNPPdXN6EafTZgwQaZNm+ZmkvV48803pXnz5u5aH374oZup1pllPe8rX/lKnWvUF8AbN26UO+64Q7p06eJmi/V6w4cPl2HDhvkOuaLaIYCLwhbWSWm9mRHApR1HxN2Wbwg8Q/DRR7DZRq54a2nnGS0m05m59lt1qp2l1XxbPUohbjVFQYVttPDMzeZuvUnkFprFTTvPaKSk1c/GBHC+KguajvD666+7/GAVmF27dnVpEXEE8KpVq1yKxZFHHunwRAL4oYcekilTpkjbtm1rbzCdMdYNOFQo6znr1q1zs9GajlHfv/o5wNo33UZ59OjRLv1Bz4vSPIq/gxs/EwFcKrIpspvWmxkBXNpBQtxt+YbAMwQfEcAiUapBNELzpRhEM7S5ozhpjm2hO0IXmuUK2VxxW79WbiFb+T5nfBZD7ctzGssBPuWUU+T3v/99SWaAr7/+elH7uQL4hRdekLlz57r84CZN6qauaBqGCmU9NOWh0AywttM0iJtvvll23HFHN2utor2U6Q96TQRwsvEYxNk8dGzDBE942hKws8bYtGNZX6jnphFEV8m3GUM0+xq1KcUsbNxeRjm3ueLWpSm0aypt/r3wLK7NYtozPouh9uU5+apARPmyKhiffvrpOjnAKihHjRolQ4cOjZUCceutt8qJJ54ou+yyi5uV1UV1l156qXz66ae1M8D6s+YAa56uLpCbM2eOtGjRwi200xSGffbZxzn+0ksvyQUXXODyj+vnAG+77bbyjW98wwloTYPQtAlNpdBZ5H333TcZLI+zEcAekEJvwkPHNoLwhKctATtrjM3iWVrWpi3ei3hnRrm2+pV2q1atanc005QEFb2lLBUWz9NNrRmfxVCre05jdYB1HDRWBcI3BUKFqIpTrRihglZncXVRW24ZNK0CoSkWer3ly5e7/N3vfOc78sEHH7jf64I6TX1QMTxkyBBX7UFnkqNFcJrycNddd7nfR7PL+rsHH3zQVYModfqDUkUAJx+PqbfAQ8c2RPCEpy0BO2uMzcIs0yB0ozzayNvcxWLR76IZ2tweNZSGQNwLxz1Oi1B4xumTb1vLWr++14zaqQDWxXWa/6sL6kp9IIBLTTgF9kO5mfHTdrDAM3s8ifmXMdfNGLSMl6YpaD5t9HOxoyI3jSBXpOoOZLmHVjvIPcoxC0vci41q/vNC4Wnb603WKiWAdfZaF84NGjTI1RQux4EALgflCl8jlJsZP20HCjyzxzOLMbcSuvlq09ozI6QAACAASURBVG5cOVf67djDdiCVwFoW414CjLUmQ+FZCgaVEMBaIeJXv/qVdO7c2eUUt2nTphRd28wmArgsmCt7kVBuZvy0HSfwzB7Pao65Vk6Idh/ThWbFLi6LswlDNfO0vTv8rMHTjxOtykMAAVwezhW9Cg8dW/zwhKctATtr1TA2rYRutEBM82ajfNq4pbyqgafd6EpuCZ7JGfpa0OoQWqZMZ1Q58hNAAGdgZPDQsQ0yPOFpS8DOWihjc/qHs2SLtl1dfq7O6mqObr6SYj5kLIRuQ9cJhSd++owU/zZp5ampAldccYUrO1Z/m+AZM2a4igsHHXSQ2+yCozABBHBhRsG3SOvNXB8sftoONXhmj2faY64VGJ54a5VMnLE6dnC0coKKXd1tTMt86eIy/V0pj7TzjPqOn7ajIK08IwGsWwxfdtlldUqF6c5szzzzjBxxxBEIYM/hgAD2BBVys7TezAjg0o4q4m7LNwSeafUxjvCthNBlBtj2XoFnaXiqAL722mudcd0o4sADD3Q/L126VG655RZZsWKF7LXXXk4A56ZA6LbDWtd36tSp8sknn7i6vGPGjCnbYrPS0EhuFQGcnGHqLaT1pYgALu3QIe62fEPgmTYfGxO+KnS7dWwqWkZMS4eVo1xY3BGRNp4Iy7gRLK59WuOuAlh3U9ttt91cuTLd/U13X5syZYo8//zzbuvgHj165BXAKpK1vq7OHmuqxKGHHursZPlAAGcg+mm9mRHApR18xN2Wbwg80+LjjHnr5Plpq2TKrLWbBaFPl+ayW9flMnxId9sAlcBaWngW6hp+FiIU7/O08owE8NFHHy1PPvmkHHnkkdK7d28ZN26cq5/7zjvvSLTbW/0Z4Oj3SkJnhHP/Px6d6mmNAK6eWDbYk7TezAjg0g4+4m7LNwSelfZRhe+Tb34u+m/9Q4Xvobu2cdv1VtpP35GBn76k/NrB049TQ60iAazbCU+bNk3Wrl0rw4cPl7vvvtstivvDH/6AAI6BGAEcA1apmi5btkxee+01Wbeu7ktjq622cvk8WspE/7LTry700K85dtllFzfQfQ4eOj6U/NvA05+VT0t4+lDya1Mplo0J3z37tJTDdm0jHXN2TKuUn34Uv2yFn3GJNd4ensl45grgZs2aye9+9zvp16+fLF++XE466SQ3E8wMsD9jBLA/q7K1XLNmjUyePNntitKnTx+ZOXOmE8F77rlnUftj89CxDR084WlLwM5aucdmXOEb9bTcfhZLGD+LJZf/PHgm45krgDXX984775T3339fzj77bOnbt2+d1AZSIAqzRgAXZlT2FrpSU7/a0AT1Jk2ayPTp02XJkiVuNriYg4dOMdQaPgee8LQlYGetXGOzWOGLALaLda6lcsU9qff4mYxgrgDu1auXvPLKK/Lcc8/JxRdf7Co65Ob2IoALs0YAF2ZU1haLFi2Sd999VwYOHChbbrmlu7au8Fy8eLGsX79eNm7cKN26dZOddtrJiWOfg4eODyX/NvD0Z+XTEp4+lPzalJplUuGLAPaLY9xWpY57XH8aao+fViSxY0EAAWxB0dDGW2+95UTurrvuWmtV0yE0//crX/mKzJs3T2bPni0DBgwgB9iQexxTPMTj0CrcFp6FGfm2KBXLSR+skeemrXK7tdU/8uX4FvK3VH4Wum7cz/EzLrHG28PTlifWkhFAACfjZ3q25v7qYrjtt9/ebXWY79CFcpMmTZKOHTu6WWCfQx86HBCAAATiEpg2t5m88s8WsnT15t82Dei6XvbptVbat9oY1yztIZB6Ag29g1PvOA56E0AAe6MqfUNNc9D8X01/UIEbHXPmzJGamhrp0KGDmwmeOHGiaIWIOAI4hJuZ2QHbMQbP7PG0irnO+P7lzc9FN7LIPVq3aCIjdm4tIwa0Fv252MPKz2Kv73sefvqS8msHTz9OtCoPAQRweTh7XUUrPeiKTl381r59+9pzNAVCj8GDB8uCBQvcojhNgejUqZOXXR46Xpi8G8HTG5VXQ3h6YfJqlJRlqYVv1ImkfnrBMGiEnwYQc0zA05Yn1pIRQAAn42d6dkMCWOsEa9Fr/VcXvnXv3p1FcKbk4xnjIR6PV6HW8CxEyP/zYlmWS/gigP1jGadlsXGPcw2LtvhpQREbVgQQwFYkU2yHh45tcOAJT1sCdtbijs1yC18EsF2scy3FjXtpvChsFT8LM6JF+QgggMvHumJX4qFjix6e8LQlYGfNZ2yuWrtRnnt3lavqoD/nHlY5voV65ONnIRvl+Bw/bSnD05Yn1pIRQAAn4xfE2Tx0bMMET3jaErCz1tjYbEz4dqzZQvbq0yrx4jbfnnAP+ZLyawdPP06+rULh6dsf2uUngADOwMgI5WbGT9vBCM/s8cwX80LC99AhbWSvvq1sYRWwxti0xQ3PbPK07XX2rCGAMxBzHo62QYYnPG0J2FnLHZtpFL5RT7mH7GKuluCZTZ62vc6eNQRwBmLOw9E2yPCEpy0BO2s6Njt17dFgjq+mOlRixrd+D7mH7GKOALZlGRJP+55nyyICOAPx5mVjG2R4wtOWgL+1D+atq9NYZ3lztydesHCpvDu/xWaL29IifJkB9o91nJY8k+LQKtw2FJ6Fe0KLxggggDMwPkK5mfHTdjDCMx08VaTOWby+jjMqWutXYPhgbl1xu2jFF5vtxBa3R2kTvgjguBH0a8+97sfJt1UoPH37Q7v8BBDAGRgZodzM+Gk7GOFpx1MF7Eez58myjV9uUa7WF6tIXV53u+B84tbOEz9L3To2kxE7tyr74jY/78hZ9eXk24573ZeUX7tQePr1hlYNEUAAZ2BshHIz46ftYIRncp66UcTEGatlRr3Ug+SWi7OgwlZr9UaH/ty9Y7Pa//9s6Weyx1e2lb5dmhd3gTKdxdi0BQ3PbPK07XX2rCGAMxBzHo62QYZndfOMqidMnLEmcQqCklKRqsI199DUhK1rmtb5XZ+udUVrmzznFSLP2CxEKN7n8IzHq1BreBYixOflJIAALiftCl2Lh44teHhWJ8/FKzbIE2+tcjO++Y7uW26QgTu0q/ORE7db1xW3OiObO0trS6txa4xNW9rwhKctAayliQACOE3RKJEvPMRtwcKzunhOnbXWbQucL80hd4e0BXNnSc+ePW07b2yNsWkLFJ7wtCWAtTQRQACnKRol8oWHuC1YeIbPU9McJn6wWp6btjpvmkO+RWQhxD0EH3X04Gf491AxPSDuxVDjnFIRQACXimyK7PLQsQ0GPMPlqWkOz7272qU51C9Dpr3as09LVzkh3yKyEOIego8IYNv7B57Z5Wnf82xZRABnIN68FG2DDM/weGp6w/PTVsmUWWs3c17zdUfs3Fr26ttSOtZbmJbbOIS4h+Ajgs32/oFndnna9zxbFhHAGYg3L0XbIMMzHJ5axuwvb36eN80h2iRiUM+WXovWQoh7CD4i2GzvH3hml6d9z7NlEQGcgXiH8lJ86e2PZd/B3VMfkVB4ZtVPTXOY+MEat7AtX5rDwB4tZMSA1rFr5YbAMwQfEWz2jzjibss0FJ62vc6eNQRwBmKe1ptZd9fSr6an/mtt7Qp8zb88cXhNqqOSVp71oWXNTx1PUX5vfRaa5qDC97Bd2zSa5tDYwAuBZwg+IoDtH2/E3ZZpKDxte509awjgDMQ8LTezzsx9MG+T6J3yrzV5Z+c0HGkXwWnhWWjoZsXPxnZr0zSHTfm9rbzSHBDAhUaVzedZGZs2tApbgWdhRnFahMIzTp9ouzkBBHAGRkUlb2atsaqC94O56+Tjxeu9aadZBFeSpzfAKi81VWi3tj5dmrs0h0E9WsRB1mjbEOIego/MAJsNyVpDxN2WaSg8bXudPWsI4AzEvJw3c760hoYQR19La8mpvl2by0MTPpVpc7/cVSutIricPJMMz2r0M9qtraFvELSM2f4DWm+29XASjtG5IfAMwUcEsMVorGuDuNsyDYWnba+zZw0BnIGYl/Jm9k1riDDrzJzOyqng1c0Gcg/188VZHUW/0o6ONIrgUvK0HI7V5Gdju7VFZcx0xreUWxCHwDMEHxHAlnf5JlvE3ZZpKDxte509awjgDMTc8mbWr54/mLfu33m8a/OWl8pFqiJXZ3j7dN0kfBs7Ij/ve3F5qkWwJc9SDr/Q/dSxpsK3oTJm+XZryzrP0GNeyvgVYxuexVBr+Bx42vLEWjICCOBk/II4O+lDR9MadAMBzePVfN7GDl10pLO8Knp966tG9nL9TLMITsqzXIMmVD+T7NZWSrYh8AzBR2Ys7UcpcbdlGgpP215nzxoCOAMxj3szR2kNmmepgjdfLdVcbFpeKsrjrZ/WEAdvfT/ri+DRe7Z1C5sqfcTlWSl/Q/Oz0G5te/VpJSMGtCq6jFnSOITAMwQfEcBJR+Lm5xN3W6ah8LTtdfasIYAzEPNCN3OxaQ0De24SvlZHPj/ri2CtEax5wZU8CvGspG+51w7Fz7+8Okfemd82b5WQuLu1lZJ9CDxD8BEBbD9Kibst01B42vY6e9YQwBmIeb6buVxpDXHwNvTQuf6JpS7vODoqLYJDeTim3U8dgxrbfN8waBrNobu2Mf0DK85YzNc27TwRlkkjzMyqPcG6FkO4h0K6j0odr2q3jwCu9gj/e4Vwu627u00oyp3WEAdvQw9HFUgqlFQwpUEE8xCPE9X8bTWn/P4Xl9cRvxa7tSX3rGELIcQ9BB9DEhjwtL2j4GnLE2vJCCCAk/EL4uzr/zxfPljYtFFfo2oN1mkNcQA19nBMkwjmIR4nqpu3nThjtdw/YUXtBy2bbZRRu21KbSllGbNkXodRaoqxmTTKzFjaEoRnKXliOxkBBHAyfkGcffczc+WN2XVzdZNUayhVpwu9vNMiggv5WSo+ce2m0c+HJ62U56atqu2KjsNRO6+UoQO2j9u9srdPI8/6EELwkRlg+6FL3G2ZhsLTttfZs4YAzkDMn538sTw2tZVYVWsoFTKfh04aRLCPn6ViFMdu2vzUWV+d/Y0O/dbhokM7yIK5s6Rnz55xulaRtmnjmQ9CCD4igO2HL3G3ZRoKT9teZ88aAjgDMQ/lZvb1M58IPmNk+4IbbViF2tdPq+sVayctfmq8bnhiaZ0qD/rH2En7tXMpD2nxsxDnEPwMwUcEcKGRFv9z4h6fWWNnhMLTttfZs4YAzkDMQ7mZ4/hZXwSrkNLZxCR1iH2HQhw/fW2Wol0a/NSFi/e/uKKO+N2zT0snfqMjDX768A/BzxB8RAD7jLZ4bYh7PF6FWofCs1A/+LxxAgjgDIyQUG7muH5WSgTH9bNSQ6zSfuYrc5avhF2l/fSNTwh+huAjAth3xPm3I+7+rHxahsLTpy+0aZgAAjgDoyOUm7kYP3XXuise+6y2nFY5ZoKL8bMSw6ySfmqury54i2r8alx0J798m5hU0s84cQnBzxB8RADHGXV+bYm7HyffVqHw9O0P7fITQABnYGSEcjMX62f9mcZSi+Bi/Sz3UKuUn/XLnBWKR6X8jBuPEPwMwUcEcNyRV7g9cS/MKE6LUHjG6RNtNyeAAM7AqAjlZk7iZzlFcBI/yzncKuFnvkoPJ+1X02hudiX8LCYOIfgZgo8I4GJGX+PnEHdbpqHwtO119qwhgDMQ81Bu5qR+lksEJ/WzXEOunH5qqoPu7KY7vEVHVOas0OYW5fQzCfsQ/AzBRwRwklGY/1zibss0FJ62vc6eNQRwBmIeys1s4Wc5RLCFn+UYduXyM1+Zs/qVHhrrb7n8TMo8BD9D8BEBnHQkbn4+cbdlGgpP215nzxoCOAMxD+VmtvIznwgee0xHs212rfws9dArh5/K+vZnl4suRoyOETu3ltF7tfXuXjn89HamkYYh+BmCjwhgi9FY1wZxt2UaCk/bXmfPGgI4AzEP5Wa29LO+CO7esZlceGgHExFs6Wcph1+p/fQtc1aoj6X2s9D1fT8Pwc8QfEQA+444/3bE3Z+VT8tQePr0hTYNE0AAZ2B0hHIzW/tZKhFs7WephmAp/cxX6eHE/doVtRtfKf20ZBuCnyH4iAC2HJWbbBF3W6ah8LTtdfasIYAzEPNQbuZS+FlfqFnMBJfCz1IMw1L5+dy7q+ThiStrXS5U5qxQ30rlZ6Hrxv08BD9D8BHBFnfkFW5P3AszitMiFJ5x+kTbzQkggDMwKkK5mUvlp7UILpWf1kOxFH7mK3N25sh20rGmadHul8LPop1p5MQQ/AzBRwSw/egk7rZMQ+Fp2+vsWUMAZyDmodzMpfTTUgSX0k/L4Wjpp1Z6GPfsMpkxb12ti326NJczR7ZPnFdt6aclv/q2QvAzBB8RwPajlLjbMg2Fp22vs2cNAZyBmIdyM5faTysRXGo/rYaklZ9Jy5wV6o+Vn4Wuk/TzEPwMwUcEcNKRuPn5xN2WaSg8bXudPWsI4AzEPJSbuRx+WojgcvhpMSwt/MxX6eHQIW3k0F3bWLjobFj4aeZMI4ZC8DMEH4m5/Wgl7rZMQ+Fp2+vsWUMApyTmy5Ytk9dee03WrfvyK+Z+/fpJ7969RT+bNm2a+7dp06ay4447Sq9evbw9D+VmLpef9UXwoB4t5IyR7eFZj4CmO2jag84AR8eJw2tkr76tvFn5NCxX3H18aaxNCH6G4CMCOOlIZAbYnmBdi6HcR6XmUO32EcApifDcuXNlxowZsttuu0lNTU2tVxs2bJDJkydL8+bNZciQIaLtpk+fLgMHDpRtttnGy/tQbuZy+llfBKuoU3Hnc5TTTx9/GmqTxM98Zc70j4S+XZoncSnvuUn8NHemEYMh+BmCjwhg+1FL3G2ZhsLTttfZs4YATknMZ8+e7b4KHjp0qLRs2bLWq+XLl8vrr78uOhu83XbbuRniSZMmSefOnaVPnz5e3odyM5fbz+emrZKHJ31ZzstXBJfbT68g52lUrJ/KRNlER8eaLdxit24dmxXrSqPnFetnSZxBAJcFKzG3xQzPbPK07XX2rCGAUxLzmTNnykcffSRNmjRxInfbbbeVQYMGycqVK+WNN96Q/v37S9euXZ23EydOlNatW7vPfQ4ejg1Tuu/F5TLpgzW1DXxEcDXzzFfm7CKjHfQaikI18/S5Py3bwNKSJvnptjThac0Te8kIIICT8TM7+7333pOFCxfKgAEDZMWKFS7NYYcddpBOnTolFsDT3pshd46fLpeMGS7dO3cw89naUKVe3nFFcKX8jMs7jp/5Kj0M7NFCTtqvXeIyZ4X8juNnIVul/DwEP0PwUWOEn7YjFZ7Z5Gnb6+xZQwCnNOaa96uHpj4knQG+/IbH5c4/v+PsHXtAfzntiF2kpk2LlPa8Mm49+V5LmTb3y6/4B3RdL4fs9OXMcGW8Ks9Vl61uIo9NaSULVmxRe8Es9b88lLkKBCAQEoGePXuG5C6+FkEAAVwEtFKc8umnnzqzmvqgx5tvvim6AE5TH5LmAO/0zatlxedra91uX9NKzjhqDzn9qD1Ef07LUelZDN+Z4Er76RsvHz/zlTkbvWdbGTGgte9lErfz8TPxRQwMhOBnCD5qKPDTYEDmmIBnNnna9jp71hDAKYm5pkAsXrxYdt99d5f3O2XKFFfqbPvtt3dVIJo1a1ZbBUKrRcSpAvHo06/J/U/PkFenzKrT2+07d5BLTh4uxxw4MBUU0vAQ9xHBafDTJ2CF/Jwya63c/+Lykpc5K+RrIT8LnV+uz0PwMwQfEcD2I5a42zINhadtr7NnDQGckpivWbNGpk6dKosWLaqdCR48eLCr+2tVB/iVt2fJpb8eLx/PX7qZEL783JFy8D79KkojLQ+d+iK4fu3btPhZKFiN+ZmvzJkuditVpYfGfK0GnoViUa7PYWlLGp7wtCWAtTQRQACnKRol8qX+Q/yhp6fK1fdO2EwIDxvcQy45abjov5U40vSyaUwEp8nPYoRlvkoPJ+1XUxHxy2yg7Z0W+ti0pZHcGjyTM8y1AE9bnlhLRgABnIxfEGfne+gsW7Faxj0yWcY9/JosX1l3sZfOBI89d2TZK0ak7eF4xWOfiebIRkc0E5w2PxsahPX91EoPWuNXZ3+jQ2d8S13mrNBNEirPQv2qxOewtKUOT3jaEsBamggggNMUjRL50thDXIWwzgbf8cimqhO5x7EHDZTLzxlZtoVyaXvZqGC8/omlm4ngLi3mSwgrhHN55itztmeflvKtvWpKXuas0LBOW9x9/6Ao1K9KfA5LW+rwhKctAayliQACOE3RKJEvPg9xzQu++p4J8tBfp9bxopwVI3z8LBGiBs3mE8FaHu2wvbuV25XY14t46iz2/S+ukI9zZrNV/GqN3zQcaYx7Pi4h+BmCj8oWP23vPHhmk6dtr7NnDQGcgZjHeThO+3C+jL352c0qRqgQ1rSIUlaMiONnOcOWTwT37dK8jgt9utb9/9Ytmkj3elsHa7qB/r5ch/Js1q6bm8XWPkRH/UV95fIn5JnVUERbWu+h+rHHT9u7Dp7Z5Gnb6+xZQwBnIObFPBy1YsTYm5+Rd2cuqENIS6eVqmJEMX6WK3z5RHDSa+cTyR3bNZWONV9uSKHXqC+29Tyfag1/eXWO6AYf0aHnnbhfOxnUI12boKQ57rkxDsHPEHwM5Y8J/Ez6hNv8fManPVMsFk8AAVw8u2DOTPLQKWfFiCR+liMYpRDBVn7rbHP92eUZ89bVEb+VKnNWqI9pj3vkfwh+huAjwrLQHRH/c+Ien1ljZ4TC07bX2bOGAM5AzC1uZl0ol69ihJZMu/qyUSYVIyz8LEc4p74/S1p16FrnUh/M/VJs6geLVmyQxSu+qNNGc3FzUxHK4ateQ2eLzxzZTjrWNC3XJWNdJ5S4h+BnCD4igGPdHl6NibsXJu9GofD07hAN8xJAAGdgYFjdzFHptGvunbAZNa0YccmY4YmEsJWfpQ6plZ8qhnMXpqnfi5dvLpxzZ3JdmzziuqE+p6HMWaF4WPEsdJ2kn4fgZwg+IoCTjsTNzyfutkxD4Wnb6+xZQwBnIObWN3OpKkZY+1mq0KbRT51d/jxnoZuK6w9mLZTRw7crFQYzu2nkma9zIfgZgo8IYLNbp9YQcbdlGgpP215nzxoCOAMxL9XN3FjFiEvHDJfTj9ojFt1S+RnLCY/G+OkBKUYTeMaAVaApLO1YItRtWcLTnicWkxFAACfjF8TZpX4pNlYx4pKTh3uXTiu1n1bBwk8rkpvswNOOJyztWDI2bVnC054nFpMRQAAn4xfE2eV6KSatGFEuP5MGDT+TEqx7PjzteMLSjiWCzZYlPO15YjEZAQRwMn5BnF3ul6JWi9CqEctXrqnDp1DFiHL7WWzw8LNYcvnPg6cdT1jasUSw2bKEpz1PLCYjgABOxi+IsyvxUowqRuQrndZQxYhK+FlMAPGzGGoNnwNPO56wtGOJYLNlCU97nlhMRgABnIxfEGdX8qUYp2JEJf2ME0j8jEOrcFt4Fmbk2wKWvqT82sHTj5NvK3j6kqJdOQgggMtBucLXSMNDR4XwJVeOl1enzKpDo31NKznjqD1cDeE0+OkTKvz0oeTfBp7+rAq1hGUhQvE+h2c8XoVaw7MQIT4vJwEEcDlpV+haaXroaMUIzQ+uL4S379xBTj5sJznn+BEVouR/2TTxbMxr/PSPqU/LEHiG4KOyxk+fEeffBp7+rHxahsLTpy+0aZgAAjgDoyONN3NjFSPGXT5adGY4rUcaeeZjhZ+2IygEniH4iAC2HZfwzC5P+55nyyICOAPxTvNLMV/FiAE7dparLjtM9N80HmnmmcsLP21HTwg8Q/ARwWY7LuGZXZ72Pc+WRQRwBuKd9pdiVDHimnsn1EZDZ4CvvuwwOXiffqmLUNp5RsDw03bohMAzBB8RbLbjEp7Z5Wnf82xZRABnIN6hvBTve/Ql+b/fTqpTP1i3VNYFcmk6QuGJn7ajJgSeIfiIYLMdl/DMLk/7nmfLIgI4A/EO6aW4Yn0rOWPsw6JVI6JD6wZffs7I1OQFh8SzZ8+eqR/h8LQLESztWCIsbVnC054nFpMRQAAn4xfE2aG9FDUl4vSxD9epFKH5wOPGjpbunTtUnHloPCsOrIAD8LSLECztWCLYbFnC054nFpMRQAAn4xfE2aG+FC+9crw89NeptYw1L/j/XXl8xRfHhcozrYMVnnaRgaUdSwSbLUt42vPEYjICCOBk/II4O+SXopZLu/TX4+twvvqyUXLMQQMrxj5knhWD1siF4WkXFVjasUSw2bKEpz1PLCYjgABOxi+Is0N/KU77cL4cc9kDdRbHaV7wVZeNqgj/0HlWBBoCuCzYGZu2mOEJT1sCWEsTAQRwmqJRIl+q4SGui+JOv/yP8u7MBbWUhg3uIZXYNKMaeJZoqBVlFp5FYct7EiztWDJjacsSnvY8sZiMAAI4Gb8gzq6Wl6Iujht787N18oJ1C+Xbx44ua15wtfBMy+CFp10kYGnHEsFmyxKe9jyxmIwAAjgZvyDOrraXou4e99Nbnq1lr4vjxp4zsmx5wdXGs9KDGJ52EYClHUsEmy1LeNrzxGIyAgjgZPyCOLsaX4pPvTxdLrlyfEU2zahGnpUcyPC0ow9LO5YINluW8LTnicVkBBDAyfgFcXa1vhR1cZyWSsvNC9atk3ULZZ0VLtVRrTxLxauQXXgWIuT/OSz9Wfm0hKcPJf828PRnRcvSE0AAl55xxa9QzQ+dSmyaUc08KzFY4WlHHZZ2LJmxtGUJT3ueWExGAAGcjF8QZ2fhpTj25mfkjkcm18ZDZ4C1QoRWirA+ssDTmllj9uBpRxuWdiwRbLYs4WnPE4vJCCCAk/EL4uysvBTLtWlGVniWa3DD0440LO1YIthsWcLTnicWkxFAACfjF8TZWXoplmPTjCzxLMcAh6cdZVjasUSw2bKEpz1PLCYjgABOxi+Is7P2UtS8YN05Lndx3IAdO8v/u/J4k8VxWeNZ6kEOTzvCsLRjiWCzZQlPe55Y3RzkzAAAHiNJREFUTEYAAZyMXxBnZ/WlqBUiHvrr1NoYWW2akVWepRrs8LQjC0s7lgg2W5bwtOeJxWQEEMDJ+AVxdpZfiqXYNCPLPEsx4OFpRxWWdiwRbLYs4WnPE4vJCCCAk/EL4uysvxRfeXuWnD72j3U2zThj9FC5/JyRRcUv6zyLgtbISfC0IwpLO5YINluW8LTnicVkBBDAyfgFcTYvRRHLTTPgaTvs4WnHE5Z2LBFstizhac8Ti8kIIICT8QvibF6Km8Kki+Mu+fV4efrlGbVx08VxV112mOi/vgc8fUn5tYOnHyefVrD0oeTfBp7+rHxawtOHEm3KRQABXC7SFbwOD5268JNumgFP28EMTzuesLRjyYylLUt42vPEYjICCOBk/II4m5fi5mHSTTMuv/mZOnnBY889QE4/ao+CMYVnQUSxGsAzFq5GG8PSjiWCzZYlPO15YjEZAQRwMn5BnM1LMX+Yit00A562wx6edjxhaccSwWbLEp72PLGYjAACOBm/IM7mpdhwmIrZNAOetsMennY8YWnHEsFmyxKe9jyxmIwAAjgZvyDO5qVYOEz1N81oX9PK7RyXb3EcPAvzjNMCnnFoNd4WlnYsEWy2LOFpzxOLyQgggJPxC+JsXop+YdK84Et/Pb5O46svGyXHHDSwzu/g6cfTtxU8fUkVbgfLwozitIBnHFqF28KzMCNalI8AArh8rBu90po1a2Tq1KmyaNEi127bbbeVwYMHS9OmTWXu3LnyzjvvyIYNG9xn+rtddtlFunbt6uU9Dx0vTK6Rz6YZ8PTn6dMSnj6U/NrA0o+Tbyt4+pLyawdPP060Kg8BBHB5OBe8yrRp02Tx4sWy++67i4rht956S3r37i09e/aUmTNnOhG85557SvPmzQvaqt+Ah048ZB/PXyqnX/5HeXfmgtoThw3uIeMuHy2aGgHPeDwLtYZnIUL+n8PSn5VPS3j6UPJvA09/VrQsPQEEcOkZe13hvffek1atWkmvXr1k48aNMnHiROnQoYPstNNOMn36dFmyZInstddeXrYQwEVhqnNSY5tm1DRb7f4wSfvBy8Y2QiHwDMFHjQp+Zm9sEnfbmGMtOQEEcHKG5hY0DWLKlCnyla98xaU56M86O7x+/Xonjrt16+aEcZMmTbyuzcvGC1PeRlffO0GuuXdC7Wc6A/yjk4fKSd/ct3ijZTqTuNuCDoFnCD4ihGzHJTyzy9O+59myiABOWbw1z/f11193qQ5DhgxxInfy5Mku/1cF8bx582T27NkyYMAAcoDLFLt8m2acMXqoXHLSvi4lIq0HYsg2MiHwDMFHBJvtuIRndnna9zxbFhHAKYq3zu7qQrhly5a5XODWrVtv5t26detk0qRJ0rFjRzcL7HPoS5EjGYEZs5fIj37zosxbtLLWUE2bFnLsAf3l2JH9RH/mgAAEIACB6iAQQppbdZCuXC8QwJVjv9mVP/jgA/n4449d9Yetttqq9vM5c+ZITU2NywnWmWDND9bP4wjgEG7mtM9eaV7w6WMfllenzKoTu+07d5BLTh4uxxxYt1xapYdW2nlGfPDTbqTA0o4lM6u2LOFpzxOLyQgggJPxMzv7k08+kffff1/69+8v2223XR27mgKhhwrjBQsWuEVxmgLRqVMnr+vzUvTC5N3ovkdfkt/8cYpotYjcQ4XwVZeNEq0YkYaDuNtGIQSeIfiIELIdl/DMLk/7nmfLIgI4JfHWWV2t9JB76CyvVn7QlAgtk6b/ak5w9+7dWQRXwbhFIkNzg3WRXH0hrAL4kpOGV1wII4ZsB0kIPEPwEcFmOy7hmV2e9j3PlkUEcAbizUvRNsi5PDUtYtwjk2Xcw6/J8pVr6lzo2IMGyiVjhkv3zh1sHfC0Rtw9QXk2C4FnCD4i2DwHXIxmxD0GLI+mofD06ApNGiGAAM7A8AjlZg7ZTxXCOht8xyOb0lVyj0pVjAiZZxpvyxB4huAjAth+dBN3W6ah8LTtdfasIYAzEPNQbuZq8FPTIa6+Z4I89NepdUaWlks746g95PSj9ihb6bRq4Jmm2zMEniH4iAC2H9XE3ZZpKDxte509awjgDMQ8lJu5mvx85e1Zbka4fsUIFcJjzx1ZlooR1cQzDbdpCDxD8BEBbD+aibst01B42vY6e9YQwBmIeSg3czX6qUL40l+Pz1sx4vJzR8rB+/Qr2QisRp4lg+VhOASeIfiIAPYYbDGbEPeYwAo0D4Wnba+zZw0BnIGYh3IzV7OflagYUc08K3HbhsAzBB8RwPajl7jbMg2Fp22vs2cNAZyBmIdyM1e7n41VjNCZYE2NsKwYUe08y33rhsAzBB8RwPYjl7jbMg2Fp22vs2cNAZyBmIdyM2fFz0gIX3PvhM1Gn5ZOu/yckSYL5bLCs1y3cAg8Q/ARAWw/Yom7LdNQeNr2OnvWEMAZiHkoN3PW/Cx1xYis8Sz1rRwCzxB8RADbj1Tibss0FJ62vc6eNQRwBmIeys2cVT+nfThfxt78rHnFiKzyLNUtHQLPEHxEANuPUOJuyzQUnra9zp41BHAGYh7KzZx1P7VixNibn5F3Zy6oMyq379xBLjl5eOzSaVnnaX1rh8AzBB8RwNYjU4S42zINhadtr7NnDQGcgZiHcjPj56bBaFUxAp62N3cIPEPwEQFsOy7hmV2e9j3PlkUEcAbizUvRNsjl4qkbaYx7+DVZvnJNnQ4MG9xDrr5sVMGKEeXyMyld/ExK8MvzYWnHEmFpyxKe9jyxmIwAAjgZvyDO5qVoG6Zy8ixUMeKSMcMbFMLl9DMJYfxMQq/uubC0Y4lgs2UJT3ueWExGAAGcjF8QZ/NStA1TJXgWUzGiEn4WQxo/i6GW/xxY2rFEsNmyhKc9TywmI4AATsYviLN5KdqGqZI8G6sYcemY4XL6UXvUdraSfsYhjp9xaDXeFpZ2LBFstizhac8Ti8kIIICT8QvibF6KtmFKA0+tGKE5wq9OmVWnc7kVI9Lgpw95/PSh5NcGln6cfFvB05eUXzt4+nGiVXkIIIDLw7miV+GhY4s/TTwbqxhxwoF95ZsHDbXtfAmspYlnY90Lwc8QfGQm0P4mIu62TEPhadvr7FlDAGcg5qHczPhZ/GDUahE6I1y/YoTOCGvViL0H95Bhg3oUrBxRvAfFn0nci2dX/0xY2rFEqNuyhKc9TywmI4AATsYviLN5KdqGKa08o4oR+UqnRQQG7NjZCWIVwwft09cWTJHW0sozRHEJyyIHYQOnwROetgSwliYCCOA0RaNEvvAQtwWbdp5RxYgnJvxDVqxa12jnVQwfvE8/2XvQ9qLiuBJH2nlGTELwMwQfmQm0v8uIuy3TUHja9jp71hDAGYh5KDczftoORuW5Yn0r0QVzT708Y7MFc/Wv1r6mlRyyT9+yp0sQd7u4w9KOJULdliU87XliMRkBBHAyfkGczUvRNkwh83zq5elOEOt/785c0CiYcqVLhMzTdmQltwbL5AxzLcATnrYEsJYmAgjgNEWjRL7wELcFWy08NVUiEsNPvjx9swV09amVKl2iWnjajrLirMGyOG4NnQVPeNoSwFqaCCCA0xSNEvnCQ9wWbLXy1E02KpEuUa08bUednzVY+nHybQVPX1J+7eDpx4lW5SGAAC4P54pehYeOLf6s8CxXukRWeNqOwvzWYGlLGZ7wtCWAtTQRQACnKRol8oWHuC3YLPIsJl0iKrVWqLpEFnnajsgvrcHSliw84WlLAGtpIoAATlM0SuQLD3FbsPAUiZsuoWL44H375t2MA5524xOWdizVEjzhaUsAa2kigABOUzRK5AsPcVuw8Nyc56bc4U0VJgpVl9Dd6Q7et58Tw1p/eMmi+dKzZ0/bIJXAWghxD8FHhKX94CTutkxD4Wnb6+xZQwBnIOah3Mz4aTsYK8VTd6TTusOuwsSUWaLpE40du/bvJPvv2c/tTFcoXcKWUDxrleIZx8sQfEQAx4moX1vi7sfJt1UoPH37Q7v8BBDAGRgZodzM+Gk7GNPCM0qXUDH89MszGu2kbsbRWLqELaF41tLCszGvQ/ARARxv3Pm0Ju4+lPzbhMLTv0e0zEcAAZyBcRHKzYyftoMxrTyTpEuoQK7UkVaeuTxC8BEBbD+Cibst01B42vY6e9YQwBmIeSg3M37aDsYQeGq6xP1/fkVmfPy5V7qEbsbhW13ClmYYC6JCiDkC2HpkhjE2ibt93LGYjAACOBm/IM7mpWgbJniWjmea0yVCiHsIPiKEbO8feGaXp33Ps2URAZyBePNStA0yPMvHM03pEiHEPQQfEWy29w88s8vTvufZsogAzkC8eSnaBhmeleEZt7pElC6h/+49qEdip0OIewg+ItgSD8XNDBB3W6ah8LTtdfasIYAzEPNQbmb8tB2M1c4zN11CZ4qXr1zTIMCouoSK4YP36SvdO3eIDTsEniH4iACOPfQKnkDcCyKK1SAUnrE6RePNCCCAMzAoQrmZ8dN2MGaNZ1R3+KmXpnttxrFJDPdzm3H4VJcIgWcIPiKAbe9zeGaXp33Ps2URAZyBePNStA0yPNPPU9MltO7wUy/N8KouoRtw6MxwY+kSIcQ9BB8RbLb3Dzyzy9O+59myiADOQLx5KdoGGZ7h8dTd6J58aboTw8WmS4QQ9xB8RLDZ3j/wzC5P+55nyyICOAPx5qVoG2R4hs+zmHSJvt3aypABvaVd25ap3bKZsRn+2CymB8S9GGoNnxMKT9teZ88aAjgDMQ/lZsZP28EITz+ecdMlcq1qyoQemkLRvm1L6d6lg2zfuUPFRDIx94u5byt4+pLyawdPP060Kg8BBHB5OFf0Kjx0bPHDs7p5xkmX8CHhxHFNSyeMtfqELrgbsGMnd6pFebZcHxibPhHxbwNPf1Y+LeHpQ4k25SKAAC4X6Qpeh4eOLXx4ZotnlC4xeepHsu6LLUQFsv5neUQiuX3bL8VxNLu8c+9OXlUq1B/GpmVU4GlLE57WPLGXjAACOBm/IM7mpWgbJnjCUwlo6sS0Dxc4GLq4To+P5y2V2fOXus/enbnpM6vDzSB36SD5RLLOLOt/jE0r2pvswBOetgSwliYCCOA0RaNEvvAQtwULT3jGIaAzyHroxh3LVq6pFcn6u1f/LZzj2GusbU2bFjKwb5c6TYbV2wUvylPObRRnltnCV+4hC4pf2oBnNnna9jp71hDAGYg5D0fbIMMTnrYE/i2OV6xxqRXRDHI0u2wtkn18z81TjtpHC/1yz4/SNKLfRTPRha7BPVSIULzP4RmPV6HWofAs1A8+b5wAAjgDIySUmxk/bQcjPKuLpxPH85bKspU5qRc5s8uNbQVtSyKetSi/OTpLUzi6bdNStuzw5XbU9dtoW+sFgvG83tSae6gYag2fA09bnlhLRgABnIxfWc5etmyZTJs2TfTfpk2byo477ii9evXyvjYPHW9UXg3h6YXJuxE8vVEVbPjqG+/KxqY1ddpF+cnRL6M85dxGlZhlLtiZeg2iHOjcX9dP78g3c50kvYOxGTdKjbeHpy1PrCUjgABOxq/kZ2/YsEEmT54szZs3lyFDhsjcuXNl+vTpMnDgQNlmm228rs9DxwuTdyN4eqPyaghPL0xejaxY5i7wiy4c5TBH/5+vTSkqZHh1PGaj+qkbUYm6OuJ6cA+ZP3++dO7cOab1ZM2L2WjFKu7JPC98Nn4WZkSL8hFAAJePdVFXWr58ubz++uvSr18/2W677WTdunUyadIk91Du06ePl00eOl6YvBvB0xuVV0N4emHyapRGltEiwFrhvHK1vPz6dOmw5Za1fXLiesWa2v8vRRUNL4A0KppAvjSW+sZWr14trVq1KvoapTgx3x8/vTq3lG8eNLQUl8NmiggggFMUjHyuaNrDG2+8If3795euXbu6JhMnTpTWrVvLoEGDvLxP40sxn+P46RVO70bw9Ebl1TAEniH4qLCL8TPKgc4Nlk96h4rrtOZHew08GpWdwGlH7CI/vfDwsl+XC5aXAAK4vLxjXw0BHBtZyU8o5uVdcqfyXAA/bamHwDMEH4sVwFbRbCh1Q6tv1BHXb8+SSsxYMvttFeni7SCAi2cX0pkI4JRHy0IA33XXXSnvJe5BAAIQgEDIBOYtWS+r1n0RXBc+W7FBPlu5oY7fO3RuIf/zH2cH1xccjkcAARyPV9lbW+QAl91pLggBCEAAAhCAAARSTAABnOLgqGtRFYhmzZrVVoGYMWNGrCoQKe8i7kEAAhCAAAQgAIGyEkAAlxV3cRdLWge4uKtyFgQgAAEIQAACEKhOAgjg6owrvYIABCAAAQhAAAIQaIAAArjKh8aKFStc7eB27dqJplFwQAACEIBA2ARCeK5v3LjR7V76xRdfSIcOHWSLLbaohb5+/XrR9S26wVNNTd2dC8sdmcb8LLcvXK+8BBDA5eVdtqutWrVKLrnkErn11ltl8ODB8uCDD7pawmk83nrrLfmf//kfeeSRR+Soo46SK664Qvr27Zs6V1999VX5r//6L3n22WdT7WcE7rHHHpNbbrlF7rvvPtl6661Tx/NnP/uZ/Pd//3etXzoGfvKTn6TOz3nz5jk/f//738vOO+8st912m3cN7nJ0ZtGiRXLiiSfKU089VedyaeS5cuVKufLKK+WGG26QbbfdVn784x/L8ccfn7o/zhcvXiy/+tWv5KabbnJrL375y1/KsGHDpEmTJuUIaYPXaOy5rkLu73//u4wdO1amTZsmF154oXz/+9+Xtm3blt3n3DF58MEHy/3331/7DHrppZdk+PDhzqdKj9HG/FTWeq9fc801ztcf/ehHcvrpp6durJY9uFV0QQRwFQUzX1f0Br/gggvcQzGNAnjJkiVy/vnnyxlnnCEjRoyQBx54wG38oS+cFi1apCY6ugX1d7/7XSeAd9llF/dAnzBhgns46qYkaTsWLFggZ555pqxZs6bOyyctfurL5Qc/+IGceuqpsvvuu6fFrc38UD8vvfRS2XfffeWEE05wi1JVBKX52xT1WcfpkUceKV/72tdSxfaOO+5wO1vqH7lLly6Viy66yIngNI0BFZJ6X+u9o7HXRceXX365XHXVVbLDDjukgme+5/r777/v4q5+6k6hV199tfvmT5//lTrUJ3333HjjjZv9Ea7P0JkzZ6bij958fj788MPyzDPPuLGqf7idd955qRurlYprtVwXAVwtkWygH2kXwDq79sQTT8gxxxzjvgr7xz/+4WZe9AWkX5ul5dCv6z766CM3A9i0aVPRB+b//u//yvXXXy9bbbVVWtx0fugLXP3SGXWd+dVZjLTNACtPnVHRWao0/mEWBVTFms4CXnvttU5MhHDoTPWnn37qhE+lZyzr89JZ/969e7sZa/0aXMXvV7/6VRk1alRq0EbC/Hvf+56b6dc/evSbif33318OPPDAVPiZ77mu3/K99957Tqxr3HXs6h8cv/71r6VNmzYV8TtkATx+/Hj33Nx7773dM/WnP/2p7Lbbbu4PS47qIIAAro44NtiLtAvgXMf1ITNu3DhZuHChmx1UoZnGQ2fYfve734my1RmitPmpL53/+I//kHPOOUd++9vf5p19qTRXZaczKvpHz1//+lcngPTrUP1aPE2Hfl179913y+jRo2XKlCluO/JvfetbFfla2YfLnDlz5Oc//7mbdevUqZPPKWVtozx1ZlL/eNRvf/QPNZ1h69mzZ1n9aOxi9QWwts0V7mlwNN9zvf6MamPis1x9CFkA5zLS+0q/AdRxm+Y/2MsV12q5DgK4WiLZQD9CEsA6e6F/ZetXeN26dUtlZDSv9rrrrnMLO/RrPU2HSNOhs2oqftSvXXfdtcGvHyvts27Zqznq+pVtly5d3Itl++23T90fPirYNEVHBZDOBt5+++1uMY/OsqXtDx+Nqc746Rg4++x07mKlfzzqjKR+O6F+am61/nGRu0Cq0mMzSoHQbZB1jM6ePdulaowZM8bNXKfhQADbRqExoa7jVN9JHTt2dKl6aftWxZZEtqwhgKs83qEI4Pnz58vFF18s5557buryFvMNkTfffNMt5NGvxtu3b5+aUfTCCy/IPffc42bZNG+5ofy71Dj8b0f061p9ydx8882pSn1RAXzvvffW5nprio6KX02LSFtaSdrzqjWVQMel3i+an67+6jcVmlbwjW98I1VDUlN01Ff9dkLXJuhzVBduIYDjhSn0GWD9Y0i/7Xv55ZfdNxWVWFAYjzit4xBAAMehFWDbEASwLjDQF+E+++zjVoSn8S9sTcv4+OOP3Q58OvOnOZYq2HXmUnMa03LoTKXOrmkqgQoMrbCh/qWtCkj9nGpNL1ABrF+Jpyn3u34OcBq+Vm5orH3yySfywx/+0C0g3W677dIyJGv9iCoY6EyqLirUI00LoRoCtnbtWsf10EMPJQc45qgKXQA///zz7o9y/dZPFxZyVBcBBHB1xXOz3qRdAEdfL6njuugkravrdQGc+qcpGgMGDJBHH31UHn/8cSfY0jorkGaxpikQmuetgl3zP3W2rWXLlu4r5zT9AaR5qvqHjlar0IoKWlJOq5ToQk31N01HmuOtnHQGWO8frZqiufMqLPVfFZaaBpGmQ8W6pmVoJRotLaazf1pSMu1VIFSoa4pJ9+7d3RjVBbpUgSg8svLdO5qSpwt1f/GLX8hOO+1U2AgtgiOAAA4uZPEcTrsA1gfPt7/9bXn77bdrO5bWusWh1QFOsyDKrVmqs9THHXecW7yVtkVwOii1DJZ+Q6ElkY4++mgn4jRfOW1HmuMdsdL6ujrTr/WptaqG/sFz1llnpa6UoH4joX5NnDjR1fzWXGWtB5yWI99zPU11gCNOIc8A169Trn2qdN3itIy/avEDAVwtkaQfEIAABCAAAQhAAAJeBBDAXphoBAEIQAACEIAABCBQLQQQwNUSSfoBAQhAAAIQgAAEIOBFAAHshYlGEIAABCAAAQhAAALVQgABXC2RpB8QgAAEIAABCEAAAl4EEMBemGgEAQhAAAIQgAAEIFAtBBDA1RJJ+gEBCEAAAhCAAAQg4EUAAeyFiUYQgAAEIAABCEAAAtVCAAFcLZGkHxCAAAQgAAEIQAACXgQQwF6YaAQBCEAAAhCAAAQgUC0EEMDVEkn6AQEIQAACEIAABCDgRQAB7IWJRhCAAAQgAAEIQAAC1UIAAVwtkaQfEIAABCAAAQhAAAJeBBDAXphoBAEIQAACEIAABCBQLQQQwNUSSfoBAQhAAAIQgAAEIOBFAAHshYlGEIAABCAAAQhAAALVQgABXC2RpB8QgAAEIAABCEAAAl4EEMBemGgEAQhAAAIQgAAEIFAtBBDA1RJJ+gEBCEAAAhCAAAQg4EUAAeyFiUYQgAAEIAABCEAAAtVCAAFcLZGkHxCAAAQgAAEIQAACXgQQwF6YaAQBCEAAAhCAAAQgUC0EEMDVEkn6AQEIQAACEIAABCDgRQAB7IWJRhCAAAQgAAEIQAAC1UIAAVwtkaQfEIAABCAAAQhAAAJeBBDAXphoBAEIQAACEIAABCBQLQQQwNUSSfoBAQhAAAIQgAAEIOBFAAHshYlGEIAABCAAAQhAAALVQgABXC2RpB8QgAAEIAABCEAAAl4EEMBemGgEAQhAAAIQgAAEIFAtBBDA1RJJ+gEBCEAAAhCAAAQg4EUAAeyFiUYQgAAEIAABCEAAAtVCAAFcLZGkHxCAAAQgAAEIQAACXgQQwF6YaAQBCEAAAhCAAAQgUC0EEMDVEkn6AQEIQAACEIAABCDgRQAB7IWJRhCAAAQgAAEIQAAC1UIAAVwtkaQfEIAABCAAAQhAAAJeBBDAXphoBAEIQAACEIAABCBQLQQQwNUSSfoBAQhAAAIQgAAEIOBFAAHshYlGEIAABCAAAQhAAALVQgABXC2RpB8QgAAEIAABCEAAAl4EEMBemGgEAQhAAAIQgAAEIFAtBBDA1RJJ+gEBCEAAAhCAAAQg4EUAAeyFiUYQgAAEIAABCEAAAtVCAAFcLZGkHxCAAAQgAAEIQAACXgQQwF6YaAQBCEAAAhCAAAQgUC0EEMDVEkn6AQEIQAACEIAABCDgRQAB7IWJRhCAAAQgAAEIQAAC1UIAAVwtkaQfEIAABCAAAQhAAAJeBBDAXphoBAEIQAACEIAABCBQLQQQwNUSSfoBAQhAAAIQgAAEIOBFAAHshYlGEIAABCAAAQhAAALVQgABXC2RpB8QgAAEIAABCEAAAl4EEMBemGgEAQhAAAIQgAAEIFAtBBDA1RJJ+gEBCEAAAhCAAAQg4EUAAeyFiUYQgAAEIAABCEAAAtVCAAFcLZGkHxCAAAQgAAEIQAACXgT+P6iaQZUdi6K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data:image/png;base64,iVBORw0KGgoAAAANSUhEUgAAAsAAAAFzCAYAAAAwmb+pAAAgAElEQVR4Xu2dB7wV1bX/F9LhAopKEQRBShQpFlQUEwx21ESixoYaezcak5e8vDzJy8tLjLEbK5bYEv8mlkRiiSYWLCA2EI2gxIBIkSJNuvw/a5O5nns59549Z9Y5Z/aZ73w+frjes2fN2t+1Z+Z391l77SYbN27cKBwQgAAEIAABCEAAAhDICIEmCOCMRJpuQgACEIAABCAAAQg4AghgBgIEIAABCEAAAhCAQKYIIIAzFW46CwEIQAACEIAABCCAAGYMQAACEIAABCAAAQhkigACOFPhprMQgAAEIAABCEAAAghgxgAEIAABCEAAAhCAQKYIIIAzFW46CwEIQAACEIAABCCAAGYMQAACEIAABCAAAQhkigACOFPhprMQgAAEIAABCEAAAghgxgAEIAABCEAAAhCAQKYIIIAzFW46CwEIQAACEIAABCCAAGYMQAACEIAABCAAAQhkigACOFPhprMQgAAEIAABCEAAAghgxgAEIAABCEAAAhCAQKYIIIAzFW46CwEIQAACEIAABCCAAGYMQAACEIAABCAAAQhkigACOFPhprMQgAAEIAABCEAAAghgxgAEIAABCEAAAhCAQKYIIIAzFW46CwEIQAACEIAABCCAAGYMQAACEIAABCAAAQhkigACOFPhprMQgAAEIAABCEAAAghgxgAEIAABCEAAAhCAQKYIIIAzFW46CwEIQAACEIAABCCAAGYMQAACEIAABCAAAQhkigACOFPhprMQgAAEIAABCEAAAghgxgAEIAABCEAAAhCAQKYIIIAzFW46CwEIQAACEIAABCCAAGYMQAACEIAABCAAAQhkigACOFPhprMQgAAEIAABCEAAAghgxgAEIAABCEAAAhCAQKYIIIAzFW46CwEIQAACEIAABCCAAGYMQAACEIAABCAAAQhkigACOFPhprMQgAAEIAABCEAAAgjgjIyB+++/X0466aTNervrrrvKscceK2eddZZ07NgxIzToJgQgAAEIQAACWSaAAM5I9FUA//SnP5XLL79cunXrVtvrN998U2699VbZeeed3b/bbrttRojQTQhAAAIQgAAEskoAAZyRyKsAvvLKK+XBBx+U/v371+n1008/LUcffbTcfPPNcuKJJ2aECN2EAAQgAAEIQCCrBBDAGYl8YwL4008/lRNOOEG++tWvyk9+8hN56aWXZPjw4fL444/La6+9JjfccIP8/ve/lwMPPFDWr18vf/rTn+Smm26SZ5991onpc889V8444wxp27ZtLc2NGzfK3//+d/m///s/127kyJHyn//5n/Lqq6/KrFmz5JprrnFtL7nkEtmwYYMcd9xxboZ6hx12kN/85jfSrl07WbVqlfz2t79115o6dWqtjf3331+aNGnizl+8eLHcdtttcvfdd8v777+ft4368sILL8i1117rfNFUD00HufTSS0n7yMj4p5sQgAAEIACBXAII4IyMh8YE8L/+9S8ngA855JA6Arh3795y5plnyt577y277LKLbL311k6c/uxnP5Ozzz5bvva1r8mUKVPkuuuuk1GjRsmvfvWrWhE8efJkN6s8cOBAZ2Pt2rVy1113yZw5c5y9XAH8wAMPOOH6ne98R3r06OHOUdF61VVXuVnpiy++2F3/kUcekb/85S+ifdl3331l5cqV8oMf/MAJdm3TvXt3ue+++1y7e++9V77xjW+46D7//PNyyimnyGGHHSZHHXWUzJw5011/0KBBLu1jq622ysgooJsQgAAEIAABCCgBBHBGxkFDAviLL75wYvHCCy+U3/3ud07IRjPAKkB1hjaabZ02bZocc8wxTiz/8Ic/lGbNmjl6jz32mFtEFwnZNWvWOGH6+uuvO0Gqs7p6qPgdM2aM9OvXr44Afuutt9y1e/XqVRsNnalVsZqblrFkyRI5/fTTnb1f/vKXblb4iCOOcD+ffPLJ7tyoTdeuXZ2A3mKLLZyv2lb9i3KcH374YTn11FNF0z9UkHNAAAIQgAAEIJAdAgjgjMRaBfD3v/99J0Cjag86K6uzoyo2dQb15z//uZvBjQSwitfcnGDNH9YUiT/84Q9u9jQ6PvnkE9du2LBhbnZ4/vz5df6/adOmrqmmNKig1iN3Bvijjz5ys7o6wxwdv/jFL1wKhorWnj171v5e7at/2n7hwoXy7W9/W771rW85wd2yZcvNoqkzydov9VmFvs4uc0AAAhCAAAQgkG0CCOCMxF8Fo+bqDhkyRFq3bl3b6z59+rhZXc35jWZ0GxLAKj6ffPLJzURpfWGrOb4qTDXHNpqZjSOAI3uanpDvOPjgg50AViH/6KOPyo9+9CNZvXq1jBgxws1g6+ft27evPVVznHUW+M4773RpG5puobPLWvlCZ4g5IAABCEAAAhDIFgEEcEbi3VgOcH0EVgJYZ5xzZ5B9Z4Cjdpoa8eMf/9gtiMs9WrVqJVq/OJrxXbZsmbz44osyfvx4lyOsn+vCOF3UFx2a6qGL5J566ik3s1x/1jsjw4BuQgACEIAABCBADnB2xoCFAG4oBSKqIjF06FCXAvHPf/7TVXXQ1ASdnY0OXwGsaQtaEULTM9Tv7bbbLm+g1J7O/KpAjmav582b5ypS6Cz3uHHj3GdLly6V5s2bS01NjbOj9tWupoNo/vKRRx6ZnYFATyEAAQhAAAIQYBFcVsaAhQAutAhOUww0BUGrM1xwwQWuRNntt98unTp1cpgbWgSXLwc43yI4taFl2NatW+cErgpyzSnWNIg999zTXSNagPfhhx+6nF89VOjuuOOOrkpFNGs8adIk+eY3v+lykTVdgwMCEIAABCAAgewQIAUiI7G2EMA6c5qvDJrm6mpebW4ZtL/97W+u1q7mFmsJMp2tveWWW1w1Bs2/LbQITtvrwrY///nPboGepjzoojetC6w/6452+v9ajk0X4Z1//vmuDJrOGmu9X52Jvuiii1x0tcKECmXd8llne3VGWPuhQjq3SkVGhgLdhAAEIAABCGSeAAI4I0PAQgBHM7BxNsIYO3asy89Vgfzd737XbaKhC88KCWC9VrQRhm5yMXHiRLfphpYu01JoUTmz2bNnO1ta1kzrGesiNxXFo0ePrp3trb95h1aV0IVymp4RlWjLyDCgmxCAAAQgAAEIkAPMGCgnAZ151fxcLXemojW3GkU5/eBaEIAABCAAAQhkmwAzwNmOf1l7H+UQ685wUT3gsjrAxSAAAQhAAAIQgAAzwIyBUhHQyhCa/qAbZmjqgubrat6tpjXo4rS+ffuW6tLYhQAEIAABCEAAAo0SYAaYAVISAp999pncddddrsyYLkwj77YkmDEKAQhAAAIQgEARBBDARUDjFAhAAAIQgAAEIACBcAkggMONHZ5DAAIQgAAEIAABCBRBAAFcBDROgQAEIAABCEAAAhAIlwACONzY4TkEIAABCEAAAhCAQBEEEMBFQOMUCEAAAhCAAAQgAIFwCSCAw40dnkMAAhCAAAQgAAEIFEEAAVwENE6BAAQgAAEIQAACEAiXAAI43NjhOQQgAAEIQAACEIBAEQQQwEVA4xQIQAACEIAABCAAgXAJIIDDjR2eQwACEIAABCAAAQgUQQABXAQ0ToEABCAAAQhAAAIQCJcAAjjc2OE5BCAAAQhAAAIQgEARBBDARUDjFAhAAAIQgAAEIACBcAkggMONHZ5DAAIQgAAEIAABCBRBAAFcBLQkp2zcuFE+//xz+eKLL6Rt27ayxRZbJDHHuRCAAAQgAAEIQAACMQkggGMCS9J82bJl8tprr8m6deukefPmMnToUGnfvr0zuWbNGpk6daosWrRImjRpIt27d5eddtrJ/aznTZs2zf3btGlT2XHHHaVXr15JXOFcCEAAAhCAAAQgkFkCCOAKhH7u3Lny/vvvy2677VYrgKdMmSIrVqxwoliFrorh3r17S7du3WTy5MlOMA8ZMkT03OnTp8vAgQNlm222qYD3XBICEIAABCAAAQiETQABXIH41RfAa9eulYkTJ0rXrl2lT58+zqNI9KoIfv3116Vfv36y3XbbudnjSZMmSefOnWvbVqALXBICEIAABCAAAQgESwABXIHQ1RfAmv6golZne1Xw6qEzwqtWrXJpEG+88Yb079/fCWQ9VCy3bt1aBg0aVAHvuSQEIAABCEAAAhCoS0DXOOmEXsuWLb3RzJ49W7bddltp1aqV9zlWDRHAViRj2EEAx4BFUwhAAAIQgAAEUk1Axe+TTz4pixcvluOPP957gf/TTz/tUjtPPPFEadasWVn7iAAuK+5NFyu3AP7Xv/5VgV5ySQhAAAIQgECYBHr27Jk6xz/77DO54oornMjUo0WLFjJs2DAZPXp07Qzq7bff7r4tPvzww12bDz/8UO6++245+eSTncC855575OKLL5Ytt9yyTv9WrlwpDz30kFuor1WqdJ3RCSecUNtOf/fss8/KE0884SpZdenSRb797W+7b6n1+Oijj+TRRx+VM844w13zt7/9rRPB5513Xu032/mA6ozxLbfcIrvvvrvsu+++ZWWOAC4r7vwCuNQ5wCqA03gz10ePn7aDEZ7Z40nMsxdz7TFxz0bcVQBfd911TsxqJShdOH///fc7ITxmzBgncHMF8MKFC+U3v/mNHHbYYW6B/T//+c+8Anj9+vVy2223ORGtoleF6+OPP+7an3vuudKmTRt56aWX5KmnnpLzzz9fOnXq5NI0//CHP8jZZ5/tBPe4ceNcWuYee+zhft5///2dkFZBfcopp8iCBQtE/dl55503C5baUmF94YUXumuV60AAl4t0znUaqgKxfPlyN3h0UOuA0HJnURUIHdhRFYgZM2bEqgLBw9E2yPCEpy0BO2uMTTuWCEtblvBMzrO+AFaLKixvuukmJzJVFEcC+Otf/7r7/dZbb10rjhsSwPr7e++91wnQrbbayjmqs7wqtg8++GAZMGCA3HDDDW62OZql3bBhg5u5VV3St29fJ3p19lfPv++++2TUqFGis8oqnI877jh58MEHZe+993a6pv6h2keFus4ol7PEKwI4+ZiMbSGfAC5lHWBeirFD1OgJ8ISnLQE7a4xNO5YINluW8EzOM58AXr16tVx//fVywAEHuNKqKoA7dOjgJtI0VUJTEKJZ1YYEsC60f+aZZ+Siiy6qsxgtEtPDhw+vM/Ncvyda1nX8+PFutlgX6L/zzjvy6quvugVxhxxyiKjfutjtyCOPdHsb1D+0upUKYJ2lLmcaBAI4+ZhMvQVeirYhgic8bQnYWWNs2rFEsNmyrGae2x/0S3tYIjL76R/WsesrgLWMqqYxaKqEztpGR6kEcEMCWq+r+xo88MADLrUi2vgrH6z6ucslAVrPKAK4HJQrfA1eirYBgCc8bQnYWWNs2rGsZsFmS8nfWrWOz7QJ4I4dO7p84AkTJrgFb7qzrB7lFsBaGeJPf/qTqD96bS2PprO9euhMsC60i8q5IoD97yNaxiBQrQ+dGAhMm8LTFCcLeAxxMjYNYbK4zBZmFfOspADWHOAbb7zR5flqLm4kJDX1QPN6Fy1aVJsGUaocYE17yJdCodUgNBVC9zFQPw899FDn03777efSNB5++GHntwpj9VuFurYp18EMcLlIV/A6vBRt4cMTnrYE7KwxNu1YMgNsyxKeyXnGrQKhC9lyF8JpHm6+MmgNVYH4xz/+4fKCa2pqNqsCMXXqVFcF4qyzznK5vrrI7YILLpB27dq5jmpusi6GO+KII2TOnDkybdo0Ofroo+XWW28VXaCnAvgvf/mLnHbaaa695gCPHDlSBg8enByUpwUEsCeokJvxUrSNHjzhaUvAzhpj044lgs2WJTyT8yymDrCWHtNFcnvttZer2as/6y6z0aGzt5omoaXNiq0DnK+Kg5ZA04V4mverQlxneHWx3K677upqButnOvurla90djiqIqF+lOtAAJeLdAWvw0vRFj484WlLwM4aY9OOJYLNliU87XmmyaKmM+ihm3LEPbRUmqZn6G5w+apExLXn2x4B7Esq4Ha8FG2DB0942hKws8bYtGOJYLNlCU97nmmyqNUe7rjjDlftoXPnzt6uFXue9wUaaYgAtqCYchu8FG0DBE942hKws8bYtGOJYLNlCU97nmmzOHPmTJk0aZIce+yxrgybz6G7y2nag6ZGlPtAAJebeAWux0vRFjo84WlLwM4aY9OOJYLNliU87XliMRkBBHAyfkGczUvRNkzwhKctATtrjE07lgg2W5bwtOeJxWQEEMDJ+AVxNi9F2zDBE562BOysMTbtWCLYbFnC054nFpMRQAAn4xfE2bwUbcMET3jaErCzxti0Y4lgs2UJT3ueWExGAAGcjF8QZ/NStA0TPOFpS8DOGmPTjiWCzZYlPO15YjEZAQRwMn5BnM1L0TZM8ISnLQE7a4xNO5YINluW8LTnmdRiQ1sjJ7Xrc34lrx35hwD2iVTgbXgp2gYQnvC0JWBnjbFpxxLBZssSnjY8V65c6bYYnjJlijO4yy67yPHHHy9bbrll7AuUU4SuW7dO/vrXv8qAAQOkZ8+esX0txQkI4FJQTZlNXoq2AYEnPG0J2FljbNqxRLDZsoRncp7r16+X2267TVq1aiUnnXSSM/inP/1JPvnkEznnnHOkRYsWsS5STgG8evVqtw3zAQccILvttlssP0vVGAFcKrIpsstL0TYY8ISnLQE7a4xNO5YINluW8EzOU+/vO++8U84//3y3eYQeCxYscKL4sMMOE92O+Nxzz5Vu3bq536vgPOWUU2T77beXBx54QF577TVp3bq126hir732ko8++kjuueceufjii6VDhw4yceJE+eMf/ygrVqyQwYMHy5gxY6Rt27byxhtvyHPPPSft2rVzP/fo0UOOOeYYeeihh2TWrFmyzz77uFnoZs2ayeLFi+X22293WxtrexXq/fv3d758+OGHzucjjjjCzQTnXlu3Q1Z7a9eulX333VeOPvpoJ/RLeSCAS0k3JbZ5KdoGAp7wtCVgZ42xaccSwWbLEp7Jear4fOaZZ+Siiy7aTBxGM6wqHvU/bau7rKm4ffLJJ2Xu3Lly5plnyuzZs+Xee++Vs846S9asWVMrQpcsWSLjxo2TU0891aUoaJpF06ZNnYB9++235cEHH3S2NNXihhtuEE3FOO+886RNmzZy4403ypFHHunSMVSgb7311k7k6nmPPPKIfO9735OWLVvWmQHOnX3+9NNPnR8q3tX+zTffLLvvvruMGDEiObRGLCCAS4o3HcZ5KdrGAZ7wtCVgZ42xaccSwWbLspp5XnTXQntYInL9d7apY7cxAawNH3/8cZk3b56cdtppToh27NhRDj30UCc8v/71r8vQoUNlw4YNMn36dOnatauo6I1mYSdMmODOPf3006VJkyai2xrff//9TmzrzG2u8NbrRIJar6szvmrv8MMPr+PvZ599Jtddd52cfPLJ7vPcFIhcAfzCCy84eyrK9dpz5sxx4rx3794l4RoZRQCXFG86jPNStI0DPOFpS8DOGmPTjmU1CzZbSv7WqnV8pkUAq6jU2V1Ne9AZXE0j6Ny5c60I7dWrV51g5YpQTT/IFbELFy50qRXRrLGvANZZX732smXL3LU05UJnjhsTwPWv7T+ikrVEACfjF8TZ1frQqRR8eNqSh6cdT1jasUQA27KsZp7lEsCN5QDr7Gn79u3lpptucjm6OoOrucKaxqAzr/vvv7+bAd64caPL8dX82o8//th0Bni//faTq666Sg455BAZNmyYLF261GsGWGefddY3mgHWdI4vvvjCpVeU8kAAl5JuSmzzUrQNBDzhaUvAzhpj045lNQs2W0r+1hif/qzytcxXBULTEVTIRlUg9P815/drX/uaW6imhy6Oi1IWNM3h7rvvljPOOKNgDrCeq7PJOqvrMwOsAviaa65xi+z69esnTz/9tDz77LNywQUX1M4Aq1+6AK+hHGBN29CZ50GDBpEDnGy4cDYPcfsxwEPclik87XjC0o4lz05blmnnOWfxelm84gv5ePF66d56oQzs38MegIHFQnWAVVjqLLAKXK2+oMfnn3/uUiPeeustqampkRNOOEGGDBkSqwqEjwAeNWqUE7yPPfaYbLHFFqKC+J133nE5wJrPq4vyHn30UTnqqKOkb9++dapA/O1vf3Ml3VTkq0j+5je/GbusW1y8zADHJRZge16KtkGDJzxtCdhZY2zasUy7YMvtKXH3j/sH89Y5obtoxQaZs+hL0ZtrYVivtXL8iO38jaaopQpgrdig6Q9ahoyjYQII4AyMDh6OtkGGJzxtCdhZY2zasUQA27IsN89cofvB3HWyaMUXsnjFBq9O7bb9Ojn1gK5ebdPUSPNmtd6v5v1qXV6OxgkggDMwQngp2gYZnvC0JWBnjbFpx7Lcgi2J51mN+6q1G0VTFzRtQX+OK3RzmXes2UI61jSVvl2aS4sNi2XkHt2ThKTs50Z1gLV8mNbT3WabuiXUyu5QABdEAAcQpKQuZvXhmJRbQ+fD05YsPO14wtKOJQLYlmUSnrlCV9MXNHUhEr1xvezWsZmo2O3+7387ttskenOPUO6juH2nfV0CCOAMjIhQbmb8tB2M8MweT2KevZgnEZa2tApbKzQ+NUVBBe6MeevcjK6V0O22dTPZumYLUfHrcxTy08dGNbbJrdygO7bFOXI3xahfjziOHcu2CGBLmim1FcrNjJ+2Awie2eNJzLMX8xAFcK7QVcG7ePkGJ3qLOfp0ae5mdLeuaSpxhW5D10vzfVSoCkQxDH3PSSKA61/jueeek6222koGDx7se3nzdghgc6TpM5jmmzmXFn7ajh14Zo8nMc9ezNMogDUvV2dwo2oL6qPm565es1pmL2laVJByhW6frs3djK7m7JbiSOt9lK8OsJYO++STT2rrAJeCR2TTUgA3tH1yKf2vbxsBXE7aFbpWWm/m+jjw03aAwDN7PIl59mJebgGs1RX0iMRtlKqgvyt2FjeKWusWTVyaQpSfG83olkrohjYDrPf3nXfe6UqcderUybm/YMECt3FEtBPcH//4R3n55ZelWbNmcvjhh8vIkSNdTV4VnLpT3HvvvSfz5893O8NpbV6tGrFhwwYZM2aM7LHHHm6DCq3jqxtSvPLKK+5ftd2zZ886m1d06NDB1RXW+sK68G7EiBGuvu/EiRPl+eefl4suusjt5qYbYxxwwAEyYMCA2l3htKbw5MmTnf96zd13393VAP7e977nSre9//77bjvlCy+8sLaftnf2JmsI4FJQTZlNXoq2AYEnPG0J2FljbNqxLLewTOK5VdwjcRstMIvSE1Tk6u+sjnxCV0Wv/j4NhxVP67688cYbdXZkq29fd4H7xz/+4apA6HbHt9xyixxxxBGy2267OQG8du1aOfPMM2X27Nly4403ysCBA+Wkk06S6dOnO9GronXhwoXuvOOOO86lJ4wfP95tZnHxxRc74XzPPfe4n5csWeJ2lDv77LNF84HVnm58oWJWz1fBq4fuInfeeeeJVqm47rrr3KYYmgOcOwOstq699lq3QYdu3hHtbqe+akm3Uh0I4FKRTZHdtN7M9RHhp+2ggWf2eBLz7MXcR6hHVRS0bTRLqwvM9Pdx6uP60o1KiqmgVWGrh6YtzJ83X3bfuVtqhG5D/UnrfdSYAFaBecMNN7gZXxW8euisqgra0047rY7gjEqm6cysts1doKbnRSJXhe3ixYud3VNPPdXN6EafTZgwQaZNm+ZmkvV48803pXnz5u5aH374oZup1pllPe8rX/lKnWvUF8AbN26UO+64Q7p06eJmi/V6w4cPl2HDhvkOuaLaIYCLwhbWSWm9mRHApR1HxN2Wbwg8Q/DRR7DZRq54a2nnGS0m05m59lt1qp2l1XxbPUohbjVFQYVttPDMzeZuvUnkFprFTTvPaKSk1c/GBHC+KguajvD666+7/GAVmF27dnVpEXEE8KpVq1yKxZFHHunwRAL4oYcekilTpkjbtm1rbzCdMdYNOFQo6znr1q1zs9GajlHfv/o5wNo33UZ59OjRLv1Bz4vSPIq/gxs/EwFcKrIpspvWmxkBXNpBQtxt+YbAMwQfEcAiUapBNELzpRhEM7S5ozhpjm2hO0IXmuUK2VxxW79WbiFb+T5nfBZD7ctzGssBPuWUU+T3v/99SWaAr7/+elH7uQL4hRdekLlz57r84CZN6qauaBqGCmU9NOWh0AywttM0iJtvvll23HFHN2utor2U6Q96TQRwsvEYxNk8dGzDBE942hKws8bYtGNZX6jnphFEV8m3GUM0+xq1KcUsbNxeRjm3ueLWpSm0aypt/r3wLK7NYtozPouh9uU5+apARPmyKhiffvrpOjnAKihHjRolQ4cOjZUCceutt8qJJ54ou+yyi5uV1UV1l156qXz66ae1M8D6s+YAa56uLpCbM2eOtGjRwi200xSGffbZxzn+0ksvyQUXXODyj+vnAG+77bbyjW98wwloTYPQtAlNpdBZ5H333TcZLI+zEcAekEJvwkPHNoLwhKctATtrjM3iWVrWpi3ei3hnRrm2+pV2q1atanc005QEFb2lLBUWz9NNrRmfxVCre05jdYB1HDRWBcI3BUKFqIpTrRihglZncXVRW24ZNK0CoSkWer3ly5e7/N3vfOc78sEHH7jf64I6TX1QMTxkyBBX7UFnkqNFcJrycNddd7nfR7PL+rsHH3zQVYModfqDUkUAJx+PqbfAQ8c2RPCEpy0BO2uMzcIs0yB0ozzayNvcxWLR76IZ2tweNZSGQNwLxz1Oi1B4xumTb1vLWr++14zaqQDWxXWa/6sL6kp9IIBLTTgF9kO5mfHTdrDAM3s8ifmXMdfNGLSMl6YpaD5t9HOxoyI3jSBXpOoOZLmHVjvIPcoxC0vci41q/vNC4Wnb603WKiWAdfZaF84NGjTI1RQux4EALgflCl8jlJsZP20HCjyzxzOLMbcSuvlq09ozI6QAACAASURBVG5cOVf67djDdiCVwFoW414CjLUmQ+FZCgaVEMBaIeJXv/qVdO7c2eUUt2nTphRd28wmArgsmCt7kVBuZvy0HSfwzB7Pao65Vk6Idh/ThWbFLi6LswlDNfO0vTv8rMHTjxOtykMAAVwezhW9Cg8dW/zwhKctATtr1TA2rYRutEBM82ajfNq4pbyqgafd6EpuCZ7JGfpa0OoQWqZMZ1Q58hNAAGdgZPDQsQ0yPOFpS8DOWihjc/qHs2SLtl1dfq7O6mqObr6SYj5kLIRuQ9cJhSd++owU/zZp5ampAldccYUrO1Z/m+AZM2a4igsHHXSQ2+yCozABBHBhRsG3SOvNXB8sftoONXhmj2faY64VGJ54a5VMnLE6dnC0coKKXd1tTMt86eIy/V0pj7TzjPqOn7ajIK08IwGsWwxfdtlldUqF6c5szzzzjBxxxBEIYM/hgAD2BBVys7TezAjg0o4q4m7LNwSeafUxjvCthNBlBtj2XoFnaXiqAL722mudcd0o4sADD3Q/L126VG655RZZsWKF7LXXXk4A56ZA6LbDWtd36tSp8sknn7i6vGPGjCnbYrPS0EhuFQGcnGHqLaT1pYgALu3QIe62fEPgmTYfGxO+KnS7dWwqWkZMS4eVo1xY3BGRNp4Iy7gRLK59WuOuAlh3U9ttt91cuTLd/U13X5syZYo8//zzbuvgHj165BXAKpK1vq7OHmuqxKGHHursZPlAAGcg+mm9mRHApR18xN2Wbwg80+LjjHnr5Plpq2TKrLWbBaFPl+ayW9flMnxId9sAlcBaWngW6hp+FiIU7/O08owE8NFHHy1PPvmkHHnkkdK7d28ZN26cq5/7zjvvSLTbW/0Z4Oj3SkJnhHP/Px6d6mmNAK6eWDbYk7TezAjg0g4+4m7LNwSelfZRhe+Tb34u+m/9Q4Xvobu2cdv1VtpP35GBn76k/NrB049TQ60iAazbCU+bNk3Wrl0rw4cPl7vvvtstivvDH/6AAI6BGAEcA1apmi5btkxee+01Wbeu7ktjq622cvk8WspE/7LTry700K85dtllFzfQfQ4eOj6U/NvA05+VT0t4+lDya1Mplo0J3z37tJTDdm0jHXN2TKuUn34Uv2yFn3GJNd4ensl45grgZs2aye9+9zvp16+fLF++XE466SQ3E8wMsD9jBLA/q7K1XLNmjUyePNntitKnTx+ZOXOmE8F77rlnUftj89CxDR084WlLwM5aucdmXOEb9bTcfhZLGD+LJZf/PHgm45krgDXX984775T3339fzj77bOnbt2+d1AZSIAqzRgAXZlT2FrpSU7/a0AT1Jk2ayPTp02XJkiVuNriYg4dOMdQaPgee8LQlYGetXGOzWOGLALaLda6lcsU9qff4mYxgrgDu1auXvPLKK/Lcc8/JxRdf7Co65Ob2IoALs0YAF2ZU1haLFi2Sd999VwYOHChbbrmlu7au8Fy8eLGsX79eNm7cKN26dZOddtrJiWOfg4eODyX/NvD0Z+XTEp4+lPzalJplUuGLAPaLY9xWpY57XH8aao+fViSxY0EAAWxB0dDGW2+95UTurrvuWmtV0yE0//crX/mKzJs3T2bPni0DBgwgB9iQexxTPMTj0CrcFp6FGfm2KBXLSR+skeemrXK7tdU/8uX4FvK3VH4Wum7cz/EzLrHG28PTlifWkhFAACfjZ3q25v7qYrjtt9/ebXWY79CFcpMmTZKOHTu6WWCfQx86HBCAAATiEpg2t5m88s8WsnT15t82Dei6XvbptVbat9oY1yztIZB6Ag29g1PvOA56E0AAe6MqfUNNc9D8X01/UIEbHXPmzJGamhrp0KGDmwmeOHGiaIWIOAI4hJuZ2QHbMQbP7PG0irnO+P7lzc9FN7LIPVq3aCIjdm4tIwa0Fv252MPKz2Kv73sefvqS8msHTz9OtCoPAQRweTh7XUUrPeiKTl381r59+9pzNAVCj8GDB8uCBQvcojhNgejUqZOXXR46Xpi8G8HTG5VXQ3h6YfJqlJRlqYVv1ImkfnrBMGiEnwYQc0zA05Yn1pIRQAAn42d6dkMCWOsEa9Fr/VcXvnXv3p1FcKbk4xnjIR6PV6HW8CxEyP/zYlmWS/gigP1jGadlsXGPcw2LtvhpQREbVgQQwFYkU2yHh45tcOAJT1sCdtbijs1yC18EsF2scy3FjXtpvChsFT8LM6JF+QgggMvHumJX4qFjix6e8LQlYGfNZ2yuWrtRnnt3lavqoD/nHlY5voV65ONnIRvl+Bw/bSnD05Yn1pIRQAAn4xfE2Tx0bMMET3jaErCz1tjYbEz4dqzZQvbq0yrx4jbfnnAP+ZLyawdPP06+rULh6dsf2uUngADOwMgI5WbGT9vBCM/s8cwX80LC99AhbWSvvq1sYRWwxti0xQ3PbPK07XX2rCGAMxBzHo62QYYnPG0J2FnLHZtpFL5RT7mH7GKuluCZTZ62vc6eNQRwBmLOw9E2yPCEpy0BO2s6Njt17dFgjq+mOlRixrd+D7mH7GKOALZlGRJP+55nyyICOAPx5mVjG2R4wtOWgL+1D+atq9NYZ3lztydesHCpvDu/xWaL29IifJkB9o91nJY8k+LQKtw2FJ6Fe0KLxggggDMwPkK5mfHTdjDCMx08VaTOWby+jjMqWutXYPhgbl1xu2jFF5vtxBa3R2kTvgjguBH0a8+97sfJt1UoPH37Q7v8BBDAGRgZodzM+Gk7GOFpx1MF7Eez58myjV9uUa7WF6tIXV53u+B84tbOEz9L3To2kxE7tyr74jY/78hZ9eXk24573ZeUX7tQePr1hlYNEUAAZ2BshHIz46ftYIRncp66UcTEGatlRr3Ug+SWi7OgwlZr9UaH/ty9Y7Pa//9s6Weyx1e2lb5dmhd3gTKdxdi0BQ3PbPK07XX2rCGAMxBzHo62QYZndfOMqidMnLEmcQqCklKRqsI199DUhK1rmtb5XZ+udUVrmzznFSLP2CxEKN7n8IzHq1BreBYixOflJIAALiftCl2Lh44teHhWJ8/FKzbIE2+tcjO++Y7uW26QgTu0q/ORE7db1xW3OiObO0trS6txa4xNW9rwhKctAayliQACOE3RKJEvPMRtwcKzunhOnbXWbQucL80hd4e0BXNnSc+ePW07b2yNsWkLFJ7wtCWAtTQRQACnKRol8oWHuC1YeIbPU9McJn6wWp6btjpvmkO+RWQhxD0EH3X04Gf491AxPSDuxVDjnFIRQACXimyK7PLQsQ0GPMPlqWkOz7272qU51C9Dpr3as09LVzkh3yKyEOIego8IYNv7B57Z5Wnf82xZRABnIN68FG2DDM/weGp6w/PTVsmUWWs3c17zdUfs3Fr26ttSOtZbmJbbOIS4h+Ajgs32/oFndnna9zxbFhHAGYg3L0XbIMMzHJ5axuwvb36eN80h2iRiUM+WXovWQoh7CD4i2GzvH3hml6d9z7NlEQGcgXiH8lJ86e2PZd/B3VMfkVB4ZtVPTXOY+MEat7AtX5rDwB4tZMSA1rFr5YbAMwQfEWz2jzjibss0FJ62vc6eNQRwBmKe1ptZd9fSr6an/mtt7Qp8zb88cXhNqqOSVp71oWXNTx1PUX5vfRaa5qDC97Bd2zSa5tDYwAuBZwg+IoDtH2/E3ZZpKDxte509awjgDMQ8LTezzsx9MG+T6J3yrzV5Z+c0HGkXwWnhWWjoZsXPxnZr0zSHTfm9rbzSHBDAhUaVzedZGZs2tApbgWdhRnFahMIzTp9ouzkBBHAGRkUlb2atsaqC94O56+Tjxeu9aadZBFeSpzfAKi81VWi3tj5dmrs0h0E9WsRB1mjbEOIego/MAJsNyVpDxN2WaSg8bXudPWsI4AzEvJw3c760hoYQR19La8mpvl2by0MTPpVpc7/cVSutIricPJMMz2r0M9qtraFvELSM2f4DWm+29XASjtG5IfAMwUcEsMVorGuDuNsyDYWnba+zZw0BnIGYl/Jm9k1riDDrzJzOyqng1c0Gcg/188VZHUW/0o6ONIrgUvK0HI7V5Gdju7VFZcx0xreUWxCHwDMEHxHAlnf5JlvE3ZZpKDxte509awjgDMTc8mbWr54/mLfu33m8a/OWl8pFqiJXZ3j7dN0kfBs7Ij/ve3F5qkWwJc9SDr/Q/dSxpsK3oTJm+XZryzrP0GNeyvgVYxuexVBr+Bx42vLEWjICCOBk/II4O+lDR9MadAMBzePVfN7GDl10pLO8Knp966tG9nL9TLMITsqzXIMmVD+T7NZWSrYh8AzBR2Ys7UcpcbdlGgpP215nzxoCOAMxj3szR2kNmmepgjdfLdVcbFpeKsrjrZ/WEAdvfT/ri+DRe7Z1C5sqfcTlWSl/Q/Oz0G5te/VpJSMGtCq6jFnSOITAMwQfEcBJR+Lm5xN3W6ah8LTtdfasIYAzEPNCN3OxaQ0De24SvlZHPj/ri2CtEax5wZU8CvGspG+51w7Fz7+8Okfemd82b5WQuLu1lZJ9CDxD8BEBbD9Kibst01B42vY6e9YQwBmIeb6buVxpDXHwNvTQuf6JpS7vODoqLYJDeTim3U8dgxrbfN8waBrNobu2Mf0DK85YzNc27TwRlkkjzMyqPcG6FkO4h0K6j0odr2q3jwCu9gj/e4Vwu627u00oyp3WEAdvQw9HFUgqlFQwpUEE8xCPE9X8bTWn/P4Xl9cRvxa7tSX3rGELIcQ9BB9DEhjwtL2j4GnLE2vJCCCAk/EL4uzr/zxfPljYtFFfo2oN1mkNcQA19nBMkwjmIR4nqpu3nThjtdw/YUXtBy2bbZRRu21KbSllGbNkXodRaoqxmTTKzFjaEoRnKXliOxkBBHAyfkGcffczc+WN2XVzdZNUayhVpwu9vNMiggv5WSo+ce2m0c+HJ62U56atqu2KjsNRO6+UoQO2j9u9srdPI8/6EELwkRlg+6FL3G2ZhsLTttfZs4YAzkDMn538sTw2tZVYVWsoFTKfh04aRLCPn6ViFMdu2vzUWV+d/Y0O/dbhokM7yIK5s6Rnz55xulaRtmnjmQ9CCD4igO2HL3G3ZRoKT9teZ88aAjgDMQ/lZvb1M58IPmNk+4IbbViF2tdPq+sVayctfmq8bnhiaZ0qD/rH2En7tXMpD2nxsxDnEPwMwUcEcKGRFv9z4h6fWWNnhMLTttfZs4YAzkDMQ7mZ4/hZXwSrkNLZxCR1iH2HQhw/fW2Wol0a/NSFi/e/uKKO+N2zT0snfqMjDX768A/BzxB8RAD7jLZ4bYh7PF6FWofCs1A/+LxxAgjgDIyQUG7muH5WSgTH9bNSQ6zSfuYrc5avhF2l/fSNTwh+huAjAth3xPm3I+7+rHxahsLTpy+0aZgAAjgDoyOUm7kYP3XXuise+6y2nFY5ZoKL8bMSw6ySfmqury54i2r8alx0J798m5hU0s84cQnBzxB8RADHGXV+bYm7HyffVqHw9O0P7fITQABnYGSEcjMX62f9mcZSi+Bi/Sz3UKuUn/XLnBWKR6X8jBuPEPwMwUcEcNyRV7g9cS/MKE6LUHjG6RNtNyeAAM7AqAjlZk7iZzlFcBI/yzncKuFnvkoPJ+1X02hudiX8LCYOIfgZgo8I4GJGX+PnEHdbpqHwtO119qwhgDMQ81Bu5qR+lksEJ/WzXEOunH5qqoPu7KY7vEVHVOas0OYW5fQzCfsQ/AzBRwRwklGY/1zibss0FJ62vc6eNQRwBmIeys1s4Wc5RLCFn+UYduXyM1+Zs/qVHhrrb7n8TMo8BD9D8BEBnHQkbn4+cbdlGgpP215nzxoCOAMxD+VmtvIznwgee0xHs212rfws9dArh5/K+vZnl4suRoyOETu3ltF7tfXuXjn89HamkYYh+BmCjwhgi9FY1wZxt2UaCk/bXmfPGgI4AzEP5Wa29LO+CO7esZlceGgHExFs6Wcph1+p/fQtc1aoj6X2s9D1fT8Pwc8QfEQA+444/3bE3Z+VT8tQePr0hTYNE0AAZ2B0hHIzW/tZKhFs7WephmAp/cxX6eHE/doVtRtfKf20ZBuCnyH4iAC2HJWbbBF3W6ah8LTtdfasIYAzEPNQbuZS+FlfqFnMBJfCz1IMw1L5+dy7q+ThiStrXS5U5qxQ30rlZ6Hrxv08BD9D8BHBFnfkFW5P3AszitMiFJ5x+kTbzQkggDMwKkK5mUvlp7UILpWf1kOxFH7mK3N25sh20rGmadHul8LPop1p5MQQ/AzBRwSw/egk7rZMQ+Fp2+vsWUMAZyDmodzMpfTTUgSX0k/L4Wjpp1Z6GPfsMpkxb12ti326NJczR7ZPnFdt6aclv/q2QvAzBB8RwPajlLjbMg2Fp22vs2cNAZyBmIdyM5faTysRXGo/rYaklZ9Jy5wV6o+Vn4Wuk/TzEPwMwUcEcNKRuPn5xN2WaSg8bXudPWsI4AzEPJSbuRx+WojgcvhpMSwt/MxX6eHQIW3k0F3bWLjobFj4aeZMI4ZC8DMEH4m5/Wgl7rZMQ+Fp2+vsWUMApyTmy5Ytk9dee03WrfvyK+Z+/fpJ7969RT+bNm2a+7dp06ay4447Sq9evbw9D+VmLpef9UXwoB4t5IyR7eFZj4CmO2jag84AR8eJw2tkr76tvFn5NCxX3H18aaxNCH6G4CMCOOlIZAbYnmBdi6HcR6XmUO32EcApifDcuXNlxowZsttuu0lNTU2tVxs2bJDJkydL8+bNZciQIaLtpk+fLgMHDpRtttnGy/tQbuZy+llfBKuoU3Hnc5TTTx9/GmqTxM98Zc70j4S+XZoncSnvuUn8NHemEYMh+BmCjwhg+1FL3G2ZhsLTttfZs4YATknMZ8+e7b4KHjp0qLRs2bLWq+XLl8vrr78uOhu83XbbuRniSZMmSefOnaVPnz5e3odyM5fbz+emrZKHJ31ZzstXBJfbT68g52lUrJ/KRNlER8eaLdxit24dmxXrSqPnFetnSZxBAJcFKzG3xQzPbPK07XX2rCGAUxLzmTNnykcffSRNmjRxInfbbbeVQYMGycqVK+WNN96Q/v37S9euXZ23EydOlNatW7vPfQ4ejg1Tuu/F5TLpgzW1DXxEcDXzzFfm7CKjHfQaikI18/S5Py3bwNKSJvnptjThac0Te8kIIICT8TM7+7333pOFCxfKgAEDZMWKFS7NYYcddpBOnTolFsDT3pshd46fLpeMGS7dO3cw89naUKVe3nFFcKX8jMs7jp/5Kj0M7NFCTtqvXeIyZ4X8juNnIVul/DwEP0PwUWOEn7YjFZ7Z5Gnb6+xZQwCnNOaa96uHpj4knQG+/IbH5c4/v+PsHXtAfzntiF2kpk2LlPa8Mm49+V5LmTb3y6/4B3RdL4fs9OXMcGW8Ks9Vl61uIo9NaSULVmxRe8Es9b88lLkKBCAQEoGePXuG5C6+FkEAAVwEtFKc8umnnzqzmvqgx5tvvim6AE5TH5LmAO/0zatlxedra91uX9NKzjhqDzn9qD1Ef07LUelZDN+Z4Er76RsvHz/zlTkbvWdbGTGgte9lErfz8TPxRQwMhOBnCD5qKPDTYEDmmIBnNnna9jp71hDAKYm5pkAsXrxYdt99d5f3O2XKFFfqbPvtt3dVIJo1a1ZbBUKrRcSpAvHo06/J/U/PkFenzKrT2+07d5BLTh4uxxw4MBUU0vAQ9xHBafDTJ2CF/Jwya63c/+Lykpc5K+RrIT8LnV+uz0PwMwQfEcD2I5a42zINhadtr7NnDQGckpivWbNGpk6dKosWLaqdCR48eLCr+2tVB/iVt2fJpb8eLx/PX7qZEL783JFy8D79KkojLQ+d+iK4fu3btPhZKFiN+ZmvzJkuditVpYfGfK0GnoViUa7PYWlLGp7wtCWAtTQRQACnKRol8qX+Q/yhp6fK1fdO2EwIDxvcQy45abjov5U40vSyaUwEp8nPYoRlvkoPJ+1XUxHxy2yg7Z0W+ti0pZHcGjyTM8y1AE9bnlhLRgABnIxfEGfne+gsW7Faxj0yWcY9/JosX1l3sZfOBI89d2TZK0ak7eF4xWOfiebIRkc0E5w2PxsahPX91EoPWuNXZ3+jQ2d8S13mrNBNEirPQv2qxOewtKUOT3jaEsBamggggNMUjRL50thDXIWwzgbf8cimqhO5x7EHDZTLzxlZtoVyaXvZqGC8/omlm4ngLi3mSwgrhHN55itztmeflvKtvWpKXuas0LBOW9x9/6Ao1K9KfA5LW+rwhKctAayliQACOE3RKJEvPg9xzQu++p4J8tBfp9bxopwVI3z8LBGiBs3mE8FaHu2wvbuV25XY14t46iz2/S+ukI9zZrNV/GqN3zQcaYx7Pi4h+BmCj8oWP23vPHhmk6dtr7NnDQGcgZjHeThO+3C+jL352c0qRqgQ1rSIUlaMiONnOcOWTwT37dK8jgt9utb9/9Ytmkj3elsHa7qB/r5ch/Js1q6bm8XWPkRH/UV95fIn5JnVUERbWu+h+rHHT9u7Dp7Z5Gnb6+xZQwBnIObFPBy1YsTYm5+Rd2cuqENIS6eVqmJEMX6WK3z5RHDSa+cTyR3bNZWONV9uSKHXqC+29Tyfag1/eXWO6AYf0aHnnbhfOxnUI12boKQ57rkxDsHPEHwM5Y8J/Ez6hNv8fManPVMsFk8AAVw8u2DOTPLQKWfFiCR+liMYpRDBVn7rbHP92eUZ89bVEb+VKnNWqI9pj3vkfwh+huAjwrLQHRH/c+Ien1ljZ4TC07bX2bOGAM5AzC1uZl0ol69ihJZMu/qyUSYVIyz8LEc4p74/S1p16FrnUh/M/VJs6geLVmyQxSu+qNNGc3FzUxHK4ateQ2eLzxzZTjrWNC3XJWNdJ5S4h+BnCD4igGPdHl6NibsXJu9GofD07hAN8xJAAGdgYFjdzFHptGvunbAZNa0YccmY4YmEsJWfpQ6plZ8qhnMXpqnfi5dvLpxzZ3JdmzziuqE+p6HMWaF4WPEsdJ2kn4fgZwg+IoCTjsTNzyfutkxD4Wnb6+xZQwBnIObWN3OpKkZY+1mq0KbRT51d/jxnoZuK6w9mLZTRw7crFQYzu2nkma9zIfgZgo8IYLNbp9YQcbdlGgpP215nzxoCOAMxL9XN3FjFiEvHDJfTj9ojFt1S+RnLCY/G+OkBKUYTeMaAVaApLO1YItRtWcLTnicWkxFAACfjF8TZpX4pNlYx4pKTh3uXTiu1n1bBwk8rkpvswNOOJyztWDI2bVnC054nFpMRQAAn4xfE2eV6KSatGFEuP5MGDT+TEqx7PjzteMLSjiWCzZYlPO15YjEZAQRwMn5BnF3ul6JWi9CqEctXrqnDp1DFiHL7WWzw8LNYcvnPg6cdT1jasUSw2bKEpz1PLCYjgABOxi+IsyvxUowqRuQrndZQxYhK+FlMAPGzGGoNnwNPO56wtGOJYLNlCU97nlhMRgABnIxfEGdX8qUYp2JEJf2ME0j8jEOrcFt4Fmbk2wKWvqT82sHTj5NvK3j6kqJdOQgggMtBucLXSMNDR4XwJVeOl1enzKpDo31NKznjqD1cDeE0+OkTKvz0oeTfBp7+rAq1hGUhQvE+h2c8XoVaw7MQIT4vJwEEcDlpV+haaXroaMUIzQ+uL4S379xBTj5sJznn+BEVouR/2TTxbMxr/PSPqU/LEHiG4KOyxk+fEeffBp7+rHxahsLTpy+0aZgAAjgDoyONN3NjFSPGXT5adGY4rUcaeeZjhZ+2IygEniH4iAC2HZfwzC5P+55nyyICOAPxTvNLMV/FiAE7dparLjtM9N80HmnmmcsLP21HTwg8Q/ARwWY7LuGZXZ72Pc+WRQRwBuKd9pdiVDHimnsn1EZDZ4CvvuwwOXiffqmLUNp5RsDw03bohMAzBB8RbLbjEp7Z5Wnf82xZRABnIN6hvBTve/Ql+b/fTqpTP1i3VNYFcmk6QuGJn7ajJgSeIfiIYLMdl/DMLk/7nmfLIgI4A/EO6aW4Yn0rOWPsw6JVI6JD6wZffs7I1OQFh8SzZ8+eqR/h8LQLESztWCIsbVnC054nFpMRQAAn4xfE2aG9FDUl4vSxD9epFKH5wOPGjpbunTtUnHloPCsOrIAD8LSLECztWCLYbFnC054nFpMRQAAn4xfE2aG+FC+9crw89NeptYw1L/j/XXl8xRfHhcozrYMVnnaRgaUdSwSbLUt42vPEYjICCOBk/II4O+SXopZLu/TX4+twvvqyUXLMQQMrxj5knhWD1siF4WkXFVjasUSw2bKEpz1PLCYjgABOxi+Is0N/KU77cL4cc9kDdRbHaV7wVZeNqgj/0HlWBBoCuCzYGZu2mOEJT1sCWEsTAQRwmqJRIl+q4SGui+JOv/yP8u7MBbWUhg3uIZXYNKMaeJZoqBVlFp5FYct7EiztWDJjacsSnvY8sZiMAAI4Gb8gzq6Wl6Iujht787N18oJ1C+Xbx44ua15wtfBMy+CFp10kYGnHEsFmyxKe9jyxmIwAAjgZvyDOrraXou4e99Nbnq1lr4vjxp4zsmx5wdXGs9KDGJ52EYClHUsEmy1LeNrzxGIyAgjgZPyCOLsaX4pPvTxdLrlyfEU2zahGnpUcyPC0ow9LO5YINluW8LTnicVkBBDAyfgFcXa1vhR1cZyWSsvNC9atk3ULZZ0VLtVRrTxLxauQXXgWIuT/OSz9Wfm0hKcPJf828PRnRcvSE0AAl55xxa9QzQ+dSmyaUc08KzFY4WlHHZZ2LJmxtGUJT3ueWExGAAGcjF8QZ2fhpTj25mfkjkcm18ZDZ4C1QoRWirA+ssDTmllj9uBpRxuWdiwRbLYs4WnPE4vJCCCAk/EL4uysvBTLtWlGVniWa3DD0440LO1YIthsWcLTnicWkxFAACfjF8TZWXoplmPTjCzxLMcAh6cdZVjasUSw2bKEpz1PLCYjgABOxi+Is7P2UtS8YN05Lndx3IAdO8v/u/J4k8VxWeNZ6kEOTzvCsLRjiWCzZQlPe55Y3RzkzAAAHiNJREFUTEYAAZyMXxBnZ/WlqBUiHvrr1NoYWW2akVWepRrs8LQjC0s7lgg2W5bwtOeJxWQEEMDJ+AVxdpZfiqXYNCPLPEsx4OFpRxWWdiwRbLYs4WnPE4vJCCCAk/EL4uysvxRfeXuWnD72j3U2zThj9FC5/JyRRcUv6zyLgtbISfC0IwpLO5YINluW8LTnicVkBBDAyfgFcTYvRRHLTTPgaTvs4WnHE5Z2LBFstizhac8Ti8kIIICT8QvibF6Km8Kki+Mu+fV4efrlGbVx08VxV112mOi/vgc8fUn5tYOnHyefVrD0oeTfBp7+rHxawtOHEm3KRQABXC7SFbwOD5268JNumgFP28EMTzuesLRjyYylLUt42vPEYjICCOBk/II4m5fi5mHSTTMuv/mZOnnBY889QE4/ao+CMYVnQUSxGsAzFq5GG8PSjiWCzZYlPO15YjEZAQRwMn5BnM1LMX+Yit00A562wx6edjxhaccSwWbLEp72PLGYjAACOBm/IM7mpdhwmIrZNAOetsMennY8YWnHEsFmyxKe9jyxmIwAAjgZvyDO5qVYOEz1N81oX9PK7RyXb3EcPAvzjNMCnnFoNd4WlnYsEWy2LOFpzxOLyQgggJPxC+JsXop+YdK84Et/Pb5O46svGyXHHDSwzu/g6cfTtxU8fUkVbgfLwozitIBnHFqF28KzMCNalI8AArh8rBu90po1a2Tq1KmyaNEi127bbbeVwYMHS9OmTWXu3LnyzjvvyIYNG9xn+rtddtlFunbt6uU9Dx0vTK6Rz6YZ8PTn6dMSnj6U/NrA0o+Tbyt4+pLyawdPP060Kg8BBHB5OBe8yrRp02Tx4sWy++67i4rht956S3r37i09e/aUmTNnOhG85557SvPmzQvaqt+Ah048ZB/PXyqnX/5HeXfmgtoThw3uIeMuHy2aGgHPeDwLtYZnIUL+n8PSn5VPS3j6UPJvA09/VrQsPQEEcOkZe13hvffek1atWkmvXr1k48aNMnHiROnQoYPstNNOMn36dFmyZInstddeXrYQwEVhqnNSY5tm1DRb7f4wSfvBy8Y2QiHwDMFHjQp+Zm9sEnfbmGMtOQEEcHKG5hY0DWLKlCnyla98xaU56M86O7x+/Xonjrt16+aEcZMmTbyuzcvGC1PeRlffO0GuuXdC7Wc6A/yjk4fKSd/ct3ijZTqTuNuCDoFnCD4ihGzHJTyzy9O+59myiABOWbw1z/f11193qQ5DhgxxInfy5Mku/1cF8bx582T27NkyYMAAcoDLFLt8m2acMXqoXHLSvi4lIq0HYsg2MiHwDMFHBJvtuIRndnna9zxbFhHAKYq3zu7qQrhly5a5XODWrVtv5t26detk0qRJ0rFjRzcL7HPoS5EjGYEZs5fIj37zosxbtLLWUE2bFnLsAf3l2JH9RH/mgAAEIACB6iAQQppbdZCuXC8QwJVjv9mVP/jgA/n4449d9Yetttqq9vM5c+ZITU2NywnWmWDND9bP4wjgEG7mtM9eaV7w6WMfllenzKoTu+07d5BLTh4uxxxYt1xapYdW2nlGfPDTbqTA0o4lM6u2LOFpzxOLyQgggJPxMzv7k08+kffff1/69+8v2223XR27mgKhhwrjBQsWuEVxmgLRqVMnr+vzUvTC5N3ovkdfkt/8cYpotYjcQ4XwVZeNEq0YkYaDuNtGIQSeIfiIELIdl/DMLk/7nmfLIgI4JfHWWV2t9JB76CyvVn7QlAgtk6b/ak5w9+7dWQRXwbhFIkNzg3WRXH0hrAL4kpOGV1wII4ZsB0kIPEPwEcFmOy7hmV2e9j3PlkUEcAbizUvRNsi5PDUtYtwjk2Xcw6/J8pVr6lzo2IMGyiVjhkv3zh1sHfC0Rtw9QXk2C4FnCD4i2DwHXIxmxD0GLI+mofD06ApNGiGAAM7A8AjlZg7ZTxXCOht8xyOb0lVyj0pVjAiZZxpvyxB4huAjAth+dBN3W6ah8LTtdfasIYAzEPNQbuZq8FPTIa6+Z4I89NepdUaWlks746g95PSj9ihb6bRq4Jmm2zMEniH4iAC2H9XE3ZZpKDxte509awjgDMQ8lJu5mvx85e1Zbka4fsUIFcJjzx1ZlooR1cQzDbdpCDxD8BEBbD+aibst01B42vY6e9YQwBmIeSg3czX6qUL40l+Pz1sx4vJzR8rB+/Qr2QisRp4lg+VhOASeIfiIAPYYbDGbEPeYwAo0D4Wnba+zZw0BnIGYh3IzV7OflagYUc08K3HbhsAzBB8RwPajl7jbMg2Fp22vs2cNAZyBmIdyM1e7n41VjNCZYE2NsKwYUe08y33rhsAzBB8RwPYjl7jbMg2Fp22vs2cNAZyBmIdyM2fFz0gIX3PvhM1Gn5ZOu/yckSYL5bLCs1y3cAg8Q/ARAWw/Yom7LdNQeNr2OnvWEMAZiHkoN3PW/Cx1xYis8Sz1rRwCzxB8RADbj1Tibss0FJ62vc6eNQRwBmIeys2cVT+nfThfxt78rHnFiKzyLNUtHQLPEHxEANuPUOJuyzQUnra9zp41BHAGYh7KzZx1P7VixNibn5F3Zy6oMyq379xBLjl5eOzSaVnnaX1rh8AzBB8RwNYjU4S42zINhadtr7NnDQGcgZiHcjPj56bBaFUxAp62N3cIPEPwEQFsOy7hmV2e9j3PlkUEcAbizUvRNsjl4qkbaYx7+DVZvnJNnQ4MG9xDrr5sVMGKEeXyMyld/ExK8MvzYWnHEmFpyxKe9jyxmIwAAjgZvyDO5qVoG6Zy8ixUMeKSMcMbFMLl9DMJYfxMQq/uubC0Y4lgs2UJT3ueWExGAAGcjF8QZ/NStA1TJXgWUzGiEn4WQxo/i6GW/xxY2rFEsNmyhKc9TywmI4AATsYviLN5KdqGqZI8G6sYcemY4XL6UXvUdraSfsYhjp9xaDXeFpZ2LBFstizhac8Ti8kIIICT8QvibF6KtmFKA0+tGKE5wq9OmVWnc7kVI9Lgpw95/PSh5NcGln6cfFvB05eUXzt4+nGiVXkIIIDLw7miV+GhY4s/TTwbqxhxwoF95ZsHDbXtfAmspYlnY90Lwc8QfGQm0P4mIu62TEPhadvr7FlDAGcg5qHczPhZ/GDUahE6I1y/YoTOCGvViL0H95Bhg3oUrBxRvAfFn0nci2dX/0xY2rFEqNuyhKc9TywmI4AATsYviLN5KdqGKa08o4oR+UqnRQQG7NjZCWIVwwft09cWTJHW0sozRHEJyyIHYQOnwROetgSwliYCCOA0RaNEvvAQtwWbdp5RxYgnJvxDVqxa12jnVQwfvE8/2XvQ9qLiuBJH2nlGTELwMwQfmQm0v8uIuy3TUHja9jp71hDAGYh5KDczftoORuW5Yn0r0QVzT708Y7MFc/Wv1r6mlRyyT9+yp0sQd7u4w9KOJULdliU87XliMRkBBHAyfkGczUvRNkwh83zq5elOEOt/785c0CiYcqVLhMzTdmQltwbL5AxzLcATnrYEsJYmAgjgNEWjRL7wELcFWy08NVUiEsNPvjx9swV09amVKl2iWnjajrLirMGyOG4NnQVPeNoSwFqaCCCA0xSNEvnCQ9wWbLXy1E02KpEuUa08bUednzVY+nHybQVPX1J+7eDpx4lW5SGAAC4P54pehYeOLf6s8CxXukRWeNqOwvzWYGlLGZ7wtCWAtTQRQACnKRol8oWHuC3YLPIsJl0iKrVWqLpEFnnajsgvrcHSliw84WlLAGtpIoAATlM0SuQLD3FbsPAUiZsuoWL44H375t2MA5524xOWdizVEjzhaUsAa2kigABOUzRK5AsPcVuw8Nyc56bc4U0VJgpVl9Dd6Q7et58Tw1p/eMmi+dKzZ0/bIJXAWghxD8FHhKX94CTutkxD4Wnb6+xZQwBnIOah3Mz4aTsYK8VTd6TTusOuwsSUWaLpE40du/bvJPvv2c/tTFcoXcKWUDxrleIZx8sQfEQAx4moX1vi7sfJt1UoPH37Q7v8BBDAGRgZodzM+Gk7GNPCM0qXUDH89MszGu2kbsbRWLqELaF41tLCszGvQ/ARARxv3Pm0Ju4+lPzbhMLTv0e0zEcAAZyBcRHKzYyftoMxrTyTpEuoQK7UkVaeuTxC8BEBbD+Cibst01B42vY6e9YQwBmIeSg3M37aDsYQeGq6xP1/fkVmfPy5V7qEbsbhW13ClmYYC6JCiDkC2HpkhjE2ibt93LGYjAACOBm/IM7mpWgbJniWjmea0yVCiHsIPiKEbO8feGaXp33Ps2URAZyBePNStA0yPMvHM03pEiHEPQQfEWy29w88s8vTvufZsogAzkC8eSnaBhmeleEZt7pElC6h/+49qEdip0OIewg+ItgSD8XNDBB3W6ah8LTtdfasIYAzEPNQbmb8tB2M1c4zN11CZ4qXr1zTIMCouoSK4YP36SvdO3eIDTsEniH4iACOPfQKnkDcCyKK1SAUnrE6RePNCCCAMzAoQrmZ8dN2MGaNZ1R3+KmXpnttxrFJDPdzm3H4VJcIgWcIPiKAbe9zeGaXp33Ps2URAZyBePNStA0yPNPPU9MltO7wUy/N8KouoRtw6MxwY+kSIcQ9BB8RbLb3Dzyzy9O+59myiADOQLx5KdoGGZ7h8dTd6J58aboTw8WmS4QQ9xB8RLDZ3j/wzC5P+55nyyICOAPx5qVoG2R4hs+zmHSJvt3aypABvaVd25ap3bKZsRn+2CymB8S9GGoNnxMKT9teZ88aAjgDMQ/lZsZP28EITz+ecdMlcq1qyoQemkLRvm1L6d6lg2zfuUPFRDIx94u5byt4+pLyawdPP060Kg8BBHB5OFf0Kjx0bPHDs7p5xkmX8CHhxHFNSyeMtfqELrgbsGMnd6pFebZcHxibPhHxbwNPf1Y+LeHpQ4k25SKAAC4X6Qpeh4eOLXx4ZotnlC4xeepHsu6LLUQFsv5neUQiuX3bL8VxNLu8c+9OXlUq1B/GpmVU4GlLE57WPLGXjAACOBm/IM7mpWgbJnjCUwlo6sS0Dxc4GLq4To+P5y2V2fOXus/enbnpM6vDzSB36SD5RLLOLOt/jE0r2pvswBOetgSwliYCCOA0RaNEvvAQtwULT3jGIaAzyHroxh3LVq6pFcn6u1f/LZzj2GusbU2bFjKwb5c6TYbV2wUvylPObRRnltnCV+4hC4pf2oBnNnna9jp71hDAGYg5D0fbIMMTnrYE/i2OV6xxqRXRDHI0u2wtkn18z81TjtpHC/1yz4/SNKLfRTPRha7BPVSIULzP4RmPV6HWofAs1A8+b5wAAjgDIySUmxk/bQcjPKuLpxPH85bKspU5qRc5s8uNbQVtSyKetSi/OTpLUzi6bdNStuzw5XbU9dtoW+sFgvG83tSae6gYag2fA09bnlhLRgABnIxfWc5etmyZTJs2TfTfpk2byo477ii9evXyvjYPHW9UXg3h6YXJuxE8vVEVbPjqG+/KxqY1ddpF+cnRL6M85dxGlZhlLtiZeg2iHOjcX9dP78g3c50kvYOxGTdKjbeHpy1PrCUjgABOxq/kZ2/YsEEmT54szZs3lyFDhsjcuXNl+vTpMnDgQNlmm228rs9DxwuTdyN4eqPyaghPL0xejaxY5i7wiy4c5TBH/5+vTSkqZHh1PGaj+qkbUYm6OuJ6cA+ZP3++dO7cOab1ZM2L2WjFKu7JPC98Nn4WZkSL8hFAAJePdVFXWr58ubz++uvSr18/2W677WTdunUyadIk91Du06ePl00eOl6YvBvB0xuVV0N4emHyapRGltEiwFrhvHK1vPz6dOmw5Za1fXLiesWa2v8vRRUNL4A0KppAvjSW+sZWr14trVq1KvoapTgx3x8/vTq3lG8eNLQUl8NmiggggFMUjHyuaNrDG2+8If3795euXbu6JhMnTpTWrVvLoEGDvLxP40sxn+P46RVO70bw9Ebl1TAEniH4qLCL8TPKgc4Nlk96h4rrtOZHew08GpWdwGlH7CI/vfDwsl+XC5aXAAK4vLxjXw0BHBtZyU8o5uVdcqfyXAA/bamHwDMEH4sVwFbRbCh1Q6tv1BHXb8+SSsxYMvttFeni7SCAi2cX0pkI4JRHy0IA33XXXSnvJe5BAAIQgEDIBOYtWS+r1n0RXBc+W7FBPlu5oY7fO3RuIf/zH2cH1xccjkcAARyPV9lbW+QAl91pLggBCEAAAhCAAARSTAABnOLgqGtRFYhmzZrVVoGYMWNGrCoQKe8i7kEAAhCAAAQgAIGyEkAAlxV3cRdLWge4uKtyFgQgAAEIQAACEKhOAgjg6owrvYIABCAAAQhAAAIQaIAAArjKh8aKFStc7eB27dqJplFwQAACEIBA2ARCeK5v3LjR7V76xRdfSIcOHWSLLbaohb5+/XrR9S26wVNNTd2dC8sdmcb8LLcvXK+8BBDA5eVdtqutWrVKLrnkErn11ltl8ODB8uCDD7pawmk83nrrLfmf//kfeeSRR+Soo46SK664Qvr27Zs6V1999VX5r//6L3n22WdT7WcE7rHHHpNbbrlF7rvvPtl6661Tx/NnP/uZ/Pd//3etXzoGfvKTn6TOz3nz5jk/f//738vOO+8st912m3cN7nJ0ZtGiRXLiiSfKU089VedyaeS5cuVKufLKK+WGG26QbbfdVn784x/L8ccfn7o/zhcvXiy/+tWv5KabbnJrL375y1/KsGHDpEmTJuUIaYPXaOy5rkLu73//u4wdO1amTZsmF154oXz/+9+Xtm3blt3n3DF58MEHy/3331/7DHrppZdk+PDhzqdKj9HG/FTWeq9fc801ztcf/ehHcvrpp6durJY9uFV0QQRwFQUzX1f0Br/gggvcQzGNAnjJkiVy/vnnyxlnnCEjRoyQBx54wG38oS+cFi1apCY6ugX1d7/7XSeAd9llF/dAnzBhgns46qYkaTsWLFggZ555pqxZs6bOyyctfurL5Qc/+IGceuqpsvvuu6fFrc38UD8vvfRS2XfffeWEE05wi1JVBKX52xT1WcfpkUceKV/72tdSxfaOO+5wO1vqH7lLly6Viy66yIngNI0BFZJ6X+u9o7HXRceXX365XHXVVbLDDjukgme+5/r777/v4q5+6k6hV199tfvmT5//lTrUJ3333HjjjZv9Ea7P0JkzZ6bij958fj788MPyzDPPuLGqf7idd955qRurlYprtVwXAVwtkWygH2kXwDq79sQTT8gxxxzjvgr7xz/+4WZe9AWkX5ul5dCv6z766CM3A9i0aVPRB+b//u//yvXXXy9bbbVVWtx0fugLXP3SGXWd+dVZjLTNACtPnVHRWao0/mEWBVTFms4CXnvttU5MhHDoTPWnn37qhE+lZyzr89JZ/969e7sZa/0aXMXvV7/6VRk1alRq0EbC/Hvf+56b6dc/evSbif33318OPPDAVPiZ77mu3/K99957Tqxr3HXs6h8cv/71r6VNmzYV8TtkATx+/Hj33Nx7773dM/WnP/2p7Lbbbu4PS47qIIAAro44NtiLtAvgXMf1ITNu3DhZuHChmx1UoZnGQ2fYfve734my1RmitPmpL53/+I//kHPOOUd++9vf5p19qTRXZaczKvpHz1//+lcngPTrUP1aPE2Hfl179913y+jRo2XKlCluO/JvfetbFfla2YfLnDlz5Oc//7mbdevUqZPPKWVtozx1ZlL/eNRvf/QPNZ1h69mzZ1n9aOxi9QWwts0V7mlwNN9zvf6MamPis1x9CFkA5zLS+0q/AdRxm+Y/2MsV12q5DgK4WiLZQD9CEsA6e6F/ZetXeN26dUtlZDSv9rrrrnMLO/RrPU2HSNOhs2oqftSvXXfdtcGvHyvts27Zqznq+pVtly5d3Itl++23T90fPirYNEVHBZDOBt5+++1uMY/OsqXtDx+Nqc746Rg4++x07mKlfzzqjKR+O6F+am61/nGRu0Cq0mMzSoHQbZB1jM6ePdulaowZM8bNXKfhQADbRqExoa7jVN9JHTt2dKl6aftWxZZEtqwhgKs83qEI4Pnz58vFF18s5557buryFvMNkTfffNMt5NGvxtu3b5+aUfTCCy/IPffc42bZNG+5ofy71Dj8b0f061p9ydx8882pSn1RAXzvvffW5nprio6KX02LSFtaSdrzqjWVQMel3i+an67+6jcVmlbwjW98I1VDUlN01Ff9dkLXJuhzVBduIYDjhSn0GWD9Y0i/7Xv55ZfdNxWVWFAYjzit4xBAAMehFWDbEASwLjDQF+E+++zjVoSn8S9sTcv4+OOP3Q58OvOnOZYq2HXmUnMa03LoTKXOrmkqgQoMrbCh/qWtCkj9nGpNL1ABrF+Jpyn3u34OcBq+Vm5orH3yySfywx/+0C0g3W677dIyJGv9iCoY6EyqLirUI00LoRoCtnbtWsf10EMPJQc45qgKXQA///zz7o9y/dZPFxZyVBcBBHB1xXOz3qRdAEdfL6njuugkravrdQGc+qcpGgMGDJBHH31UHn/8cSfY0jorkGaxpikQmuetgl3zP3W2rWXLlu4r5zT9AaR5qvqHjlar0IoKWlJOq5ToQk31N01HmuOtnHQGWO8frZqiufMqLPVfFZaaBpGmQ8W6pmVoJRotLaazf1pSMu1VIFSoa4pJ9+7d3RjVBbpUgSg8svLdO5qSpwt1f/GLX8hOO+1U2AgtgiOAAA4uZPEcTrsA1gfPt7/9bXn77bdrO5bWusWh1QFOsyDKrVmqs9THHXecW7yVtkVwOii1DJZ+Q6ElkY4++mgn4jRfOW1HmuMdsdL6ujrTr/WptaqG/sFz1llnpa6UoH4joX5NnDjR1fzWXGWtB5yWI99zPU11gCNOIc8A169Trn2qdN3itIy/avEDAVwtkaQfEIAABCAAAQhAAAJeBBDAXphoBAEIQAACEIAABCBQLQQQwNUSSfoBAQhAAAIQgAAEIOBFAAHshYlGEIAABCAAAQhAAALVQgABXC2RpB8QgAAEIAABCEAAAl4EEMBemGgEAQhAAAIQgAAEIFAtBBDA1RJJ+gEBCEAAAhCAAAQg4EUAAeyFiUYQgAAEIAABCEAAAtVCAAFcLZGkHxCAAAQgAAEIQAACXgQQwF6YaAQBCEAAAhCAAAQgUC0EEMDVEkn6AQEIQAACEIAABCDgRQAB7IWJRhCAAAQgAAEIQAAC1UIAAVwtkaQfEIAABCAAAQhAAAJeBBDAXphoBAEIQAACEIAABCBQLQQQwNUSSfoBAQhAAAIQgAAEIOBFAAHshYlGEIAABCAAAQhAAALVQgABXC2RpB8QgAAEIAABCEAAAl4EEMBemGgEAQhAAAIQgAAEIFAtBBDA1RJJ+gEBCEAAAhCAAAQg4EUAAeyFiUYQgAAEIAABCEAAAtVCAAFcLZGkHxCAAAQgAAEIQAACXgQQwF6YaAQBCEAAAhCAAAQgUC0EEMDVEkn6AQEIQAACEIAABCDgRQAB7IWJRhCAAAQgAAEIQAAC1UIAAVwtkaQfEIAABCAAAQhAAAJeBBDAXphoBAEIQAACEIAABCBQLQQQwNUSSfoBAQhAAAIQgAAEIOBFAAHshYlGEIAABCAAAQhAAALVQgABXC2RpB8QgAAEIAABCEAAAl4EEMBemGgEAQhAAAIQgAAEIFAtBBDA1RJJ+gEBCEAAAhCAAAQg4EUAAeyFiUYQgAAEIAABCEAAAtVCAAFcLZGkHxCAAAQgAAEIQAACXgQQwF6YaAQBCEAAAhCAAAQgUC0EEMDVEkn6AQEIQAACEIAABCDgRQAB7IWJRhCAAAQgAAEIQAAC1UIAAVwtkaQfEIAABCAAAQhAAAJeBBDAXphoBAEIQAACEIAABCBQLQQQwNUSSfoBAQhAAAIQgAAEIOBFAAHshYlGEIAABCAAAQhAAALVQgABXC2RpB8QgAAEIAABCEAAAl4EEMBemGgEAQhAAAIQgAAEIFAtBBDA1RJJ+gEBCEAAAhCAAAQg4EUAAeyFiUYQgAAEIAABCEAAAtVCAAFcLZGkHxCAAAQgAAEIQAACXgQQwF6YaAQBCEAAAhCAAAQgUC0EEMDVEkn6AQEIQAACEIAABCDgRQAB7IWJRhCAAAQgAAEIQAAC1UIAAVwtkaQfEIAABCAAAQhAAAJeBBDAXphoBAEIQAACEIAABCBQLQQQwNUSSfoBAQhAAAIQgAAEIOBFAAHshYlGEIAABCAAAQhAAALVQgABXC2RpB8QgAAEIAABCEAAAl4EEMBemGgEAQhAAAIQgAAEIFAtBBDA1RJJ+gEBCEAAAhCAAAQg4EUAAeyFiUYQgAAEIAABCEAAAtVCAAFcLZGkHxCAAAQgAAEIQAACXgT+P6iaQZUdi6K9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712118009"/>
              </p:ext>
            </p:extLst>
          </p:nvPr>
        </p:nvGraphicFramePr>
        <p:xfrm>
          <a:off x="6105379" y="1593776"/>
          <a:ext cx="5767754" cy="4177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2883469" y="749761"/>
            <a:ext cx="2591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  <a:ea typeface="Arial" charset="0"/>
                <a:cs typeface="Arial" charset="0"/>
              </a:rPr>
              <a:t>Measurement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矩形 20"/>
          <p:cNvSpPr/>
          <p:nvPr/>
        </p:nvSpPr>
        <p:spPr>
          <a:xfrm>
            <a:off x="2635385" y="749762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5" name="组合 11"/>
          <p:cNvGrpSpPr/>
          <p:nvPr/>
        </p:nvGrpSpPr>
        <p:grpSpPr>
          <a:xfrm>
            <a:off x="1825541" y="755922"/>
            <a:ext cx="568721" cy="410743"/>
            <a:chOff x="4893025" y="3231197"/>
            <a:chExt cx="568721" cy="410743"/>
          </a:xfrm>
        </p:grpSpPr>
        <p:sp>
          <p:nvSpPr>
            <p:cNvPr id="16" name="Freeform 226"/>
            <p:cNvSpPr>
              <a:spLocks noEditPoints="1"/>
            </p:cNvSpPr>
            <p:nvPr/>
          </p:nvSpPr>
          <p:spPr bwMode="auto">
            <a:xfrm>
              <a:off x="4893025" y="3231197"/>
              <a:ext cx="462293" cy="410743"/>
            </a:xfrm>
            <a:custGeom>
              <a:avLst/>
              <a:gdLst>
                <a:gd name="T0" fmla="*/ 215 w 222"/>
                <a:gd name="T1" fmla="*/ 0 h 197"/>
                <a:gd name="T2" fmla="*/ 7 w 222"/>
                <a:gd name="T3" fmla="*/ 0 h 197"/>
                <a:gd name="T4" fmla="*/ 0 w 222"/>
                <a:gd name="T5" fmla="*/ 7 h 197"/>
                <a:gd name="T6" fmla="*/ 0 w 222"/>
                <a:gd name="T7" fmla="*/ 190 h 197"/>
                <a:gd name="T8" fmla="*/ 7 w 222"/>
                <a:gd name="T9" fmla="*/ 197 h 197"/>
                <a:gd name="T10" fmla="*/ 215 w 222"/>
                <a:gd name="T11" fmla="*/ 197 h 197"/>
                <a:gd name="T12" fmla="*/ 222 w 222"/>
                <a:gd name="T13" fmla="*/ 190 h 197"/>
                <a:gd name="T14" fmla="*/ 222 w 222"/>
                <a:gd name="T15" fmla="*/ 7 h 197"/>
                <a:gd name="T16" fmla="*/ 215 w 222"/>
                <a:gd name="T17" fmla="*/ 0 h 197"/>
                <a:gd name="T18" fmla="*/ 171 w 222"/>
                <a:gd name="T19" fmla="*/ 15 h 197"/>
                <a:gd name="T20" fmla="*/ 180 w 222"/>
                <a:gd name="T21" fmla="*/ 24 h 197"/>
                <a:gd name="T22" fmla="*/ 171 w 222"/>
                <a:gd name="T23" fmla="*/ 34 h 197"/>
                <a:gd name="T24" fmla="*/ 162 w 222"/>
                <a:gd name="T25" fmla="*/ 24 h 197"/>
                <a:gd name="T26" fmla="*/ 171 w 222"/>
                <a:gd name="T27" fmla="*/ 15 h 197"/>
                <a:gd name="T28" fmla="*/ 143 w 222"/>
                <a:gd name="T29" fmla="*/ 15 h 197"/>
                <a:gd name="T30" fmla="*/ 153 w 222"/>
                <a:gd name="T31" fmla="*/ 24 h 197"/>
                <a:gd name="T32" fmla="*/ 143 w 222"/>
                <a:gd name="T33" fmla="*/ 34 h 197"/>
                <a:gd name="T34" fmla="*/ 134 w 222"/>
                <a:gd name="T35" fmla="*/ 24 h 197"/>
                <a:gd name="T36" fmla="*/ 143 w 222"/>
                <a:gd name="T37" fmla="*/ 15 h 197"/>
                <a:gd name="T38" fmla="*/ 208 w 222"/>
                <a:gd name="T39" fmla="*/ 183 h 197"/>
                <a:gd name="T40" fmla="*/ 14 w 222"/>
                <a:gd name="T41" fmla="*/ 183 h 197"/>
                <a:gd name="T42" fmla="*/ 14 w 222"/>
                <a:gd name="T43" fmla="*/ 49 h 197"/>
                <a:gd name="T44" fmla="*/ 208 w 222"/>
                <a:gd name="T45" fmla="*/ 49 h 197"/>
                <a:gd name="T46" fmla="*/ 208 w 222"/>
                <a:gd name="T47" fmla="*/ 183 h 197"/>
                <a:gd name="T48" fmla="*/ 199 w 222"/>
                <a:gd name="T49" fmla="*/ 34 h 197"/>
                <a:gd name="T50" fmla="*/ 189 w 222"/>
                <a:gd name="T51" fmla="*/ 24 h 197"/>
                <a:gd name="T52" fmla="*/ 199 w 222"/>
                <a:gd name="T53" fmla="*/ 15 h 197"/>
                <a:gd name="T54" fmla="*/ 208 w 222"/>
                <a:gd name="T55" fmla="*/ 24 h 197"/>
                <a:gd name="T56" fmla="*/ 199 w 222"/>
                <a:gd name="T57" fmla="*/ 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197">
                  <a:moveTo>
                    <a:pt x="2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3"/>
                    <a:pt x="4" y="197"/>
                    <a:pt x="7" y="197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9" y="197"/>
                    <a:pt x="222" y="193"/>
                    <a:pt x="222" y="190"/>
                  </a:cubicBezTo>
                  <a:cubicBezTo>
                    <a:pt x="222" y="7"/>
                    <a:pt x="222" y="7"/>
                    <a:pt x="222" y="7"/>
                  </a:cubicBezTo>
                  <a:cubicBezTo>
                    <a:pt x="222" y="3"/>
                    <a:pt x="219" y="0"/>
                    <a:pt x="215" y="0"/>
                  </a:cubicBezTo>
                  <a:close/>
                  <a:moveTo>
                    <a:pt x="171" y="15"/>
                  </a:moveTo>
                  <a:cubicBezTo>
                    <a:pt x="176" y="15"/>
                    <a:pt x="180" y="19"/>
                    <a:pt x="180" y="24"/>
                  </a:cubicBezTo>
                  <a:cubicBezTo>
                    <a:pt x="180" y="29"/>
                    <a:pt x="176" y="34"/>
                    <a:pt x="171" y="34"/>
                  </a:cubicBezTo>
                  <a:cubicBezTo>
                    <a:pt x="166" y="34"/>
                    <a:pt x="162" y="29"/>
                    <a:pt x="162" y="24"/>
                  </a:cubicBezTo>
                  <a:cubicBezTo>
                    <a:pt x="162" y="19"/>
                    <a:pt x="166" y="15"/>
                    <a:pt x="171" y="15"/>
                  </a:cubicBezTo>
                  <a:close/>
                  <a:moveTo>
                    <a:pt x="143" y="15"/>
                  </a:moveTo>
                  <a:cubicBezTo>
                    <a:pt x="149" y="15"/>
                    <a:pt x="153" y="19"/>
                    <a:pt x="153" y="24"/>
                  </a:cubicBezTo>
                  <a:cubicBezTo>
                    <a:pt x="153" y="29"/>
                    <a:pt x="149" y="34"/>
                    <a:pt x="143" y="34"/>
                  </a:cubicBezTo>
                  <a:cubicBezTo>
                    <a:pt x="138" y="34"/>
                    <a:pt x="134" y="29"/>
                    <a:pt x="134" y="24"/>
                  </a:cubicBezTo>
                  <a:cubicBezTo>
                    <a:pt x="134" y="19"/>
                    <a:pt x="138" y="15"/>
                    <a:pt x="143" y="15"/>
                  </a:cubicBezTo>
                  <a:close/>
                  <a:moveTo>
                    <a:pt x="208" y="183"/>
                  </a:moveTo>
                  <a:cubicBezTo>
                    <a:pt x="14" y="183"/>
                    <a:pt x="14" y="183"/>
                    <a:pt x="14" y="183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208" y="49"/>
                    <a:pt x="208" y="49"/>
                    <a:pt x="208" y="49"/>
                  </a:cubicBezTo>
                  <a:lnTo>
                    <a:pt x="208" y="183"/>
                  </a:lnTo>
                  <a:close/>
                  <a:moveTo>
                    <a:pt x="199" y="34"/>
                  </a:moveTo>
                  <a:cubicBezTo>
                    <a:pt x="193" y="34"/>
                    <a:pt x="189" y="29"/>
                    <a:pt x="189" y="24"/>
                  </a:cubicBezTo>
                  <a:cubicBezTo>
                    <a:pt x="189" y="19"/>
                    <a:pt x="193" y="15"/>
                    <a:pt x="199" y="15"/>
                  </a:cubicBezTo>
                  <a:cubicBezTo>
                    <a:pt x="204" y="15"/>
                    <a:pt x="208" y="19"/>
                    <a:pt x="208" y="24"/>
                  </a:cubicBezTo>
                  <a:cubicBezTo>
                    <a:pt x="208" y="29"/>
                    <a:pt x="204" y="34"/>
                    <a:pt x="199" y="3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/>
            <p:cNvSpPr>
              <a:spLocks/>
            </p:cNvSpPr>
            <p:nvPr/>
          </p:nvSpPr>
          <p:spPr bwMode="auto">
            <a:xfrm>
              <a:off x="5207318" y="3507243"/>
              <a:ext cx="43236" cy="44899"/>
            </a:xfrm>
            <a:custGeom>
              <a:avLst/>
              <a:gdLst>
                <a:gd name="T0" fmla="*/ 7 w 26"/>
                <a:gd name="T1" fmla="*/ 0 h 27"/>
                <a:gd name="T2" fmla="*/ 7 w 26"/>
                <a:gd name="T3" fmla="*/ 2 h 27"/>
                <a:gd name="T4" fmla="*/ 0 w 26"/>
                <a:gd name="T5" fmla="*/ 27 h 27"/>
                <a:gd name="T6" fmla="*/ 24 w 26"/>
                <a:gd name="T7" fmla="*/ 19 h 27"/>
                <a:gd name="T8" fmla="*/ 26 w 26"/>
                <a:gd name="T9" fmla="*/ 19 h 27"/>
                <a:gd name="T10" fmla="*/ 7 w 26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7">
                  <a:moveTo>
                    <a:pt x="7" y="0"/>
                  </a:moveTo>
                  <a:lnTo>
                    <a:pt x="7" y="2"/>
                  </a:lnTo>
                  <a:lnTo>
                    <a:pt x="0" y="27"/>
                  </a:lnTo>
                  <a:lnTo>
                    <a:pt x="24" y="19"/>
                  </a:lnTo>
                  <a:lnTo>
                    <a:pt x="26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/>
            <p:cNvSpPr>
              <a:spLocks/>
            </p:cNvSpPr>
            <p:nvPr/>
          </p:nvSpPr>
          <p:spPr bwMode="auto">
            <a:xfrm>
              <a:off x="5380262" y="3294388"/>
              <a:ext cx="81484" cy="84810"/>
            </a:xfrm>
            <a:custGeom>
              <a:avLst/>
              <a:gdLst>
                <a:gd name="T0" fmla="*/ 29 w 39"/>
                <a:gd name="T1" fmla="*/ 40 h 40"/>
                <a:gd name="T2" fmla="*/ 37 w 39"/>
                <a:gd name="T3" fmla="*/ 32 h 40"/>
                <a:gd name="T4" fmla="*/ 37 w 39"/>
                <a:gd name="T5" fmla="*/ 23 h 40"/>
                <a:gd name="T6" fmla="*/ 17 w 39"/>
                <a:gd name="T7" fmla="*/ 3 h 40"/>
                <a:gd name="T8" fmla="*/ 7 w 39"/>
                <a:gd name="T9" fmla="*/ 3 h 40"/>
                <a:gd name="T10" fmla="*/ 0 w 39"/>
                <a:gd name="T11" fmla="*/ 11 h 40"/>
                <a:gd name="T12" fmla="*/ 29 w 3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0">
                  <a:moveTo>
                    <a:pt x="29" y="40"/>
                  </a:moveTo>
                  <a:cubicBezTo>
                    <a:pt x="37" y="32"/>
                    <a:pt x="37" y="32"/>
                    <a:pt x="37" y="32"/>
                  </a:cubicBezTo>
                  <a:cubicBezTo>
                    <a:pt x="39" y="30"/>
                    <a:pt x="39" y="25"/>
                    <a:pt x="37" y="2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4" y="0"/>
                    <a:pt x="10" y="0"/>
                    <a:pt x="7" y="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29" y="4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9"/>
            <p:cNvSpPr>
              <a:spLocks/>
            </p:cNvSpPr>
            <p:nvPr/>
          </p:nvSpPr>
          <p:spPr bwMode="auto">
            <a:xfrm>
              <a:off x="5240576" y="3324321"/>
              <a:ext cx="194563" cy="194563"/>
            </a:xfrm>
            <a:custGeom>
              <a:avLst/>
              <a:gdLst>
                <a:gd name="T0" fmla="*/ 64 w 93"/>
                <a:gd name="T1" fmla="*/ 0 h 93"/>
                <a:gd name="T2" fmla="*/ 63 w 93"/>
                <a:gd name="T3" fmla="*/ 0 h 93"/>
                <a:gd name="T4" fmla="*/ 3 w 93"/>
                <a:gd name="T5" fmla="*/ 61 h 93"/>
                <a:gd name="T6" fmla="*/ 3 w 93"/>
                <a:gd name="T7" fmla="*/ 71 h 93"/>
                <a:gd name="T8" fmla="*/ 3 w 93"/>
                <a:gd name="T9" fmla="*/ 71 h 93"/>
                <a:gd name="T10" fmla="*/ 10 w 93"/>
                <a:gd name="T11" fmla="*/ 73 h 93"/>
                <a:gd name="T12" fmla="*/ 12 w 93"/>
                <a:gd name="T13" fmla="*/ 80 h 93"/>
                <a:gd name="T14" fmla="*/ 13 w 93"/>
                <a:gd name="T15" fmla="*/ 81 h 93"/>
                <a:gd name="T16" fmla="*/ 20 w 93"/>
                <a:gd name="T17" fmla="*/ 82 h 93"/>
                <a:gd name="T18" fmla="*/ 21 w 93"/>
                <a:gd name="T19" fmla="*/ 89 h 93"/>
                <a:gd name="T20" fmla="*/ 22 w 93"/>
                <a:gd name="T21" fmla="*/ 90 h 93"/>
                <a:gd name="T22" fmla="*/ 32 w 93"/>
                <a:gd name="T23" fmla="*/ 90 h 93"/>
                <a:gd name="T24" fmla="*/ 92 w 93"/>
                <a:gd name="T25" fmla="*/ 30 h 93"/>
                <a:gd name="T26" fmla="*/ 93 w 93"/>
                <a:gd name="T27" fmla="*/ 29 h 93"/>
                <a:gd name="T28" fmla="*/ 64 w 93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3">
                  <a:moveTo>
                    <a:pt x="64" y="0"/>
                  </a:moveTo>
                  <a:cubicBezTo>
                    <a:pt x="64" y="0"/>
                    <a:pt x="63" y="0"/>
                    <a:pt x="63" y="0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0" y="63"/>
                    <a:pt x="0" y="68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8" y="74"/>
                    <a:pt x="10" y="73"/>
                  </a:cubicBezTo>
                  <a:cubicBezTo>
                    <a:pt x="10" y="75"/>
                    <a:pt x="10" y="78"/>
                    <a:pt x="12" y="80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5" y="83"/>
                    <a:pt x="17" y="83"/>
                    <a:pt x="20" y="82"/>
                  </a:cubicBezTo>
                  <a:cubicBezTo>
                    <a:pt x="19" y="85"/>
                    <a:pt x="19" y="87"/>
                    <a:pt x="21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3"/>
                    <a:pt x="29" y="93"/>
                    <a:pt x="32" y="9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3" y="29"/>
                    <a:pt x="93" y="29"/>
                    <a:pt x="93" y="29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30"/>
            <p:cNvSpPr>
              <a:spLocks noChangeArrowheads="1"/>
            </p:cNvSpPr>
            <p:nvPr/>
          </p:nvSpPr>
          <p:spPr bwMode="auto">
            <a:xfrm>
              <a:off x="4954553" y="3389175"/>
              <a:ext cx="151327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31"/>
            <p:cNvSpPr>
              <a:spLocks noChangeArrowheads="1"/>
            </p:cNvSpPr>
            <p:nvPr/>
          </p:nvSpPr>
          <p:spPr bwMode="auto">
            <a:xfrm>
              <a:off x="4954553" y="3437400"/>
              <a:ext cx="237799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32"/>
            <p:cNvSpPr>
              <a:spLocks noChangeArrowheads="1"/>
            </p:cNvSpPr>
            <p:nvPr/>
          </p:nvSpPr>
          <p:spPr bwMode="auto">
            <a:xfrm>
              <a:off x="4954553" y="3487288"/>
              <a:ext cx="237799" cy="14967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3"/>
            <p:cNvSpPr>
              <a:spLocks noChangeArrowheads="1"/>
            </p:cNvSpPr>
            <p:nvPr/>
          </p:nvSpPr>
          <p:spPr bwMode="auto">
            <a:xfrm>
              <a:off x="4954553" y="3535512"/>
              <a:ext cx="237799" cy="1330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39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395968" y="600902"/>
            <a:ext cx="29391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Planning</a:t>
            </a:r>
            <a:r>
              <a:rPr lang="zh-CN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task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2132895" y="634980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20207"/>
              </p:ext>
            </p:extLst>
          </p:nvPr>
        </p:nvGraphicFramePr>
        <p:xfrm>
          <a:off x="914401" y="1432754"/>
          <a:ext cx="10485848" cy="5085234"/>
        </p:xfrm>
        <a:graphic>
          <a:graphicData uri="http://schemas.openxmlformats.org/drawingml/2006/table">
            <a:tbl>
              <a:tblPr/>
              <a:tblGrid>
                <a:gridCol w="177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3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9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59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Planning Tasks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Effort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(Hours)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Start time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End time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Predecessor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Budget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(1k Dollars)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Process planning: identify the needs of measurements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09/24/16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09/25/16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Identify the objectives of the organization. 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24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09/26/16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09/28/16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0.8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2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Identify the methods that will be used to achieve the objectives.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09/29/16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09/30/16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0.4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3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Identify the issues that need to be managed, controlled or observed.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10/01/16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10/02/16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0.4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6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Translate each measurement issu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into precise, quantif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y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and unambiguous measure goals..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10/03/16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10/04/16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 elements defined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65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10/24/16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11/03/16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charset="0"/>
                          <a:ea typeface="Arial" charset="0"/>
                          <a:cs typeface="Arial" charset="0"/>
                        </a:rPr>
                        <a:t>1.5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3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 collection frequency and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points in the software process defined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64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11/04/16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11/13/16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1.5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8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Timelines defined for measurement result to data bases and users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67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11/14/16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11/23/16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2.0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8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 collection forms defined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64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11/24/16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12/03/16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1.5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1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 collection procedure defined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65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12/04/16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12/13/16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1.5</a:t>
                      </a:r>
                    </a:p>
                  </a:txBody>
                  <a:tcPr marL="12186" marR="12186" marT="12186" marB="121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78" y="941146"/>
            <a:ext cx="10070072" cy="51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7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380978" y="879550"/>
            <a:ext cx="29530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Preparations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2132895" y="879551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97728" y="2673927"/>
            <a:ext cx="8915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CN" sz="2400"/>
          </a:p>
          <a:p>
            <a:r>
              <a:rPr lang="en-US" altLang="zh-CN" sz="2400"/>
              <a:t>Purpose, project sponsor, objectives, resources, scope.</a:t>
            </a:r>
          </a:p>
          <a:p>
            <a:r>
              <a:rPr lang="en-US" altLang="zh-CN" sz="2400"/>
              <a:t>Project team responsibilities.</a:t>
            </a:r>
          </a:p>
          <a:p>
            <a:r>
              <a:rPr lang="en-US" altLang="zh-CN" sz="2400"/>
              <a:t>Meeting guidelines</a:t>
            </a:r>
            <a:endParaRPr lang="zh-CN" altLang="zh-CN" sz="2400"/>
          </a:p>
          <a:p>
            <a:endParaRPr lang="zh-CN" altLang="zh-CN" sz="2400"/>
          </a:p>
          <a:p>
            <a:endParaRPr lang="zh-CN" altLang="en-US" dirty="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58" y="494157"/>
            <a:ext cx="3099870" cy="181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380977" y="879550"/>
            <a:ext cx="5058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Risk identification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2132895" y="879551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380977" y="2022763"/>
            <a:ext cx="8915400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/>
              <a:t>R1: Lack of stakeholder’s involvement</a:t>
            </a:r>
            <a:endParaRPr lang="zh-CN" altLang="zh-CN" sz="2400"/>
          </a:p>
          <a:p>
            <a:r>
              <a:rPr lang="en-US" altLang="zh-CN" sz="2400" b="1"/>
              <a:t>R2: Integrating with third party systems</a:t>
            </a:r>
            <a:endParaRPr lang="zh-CN" altLang="zh-CN" sz="2400"/>
          </a:p>
          <a:p>
            <a:r>
              <a:rPr lang="en-US" altLang="zh-CN" sz="2400" b="1"/>
              <a:t>R3: Huge change request late in the project</a:t>
            </a:r>
            <a:endParaRPr lang="zh-CN" altLang="zh-CN" sz="2400"/>
          </a:p>
          <a:p>
            <a:r>
              <a:rPr lang="en-US" altLang="zh-CN" sz="2400" i="1"/>
              <a:t>R4: </a:t>
            </a:r>
            <a:r>
              <a:rPr lang="en-CA" altLang="zh-CN" sz="2400" i="1"/>
              <a:t>Problems caused by new technologies</a:t>
            </a:r>
          </a:p>
          <a:p>
            <a:r>
              <a:rPr lang="en-US" altLang="zh-CN" sz="2400" i="1"/>
              <a:t>R5: Unexpected software abnormalities (“bugs”)</a:t>
            </a:r>
            <a:endParaRPr lang="zh-CN" altLang="zh-CN" sz="2400" i="1"/>
          </a:p>
          <a:p>
            <a:r>
              <a:rPr lang="en-US" altLang="zh-CN" sz="2400" i="1"/>
              <a:t>R6: Key project team member sick/urgent leave/quits</a:t>
            </a:r>
          </a:p>
          <a:p>
            <a:r>
              <a:rPr lang="en-US" altLang="zh-CN" sz="2400" i="1"/>
              <a:t>R7: Over-emphasis on low priority details.</a:t>
            </a:r>
            <a:endParaRPr lang="zh-CN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6640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380977" y="879550"/>
            <a:ext cx="7053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Risk Qualification and Prioritization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2132895" y="879551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449" y="1520820"/>
            <a:ext cx="9460778" cy="4209197"/>
          </a:xfrm>
          <a:prstGeom prst="rect">
            <a:avLst/>
          </a:prstGeom>
        </p:spPr>
      </p:pic>
      <p:sp>
        <p:nvSpPr>
          <p:cNvPr id="5" name="矩形 1"/>
          <p:cNvSpPr/>
          <p:nvPr/>
        </p:nvSpPr>
        <p:spPr>
          <a:xfrm>
            <a:off x="3332435" y="5591471"/>
            <a:ext cx="70792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dirty="0"/>
              <a:t>We use </a:t>
            </a:r>
            <a:r>
              <a:rPr lang="en-CA" altLang="zh-CN" b="1" dirty="0"/>
              <a:t>brain storming</a:t>
            </a:r>
            <a:r>
              <a:rPr lang="en-CA" altLang="zh-CN" dirty="0"/>
              <a:t> and </a:t>
            </a:r>
            <a:r>
              <a:rPr lang="en-US" altLang="zh-CN" b="1" dirty="0"/>
              <a:t>Delphi</a:t>
            </a:r>
            <a:r>
              <a:rPr lang="en-US" altLang="zh-CN" dirty="0"/>
              <a:t> method to estimate impact of each risk and put them into Risk Profile Chart</a:t>
            </a:r>
            <a:r>
              <a:rPr lang="en-CA" altLang="zh-CN" dirty="0"/>
              <a:t> to determine the severity.</a:t>
            </a:r>
          </a:p>
        </p:txBody>
      </p:sp>
      <p:sp>
        <p:nvSpPr>
          <p:cNvPr id="6" name="矩形 20"/>
          <p:cNvSpPr/>
          <p:nvPr/>
        </p:nvSpPr>
        <p:spPr>
          <a:xfrm>
            <a:off x="3156030" y="5668024"/>
            <a:ext cx="66291" cy="3029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0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/>
          <p:cNvSpPr txBox="1">
            <a:spLocks noChangeArrowheads="1"/>
          </p:cNvSpPr>
          <p:nvPr/>
        </p:nvSpPr>
        <p:spPr bwMode="auto">
          <a:xfrm>
            <a:off x="3802766" y="2681128"/>
            <a:ext cx="72857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ey improvements have not been delivered as promised</a:t>
            </a:r>
            <a:endParaRPr lang="zh-CN" alt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矩形 20"/>
          <p:cNvSpPr/>
          <p:nvPr/>
        </p:nvSpPr>
        <p:spPr>
          <a:xfrm>
            <a:off x="3626063" y="2674708"/>
            <a:ext cx="66291" cy="3029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802766" y="3140215"/>
            <a:ext cx="72857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elivery estimation is also unknown</a:t>
            </a:r>
            <a:endParaRPr lang="zh-CN" alt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矩形 20"/>
          <p:cNvSpPr/>
          <p:nvPr/>
        </p:nvSpPr>
        <p:spPr>
          <a:xfrm>
            <a:off x="3626063" y="3133795"/>
            <a:ext cx="66291" cy="31419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3802766" y="3605722"/>
            <a:ext cx="72857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uffered lots of backlogs of deferred enhancement</a:t>
            </a:r>
            <a:endParaRPr lang="zh-CN" alt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矩形 20"/>
          <p:cNvSpPr/>
          <p:nvPr/>
        </p:nvSpPr>
        <p:spPr>
          <a:xfrm>
            <a:off x="3626063" y="3599302"/>
            <a:ext cx="66291" cy="31419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838273" y="1614932"/>
            <a:ext cx="4206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Business Goal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矩形 20"/>
          <p:cNvSpPr/>
          <p:nvPr/>
        </p:nvSpPr>
        <p:spPr>
          <a:xfrm>
            <a:off x="2590189" y="1614933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95792" y="1514622"/>
            <a:ext cx="762000" cy="762000"/>
            <a:chOff x="1495792" y="1514622"/>
            <a:chExt cx="762000" cy="762000"/>
          </a:xfrm>
        </p:grpSpPr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1495792" y="1514622"/>
              <a:ext cx="762000" cy="762000"/>
            </a:xfrm>
            <a:prstGeom prst="ellipse">
              <a:avLst/>
            </a:prstGeom>
            <a:solidFill>
              <a:srgbClr val="4F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9"/>
            <p:cNvSpPr>
              <a:spLocks noEditPoints="1"/>
            </p:cNvSpPr>
            <p:nvPr/>
          </p:nvSpPr>
          <p:spPr bwMode="auto">
            <a:xfrm>
              <a:off x="1651367" y="1714647"/>
              <a:ext cx="447675" cy="361950"/>
            </a:xfrm>
            <a:custGeom>
              <a:avLst/>
              <a:gdLst>
                <a:gd name="T0" fmla="*/ 56 w 141"/>
                <a:gd name="T1" fmla="*/ 60 h 114"/>
                <a:gd name="T2" fmla="*/ 18 w 141"/>
                <a:gd name="T3" fmla="*/ 104 h 114"/>
                <a:gd name="T4" fmla="*/ 11 w 141"/>
                <a:gd name="T5" fmla="*/ 107 h 114"/>
                <a:gd name="T6" fmla="*/ 4 w 141"/>
                <a:gd name="T7" fmla="*/ 105 h 114"/>
                <a:gd name="T8" fmla="*/ 3 w 141"/>
                <a:gd name="T9" fmla="*/ 91 h 114"/>
                <a:gd name="T10" fmla="*/ 49 w 141"/>
                <a:gd name="T11" fmla="*/ 38 h 114"/>
                <a:gd name="T12" fmla="*/ 57 w 141"/>
                <a:gd name="T13" fmla="*/ 35 h 114"/>
                <a:gd name="T14" fmla="*/ 64 w 141"/>
                <a:gd name="T15" fmla="*/ 39 h 114"/>
                <a:gd name="T16" fmla="*/ 78 w 141"/>
                <a:gd name="T17" fmla="*/ 54 h 114"/>
                <a:gd name="T18" fmla="*/ 102 w 141"/>
                <a:gd name="T19" fmla="*/ 25 h 114"/>
                <a:gd name="T20" fmla="*/ 79 w 141"/>
                <a:gd name="T21" fmla="*/ 5 h 114"/>
                <a:gd name="T22" fmla="*/ 136 w 141"/>
                <a:gd name="T23" fmla="*/ 0 h 114"/>
                <a:gd name="T24" fmla="*/ 141 w 141"/>
                <a:gd name="T25" fmla="*/ 58 h 114"/>
                <a:gd name="T26" fmla="*/ 117 w 141"/>
                <a:gd name="T27" fmla="*/ 38 h 114"/>
                <a:gd name="T28" fmla="*/ 85 w 141"/>
                <a:gd name="T29" fmla="*/ 76 h 114"/>
                <a:gd name="T30" fmla="*/ 78 w 141"/>
                <a:gd name="T31" fmla="*/ 80 h 114"/>
                <a:gd name="T32" fmla="*/ 70 w 141"/>
                <a:gd name="T33" fmla="*/ 76 h 114"/>
                <a:gd name="T34" fmla="*/ 56 w 141"/>
                <a:gd name="T35" fmla="*/ 60 h 114"/>
                <a:gd name="T36" fmla="*/ 26 w 141"/>
                <a:gd name="T37" fmla="*/ 114 h 114"/>
                <a:gd name="T38" fmla="*/ 57 w 141"/>
                <a:gd name="T39" fmla="*/ 114 h 114"/>
                <a:gd name="T40" fmla="*/ 57 w 141"/>
                <a:gd name="T41" fmla="*/ 77 h 114"/>
                <a:gd name="T42" fmla="*/ 26 w 141"/>
                <a:gd name="T43" fmla="*/ 112 h 114"/>
                <a:gd name="T44" fmla="*/ 26 w 141"/>
                <a:gd name="T45" fmla="*/ 114 h 114"/>
                <a:gd name="T46" fmla="*/ 89 w 141"/>
                <a:gd name="T47" fmla="*/ 89 h 114"/>
                <a:gd name="T48" fmla="*/ 80 w 141"/>
                <a:gd name="T49" fmla="*/ 94 h 114"/>
                <a:gd name="T50" fmla="*/ 65 w 141"/>
                <a:gd name="T51" fmla="*/ 87 h 114"/>
                <a:gd name="T52" fmla="*/ 65 w 141"/>
                <a:gd name="T53" fmla="*/ 114 h 114"/>
                <a:gd name="T54" fmla="*/ 101 w 141"/>
                <a:gd name="T55" fmla="*/ 114 h 114"/>
                <a:gd name="T56" fmla="*/ 102 w 141"/>
                <a:gd name="T57" fmla="*/ 74 h 114"/>
                <a:gd name="T58" fmla="*/ 89 w 141"/>
                <a:gd name="T59" fmla="*/ 89 h 114"/>
                <a:gd name="T60" fmla="*/ 117 w 141"/>
                <a:gd name="T61" fmla="*/ 55 h 114"/>
                <a:gd name="T62" fmla="*/ 110 w 141"/>
                <a:gd name="T63" fmla="*/ 65 h 114"/>
                <a:gd name="T64" fmla="*/ 110 w 141"/>
                <a:gd name="T65" fmla="*/ 114 h 114"/>
                <a:gd name="T66" fmla="*/ 140 w 141"/>
                <a:gd name="T67" fmla="*/ 114 h 114"/>
                <a:gd name="T68" fmla="*/ 140 w 141"/>
                <a:gd name="T69" fmla="*/ 73 h 114"/>
                <a:gd name="T70" fmla="*/ 117 w 141"/>
                <a:gd name="T71" fmla="*/ 5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114">
                  <a:moveTo>
                    <a:pt x="56" y="60"/>
                  </a:moveTo>
                  <a:cubicBezTo>
                    <a:pt x="18" y="104"/>
                    <a:pt x="18" y="104"/>
                    <a:pt x="18" y="104"/>
                  </a:cubicBezTo>
                  <a:cubicBezTo>
                    <a:pt x="16" y="106"/>
                    <a:pt x="13" y="107"/>
                    <a:pt x="11" y="107"/>
                  </a:cubicBezTo>
                  <a:cubicBezTo>
                    <a:pt x="8" y="107"/>
                    <a:pt x="6" y="106"/>
                    <a:pt x="4" y="105"/>
                  </a:cubicBezTo>
                  <a:cubicBezTo>
                    <a:pt x="0" y="101"/>
                    <a:pt x="0" y="95"/>
                    <a:pt x="3" y="91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51" y="36"/>
                    <a:pt x="54" y="35"/>
                    <a:pt x="57" y="35"/>
                  </a:cubicBezTo>
                  <a:cubicBezTo>
                    <a:pt x="60" y="35"/>
                    <a:pt x="62" y="36"/>
                    <a:pt x="64" y="39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1" y="58"/>
                    <a:pt x="141" y="58"/>
                    <a:pt x="141" y="5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3" y="78"/>
                    <a:pt x="81" y="80"/>
                    <a:pt x="78" y="80"/>
                  </a:cubicBezTo>
                  <a:cubicBezTo>
                    <a:pt x="75" y="80"/>
                    <a:pt x="72" y="78"/>
                    <a:pt x="70" y="76"/>
                  </a:cubicBezTo>
                  <a:lnTo>
                    <a:pt x="56" y="60"/>
                  </a:lnTo>
                  <a:close/>
                  <a:moveTo>
                    <a:pt x="26" y="114"/>
                  </a:moveTo>
                  <a:cubicBezTo>
                    <a:pt x="57" y="114"/>
                    <a:pt x="57" y="114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26" y="112"/>
                    <a:pt x="26" y="112"/>
                    <a:pt x="26" y="112"/>
                  </a:cubicBezTo>
                  <a:lnTo>
                    <a:pt x="26" y="114"/>
                  </a:lnTo>
                  <a:close/>
                  <a:moveTo>
                    <a:pt x="89" y="89"/>
                  </a:moveTo>
                  <a:cubicBezTo>
                    <a:pt x="83" y="94"/>
                    <a:pt x="80" y="94"/>
                    <a:pt x="80" y="94"/>
                  </a:cubicBezTo>
                  <a:cubicBezTo>
                    <a:pt x="76" y="94"/>
                    <a:pt x="69" y="90"/>
                    <a:pt x="65" y="87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97" y="80"/>
                    <a:pt x="93" y="85"/>
                    <a:pt x="89" y="89"/>
                  </a:cubicBezTo>
                  <a:close/>
                  <a:moveTo>
                    <a:pt x="117" y="55"/>
                  </a:moveTo>
                  <a:cubicBezTo>
                    <a:pt x="110" y="65"/>
                    <a:pt x="110" y="65"/>
                    <a:pt x="110" y="65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34" y="68"/>
                    <a:pt x="117" y="55"/>
                    <a:pt x="117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3060695" y="4555661"/>
            <a:ext cx="72857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Improve the quality of the software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矩形 20"/>
          <p:cNvSpPr/>
          <p:nvPr/>
        </p:nvSpPr>
        <p:spPr>
          <a:xfrm flipH="1">
            <a:off x="2838273" y="4549241"/>
            <a:ext cx="45719" cy="5234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3802766" y="4064809"/>
            <a:ext cx="72857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Arial" charset="0"/>
                <a:ea typeface="Arial" charset="0"/>
                <a:cs typeface="Arial" charset="0"/>
              </a:rPr>
              <a:t>Disagree</a:t>
            </a:r>
            <a:r>
              <a:rPr lang="zh-CN" altLang="en-US" sz="1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400" b="1" dirty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zh-CN" altLang="en-US" sz="1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400" b="1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1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number of staff assigned to the project </a:t>
            </a:r>
            <a:r>
              <a:rPr lang="zh-CN" altLang="en-US" sz="1400" b="1" dirty="0"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16" name="矩形 20"/>
          <p:cNvSpPr/>
          <p:nvPr/>
        </p:nvSpPr>
        <p:spPr>
          <a:xfrm>
            <a:off x="3626063" y="4058389"/>
            <a:ext cx="66291" cy="31419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94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380977" y="879550"/>
            <a:ext cx="7053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/>
              <a:t>Risk Qualification and Prioritization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2132895" y="879551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4" name="图片 3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194" y="1583428"/>
            <a:ext cx="6574421" cy="39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4939" y="5800626"/>
            <a:ext cx="718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use likelihood-impact chart to identify the top priority risks.</a:t>
            </a:r>
          </a:p>
        </p:txBody>
      </p:sp>
      <p:sp>
        <p:nvSpPr>
          <p:cNvPr id="6" name="矩形 20"/>
          <p:cNvSpPr/>
          <p:nvPr/>
        </p:nvSpPr>
        <p:spPr>
          <a:xfrm>
            <a:off x="3045194" y="5800626"/>
            <a:ext cx="66291" cy="3029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54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547232" y="1018096"/>
            <a:ext cx="33686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Risk Monitoring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2299150" y="1018097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3064757" y="2459734"/>
            <a:ext cx="72857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Track high concerned risks in the current iteration</a:t>
            </a:r>
          </a:p>
        </p:txBody>
      </p:sp>
      <p:sp>
        <p:nvSpPr>
          <p:cNvPr id="6" name="矩形 20"/>
          <p:cNvSpPr/>
          <p:nvPr/>
        </p:nvSpPr>
        <p:spPr>
          <a:xfrm>
            <a:off x="2888054" y="2453314"/>
            <a:ext cx="66291" cy="3603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064757" y="3240767"/>
            <a:ext cx="72857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Decide the countermeasure plan when the risk is triggered</a:t>
            </a:r>
          </a:p>
        </p:txBody>
      </p:sp>
      <p:sp>
        <p:nvSpPr>
          <p:cNvPr id="8" name="矩形 20"/>
          <p:cNvSpPr/>
          <p:nvPr/>
        </p:nvSpPr>
        <p:spPr>
          <a:xfrm>
            <a:off x="2888054" y="3234347"/>
            <a:ext cx="66291" cy="3603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3064757" y="4015380"/>
            <a:ext cx="72857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Close the outdated risks</a:t>
            </a:r>
          </a:p>
        </p:txBody>
      </p:sp>
      <p:sp>
        <p:nvSpPr>
          <p:cNvPr id="10" name="矩形 20"/>
          <p:cNvSpPr/>
          <p:nvPr/>
        </p:nvSpPr>
        <p:spPr>
          <a:xfrm>
            <a:off x="2888054" y="4008960"/>
            <a:ext cx="66291" cy="3603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3064757" y="4818575"/>
            <a:ext cx="72857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Identify the new risks and update</a:t>
            </a:r>
            <a:endParaRPr lang="en-CA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矩形 20"/>
          <p:cNvSpPr/>
          <p:nvPr/>
        </p:nvSpPr>
        <p:spPr>
          <a:xfrm>
            <a:off x="2888054" y="4812155"/>
            <a:ext cx="66291" cy="3603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9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547231" y="1018096"/>
            <a:ext cx="58486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Risk Mitigation and</a:t>
            </a:r>
            <a:r>
              <a:rPr lang="en-US" altLang="zh-CN" sz="1050" b="1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Avoidance</a:t>
            </a:r>
            <a:endParaRPr lang="en-US" altLang="zh-CN" sz="105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2299150" y="1018097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aphicFrame>
        <p:nvGraphicFramePr>
          <p:cNvPr id="4" name="表格 6"/>
          <p:cNvGraphicFramePr/>
          <p:nvPr>
            <p:extLst>
              <p:ext uri="{D42A27DB-BD31-4B8C-83A1-F6EECF244321}">
                <p14:modId xmlns:p14="http://schemas.microsoft.com/office/powerpoint/2010/main" val="1069927006"/>
              </p:ext>
            </p:extLst>
          </p:nvPr>
        </p:nvGraphicFramePr>
        <p:xfrm>
          <a:off x="1011381" y="1870363"/>
          <a:ext cx="10811742" cy="4502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1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34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800" b="1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Risk</a:t>
                      </a:r>
                      <a:endParaRPr lang="zh-CN" altLang="en-US" sz="2800" b="1" u="none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800" b="1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Risk strategy</a:t>
                      </a:r>
                      <a:endParaRPr lang="zh-CN" altLang="en-US" sz="2800" b="1" u="none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800" b="1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Considerations</a:t>
                      </a:r>
                      <a:endParaRPr lang="zh-CN" altLang="en-US" sz="2800" b="1" u="none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38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R1: Lack of stakeholder’s involvement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+mn-ea"/>
                        </a:rPr>
                        <a:t>RiskMitigation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1.</a:t>
                      </a:r>
                      <a:r>
                        <a:rPr lang="zh-CN" altLang="en-US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Set up a communication plan......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2.</a:t>
                      </a:r>
                      <a:r>
                        <a:rPr lang="zh-CN" altLang="en-US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Hold weekly meetings with stakeholders to get their feedbacks.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23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000" b="0" u="non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R2: Integrating with third party system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+mn-ea"/>
                        </a:rPr>
                        <a:t>RiskMitigation</a:t>
                      </a:r>
                      <a:endParaRPr lang="en-US" altLang="zh-CN" sz="2000" b="0" u="non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 experienced staff to assist the integration, which can lower down the probability of the risk.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6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R3: Huge change request late in the project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 dirty="0" err="1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RiskMitigation</a:t>
                      </a:r>
                      <a:endParaRPr lang="en-US" altLang="zh-CN" sz="2000" b="0" u="none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1.</a:t>
                      </a:r>
                      <a:r>
                        <a:rPr lang="zh-CN" altLang="en-US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Proper requirements analysis is to be done beforehand and scope statements must be signed and accepted by stakeholders and project sponsor.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2.</a:t>
                      </a:r>
                      <a:r>
                        <a:rPr lang="zh-CN" altLang="en-US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Hold weekly meetings with stakeholders.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3.</a:t>
                      </a:r>
                      <a:r>
                        <a:rPr lang="zh-CN" altLang="en-US" sz="2000" b="0" u="none" baseline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2000" b="0" u="none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Set up prior mutual agreement with stakeholders. 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547232" y="1018096"/>
            <a:ext cx="33686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Risk register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2299150" y="1018097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06" y="278708"/>
            <a:ext cx="5145405" cy="628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6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547232" y="1045806"/>
            <a:ext cx="52944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Budget</a:t>
            </a:r>
            <a:r>
              <a:rPr lang="zh-CN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lang="zh-CN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Schedule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2299150" y="1045807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7232" y="2113613"/>
            <a:ext cx="79608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total</a:t>
            </a:r>
            <a:r>
              <a:rPr lang="zh-CN" altLang="en-US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budget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:</a:t>
            </a:r>
            <a:endParaRPr lang="zh-CN" altLang="en-US" sz="2400" dirty="0">
              <a:latin typeface="Arial" charset="0"/>
              <a:ea typeface="Arial" charset="0"/>
              <a:cs typeface="Arial" charset="0"/>
            </a:endParaRPr>
          </a:p>
          <a:p>
            <a:endParaRPr lang="zh-CN" alt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Software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R&amp;D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Cost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254,474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Dollars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Measurement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Cost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17,700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Dollars</a:t>
            </a:r>
            <a:endParaRPr lang="zh-CN" alt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Risk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73,000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Dollars</a:t>
            </a:r>
            <a:endParaRPr lang="zh-CN" altLang="en-US" sz="2400" dirty="0">
              <a:latin typeface="Arial" charset="0"/>
              <a:ea typeface="Arial" charset="0"/>
              <a:cs typeface="Arial" charset="0"/>
            </a:endParaRPr>
          </a:p>
          <a:p>
            <a:endParaRPr lang="zh-CN" alt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total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cost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345,174</a:t>
            </a:r>
            <a:r>
              <a:rPr lang="zh-CN" alt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Dollars</a:t>
            </a:r>
            <a:endParaRPr lang="zh-CN" altLang="en-US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zh-CN" alt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zh-CN" altLang="en-US" sz="3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3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sz="3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highly</a:t>
            </a:r>
            <a:r>
              <a:rPr lang="zh-CN" altLang="en-US" sz="3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recommended</a:t>
            </a:r>
            <a:endParaRPr lang="zh-CN" altLang="en-US" sz="32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547232" y="1045806"/>
            <a:ext cx="52944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Contribution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2299150" y="1045807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02022"/>
              </p:ext>
            </p:extLst>
          </p:nvPr>
        </p:nvGraphicFramePr>
        <p:xfrm>
          <a:off x="824459" y="2233673"/>
          <a:ext cx="10972800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3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Team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member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Plan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Measurement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Plan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Risk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Management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Plan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Yang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Zhou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Jinsong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Liu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Kaichen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Zhang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Ruijia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Zhu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Liu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Yu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Luo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Kundi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Yao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60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4419867" y="2877175"/>
            <a:ext cx="529444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b="1" dirty="0">
                <a:latin typeface="Arial" charset="0"/>
                <a:ea typeface="Arial" charset="0"/>
                <a:cs typeface="Arial" charset="0"/>
              </a:rPr>
              <a:t>Thanks!</a:t>
            </a:r>
            <a:endParaRPr lang="zh-CN" alt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4195201" y="2877175"/>
            <a:ext cx="47016" cy="8240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14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1754851" y="528488"/>
            <a:ext cx="505505" cy="792164"/>
          </a:xfrm>
          <a:custGeom>
            <a:avLst/>
            <a:gdLst>
              <a:gd name="T0" fmla="*/ 294 w 413"/>
              <a:gd name="T1" fmla="*/ 535 h 657"/>
              <a:gd name="T2" fmla="*/ 305 w 413"/>
              <a:gd name="T3" fmla="*/ 561 h 657"/>
              <a:gd name="T4" fmla="*/ 119 w 413"/>
              <a:gd name="T5" fmla="*/ 569 h 657"/>
              <a:gd name="T6" fmla="*/ 108 w 413"/>
              <a:gd name="T7" fmla="*/ 543 h 657"/>
              <a:gd name="T8" fmla="*/ 237 w 413"/>
              <a:gd name="T9" fmla="*/ 171 h 657"/>
              <a:gd name="T10" fmla="*/ 268 w 413"/>
              <a:gd name="T11" fmla="*/ 182 h 657"/>
              <a:gd name="T12" fmla="*/ 299 w 413"/>
              <a:gd name="T13" fmla="*/ 167 h 657"/>
              <a:gd name="T14" fmla="*/ 323 w 413"/>
              <a:gd name="T15" fmla="*/ 204 h 657"/>
              <a:gd name="T16" fmla="*/ 308 w 413"/>
              <a:gd name="T17" fmla="*/ 226 h 657"/>
              <a:gd name="T18" fmla="*/ 322 w 413"/>
              <a:gd name="T19" fmla="*/ 255 h 657"/>
              <a:gd name="T20" fmla="*/ 355 w 413"/>
              <a:gd name="T21" fmla="*/ 266 h 657"/>
              <a:gd name="T22" fmla="*/ 345 w 413"/>
              <a:gd name="T23" fmla="*/ 309 h 657"/>
              <a:gd name="T24" fmla="*/ 319 w 413"/>
              <a:gd name="T25" fmla="*/ 314 h 657"/>
              <a:gd name="T26" fmla="*/ 308 w 413"/>
              <a:gd name="T27" fmla="*/ 344 h 657"/>
              <a:gd name="T28" fmla="*/ 323 w 413"/>
              <a:gd name="T29" fmla="*/ 376 h 657"/>
              <a:gd name="T30" fmla="*/ 286 w 413"/>
              <a:gd name="T31" fmla="*/ 399 h 657"/>
              <a:gd name="T32" fmla="*/ 264 w 413"/>
              <a:gd name="T33" fmla="*/ 384 h 657"/>
              <a:gd name="T34" fmla="*/ 235 w 413"/>
              <a:gd name="T35" fmla="*/ 398 h 657"/>
              <a:gd name="T36" fmla="*/ 224 w 413"/>
              <a:gd name="T37" fmla="*/ 431 h 657"/>
              <a:gd name="T38" fmla="*/ 181 w 413"/>
              <a:gd name="T39" fmla="*/ 421 h 657"/>
              <a:gd name="T40" fmla="*/ 176 w 413"/>
              <a:gd name="T41" fmla="*/ 395 h 657"/>
              <a:gd name="T42" fmla="*/ 146 w 413"/>
              <a:gd name="T43" fmla="*/ 385 h 657"/>
              <a:gd name="T44" fmla="*/ 114 w 413"/>
              <a:gd name="T45" fmla="*/ 400 h 657"/>
              <a:gd name="T46" fmla="*/ 90 w 413"/>
              <a:gd name="T47" fmla="*/ 363 h 657"/>
              <a:gd name="T48" fmla="*/ 106 w 413"/>
              <a:gd name="T49" fmla="*/ 341 h 657"/>
              <a:gd name="T50" fmla="*/ 92 w 413"/>
              <a:gd name="T51" fmla="*/ 312 h 657"/>
              <a:gd name="T52" fmla="*/ 59 w 413"/>
              <a:gd name="T53" fmla="*/ 300 h 657"/>
              <a:gd name="T54" fmla="*/ 69 w 413"/>
              <a:gd name="T55" fmla="*/ 257 h 657"/>
              <a:gd name="T56" fmla="*/ 94 w 413"/>
              <a:gd name="T57" fmla="*/ 253 h 657"/>
              <a:gd name="T58" fmla="*/ 105 w 413"/>
              <a:gd name="T59" fmla="*/ 222 h 657"/>
              <a:gd name="T60" fmla="*/ 90 w 413"/>
              <a:gd name="T61" fmla="*/ 191 h 657"/>
              <a:gd name="T62" fmla="*/ 127 w 413"/>
              <a:gd name="T63" fmla="*/ 167 h 657"/>
              <a:gd name="T64" fmla="*/ 149 w 413"/>
              <a:gd name="T65" fmla="*/ 182 h 657"/>
              <a:gd name="T66" fmla="*/ 178 w 413"/>
              <a:gd name="T67" fmla="*/ 168 h 657"/>
              <a:gd name="T68" fmla="*/ 190 w 413"/>
              <a:gd name="T69" fmla="*/ 135 h 657"/>
              <a:gd name="T70" fmla="*/ 233 w 413"/>
              <a:gd name="T71" fmla="*/ 145 h 657"/>
              <a:gd name="T72" fmla="*/ 237 w 413"/>
              <a:gd name="T73" fmla="*/ 171 h 657"/>
              <a:gd name="T74" fmla="*/ 278 w 413"/>
              <a:gd name="T75" fmla="*/ 283 h 657"/>
              <a:gd name="T76" fmla="*/ 135 w 413"/>
              <a:gd name="T77" fmla="*/ 283 h 657"/>
              <a:gd name="T78" fmla="*/ 299 w 413"/>
              <a:gd name="T79" fmla="*/ 511 h 657"/>
              <a:gd name="T80" fmla="*/ 127 w 413"/>
              <a:gd name="T81" fmla="*/ 524 h 657"/>
              <a:gd name="T82" fmla="*/ 0 w 413"/>
              <a:gd name="T83" fmla="*/ 255 h 657"/>
              <a:gd name="T84" fmla="*/ 299 w 413"/>
              <a:gd name="T85" fmla="*/ 511 h 657"/>
              <a:gd name="T86" fmla="*/ 277 w 413"/>
              <a:gd name="T87" fmla="*/ 622 h 657"/>
              <a:gd name="T88" fmla="*/ 288 w 413"/>
              <a:gd name="T89" fmla="*/ 648 h 657"/>
              <a:gd name="T90" fmla="*/ 136 w 413"/>
              <a:gd name="T91" fmla="*/ 657 h 657"/>
              <a:gd name="T92" fmla="*/ 125 w 413"/>
              <a:gd name="T93" fmla="*/ 631 h 657"/>
              <a:gd name="T94" fmla="*/ 125 w 413"/>
              <a:gd name="T95" fmla="*/ 578 h 657"/>
              <a:gd name="T96" fmla="*/ 299 w 413"/>
              <a:gd name="T97" fmla="*/ 586 h 657"/>
              <a:gd name="T98" fmla="*/ 288 w 413"/>
              <a:gd name="T99" fmla="*/ 613 h 657"/>
              <a:gd name="T100" fmla="*/ 115 w 413"/>
              <a:gd name="T101" fmla="*/ 604 h 657"/>
              <a:gd name="T102" fmla="*/ 125 w 413"/>
              <a:gd name="T103" fmla="*/ 578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13" h="657">
                <a:moveTo>
                  <a:pt x="119" y="535"/>
                </a:moveTo>
                <a:cubicBezTo>
                  <a:pt x="178" y="535"/>
                  <a:pt x="236" y="535"/>
                  <a:pt x="294" y="535"/>
                </a:cubicBezTo>
                <a:cubicBezTo>
                  <a:pt x="300" y="535"/>
                  <a:pt x="305" y="539"/>
                  <a:pt x="305" y="543"/>
                </a:cubicBezTo>
                <a:cubicBezTo>
                  <a:pt x="305" y="561"/>
                  <a:pt x="305" y="561"/>
                  <a:pt x="305" y="561"/>
                </a:cubicBezTo>
                <a:cubicBezTo>
                  <a:pt x="305" y="565"/>
                  <a:pt x="300" y="569"/>
                  <a:pt x="294" y="569"/>
                </a:cubicBezTo>
                <a:cubicBezTo>
                  <a:pt x="236" y="569"/>
                  <a:pt x="178" y="569"/>
                  <a:pt x="119" y="569"/>
                </a:cubicBezTo>
                <a:cubicBezTo>
                  <a:pt x="113" y="569"/>
                  <a:pt x="108" y="565"/>
                  <a:pt x="108" y="561"/>
                </a:cubicBezTo>
                <a:cubicBezTo>
                  <a:pt x="108" y="555"/>
                  <a:pt x="108" y="549"/>
                  <a:pt x="108" y="543"/>
                </a:cubicBezTo>
                <a:cubicBezTo>
                  <a:pt x="108" y="539"/>
                  <a:pt x="113" y="535"/>
                  <a:pt x="119" y="535"/>
                </a:cubicBezTo>
                <a:close/>
                <a:moveTo>
                  <a:pt x="237" y="171"/>
                </a:moveTo>
                <a:cubicBezTo>
                  <a:pt x="247" y="174"/>
                  <a:pt x="256" y="178"/>
                  <a:pt x="264" y="182"/>
                </a:cubicBezTo>
                <a:cubicBezTo>
                  <a:pt x="265" y="183"/>
                  <a:pt x="267" y="182"/>
                  <a:pt x="268" y="182"/>
                </a:cubicBezTo>
                <a:cubicBezTo>
                  <a:pt x="274" y="177"/>
                  <a:pt x="280" y="172"/>
                  <a:pt x="286" y="167"/>
                </a:cubicBezTo>
                <a:cubicBezTo>
                  <a:pt x="290" y="164"/>
                  <a:pt x="296" y="163"/>
                  <a:pt x="299" y="167"/>
                </a:cubicBezTo>
                <a:cubicBezTo>
                  <a:pt x="307" y="175"/>
                  <a:pt x="315" y="182"/>
                  <a:pt x="323" y="191"/>
                </a:cubicBezTo>
                <a:cubicBezTo>
                  <a:pt x="327" y="194"/>
                  <a:pt x="326" y="200"/>
                  <a:pt x="323" y="204"/>
                </a:cubicBezTo>
                <a:cubicBezTo>
                  <a:pt x="318" y="210"/>
                  <a:pt x="313" y="216"/>
                  <a:pt x="308" y="222"/>
                </a:cubicBezTo>
                <a:cubicBezTo>
                  <a:pt x="307" y="223"/>
                  <a:pt x="307" y="225"/>
                  <a:pt x="308" y="226"/>
                </a:cubicBezTo>
                <a:cubicBezTo>
                  <a:pt x="312" y="234"/>
                  <a:pt x="316" y="243"/>
                  <a:pt x="319" y="253"/>
                </a:cubicBezTo>
                <a:cubicBezTo>
                  <a:pt x="319" y="254"/>
                  <a:pt x="320" y="254"/>
                  <a:pt x="322" y="255"/>
                </a:cubicBezTo>
                <a:cubicBezTo>
                  <a:pt x="329" y="255"/>
                  <a:pt x="337" y="256"/>
                  <a:pt x="345" y="257"/>
                </a:cubicBezTo>
                <a:cubicBezTo>
                  <a:pt x="350" y="258"/>
                  <a:pt x="355" y="261"/>
                  <a:pt x="355" y="266"/>
                </a:cubicBezTo>
                <a:cubicBezTo>
                  <a:pt x="355" y="278"/>
                  <a:pt x="355" y="289"/>
                  <a:pt x="355" y="300"/>
                </a:cubicBezTo>
                <a:cubicBezTo>
                  <a:pt x="355" y="305"/>
                  <a:pt x="350" y="308"/>
                  <a:pt x="345" y="309"/>
                </a:cubicBezTo>
                <a:cubicBezTo>
                  <a:pt x="337" y="310"/>
                  <a:pt x="329" y="311"/>
                  <a:pt x="322" y="312"/>
                </a:cubicBezTo>
                <a:cubicBezTo>
                  <a:pt x="320" y="312"/>
                  <a:pt x="319" y="313"/>
                  <a:pt x="319" y="314"/>
                </a:cubicBezTo>
                <a:cubicBezTo>
                  <a:pt x="316" y="323"/>
                  <a:pt x="312" y="333"/>
                  <a:pt x="308" y="341"/>
                </a:cubicBezTo>
                <a:cubicBezTo>
                  <a:pt x="307" y="342"/>
                  <a:pt x="307" y="343"/>
                  <a:pt x="308" y="344"/>
                </a:cubicBezTo>
                <a:cubicBezTo>
                  <a:pt x="313" y="350"/>
                  <a:pt x="318" y="356"/>
                  <a:pt x="323" y="363"/>
                </a:cubicBezTo>
                <a:cubicBezTo>
                  <a:pt x="326" y="367"/>
                  <a:pt x="327" y="372"/>
                  <a:pt x="323" y="376"/>
                </a:cubicBezTo>
                <a:cubicBezTo>
                  <a:pt x="315" y="384"/>
                  <a:pt x="307" y="392"/>
                  <a:pt x="299" y="400"/>
                </a:cubicBezTo>
                <a:cubicBezTo>
                  <a:pt x="296" y="403"/>
                  <a:pt x="290" y="403"/>
                  <a:pt x="286" y="399"/>
                </a:cubicBezTo>
                <a:cubicBezTo>
                  <a:pt x="280" y="395"/>
                  <a:pt x="274" y="390"/>
                  <a:pt x="268" y="385"/>
                </a:cubicBezTo>
                <a:cubicBezTo>
                  <a:pt x="267" y="384"/>
                  <a:pt x="265" y="384"/>
                  <a:pt x="264" y="384"/>
                </a:cubicBezTo>
                <a:cubicBezTo>
                  <a:pt x="256" y="389"/>
                  <a:pt x="247" y="393"/>
                  <a:pt x="237" y="395"/>
                </a:cubicBezTo>
                <a:cubicBezTo>
                  <a:pt x="236" y="396"/>
                  <a:pt x="236" y="397"/>
                  <a:pt x="235" y="398"/>
                </a:cubicBezTo>
                <a:cubicBezTo>
                  <a:pt x="235" y="406"/>
                  <a:pt x="233" y="414"/>
                  <a:pt x="233" y="421"/>
                </a:cubicBezTo>
                <a:cubicBezTo>
                  <a:pt x="232" y="427"/>
                  <a:pt x="228" y="431"/>
                  <a:pt x="224" y="431"/>
                </a:cubicBezTo>
                <a:cubicBezTo>
                  <a:pt x="212" y="431"/>
                  <a:pt x="201" y="431"/>
                  <a:pt x="190" y="431"/>
                </a:cubicBezTo>
                <a:cubicBezTo>
                  <a:pt x="185" y="431"/>
                  <a:pt x="181" y="427"/>
                  <a:pt x="181" y="421"/>
                </a:cubicBezTo>
                <a:cubicBezTo>
                  <a:pt x="180" y="414"/>
                  <a:pt x="179" y="406"/>
                  <a:pt x="178" y="398"/>
                </a:cubicBezTo>
                <a:cubicBezTo>
                  <a:pt x="178" y="397"/>
                  <a:pt x="177" y="396"/>
                  <a:pt x="176" y="395"/>
                </a:cubicBezTo>
                <a:cubicBezTo>
                  <a:pt x="167" y="393"/>
                  <a:pt x="157" y="389"/>
                  <a:pt x="149" y="384"/>
                </a:cubicBezTo>
                <a:cubicBezTo>
                  <a:pt x="148" y="384"/>
                  <a:pt x="147" y="384"/>
                  <a:pt x="146" y="385"/>
                </a:cubicBezTo>
                <a:cubicBezTo>
                  <a:pt x="140" y="390"/>
                  <a:pt x="134" y="395"/>
                  <a:pt x="127" y="399"/>
                </a:cubicBezTo>
                <a:cubicBezTo>
                  <a:pt x="123" y="403"/>
                  <a:pt x="118" y="403"/>
                  <a:pt x="114" y="400"/>
                </a:cubicBezTo>
                <a:cubicBezTo>
                  <a:pt x="106" y="392"/>
                  <a:pt x="98" y="384"/>
                  <a:pt x="90" y="376"/>
                </a:cubicBezTo>
                <a:cubicBezTo>
                  <a:pt x="87" y="372"/>
                  <a:pt x="87" y="367"/>
                  <a:pt x="90" y="363"/>
                </a:cubicBezTo>
                <a:cubicBezTo>
                  <a:pt x="95" y="356"/>
                  <a:pt x="100" y="350"/>
                  <a:pt x="105" y="344"/>
                </a:cubicBezTo>
                <a:cubicBezTo>
                  <a:pt x="106" y="343"/>
                  <a:pt x="106" y="342"/>
                  <a:pt x="106" y="341"/>
                </a:cubicBezTo>
                <a:cubicBezTo>
                  <a:pt x="101" y="333"/>
                  <a:pt x="97" y="323"/>
                  <a:pt x="94" y="314"/>
                </a:cubicBezTo>
                <a:cubicBezTo>
                  <a:pt x="94" y="313"/>
                  <a:pt x="93" y="312"/>
                  <a:pt x="92" y="312"/>
                </a:cubicBezTo>
                <a:cubicBezTo>
                  <a:pt x="84" y="311"/>
                  <a:pt x="76" y="310"/>
                  <a:pt x="69" y="309"/>
                </a:cubicBezTo>
                <a:cubicBezTo>
                  <a:pt x="63" y="308"/>
                  <a:pt x="59" y="305"/>
                  <a:pt x="59" y="300"/>
                </a:cubicBezTo>
                <a:cubicBezTo>
                  <a:pt x="59" y="289"/>
                  <a:pt x="59" y="278"/>
                  <a:pt x="59" y="266"/>
                </a:cubicBezTo>
                <a:cubicBezTo>
                  <a:pt x="59" y="261"/>
                  <a:pt x="63" y="258"/>
                  <a:pt x="69" y="257"/>
                </a:cubicBezTo>
                <a:cubicBezTo>
                  <a:pt x="76" y="256"/>
                  <a:pt x="84" y="255"/>
                  <a:pt x="92" y="255"/>
                </a:cubicBezTo>
                <a:cubicBezTo>
                  <a:pt x="93" y="254"/>
                  <a:pt x="94" y="254"/>
                  <a:pt x="94" y="253"/>
                </a:cubicBezTo>
                <a:cubicBezTo>
                  <a:pt x="97" y="243"/>
                  <a:pt x="101" y="234"/>
                  <a:pt x="106" y="226"/>
                </a:cubicBezTo>
                <a:cubicBezTo>
                  <a:pt x="106" y="225"/>
                  <a:pt x="106" y="223"/>
                  <a:pt x="105" y="222"/>
                </a:cubicBezTo>
                <a:cubicBezTo>
                  <a:pt x="100" y="216"/>
                  <a:pt x="95" y="210"/>
                  <a:pt x="90" y="204"/>
                </a:cubicBezTo>
                <a:cubicBezTo>
                  <a:pt x="87" y="200"/>
                  <a:pt x="87" y="194"/>
                  <a:pt x="90" y="191"/>
                </a:cubicBezTo>
                <a:cubicBezTo>
                  <a:pt x="98" y="182"/>
                  <a:pt x="106" y="175"/>
                  <a:pt x="114" y="167"/>
                </a:cubicBezTo>
                <a:cubicBezTo>
                  <a:pt x="118" y="163"/>
                  <a:pt x="123" y="164"/>
                  <a:pt x="127" y="167"/>
                </a:cubicBezTo>
                <a:cubicBezTo>
                  <a:pt x="134" y="172"/>
                  <a:pt x="140" y="177"/>
                  <a:pt x="146" y="182"/>
                </a:cubicBezTo>
                <a:cubicBezTo>
                  <a:pt x="147" y="182"/>
                  <a:pt x="148" y="183"/>
                  <a:pt x="149" y="182"/>
                </a:cubicBezTo>
                <a:cubicBezTo>
                  <a:pt x="157" y="178"/>
                  <a:pt x="167" y="174"/>
                  <a:pt x="176" y="171"/>
                </a:cubicBezTo>
                <a:cubicBezTo>
                  <a:pt x="177" y="171"/>
                  <a:pt x="178" y="170"/>
                  <a:pt x="178" y="168"/>
                </a:cubicBezTo>
                <a:cubicBezTo>
                  <a:pt x="179" y="161"/>
                  <a:pt x="180" y="153"/>
                  <a:pt x="181" y="145"/>
                </a:cubicBezTo>
                <a:cubicBezTo>
                  <a:pt x="181" y="140"/>
                  <a:pt x="185" y="135"/>
                  <a:pt x="190" y="135"/>
                </a:cubicBezTo>
                <a:cubicBezTo>
                  <a:pt x="201" y="135"/>
                  <a:pt x="212" y="135"/>
                  <a:pt x="224" y="135"/>
                </a:cubicBezTo>
                <a:cubicBezTo>
                  <a:pt x="228" y="135"/>
                  <a:pt x="232" y="140"/>
                  <a:pt x="233" y="145"/>
                </a:cubicBezTo>
                <a:cubicBezTo>
                  <a:pt x="233" y="153"/>
                  <a:pt x="235" y="161"/>
                  <a:pt x="235" y="168"/>
                </a:cubicBezTo>
                <a:cubicBezTo>
                  <a:pt x="236" y="170"/>
                  <a:pt x="236" y="171"/>
                  <a:pt x="237" y="171"/>
                </a:cubicBezTo>
                <a:close/>
                <a:moveTo>
                  <a:pt x="207" y="212"/>
                </a:moveTo>
                <a:cubicBezTo>
                  <a:pt x="246" y="212"/>
                  <a:pt x="278" y="244"/>
                  <a:pt x="278" y="283"/>
                </a:cubicBezTo>
                <a:cubicBezTo>
                  <a:pt x="278" y="323"/>
                  <a:pt x="246" y="355"/>
                  <a:pt x="207" y="355"/>
                </a:cubicBezTo>
                <a:cubicBezTo>
                  <a:pt x="167" y="355"/>
                  <a:pt x="135" y="323"/>
                  <a:pt x="135" y="283"/>
                </a:cubicBezTo>
                <a:cubicBezTo>
                  <a:pt x="135" y="244"/>
                  <a:pt x="167" y="212"/>
                  <a:pt x="207" y="212"/>
                </a:cubicBezTo>
                <a:close/>
                <a:moveTo>
                  <a:pt x="299" y="511"/>
                </a:moveTo>
                <a:cubicBezTo>
                  <a:pt x="299" y="518"/>
                  <a:pt x="294" y="524"/>
                  <a:pt x="287" y="524"/>
                </a:cubicBezTo>
                <a:cubicBezTo>
                  <a:pt x="233" y="524"/>
                  <a:pt x="180" y="524"/>
                  <a:pt x="127" y="524"/>
                </a:cubicBezTo>
                <a:cubicBezTo>
                  <a:pt x="120" y="524"/>
                  <a:pt x="114" y="518"/>
                  <a:pt x="114" y="511"/>
                </a:cubicBezTo>
                <a:cubicBezTo>
                  <a:pt x="114" y="429"/>
                  <a:pt x="0" y="365"/>
                  <a:pt x="0" y="255"/>
                </a:cubicBezTo>
                <a:cubicBezTo>
                  <a:pt x="0" y="0"/>
                  <a:pt x="413" y="0"/>
                  <a:pt x="413" y="255"/>
                </a:cubicBezTo>
                <a:cubicBezTo>
                  <a:pt x="413" y="366"/>
                  <a:pt x="299" y="419"/>
                  <a:pt x="299" y="511"/>
                </a:cubicBezTo>
                <a:close/>
                <a:moveTo>
                  <a:pt x="136" y="622"/>
                </a:moveTo>
                <a:cubicBezTo>
                  <a:pt x="183" y="622"/>
                  <a:pt x="230" y="622"/>
                  <a:pt x="277" y="622"/>
                </a:cubicBezTo>
                <a:cubicBezTo>
                  <a:pt x="283" y="622"/>
                  <a:pt x="288" y="626"/>
                  <a:pt x="288" y="631"/>
                </a:cubicBezTo>
                <a:cubicBezTo>
                  <a:pt x="288" y="637"/>
                  <a:pt x="288" y="643"/>
                  <a:pt x="288" y="648"/>
                </a:cubicBezTo>
                <a:cubicBezTo>
                  <a:pt x="288" y="653"/>
                  <a:pt x="283" y="657"/>
                  <a:pt x="277" y="657"/>
                </a:cubicBezTo>
                <a:cubicBezTo>
                  <a:pt x="230" y="657"/>
                  <a:pt x="183" y="657"/>
                  <a:pt x="136" y="657"/>
                </a:cubicBezTo>
                <a:cubicBezTo>
                  <a:pt x="130" y="657"/>
                  <a:pt x="125" y="653"/>
                  <a:pt x="125" y="648"/>
                </a:cubicBezTo>
                <a:cubicBezTo>
                  <a:pt x="125" y="643"/>
                  <a:pt x="125" y="637"/>
                  <a:pt x="125" y="631"/>
                </a:cubicBezTo>
                <a:cubicBezTo>
                  <a:pt x="125" y="626"/>
                  <a:pt x="130" y="622"/>
                  <a:pt x="136" y="622"/>
                </a:cubicBezTo>
                <a:close/>
                <a:moveTo>
                  <a:pt x="125" y="578"/>
                </a:moveTo>
                <a:cubicBezTo>
                  <a:pt x="180" y="578"/>
                  <a:pt x="234" y="578"/>
                  <a:pt x="288" y="578"/>
                </a:cubicBezTo>
                <a:cubicBezTo>
                  <a:pt x="294" y="578"/>
                  <a:pt x="299" y="582"/>
                  <a:pt x="299" y="586"/>
                </a:cubicBezTo>
                <a:cubicBezTo>
                  <a:pt x="299" y="592"/>
                  <a:pt x="299" y="598"/>
                  <a:pt x="299" y="604"/>
                </a:cubicBezTo>
                <a:cubicBezTo>
                  <a:pt x="299" y="609"/>
                  <a:pt x="294" y="613"/>
                  <a:pt x="288" y="613"/>
                </a:cubicBezTo>
                <a:cubicBezTo>
                  <a:pt x="234" y="613"/>
                  <a:pt x="180" y="613"/>
                  <a:pt x="125" y="613"/>
                </a:cubicBezTo>
                <a:cubicBezTo>
                  <a:pt x="119" y="613"/>
                  <a:pt x="115" y="609"/>
                  <a:pt x="115" y="604"/>
                </a:cubicBezTo>
                <a:cubicBezTo>
                  <a:pt x="115" y="598"/>
                  <a:pt x="115" y="592"/>
                  <a:pt x="115" y="586"/>
                </a:cubicBezTo>
                <a:cubicBezTo>
                  <a:pt x="115" y="582"/>
                  <a:pt x="119" y="578"/>
                  <a:pt x="125" y="578"/>
                </a:cubicBezTo>
                <a:close/>
              </a:path>
            </a:pathLst>
          </a:custGeom>
          <a:solidFill>
            <a:srgbClr val="535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2877943" y="797432"/>
            <a:ext cx="4206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Solution</a:t>
            </a:r>
            <a:endParaRPr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矩形 20"/>
          <p:cNvSpPr/>
          <p:nvPr/>
        </p:nvSpPr>
        <p:spPr>
          <a:xfrm>
            <a:off x="2629859" y="797433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737891" y="2227882"/>
            <a:ext cx="45504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dirty="0">
                <a:latin typeface="Arial" charset="0"/>
                <a:ea typeface="Arial" charset="0"/>
                <a:cs typeface="Arial" charset="0"/>
              </a:rPr>
              <a:t>Improve quality of the source code</a:t>
            </a:r>
            <a:endParaRPr lang="zh-CN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矩形 20"/>
          <p:cNvSpPr/>
          <p:nvPr/>
        </p:nvSpPr>
        <p:spPr>
          <a:xfrm>
            <a:off x="3561188" y="2271731"/>
            <a:ext cx="66291" cy="285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3804182" y="3558565"/>
            <a:ext cx="54648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Improve communication with the customer</a:t>
            </a:r>
            <a:endParaRPr lang="zh-CN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矩形 20"/>
          <p:cNvSpPr/>
          <p:nvPr/>
        </p:nvSpPr>
        <p:spPr>
          <a:xfrm>
            <a:off x="3627479" y="3588933"/>
            <a:ext cx="66291" cy="2721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737892" y="2656704"/>
            <a:ext cx="4970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Improve the reliability of the software release</a:t>
            </a:r>
            <a:endParaRPr lang="zh-CN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矩形 20"/>
          <p:cNvSpPr/>
          <p:nvPr/>
        </p:nvSpPr>
        <p:spPr>
          <a:xfrm>
            <a:off x="3561188" y="2706802"/>
            <a:ext cx="66291" cy="2691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3804182" y="4387665"/>
            <a:ext cx="45504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dirty="0">
                <a:latin typeface="Arial" charset="0"/>
                <a:ea typeface="Arial" charset="0"/>
                <a:cs typeface="Arial" charset="0"/>
              </a:rPr>
              <a:t>Manage the priority of solving backlog</a:t>
            </a:r>
            <a:endParaRPr lang="zh-CN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矩形 20"/>
          <p:cNvSpPr/>
          <p:nvPr/>
        </p:nvSpPr>
        <p:spPr>
          <a:xfrm>
            <a:off x="3627479" y="4431514"/>
            <a:ext cx="66291" cy="285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3804182" y="4853212"/>
            <a:ext cx="65159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Improve the quality of design and development documentation</a:t>
            </a:r>
            <a:endParaRPr lang="zh-CN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矩形 20"/>
          <p:cNvSpPr/>
          <p:nvPr/>
        </p:nvSpPr>
        <p:spPr>
          <a:xfrm>
            <a:off x="3627479" y="4883580"/>
            <a:ext cx="66291" cy="2721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3870474" y="5792184"/>
            <a:ext cx="4970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Improve the performance of organization</a:t>
            </a:r>
            <a:endParaRPr lang="zh-CN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矩形 20"/>
          <p:cNvSpPr/>
          <p:nvPr/>
        </p:nvSpPr>
        <p:spPr>
          <a:xfrm>
            <a:off x="3693770" y="5842282"/>
            <a:ext cx="66291" cy="2691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3120937" y="1711277"/>
            <a:ext cx="72857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ey improvements have not been delivered as promised</a:t>
            </a:r>
            <a:endParaRPr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矩形 20"/>
          <p:cNvSpPr/>
          <p:nvPr/>
        </p:nvSpPr>
        <p:spPr>
          <a:xfrm>
            <a:off x="2944234" y="1704857"/>
            <a:ext cx="66291" cy="3603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3120937" y="3142909"/>
            <a:ext cx="72857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elivery estimation is also unknown</a:t>
            </a:r>
            <a:endParaRPr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矩形 20"/>
          <p:cNvSpPr/>
          <p:nvPr/>
        </p:nvSpPr>
        <p:spPr>
          <a:xfrm>
            <a:off x="2944234" y="3136489"/>
            <a:ext cx="66291" cy="3603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120937" y="3973811"/>
            <a:ext cx="72857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uffered lots of backlogs of deferred enhancement</a:t>
            </a:r>
            <a:endParaRPr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矩形 20"/>
          <p:cNvSpPr/>
          <p:nvPr/>
        </p:nvSpPr>
        <p:spPr>
          <a:xfrm>
            <a:off x="2944234" y="3967391"/>
            <a:ext cx="66291" cy="3603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120937" y="5273880"/>
            <a:ext cx="72857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Disagree</a:t>
            </a:r>
            <a:r>
              <a:rPr lang="zh-CN" altLang="en-US" sz="20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zh-CN" altLang="en-US" sz="20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0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number of staff assigned to the project </a:t>
            </a:r>
            <a:r>
              <a:rPr lang="zh-CN" altLang="en-US" sz="2000" b="1" dirty="0"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26" name="矩形 20"/>
          <p:cNvSpPr/>
          <p:nvPr/>
        </p:nvSpPr>
        <p:spPr>
          <a:xfrm>
            <a:off x="2944234" y="5267460"/>
            <a:ext cx="66291" cy="3603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5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172549" y="745180"/>
            <a:ext cx="4206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Architecture Overview</a:t>
            </a:r>
          </a:p>
        </p:txBody>
      </p:sp>
      <p:sp>
        <p:nvSpPr>
          <p:cNvPr id="3" name="矩形 20"/>
          <p:cNvSpPr/>
          <p:nvPr/>
        </p:nvSpPr>
        <p:spPr>
          <a:xfrm>
            <a:off x="1924465" y="745181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4" name="Shape 1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39743" y="1268400"/>
            <a:ext cx="7677824" cy="466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4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2172549" y="745180"/>
            <a:ext cx="4206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</a:p>
        </p:txBody>
      </p:sp>
      <p:sp>
        <p:nvSpPr>
          <p:cNvPr id="14" name="矩形 20"/>
          <p:cNvSpPr/>
          <p:nvPr/>
        </p:nvSpPr>
        <p:spPr>
          <a:xfrm>
            <a:off x="1924465" y="745181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15" name="Shape 1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8371" y="1857825"/>
            <a:ext cx="10382250" cy="392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05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172549" y="745180"/>
            <a:ext cx="4206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</a:p>
        </p:txBody>
      </p:sp>
      <p:sp>
        <p:nvSpPr>
          <p:cNvPr id="3" name="矩形 20"/>
          <p:cNvSpPr/>
          <p:nvPr/>
        </p:nvSpPr>
        <p:spPr>
          <a:xfrm>
            <a:off x="1924465" y="745181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" name="Shape 182"/>
          <p:cNvSpPr txBox="1"/>
          <p:nvPr/>
        </p:nvSpPr>
        <p:spPr>
          <a:xfrm>
            <a:off x="1216952" y="2541368"/>
            <a:ext cx="5297100" cy="2149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</a:rPr>
              <a:t>Functional size (function point-based) method to estimate the overall workload.</a:t>
            </a:r>
          </a:p>
          <a:p>
            <a:pPr lvl="0">
              <a:spcBef>
                <a:spcPts val="0"/>
              </a:spcBef>
              <a:buNone/>
            </a:pPr>
            <a:endParaRPr sz="2000" b="1" dirty="0"/>
          </a:p>
          <a:p>
            <a:pPr lvl="0">
              <a:spcBef>
                <a:spcPts val="0"/>
              </a:spcBef>
              <a:buNone/>
            </a:pPr>
            <a:endParaRPr sz="2000" b="1" dirty="0"/>
          </a:p>
          <a:p>
            <a:pPr lvl="0">
              <a:spcBef>
                <a:spcPts val="0"/>
              </a:spcBef>
              <a:buNone/>
            </a:pPr>
            <a:r>
              <a:rPr lang="en-US" sz="2000" b="1" dirty="0"/>
              <a:t>Based on history data, we build our estimation model to predict actual effort.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6" name="Shape 1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66307" y="1217518"/>
            <a:ext cx="4116550" cy="479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53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172549" y="745180"/>
            <a:ext cx="4206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1924465" y="745181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Shape 190"/>
          <p:cNvSpPr txBox="1"/>
          <p:nvPr/>
        </p:nvSpPr>
        <p:spPr>
          <a:xfrm>
            <a:off x="1714240" y="3268979"/>
            <a:ext cx="5418080" cy="22631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/>
              <a:t>In our model: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r>
              <a:rPr lang="en-US" sz="1800" dirty="0"/>
              <a:t>Average unit cost: 0.94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/>
              <a:t>Mean Magnitude Relative Error(MRE): 24.8%(recommended is +-25%)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r>
              <a:rPr lang="en-US" sz="1800" dirty="0"/>
              <a:t>			</a:t>
            </a:r>
            <a:r>
              <a:rPr lang="en-US" sz="2400" dirty="0"/>
              <a:t>Effort= 0.94*CFP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5" name="Shape 1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14240" y="1405151"/>
            <a:ext cx="5002849" cy="120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640" y="2530751"/>
            <a:ext cx="5803250" cy="5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350" y="1113299"/>
            <a:ext cx="4116550" cy="47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2433" y="154875"/>
            <a:ext cx="4171275" cy="3124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74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172549" y="745180"/>
            <a:ext cx="4206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1924465" y="745181"/>
            <a:ext cx="48876" cy="48914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Shape 200"/>
          <p:cNvSpPr txBox="1"/>
          <p:nvPr/>
        </p:nvSpPr>
        <p:spPr>
          <a:xfrm>
            <a:off x="1052475" y="4957550"/>
            <a:ext cx="5244600" cy="163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Effort=21.60+0.82*CFP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Coefficient of regression(R²): 0.819</a:t>
            </a:r>
          </a:p>
        </p:txBody>
      </p:sp>
      <p:pic>
        <p:nvPicPr>
          <p:cNvPr id="5" name="Shape 2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93213" y="1213626"/>
            <a:ext cx="7314024" cy="367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599" y="510635"/>
            <a:ext cx="4171275" cy="31244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Shape 202"/>
          <p:cNvGraphicFramePr/>
          <p:nvPr/>
        </p:nvGraphicFramePr>
        <p:xfrm>
          <a:off x="5250975" y="4462525"/>
          <a:ext cx="5731200" cy="21498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6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If R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²</a:t>
                      </a:r>
                      <a:r>
                        <a:rPr lang="en-US" sz="1100"/>
                        <a:t> is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The relationship is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0.9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²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Predictive; use it with high confidence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0.7≤R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²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&lt;0.9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Strong and can be used for planning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0.5≤R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²</a:t>
                      </a:r>
                      <a:r>
                        <a:rPr lang="en-US" sz="1100"/>
                        <a:t>&lt;0.7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Adequate for planning but use with caution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²</a:t>
                      </a:r>
                      <a:r>
                        <a:rPr lang="en-US"/>
                        <a:t>&lt;0.5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Not reliable for planning purposes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hape 204"/>
          <p:cNvSpPr/>
          <p:nvPr/>
        </p:nvSpPr>
        <p:spPr>
          <a:xfrm>
            <a:off x="4225250" y="5608174"/>
            <a:ext cx="819900" cy="646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205"/>
          <p:cNvSpPr/>
          <p:nvPr/>
        </p:nvSpPr>
        <p:spPr>
          <a:xfrm>
            <a:off x="5045150" y="5307425"/>
            <a:ext cx="5873100" cy="346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76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gradFill>
          <a:gsLst>
            <a:gs pos="100000">
              <a:schemeClr val="bg1">
                <a:lumMod val="0"/>
                <a:lumOff val="100000"/>
                <a:alpha val="76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1162</TotalTime>
  <Words>1519</Words>
  <Application>Microsoft Office PowerPoint</Application>
  <PresentationFormat>宽屏</PresentationFormat>
  <Paragraphs>589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Microsoft Yahei</vt:lpstr>
      <vt:lpstr>等线</vt:lpstr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SOEN 6841: Software Project Management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6841: Software Project Management</dc:title>
  <dc:creator>lin</dc:creator>
  <cp:lastModifiedBy>Roger Lau</cp:lastModifiedBy>
  <cp:revision>64</cp:revision>
  <dcterms:created xsi:type="dcterms:W3CDTF">2016-12-03T01:30:35Z</dcterms:created>
  <dcterms:modified xsi:type="dcterms:W3CDTF">2016-12-05T01:34:06Z</dcterms:modified>
</cp:coreProperties>
</file>