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4" r:id="rId1"/>
  </p:sldMasterIdLst>
  <p:notesMasterIdLst>
    <p:notesMasterId r:id="rId22"/>
  </p:notesMasterIdLst>
  <p:sldIdLst>
    <p:sldId id="256" r:id="rId2"/>
    <p:sldId id="285" r:id="rId3"/>
    <p:sldId id="298" r:id="rId4"/>
    <p:sldId id="299" r:id="rId5"/>
    <p:sldId id="282" r:id="rId6"/>
    <p:sldId id="283" r:id="rId7"/>
    <p:sldId id="284" r:id="rId8"/>
    <p:sldId id="286" r:id="rId9"/>
    <p:sldId id="287" r:id="rId10"/>
    <p:sldId id="290" r:id="rId11"/>
    <p:sldId id="288" r:id="rId12"/>
    <p:sldId id="289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1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88269"/>
  </p:normalViewPr>
  <p:slideViewPr>
    <p:cSldViewPr snapToGrid="0" snapToObjects="1">
      <p:cViewPr varScale="1">
        <p:scale>
          <a:sx n="131" d="100"/>
          <a:sy n="131" d="100"/>
        </p:scale>
        <p:origin x="840" y="184"/>
      </p:cViewPr>
      <p:guideLst/>
    </p:cSldViewPr>
  </p:slideViewPr>
  <p:outlineViewPr>
    <p:cViewPr>
      <p:scale>
        <a:sx n="20" d="100"/>
        <a:sy n="20" d="100"/>
      </p:scale>
      <p:origin x="0" y="-16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93457-21ED-634D-8A23-6F18780F445E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7697F-C70B-2042-B55E-575533909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02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493#section-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493#section-4.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8493#section-4.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ouzlibop/c7e2f71547ae0969203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https://tools.ietf.org/html/rfc8493#section-2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7697F-C70B-2042-B55E-5755339090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9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https://tools.ietf.org/html/rfc8493#section-4.1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7697F-C70B-2042-B55E-5755339090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21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https://tools.ietf.org/html/rfc8493#section-4.2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7697F-C70B-2042-B55E-5755339090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26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https://gist.github.com/bouzlibop/c7e2f71547ae09692033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7697F-C70B-2042-B55E-5755339090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1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6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9BDF1E89-659E-B540-BE30-59235BB53355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633541" y="1165265"/>
            <a:ext cx="7896225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3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68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0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46" y="2"/>
            <a:ext cx="864159" cy="6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9815"/>
            <a:ext cx="7886700" cy="5255741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>
            <a:off x="633541" y="1165265"/>
            <a:ext cx="7896225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6930" y="6623222"/>
            <a:ext cx="2057400" cy="234778"/>
          </a:xfrm>
        </p:spPr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3964" y="6606746"/>
            <a:ext cx="2057400" cy="240507"/>
          </a:xfrm>
        </p:spPr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7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31818910-F8EB-064B-AECC-5C3E6EF91521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633541" y="1165265"/>
            <a:ext cx="7896225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7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Line 17">
            <a:extLst>
              <a:ext uri="{FF2B5EF4-FFF2-40B4-BE49-F238E27FC236}">
                <a16:creationId xmlns:a16="http://schemas.microsoft.com/office/drawing/2014/main" id="{C299779D-CE5A-AE4A-9B0A-21DA5A02A7E4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633541" y="1165265"/>
            <a:ext cx="7896225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4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8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0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4115656-19B4-3546-9CCF-6D0E5940B4C8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85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1578"/>
            <a:ext cx="7886700" cy="5247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606746"/>
            <a:ext cx="2057400" cy="240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1968-73C6-244C-97C3-DB8BBE742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Shape 14"/>
          <p:cNvPicPr preferRelativeResize="0"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49" y="66955"/>
            <a:ext cx="964146" cy="4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8C3D7C9-5158-1848-BA3C-DC8CD999FF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9469" y="204598"/>
            <a:ext cx="677008" cy="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dmine.devops.rcos.nii.ac.jp/issues/131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cfl.io/" TargetMode="External"/><Relationship Id="rId2" Type="http://schemas.openxmlformats.org/officeDocument/2006/relationships/hyperlink" Target="https://tools.ietf.org/html/rfc84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braryOfCongress/bagit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98D12-6269-C14F-AFE4-87177EE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WEKO3 </a:t>
            </a:r>
            <a:r>
              <a:rPr kumimoji="1" lang="en-US" altLang="ja-JP" dirty="0" err="1"/>
              <a:t>BagIt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56B75B-BB6A-EE41-A73E-4CA0D6189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https://redmine.devops.rcos.nii.ac.jp/issues/13119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47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EFE1-95F1-3648-8670-F216598F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Bag</a:t>
            </a:r>
            <a:r>
              <a:rPr lang="ja-JP" altLang="en-US"/>
              <a:t>作成前のディレクトリ構造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8307-D219-8547-8E0B-4BD6D9CB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tree </a:t>
            </a:r>
            <a:r>
              <a:rPr lang="en-US" dirty="0" err="1"/>
              <a:t>testbag</a:t>
            </a:r>
            <a:r>
              <a:rPr lang="en-US" dirty="0"/>
              <a:t>/</a:t>
            </a:r>
          </a:p>
          <a:p>
            <a:r>
              <a:rPr lang="en-US" dirty="0" err="1"/>
              <a:t>testbag</a:t>
            </a:r>
            <a:r>
              <a:rPr lang="en-US" dirty="0"/>
              <a:t>/</a:t>
            </a:r>
          </a:p>
          <a:p>
            <a:r>
              <a:rPr lang="en-US" dirty="0"/>
              <a:t>├── 2584174182_ffd5c24905_b_d.jpg</a:t>
            </a:r>
          </a:p>
          <a:p>
            <a:r>
              <a:rPr lang="en-US" dirty="0"/>
              <a:t>└── 4011399822_65987a4806_b_d.jpg</a:t>
            </a:r>
          </a:p>
        </p:txBody>
      </p:sp>
    </p:spTree>
    <p:extLst>
      <p:ext uri="{BB962C8B-B14F-4D97-AF65-F5344CB8AC3E}">
        <p14:creationId xmlns:p14="http://schemas.microsoft.com/office/powerpoint/2010/main" val="322798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7684-6D20-0F42-BE2C-E5C3BC38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</a:t>
            </a:r>
            <a:r>
              <a:rPr lang="ja-JP" altLang="en-US"/>
              <a:t>作成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80F0-63FC-B94B-B830-0BAF55D0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$ </a:t>
            </a:r>
            <a:r>
              <a:rPr lang="en-US" dirty="0" err="1"/>
              <a:t>bagit.py</a:t>
            </a:r>
            <a:r>
              <a:rPr lang="en-US" dirty="0"/>
              <a:t> --contact-name 'Masaharu Hayashi' </a:t>
            </a:r>
            <a:r>
              <a:rPr lang="en-US" dirty="0" err="1"/>
              <a:t>testbag</a:t>
            </a:r>
            <a:endParaRPr lang="en-US" dirty="0"/>
          </a:p>
          <a:p>
            <a:r>
              <a:rPr lang="en-US" dirty="0"/>
              <a:t>2019-07-24 08:03:35,376 - INFO - Creating bag for directory /Users/</a:t>
            </a:r>
            <a:r>
              <a:rPr lang="en-US" dirty="0" err="1"/>
              <a:t>mhaya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testbag</a:t>
            </a:r>
            <a:endParaRPr lang="en-US" dirty="0"/>
          </a:p>
          <a:p>
            <a:r>
              <a:rPr lang="en-US" dirty="0"/>
              <a:t>2019-07-24 08:03:35,377 - INFO - Creating data directory</a:t>
            </a:r>
          </a:p>
          <a:p>
            <a:r>
              <a:rPr lang="en-US" dirty="0"/>
              <a:t>2019-07-24 08:03:35,377 - INFO - Moving 2584174182_ffd5c24905_b_d.jpg to /Users/</a:t>
            </a:r>
            <a:r>
              <a:rPr lang="en-US" dirty="0" err="1"/>
              <a:t>mhaya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testbag</a:t>
            </a:r>
            <a:r>
              <a:rPr lang="en-US" dirty="0"/>
              <a:t>/tmp8llsf0q5/2584174182_ffd5c24905_b_d.jpg</a:t>
            </a:r>
          </a:p>
          <a:p>
            <a:r>
              <a:rPr lang="en-US" dirty="0"/>
              <a:t>2019-07-24 08:03:35,377 - INFO - Moving 4011399822_65987a4806_b_d.jpg to /Users/</a:t>
            </a:r>
            <a:r>
              <a:rPr lang="en-US" dirty="0" err="1"/>
              <a:t>mhaya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testbag</a:t>
            </a:r>
            <a:r>
              <a:rPr lang="en-US" dirty="0"/>
              <a:t>/tmp8llsf0q5/4011399822_65987a4806_b_d.jpg</a:t>
            </a:r>
          </a:p>
          <a:p>
            <a:r>
              <a:rPr lang="en-US" dirty="0"/>
              <a:t>2019-07-24 08:03:35,377 - INFO - Moving /Users/</a:t>
            </a:r>
            <a:r>
              <a:rPr lang="en-US" dirty="0" err="1"/>
              <a:t>mhaya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testbag</a:t>
            </a:r>
            <a:r>
              <a:rPr lang="en-US" dirty="0"/>
              <a:t>/tmp8llsf0q5 to data</a:t>
            </a:r>
          </a:p>
          <a:p>
            <a:r>
              <a:rPr lang="en-US" dirty="0"/>
              <a:t>2019-07-24 08:03:35,378 - INFO - Using 1 processes to generate manifests: sha256, sha512</a:t>
            </a:r>
          </a:p>
          <a:p>
            <a:r>
              <a:rPr lang="en-US" dirty="0"/>
              <a:t>2019-07-24 08:03:35,378 - INFO - Generating manifest lines for file data/2584174182_ffd5c24905_b_d.jpg</a:t>
            </a:r>
          </a:p>
          <a:p>
            <a:r>
              <a:rPr lang="en-US" dirty="0"/>
              <a:t>2019-07-24 08:03:35,381 - INFO - Generating manifest lines for file data/4011399822_65987a4806_b_d.jpg</a:t>
            </a:r>
          </a:p>
          <a:p>
            <a:r>
              <a:rPr lang="en-US" dirty="0"/>
              <a:t>2019-07-24 08:03:35,384 - INFO - Creating </a:t>
            </a:r>
            <a:r>
              <a:rPr lang="en-US" dirty="0" err="1"/>
              <a:t>bagit.txt</a:t>
            </a:r>
            <a:endParaRPr lang="en-US" dirty="0"/>
          </a:p>
          <a:p>
            <a:r>
              <a:rPr lang="en-US" dirty="0"/>
              <a:t>2019-07-24 08:03:35,384 - INFO - Creating bag-</a:t>
            </a:r>
            <a:r>
              <a:rPr lang="en-US" dirty="0" err="1"/>
              <a:t>info.txt</a:t>
            </a:r>
            <a:endParaRPr lang="en-US" dirty="0"/>
          </a:p>
          <a:p>
            <a:r>
              <a:rPr lang="en-US" dirty="0"/>
              <a:t>2019-07-24 08:03:35,384 - INFO - Creating /Users/</a:t>
            </a:r>
            <a:r>
              <a:rPr lang="en-US" dirty="0" err="1"/>
              <a:t>mhaya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testbag</a:t>
            </a:r>
            <a:r>
              <a:rPr lang="en-US" dirty="0"/>
              <a:t>/tagmanifest-sha256.txt</a:t>
            </a:r>
          </a:p>
          <a:p>
            <a:r>
              <a:rPr lang="en-US" dirty="0"/>
              <a:t>2019-07-24 08:03:35,389 - INFO - Creating /Users/</a:t>
            </a:r>
            <a:r>
              <a:rPr lang="en-US" dirty="0" err="1"/>
              <a:t>mhaya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testbag</a:t>
            </a:r>
            <a:r>
              <a:rPr lang="en-US" dirty="0"/>
              <a:t>/tagmanifest-sha512.txt</a:t>
            </a:r>
          </a:p>
        </p:txBody>
      </p:sp>
    </p:spTree>
    <p:extLst>
      <p:ext uri="{BB962C8B-B14F-4D97-AF65-F5344CB8AC3E}">
        <p14:creationId xmlns:p14="http://schemas.microsoft.com/office/powerpoint/2010/main" val="61722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1DF3-91ED-2848-AAC4-A25A27A7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</a:t>
            </a:r>
            <a:r>
              <a:rPr lang="ja-JP" altLang="en-US"/>
              <a:t>作成後のディレクトリ構造とその中身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E0D9-6116-AF4C-8E08-1452EAA8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$ tree </a:t>
            </a:r>
            <a:r>
              <a:rPr lang="en-US" dirty="0" err="1"/>
              <a:t>testbag</a:t>
            </a:r>
            <a:r>
              <a:rPr lang="en-US" dirty="0"/>
              <a:t>/</a:t>
            </a:r>
          </a:p>
          <a:p>
            <a:r>
              <a:rPr lang="en-US" dirty="0" err="1"/>
              <a:t>testbag</a:t>
            </a:r>
            <a:r>
              <a:rPr lang="en-US" dirty="0"/>
              <a:t>/</a:t>
            </a:r>
          </a:p>
          <a:p>
            <a:r>
              <a:rPr lang="en-US" dirty="0"/>
              <a:t>├── bag-</a:t>
            </a:r>
            <a:r>
              <a:rPr lang="en-US" dirty="0" err="1"/>
              <a:t>info.txt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bagit.txt</a:t>
            </a:r>
            <a:endParaRPr lang="en-US" dirty="0"/>
          </a:p>
          <a:p>
            <a:r>
              <a:rPr lang="en-US" dirty="0"/>
              <a:t>├── data</a:t>
            </a:r>
          </a:p>
          <a:p>
            <a:r>
              <a:rPr lang="en-US" dirty="0"/>
              <a:t>│   ├── 2584174182_ffd5c24905_b_d.jpg</a:t>
            </a:r>
          </a:p>
          <a:p>
            <a:r>
              <a:rPr lang="en-US" dirty="0"/>
              <a:t>│   └── 4011399822_65987a4806_b_d.jpg</a:t>
            </a:r>
          </a:p>
          <a:p>
            <a:r>
              <a:rPr lang="en-US" dirty="0"/>
              <a:t>├── manifest-sha256.txt</a:t>
            </a:r>
          </a:p>
          <a:p>
            <a:r>
              <a:rPr lang="en-US" dirty="0"/>
              <a:t>├── manifest-sha512.txt</a:t>
            </a:r>
          </a:p>
          <a:p>
            <a:r>
              <a:rPr lang="en-US" dirty="0"/>
              <a:t>├── tagmanifest-sha256.txt</a:t>
            </a:r>
          </a:p>
          <a:p>
            <a:r>
              <a:rPr lang="en-US" dirty="0"/>
              <a:t>└── tagmanifest-sha512.txt</a:t>
            </a:r>
          </a:p>
          <a:p>
            <a:endParaRPr lang="en-US" dirty="0"/>
          </a:p>
          <a:p>
            <a:r>
              <a:rPr lang="en-US" dirty="0"/>
              <a:t>1 directory, 8 files</a:t>
            </a:r>
          </a:p>
        </p:txBody>
      </p:sp>
    </p:spTree>
    <p:extLst>
      <p:ext uri="{BB962C8B-B14F-4D97-AF65-F5344CB8AC3E}">
        <p14:creationId xmlns:p14="http://schemas.microsoft.com/office/powerpoint/2010/main" val="138715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90AF-83DB-DB45-9854-E3BAD1C3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testbag</a:t>
            </a:r>
            <a:r>
              <a:rPr lang="en-US" dirty="0"/>
              <a:t>/bag-</a:t>
            </a:r>
            <a:r>
              <a:rPr lang="en-US" dirty="0" err="1"/>
              <a:t>info.txt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EFBE-7A89-094E-8B92-B42898DC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Bag-Software-Agent: </a:t>
            </a:r>
            <a:r>
              <a:rPr lang="en-US" dirty="0" err="1"/>
              <a:t>bagit.py</a:t>
            </a:r>
            <a:r>
              <a:rPr lang="en-US" dirty="0"/>
              <a:t> v1.7.0 &lt;https://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LibraryOfCongress</a:t>
            </a:r>
            <a:r>
              <a:rPr lang="en-US" dirty="0"/>
              <a:t>/</a:t>
            </a:r>
            <a:r>
              <a:rPr lang="en-US" dirty="0" err="1"/>
              <a:t>bagit</a:t>
            </a:r>
            <a:r>
              <a:rPr lang="en-US" dirty="0"/>
              <a:t>-python&gt;</a:t>
            </a:r>
          </a:p>
          <a:p>
            <a:r>
              <a:rPr lang="en-US" dirty="0"/>
              <a:t>Bagging-Date: 2019-07-24</a:t>
            </a:r>
          </a:p>
          <a:p>
            <a:r>
              <a:rPr lang="en-US" dirty="0"/>
              <a:t>Contact-Name: Masaharu Hayashi</a:t>
            </a:r>
          </a:p>
          <a:p>
            <a:r>
              <a:rPr lang="en-US" dirty="0"/>
              <a:t>Payload-</a:t>
            </a:r>
            <a:r>
              <a:rPr lang="en-US" dirty="0" err="1"/>
              <a:t>Oxum</a:t>
            </a:r>
            <a:r>
              <a:rPr lang="en-US" dirty="0"/>
              <a:t>: 708742.2</a:t>
            </a:r>
          </a:p>
        </p:txBody>
      </p:sp>
    </p:spTree>
    <p:extLst>
      <p:ext uri="{BB962C8B-B14F-4D97-AF65-F5344CB8AC3E}">
        <p14:creationId xmlns:p14="http://schemas.microsoft.com/office/powerpoint/2010/main" val="67373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20E5-9A2D-CD44-907E-12E5C1F5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testbag</a:t>
            </a:r>
            <a:r>
              <a:rPr lang="en-US" dirty="0"/>
              <a:t>/</a:t>
            </a:r>
            <a:r>
              <a:rPr lang="en-US" dirty="0" err="1"/>
              <a:t>bagit.txt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B88C-E44E-3A4F-BE44-EA1538D2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BagIt</a:t>
            </a:r>
            <a:r>
              <a:rPr lang="en-US" dirty="0"/>
              <a:t>-Version: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0.97</a:t>
            </a:r>
          </a:p>
          <a:p>
            <a:r>
              <a:rPr lang="en-US" dirty="0"/>
              <a:t>Tag-File-Character-Encoding: UTF-8</a:t>
            </a:r>
          </a:p>
        </p:txBody>
      </p:sp>
    </p:spTree>
    <p:extLst>
      <p:ext uri="{BB962C8B-B14F-4D97-AF65-F5344CB8AC3E}">
        <p14:creationId xmlns:p14="http://schemas.microsoft.com/office/powerpoint/2010/main" val="195853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72C7-F75D-AF4E-909E-82098E36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testbag</a:t>
            </a:r>
            <a:r>
              <a:rPr lang="en-US" dirty="0"/>
              <a:t>/manifest-sha256.txt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B2C1-83A6-6B4E-9AFB-E8C3D6F2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f065a4ae2bc5d47c6d046c3cba5c8cdfd66b07c96ff3604164e2c31328e41c1a  data/2584174182_ffd5c24905_b_d.jpg</a:t>
            </a:r>
          </a:p>
          <a:p>
            <a:r>
              <a:rPr lang="en-US" dirty="0"/>
              <a:t>45d257c93e59ec35187c6a34c8e62e72c3e9cfbb548984d6f6e8deb84bac41f4  data/4011399822_65987a4806_b_d.jpg</a:t>
            </a:r>
          </a:p>
        </p:txBody>
      </p:sp>
    </p:spTree>
    <p:extLst>
      <p:ext uri="{BB962C8B-B14F-4D97-AF65-F5344CB8AC3E}">
        <p14:creationId xmlns:p14="http://schemas.microsoft.com/office/powerpoint/2010/main" val="170418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2C75-E833-5A4F-BED8-4AF9E35E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testbag</a:t>
            </a:r>
            <a:r>
              <a:rPr lang="en-US" dirty="0"/>
              <a:t>/manifest-sha512.txt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D71F-F476-3C44-8747-D1B18774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4cb4dafe39b2539536a9cb31d5addf335734cb91e2d2786d212a9b574e094d7619a84ad53f82bd9421478a7994cf9d3f44fea271d542af09d26ce764edbada46  data/2584174182_ffd5c24905_b_d.jpg</a:t>
            </a:r>
          </a:p>
          <a:p>
            <a:r>
              <a:rPr lang="en-US" dirty="0"/>
              <a:t>af1c03483cd1999098cce5f9e7689eea1f81899587508f59ba3c582d376f8bad34e75fed55fd1b1c26bd0c7a06671b85e90af99abac8753ad3d76d8d6bb31ebd  data/4011399822_65987a4806_b_d.jpg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E904-07BB-7A46-A192-30EAEDFD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testbag</a:t>
            </a:r>
            <a:r>
              <a:rPr lang="en-US" dirty="0"/>
              <a:t>/tagmanifest-sha256.txt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69B9-CE50-9847-9076-7EB98593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e91f941be5973ff71f1dccbdd1a32d598881893a7f21be516aca743da38b1689 </a:t>
            </a:r>
            <a:r>
              <a:rPr lang="en-US" dirty="0" err="1"/>
              <a:t>bagit.txt</a:t>
            </a:r>
            <a:endParaRPr lang="en-US" dirty="0"/>
          </a:p>
          <a:p>
            <a:r>
              <a:rPr lang="en-US" dirty="0"/>
              <a:t>4f403cb3f283a61d3df5a6883faa8199fd01ac2dcabbcec4ca11fcbfb4fe8c57 bag-</a:t>
            </a:r>
            <a:r>
              <a:rPr lang="en-US" dirty="0" err="1"/>
              <a:t>info.txt</a:t>
            </a:r>
            <a:endParaRPr lang="en-US" dirty="0"/>
          </a:p>
          <a:p>
            <a:r>
              <a:rPr lang="en-US" dirty="0"/>
              <a:t>123db3bf3505b11233676aa9f146f71eac4e277e78a19882a83a336e970cf1c4 manifest-sha512.txt</a:t>
            </a:r>
          </a:p>
          <a:p>
            <a:r>
              <a:rPr lang="en-US" dirty="0"/>
              <a:t>e148948af4158271fa3badb1f05caeb0f328aafed8cc08eb0938a0298233f766 manifest-sha256.txt</a:t>
            </a:r>
          </a:p>
        </p:txBody>
      </p:sp>
    </p:spTree>
    <p:extLst>
      <p:ext uri="{BB962C8B-B14F-4D97-AF65-F5344CB8AC3E}">
        <p14:creationId xmlns:p14="http://schemas.microsoft.com/office/powerpoint/2010/main" val="163643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6A8B-00DC-9643-8589-1E681AD7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testbag</a:t>
            </a:r>
            <a:r>
              <a:rPr lang="en-US" dirty="0"/>
              <a:t>/tagmanifest-sha512.txt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1A74-C121-BC4F-A1D1-249F1FC3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418dcfbe17d5f4b454b18630be795462cf7da4ceb6313afa49451aa2568e41f7ca3d34cf0280c7d056dc5681a70c37586aa1755620520b9198eede905ba2d0f6 </a:t>
            </a:r>
            <a:r>
              <a:rPr lang="en-US" dirty="0" err="1"/>
              <a:t>bagit.txt</a:t>
            </a:r>
            <a:endParaRPr lang="en-US" dirty="0"/>
          </a:p>
          <a:p>
            <a:r>
              <a:rPr lang="en-US" dirty="0"/>
              <a:t>b74edff39c137bf19463406fc06a616696a74375249cd08c967125c3081118d80e6288d8209c18ef149b3cfd0eae07090b75eb9c8a41e449514f2aca3202480f bag-</a:t>
            </a:r>
            <a:r>
              <a:rPr lang="en-US" dirty="0" err="1"/>
              <a:t>info.txt</a:t>
            </a:r>
            <a:endParaRPr lang="en-US" dirty="0"/>
          </a:p>
          <a:p>
            <a:r>
              <a:rPr lang="en-US" dirty="0"/>
              <a:t>79497307e11505f7516658503f62a276f442d7e677c56a99b898818b5953b707c37a96aef7589f29373aee8e0954756294cd5f66461cddc14c1fb21776f445b2 manifest-sha512.txt</a:t>
            </a:r>
          </a:p>
          <a:p>
            <a:r>
              <a:rPr lang="en-US" dirty="0"/>
              <a:t>36722813f71aa25ef6c45675f7547114287fcbcbb3d67c38730d6909dd36b9300986676d3d891ad0011fbbd550b01636a742396d36beee861469403b99cca35a manifest-sha256.txt</a:t>
            </a:r>
          </a:p>
        </p:txBody>
      </p:sp>
    </p:spTree>
    <p:extLst>
      <p:ext uri="{BB962C8B-B14F-4D97-AF65-F5344CB8AC3E}">
        <p14:creationId xmlns:p14="http://schemas.microsoft.com/office/powerpoint/2010/main" val="340639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D622-6721-B549-97FB-F169D5FB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/>
              <a:t>bagit.py</a:t>
            </a:r>
            <a:r>
              <a:rPr lang="en-US" dirty="0"/>
              <a:t> --validate </a:t>
            </a:r>
            <a:r>
              <a:rPr lang="en-US" dirty="0" err="1"/>
              <a:t>testbag</a:t>
            </a:r>
            <a:r>
              <a:rPr lang="en-US" dirty="0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80C1-7B07-7349-8989-F9CC0737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2019-07-24 08:10:53,759 - INFO - Verifying checksum for file </a:t>
            </a:r>
            <a:r>
              <a:rPr lang="en-US" dirty="0" err="1"/>
              <a:t>testbag</a:t>
            </a:r>
            <a:r>
              <a:rPr lang="en-US" dirty="0"/>
              <a:t>/data/2584174182_ffd5c24905_b_d.jpg</a:t>
            </a:r>
          </a:p>
          <a:p>
            <a:r>
              <a:rPr lang="en-US" dirty="0"/>
              <a:t>2019-07-24 08:10:53,762 - INFO - Verifying checksum for file </a:t>
            </a:r>
            <a:r>
              <a:rPr lang="en-US" dirty="0" err="1"/>
              <a:t>testbag</a:t>
            </a:r>
            <a:r>
              <a:rPr lang="en-US" dirty="0"/>
              <a:t>/data/4011399822_65987a4806_b_d.jpg</a:t>
            </a:r>
          </a:p>
          <a:p>
            <a:r>
              <a:rPr lang="en-US" dirty="0"/>
              <a:t>2019-07-24 08:10:53,764 - INFO - Verifying checksum for file </a:t>
            </a:r>
            <a:r>
              <a:rPr lang="en-US" dirty="0" err="1"/>
              <a:t>testbag</a:t>
            </a:r>
            <a:r>
              <a:rPr lang="en-US" dirty="0"/>
              <a:t>/</a:t>
            </a:r>
            <a:r>
              <a:rPr lang="en-US" dirty="0" err="1"/>
              <a:t>bagit.txt</a:t>
            </a:r>
            <a:endParaRPr lang="en-US" dirty="0"/>
          </a:p>
          <a:p>
            <a:r>
              <a:rPr lang="en-US" dirty="0"/>
              <a:t>2019-07-24 08:10:53,764 - INFO - Verifying checksum for file </a:t>
            </a:r>
            <a:r>
              <a:rPr lang="en-US" dirty="0" err="1"/>
              <a:t>testbag</a:t>
            </a:r>
            <a:r>
              <a:rPr lang="en-US" dirty="0"/>
              <a:t>/bag-</a:t>
            </a:r>
            <a:r>
              <a:rPr lang="en-US" dirty="0" err="1"/>
              <a:t>info.txt</a:t>
            </a:r>
            <a:endParaRPr lang="en-US" dirty="0"/>
          </a:p>
          <a:p>
            <a:r>
              <a:rPr lang="en-US" dirty="0"/>
              <a:t>2019-07-24 08:10:53,764 - INFO - Verifying checksum for file </a:t>
            </a:r>
            <a:r>
              <a:rPr lang="en-US" dirty="0" err="1"/>
              <a:t>testbag</a:t>
            </a:r>
            <a:r>
              <a:rPr lang="en-US" dirty="0"/>
              <a:t>/manifest-sha512.txt</a:t>
            </a:r>
          </a:p>
          <a:p>
            <a:r>
              <a:rPr lang="en-US" dirty="0"/>
              <a:t>2019-07-24 08:10:53,764 - INFO - Verifying checksum for file </a:t>
            </a:r>
            <a:r>
              <a:rPr lang="en-US" dirty="0" err="1"/>
              <a:t>testbag</a:t>
            </a:r>
            <a:r>
              <a:rPr lang="en-US" dirty="0"/>
              <a:t>/manifest-sha256.txt</a:t>
            </a:r>
          </a:p>
          <a:p>
            <a:r>
              <a:rPr lang="en-US" dirty="0"/>
              <a:t>2019-07-24 08:10:53,764 - INFO - </a:t>
            </a:r>
            <a:r>
              <a:rPr lang="en-US" dirty="0" err="1"/>
              <a:t>testbag</a:t>
            </a:r>
            <a:r>
              <a:rPr lang="en-US" dirty="0"/>
              <a:t>/ is valid</a:t>
            </a:r>
          </a:p>
        </p:txBody>
      </p:sp>
    </p:spTree>
    <p:extLst>
      <p:ext uri="{BB962C8B-B14F-4D97-AF65-F5344CB8AC3E}">
        <p14:creationId xmlns:p14="http://schemas.microsoft.com/office/powerpoint/2010/main" val="25676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A5A8-7327-1D43-8F2D-B66C73B4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BagIt</a:t>
            </a:r>
            <a:r>
              <a:rPr lang="ja-JP" altLang="en-US"/>
              <a:t>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93EC-2036-7240-826A-F5CC0DF0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Library of Congress</a:t>
            </a:r>
            <a:r>
              <a:rPr lang="ja-JP" altLang="en-US"/>
              <a:t>と</a:t>
            </a:r>
            <a:r>
              <a:rPr lang="en-US" dirty="0"/>
              <a:t>California Digital Library</a:t>
            </a:r>
            <a:r>
              <a:rPr lang="ja-JP" altLang="en-US"/>
              <a:t>による階層型ファイルレイアウト。</a:t>
            </a:r>
            <a:r>
              <a:rPr lang="en-US" altLang="ja-JP" dirty="0"/>
              <a:t>RFC8493</a:t>
            </a:r>
          </a:p>
        </p:txBody>
      </p:sp>
    </p:spTree>
    <p:extLst>
      <p:ext uri="{BB962C8B-B14F-4D97-AF65-F5344CB8AC3E}">
        <p14:creationId xmlns:p14="http://schemas.microsoft.com/office/powerpoint/2010/main" val="53986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5" t="43722" r="23677" b="28813"/>
          <a:stretch/>
        </p:blipFill>
        <p:spPr>
          <a:xfrm>
            <a:off x="3227295" y="3192282"/>
            <a:ext cx="2689411" cy="7611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74530" y="3953436"/>
            <a:ext cx="2609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525355"/>
                </a:solidFill>
              </a:rPr>
              <a:t>mhaya@nii.ac.jp</a:t>
            </a:r>
            <a:endParaRPr kumimoji="1" lang="ja-JP" altLang="en-US" sz="2800" dirty="0">
              <a:solidFill>
                <a:srgbClr val="525355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86600" y="6617493"/>
            <a:ext cx="2057400" cy="240507"/>
          </a:xfrm>
        </p:spPr>
        <p:txBody>
          <a:bodyPr/>
          <a:lstStyle/>
          <a:p>
            <a:fld id="{E7AFE261-7F68-4982-95EC-5688F73738B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95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446C-863D-C44E-A186-459BFD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WEKO3</a:t>
            </a:r>
            <a:r>
              <a:rPr lang="ja-JP" altLang="en-US"/>
              <a:t>アイテム交換用</a:t>
            </a:r>
            <a:br>
              <a:rPr lang="en-US" altLang="ja-JP" dirty="0"/>
            </a:br>
            <a:r>
              <a:rPr lang="ja-JP" altLang="en-US"/>
              <a:t>フォーマット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E50C-56CA-3F44-B737-54B0F5A1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全体：</a:t>
            </a:r>
            <a:endParaRPr lang="en-US" altLang="ja-JP" dirty="0"/>
          </a:p>
          <a:p>
            <a:pPr lvl="1"/>
            <a:r>
              <a:rPr lang="en-US" dirty="0" err="1"/>
              <a:t>Bagit</a:t>
            </a:r>
            <a:r>
              <a:rPr lang="ja-JP" altLang="en-US"/>
              <a:t>で実装</a:t>
            </a:r>
            <a:endParaRPr lang="en-US" altLang="ja-JP" dirty="0"/>
          </a:p>
          <a:p>
            <a:pPr lvl="2"/>
            <a:r>
              <a:rPr lang="en-US" dirty="0">
                <a:hlinkClick r:id="rId2"/>
              </a:rPr>
              <a:t>https://tools.ietf.org/html/rfc8493</a:t>
            </a:r>
            <a:r>
              <a:rPr lang="en-US" dirty="0"/>
              <a:t> </a:t>
            </a:r>
            <a:r>
              <a:rPr lang="ja-JP" altLang="en-US"/>
              <a:t>準拠</a:t>
            </a:r>
            <a:endParaRPr lang="en-US" altLang="ja-JP" dirty="0"/>
          </a:p>
          <a:p>
            <a:pPr lvl="2"/>
            <a:r>
              <a:rPr lang="en-US" altLang="ja-JP" dirty="0" err="1"/>
              <a:t>Bagit</a:t>
            </a:r>
            <a:r>
              <a:rPr lang="en-US" altLang="ja-JP" dirty="0"/>
              <a:t>-python</a:t>
            </a:r>
            <a:r>
              <a:rPr lang="ja-JP" altLang="en-US"/>
              <a:t>は</a:t>
            </a:r>
            <a:r>
              <a:rPr lang="en-US" altLang="ja-JP" dirty="0"/>
              <a:t>v0.97</a:t>
            </a:r>
            <a:r>
              <a:rPr lang="ja-JP" altLang="en-US"/>
              <a:t>。</a:t>
            </a:r>
            <a:endParaRPr lang="en-US" altLang="ja-JP" dirty="0"/>
          </a:p>
          <a:p>
            <a:pPr lvl="1"/>
            <a:r>
              <a:rPr lang="ja-JP" altLang="en-US"/>
              <a:t>将来的には</a:t>
            </a:r>
            <a:r>
              <a:rPr lang="en-US" altLang="ja-JP" dirty="0"/>
              <a:t>Oxford Common File Layout</a:t>
            </a:r>
            <a:r>
              <a:rPr lang="ja-JP" altLang="en-US"/>
              <a:t>（</a:t>
            </a:r>
            <a:r>
              <a:rPr lang="en-US" dirty="0">
                <a:hlinkClick r:id="rId3"/>
              </a:rPr>
              <a:t>https://ocfl.io/</a:t>
            </a:r>
            <a:r>
              <a:rPr lang="ja-JP" altLang="en-US"/>
              <a:t>）へ移行</a:t>
            </a:r>
            <a:endParaRPr lang="en-US" altLang="ja-JP" dirty="0"/>
          </a:p>
          <a:p>
            <a:r>
              <a:rPr lang="ja-JP" altLang="en-US"/>
              <a:t>コンテンツ：</a:t>
            </a:r>
            <a:endParaRPr lang="en-US" altLang="ja-JP" dirty="0"/>
          </a:p>
          <a:p>
            <a:pPr lvl="1"/>
            <a:r>
              <a:rPr lang="ja-JP" altLang="en-US"/>
              <a:t>含まない場合は</a:t>
            </a:r>
            <a:r>
              <a:rPr lang="en-US" altLang="ja-JP" dirty="0" err="1"/>
              <a:t>Fetch.txt</a:t>
            </a:r>
            <a:endParaRPr lang="en-US" altLang="ja-JP" dirty="0"/>
          </a:p>
          <a:p>
            <a:pPr lvl="1"/>
            <a:r>
              <a:rPr lang="ja-JP" altLang="en-US"/>
              <a:t>含む場合は</a:t>
            </a:r>
            <a:r>
              <a:rPr lang="en-US" altLang="ja-JP" dirty="0"/>
              <a:t>payload</a:t>
            </a:r>
          </a:p>
          <a:p>
            <a:r>
              <a:rPr lang="ja-JP" altLang="en-US"/>
              <a:t>メタデータ：</a:t>
            </a:r>
            <a:endParaRPr lang="en-US" altLang="ja-JP" dirty="0"/>
          </a:p>
          <a:p>
            <a:pPr lvl="1"/>
            <a:r>
              <a:rPr lang="en-US" altLang="ja-JP" dirty="0"/>
              <a:t>Payload</a:t>
            </a:r>
            <a:r>
              <a:rPr lang="ja-JP" altLang="en-US"/>
              <a:t>に</a:t>
            </a:r>
            <a:r>
              <a:rPr lang="en-US" altLang="ja-JP" dirty="0"/>
              <a:t>JSON</a:t>
            </a:r>
            <a:r>
              <a:rPr lang="ja-JP" altLang="en-US"/>
              <a:t>形式で</a:t>
            </a:r>
            <a:r>
              <a:rPr lang="en-US" altLang="ja-JP" dirty="0" err="1"/>
              <a:t>metadata.json</a:t>
            </a:r>
            <a:r>
              <a:rPr lang="ja-JP" altLang="en-US"/>
              <a:t>とする。</a:t>
            </a:r>
            <a:endParaRPr lang="en-US" altLang="ja-JP" dirty="0"/>
          </a:p>
          <a:p>
            <a:pPr lvl="1" algn="just"/>
            <a:r>
              <a:rPr lang="en-US" altLang="ja-JP" dirty="0"/>
              <a:t>TSV</a:t>
            </a:r>
            <a:r>
              <a:rPr lang="ja-JP" altLang="en-US"/>
              <a:t>形式の一括ファイル</a:t>
            </a:r>
            <a:r>
              <a:rPr lang="en-US" altLang="ja-JP" dirty="0" err="1"/>
              <a:t>metadata.tsv</a:t>
            </a:r>
            <a:r>
              <a:rPr lang="ja-JP" altLang="en-US"/>
              <a:t>を含める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894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4896-32A3-A746-A77B-DC84AA54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複数アイテムのインポート・エキスポート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3B00-FFB2-9C4D-A214-CB2DEBFF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Metadata.json</a:t>
            </a:r>
            <a:r>
              <a:rPr lang="ja-JP" altLang="en-US"/>
              <a:t>と</a:t>
            </a:r>
            <a:r>
              <a:rPr lang="en-US" altLang="ja-JP" dirty="0"/>
              <a:t>payload</a:t>
            </a:r>
            <a:r>
              <a:rPr lang="ja-JP" altLang="en-US"/>
              <a:t>（または</a:t>
            </a:r>
            <a:r>
              <a:rPr lang="en-US" altLang="ja-JP" dirty="0" err="1"/>
              <a:t>Fetch.txt</a:t>
            </a:r>
            <a:r>
              <a:rPr lang="en-US" altLang="ja-JP" dirty="0"/>
              <a:t>)</a:t>
            </a:r>
            <a:r>
              <a:rPr lang="ja-JP" altLang="en-US"/>
              <a:t>との関連付けが必須（</a:t>
            </a:r>
            <a:r>
              <a:rPr lang="en-US" altLang="ja-JP" dirty="0" err="1"/>
              <a:t>BagIt</a:t>
            </a:r>
            <a:r>
              <a:rPr lang="ja-JP" altLang="en-US"/>
              <a:t>はそこまで保証しない）</a:t>
            </a:r>
            <a:endParaRPr lang="en-US" altLang="ja-JP" dirty="0"/>
          </a:p>
          <a:p>
            <a:r>
              <a:rPr lang="ja-JP" altLang="en-US"/>
              <a:t>案１</a:t>
            </a:r>
            <a:endParaRPr lang="en-US" altLang="ja-JP" dirty="0"/>
          </a:p>
          <a:p>
            <a:pPr lvl="1"/>
            <a:r>
              <a:rPr lang="ja-JP" altLang="en-US"/>
              <a:t>アイテムごとに</a:t>
            </a:r>
            <a:r>
              <a:rPr lang="en-US" altLang="ja-JP" dirty="0"/>
              <a:t>payload</a:t>
            </a:r>
            <a:r>
              <a:rPr lang="ja-JP" altLang="en-US"/>
              <a:t>をわける。</a:t>
            </a:r>
            <a:endParaRPr lang="en-US" altLang="ja-JP" dirty="0"/>
          </a:p>
          <a:p>
            <a:pPr lvl="1" algn="just"/>
            <a:r>
              <a:rPr lang="ja-JP" altLang="en-US"/>
              <a:t>一括入力ファイルを</a:t>
            </a:r>
            <a:r>
              <a:rPr lang="en-US" altLang="ja-JP" dirty="0"/>
              <a:t>data</a:t>
            </a:r>
            <a:r>
              <a:rPr lang="ja-JP" altLang="en-US"/>
              <a:t>直下に配置する。</a:t>
            </a:r>
            <a:endParaRPr lang="en-US" altLang="ja-JP" dirty="0"/>
          </a:p>
          <a:p>
            <a:pPr lvl="1"/>
            <a:r>
              <a:rPr lang="en-US" dirty="0"/>
              <a:t>data/</a:t>
            </a:r>
          </a:p>
          <a:p>
            <a:pPr lvl="2"/>
            <a:r>
              <a:rPr lang="en-US" altLang="ja-JP" dirty="0" err="1"/>
              <a:t>metadata.tsv</a:t>
            </a:r>
            <a:endParaRPr lang="en-US" dirty="0"/>
          </a:p>
          <a:p>
            <a:pPr lvl="2"/>
            <a:r>
              <a:rPr lang="en-US" dirty="0"/>
              <a:t>Item1/</a:t>
            </a:r>
            <a:r>
              <a:rPr lang="en-US" dirty="0" err="1"/>
              <a:t>file.pdf</a:t>
            </a:r>
            <a:r>
              <a:rPr lang="en-US" dirty="0"/>
              <a:t>, </a:t>
            </a:r>
            <a:r>
              <a:rPr lang="en-US" dirty="0" err="1"/>
              <a:t>metadata.json</a:t>
            </a:r>
            <a:endParaRPr lang="en-US" dirty="0"/>
          </a:p>
          <a:p>
            <a:pPr lvl="2"/>
            <a:r>
              <a:rPr lang="en-US" dirty="0"/>
              <a:t>Item2/</a:t>
            </a:r>
            <a:r>
              <a:rPr lang="en-US" dirty="0" err="1"/>
              <a:t>file.pdf</a:t>
            </a:r>
            <a:r>
              <a:rPr lang="en-US" dirty="0"/>
              <a:t>, </a:t>
            </a:r>
            <a:r>
              <a:rPr lang="en-US" dirty="0" err="1"/>
              <a:t>metadata.json</a:t>
            </a:r>
            <a:endParaRPr lang="en-US" dirty="0"/>
          </a:p>
          <a:p>
            <a:r>
              <a:rPr lang="ja-JP" altLang="en-US"/>
              <a:t>案２</a:t>
            </a:r>
            <a:endParaRPr lang="en-US" altLang="ja-JP" dirty="0"/>
          </a:p>
          <a:p>
            <a:pPr lvl="1"/>
            <a:r>
              <a:rPr lang="en-US" dirty="0" err="1"/>
              <a:t>Metadata.json</a:t>
            </a:r>
            <a:r>
              <a:rPr lang="ja-JP" altLang="en-US"/>
              <a:t>は複数アイテムで一つ。</a:t>
            </a:r>
            <a:r>
              <a:rPr lang="en-US" altLang="ja-JP" dirty="0" err="1"/>
              <a:t>Metadata.json</a:t>
            </a:r>
            <a:r>
              <a:rPr lang="ja-JP" altLang="en-US"/>
              <a:t>内でコンテンツの紐付けを行う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2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2655-45D4-3E45-915A-F9CC36F7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必須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ED95-35F5-AF49-938C-4FBC4404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&lt;base directory&gt;/</a:t>
            </a:r>
          </a:p>
          <a:p>
            <a:pPr marL="0" indent="0">
              <a:buNone/>
            </a:pPr>
            <a:r>
              <a:rPr lang="en-US" dirty="0"/>
              <a:t>         |</a:t>
            </a:r>
          </a:p>
          <a:p>
            <a:pPr marL="0" indent="0">
              <a:buNone/>
            </a:pPr>
            <a:r>
              <a:rPr lang="en-US" dirty="0"/>
              <a:t>         +-- </a:t>
            </a:r>
            <a:r>
              <a:rPr lang="en-US" b="1" dirty="0" err="1"/>
              <a:t>bagit.txt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|</a:t>
            </a:r>
          </a:p>
          <a:p>
            <a:pPr marL="0" indent="0">
              <a:buNone/>
            </a:pPr>
            <a:r>
              <a:rPr lang="en-US" dirty="0"/>
              <a:t>         +-- </a:t>
            </a:r>
            <a:r>
              <a:rPr lang="en-US" b="1" dirty="0"/>
              <a:t>manifest-&lt;algorithm&gt;.txt</a:t>
            </a:r>
          </a:p>
          <a:p>
            <a:pPr marL="0" indent="0">
              <a:buNone/>
            </a:pPr>
            <a:r>
              <a:rPr lang="en-US" dirty="0"/>
              <a:t>         |</a:t>
            </a:r>
          </a:p>
          <a:p>
            <a:pPr marL="0" indent="0">
              <a:buNone/>
            </a:pPr>
            <a:r>
              <a:rPr lang="en-US" dirty="0"/>
              <a:t>         +-- [additional tag files]</a:t>
            </a:r>
          </a:p>
          <a:p>
            <a:pPr marL="0" indent="0">
              <a:buNone/>
            </a:pPr>
            <a:r>
              <a:rPr lang="en-US" dirty="0"/>
              <a:t>         |</a:t>
            </a:r>
          </a:p>
          <a:p>
            <a:pPr marL="0" indent="0">
              <a:buNone/>
            </a:pPr>
            <a:r>
              <a:rPr lang="en-US" dirty="0"/>
              <a:t>         +-- </a:t>
            </a:r>
            <a:r>
              <a:rPr lang="en-US" b="1" dirty="0"/>
              <a:t>data/</a:t>
            </a:r>
          </a:p>
          <a:p>
            <a:pPr marL="0" indent="0">
              <a:buNone/>
            </a:pPr>
            <a:r>
              <a:rPr lang="en-US" dirty="0"/>
              <a:t>         |     |</a:t>
            </a:r>
          </a:p>
          <a:p>
            <a:pPr marL="0" indent="0">
              <a:buNone/>
            </a:pPr>
            <a:r>
              <a:rPr lang="en-US" dirty="0"/>
              <a:t>         |     +-- [payload files]</a:t>
            </a:r>
          </a:p>
          <a:p>
            <a:pPr marL="0" indent="0">
              <a:buNone/>
            </a:pPr>
            <a:r>
              <a:rPr lang="en-US" dirty="0"/>
              <a:t>         |</a:t>
            </a:r>
          </a:p>
          <a:p>
            <a:pPr marL="0" indent="0">
              <a:buNone/>
            </a:pPr>
            <a:r>
              <a:rPr lang="en-US" dirty="0"/>
              <a:t>         +-- [tag directories]/</a:t>
            </a:r>
          </a:p>
          <a:p>
            <a:pPr marL="0" indent="0">
              <a:buNone/>
            </a:pPr>
            <a:r>
              <a:rPr lang="en-US" dirty="0"/>
              <a:t>               |</a:t>
            </a:r>
          </a:p>
          <a:p>
            <a:pPr marL="0" indent="0">
              <a:buNone/>
            </a:pPr>
            <a:r>
              <a:rPr lang="en-US" dirty="0"/>
              <a:t>               +-- [tag files]</a:t>
            </a:r>
          </a:p>
        </p:txBody>
      </p:sp>
    </p:spTree>
    <p:extLst>
      <p:ext uri="{BB962C8B-B14F-4D97-AF65-F5344CB8AC3E}">
        <p14:creationId xmlns:p14="http://schemas.microsoft.com/office/powerpoint/2010/main" val="239224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CD69-DCFD-E649-8052-742579E0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Basic 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A020-EEFA-4948-8632-E885CD74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myfirstbag</a:t>
            </a:r>
            <a:r>
              <a:rPr lang="en-US" dirty="0"/>
              <a:t>/</a:t>
            </a:r>
          </a:p>
          <a:p>
            <a:r>
              <a:rPr lang="en-US" dirty="0"/>
              <a:t>   |</a:t>
            </a:r>
          </a:p>
          <a:p>
            <a:r>
              <a:rPr lang="en-US" dirty="0"/>
              <a:t>   |   manifest-md5.txt</a:t>
            </a:r>
          </a:p>
          <a:p>
            <a:r>
              <a:rPr lang="en-US" dirty="0"/>
              <a:t>   |    (49afbd86a1ca9f34b677a3f09655eae9 data/27613-h/images/q172.png)</a:t>
            </a:r>
          </a:p>
          <a:p>
            <a:r>
              <a:rPr lang="en-US" dirty="0"/>
              <a:t>   |    (408ad21d50cef31da4df6d9ed81b01a7 data/27613-h/images/q172.txt)</a:t>
            </a:r>
          </a:p>
          <a:p>
            <a:r>
              <a:rPr lang="en-US" dirty="0"/>
              <a:t>   |</a:t>
            </a:r>
          </a:p>
          <a:p>
            <a:r>
              <a:rPr lang="en-US" dirty="0"/>
              <a:t>   |   </a:t>
            </a:r>
            <a:r>
              <a:rPr lang="en-US" dirty="0" err="1"/>
              <a:t>bagit.txt</a:t>
            </a:r>
            <a:endParaRPr lang="en-US" dirty="0"/>
          </a:p>
          <a:p>
            <a:r>
              <a:rPr lang="en-US" dirty="0"/>
              <a:t>   |    (</a:t>
            </a:r>
            <a:r>
              <a:rPr lang="en-US" dirty="0" err="1"/>
              <a:t>BagIt</a:t>
            </a:r>
            <a:r>
              <a:rPr lang="en-US" dirty="0"/>
              <a:t>-version: 1.0                                           )</a:t>
            </a:r>
          </a:p>
          <a:p>
            <a:r>
              <a:rPr lang="en-US" dirty="0"/>
              <a:t>   |    (Tag-File-Character-Encoding: UTF-8                           )</a:t>
            </a:r>
          </a:p>
          <a:p>
            <a:r>
              <a:rPr lang="en-US" dirty="0"/>
              <a:t>   |</a:t>
            </a:r>
          </a:p>
          <a:p>
            <a:r>
              <a:rPr lang="en-US" dirty="0"/>
              <a:t>   \--- data/</a:t>
            </a:r>
          </a:p>
          <a:p>
            <a:r>
              <a:rPr lang="en-US" dirty="0"/>
              <a:t>        |</a:t>
            </a:r>
          </a:p>
          <a:p>
            <a:r>
              <a:rPr lang="en-US" dirty="0"/>
              <a:t>        |   27613-h/images/q172.png</a:t>
            </a:r>
          </a:p>
          <a:p>
            <a:r>
              <a:rPr lang="en-US" dirty="0"/>
              <a:t>        |    (... image bytes ...                                     )</a:t>
            </a:r>
          </a:p>
          <a:p>
            <a:r>
              <a:rPr lang="en-US" dirty="0"/>
              <a:t>        |</a:t>
            </a:r>
          </a:p>
          <a:p>
            <a:r>
              <a:rPr lang="en-US" dirty="0"/>
              <a:t>        |   27613-h/images/q172.txt</a:t>
            </a:r>
          </a:p>
          <a:p>
            <a:r>
              <a:rPr lang="en-US" dirty="0"/>
              <a:t>        |    (... OCR text ...                 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68574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0119-271C-5948-8267-40E66058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Bag Using </a:t>
            </a:r>
            <a:r>
              <a:rPr lang="en-US" dirty="0" err="1"/>
              <a:t>fetch.txt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3CF6-7753-B540-9B19-7E9E9BC8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highsmith-tahoe</a:t>
            </a:r>
            <a:r>
              <a:rPr lang="en-US" dirty="0"/>
              <a:t>/</a:t>
            </a:r>
          </a:p>
          <a:p>
            <a:r>
              <a:rPr lang="en-US" dirty="0"/>
              <a:t>   |</a:t>
            </a:r>
          </a:p>
          <a:p>
            <a:r>
              <a:rPr lang="en-US" dirty="0"/>
              <a:t>   |   manifest-md5.txt</a:t>
            </a:r>
          </a:p>
          <a:p>
            <a:r>
              <a:rPr lang="en-US" dirty="0"/>
              <a:t>   |    (102b0e6effe208ef9b29864946de9e22 data/23364a.tif             )</a:t>
            </a:r>
          </a:p>
          <a:p>
            <a:r>
              <a:rPr lang="en-US" dirty="0"/>
              <a:t>   |</a:t>
            </a:r>
          </a:p>
          <a:p>
            <a:r>
              <a:rPr lang="en-US" dirty="0"/>
              <a:t>   |    </a:t>
            </a:r>
            <a:r>
              <a:rPr lang="en-US" dirty="0" err="1"/>
              <a:t>fetch.txt</a:t>
            </a:r>
            <a:endParaRPr lang="en-US" dirty="0"/>
          </a:p>
          <a:p>
            <a:r>
              <a:rPr lang="en-US" dirty="0"/>
              <a:t>   |     (https://</a:t>
            </a:r>
            <a:r>
              <a:rPr lang="en-US" dirty="0" err="1"/>
              <a:t>cdn.loc.gov</a:t>
            </a:r>
            <a:r>
              <a:rPr lang="en-US" dirty="0"/>
              <a:t>/master/</a:t>
            </a:r>
            <a:r>
              <a:rPr lang="en-US" dirty="0" err="1"/>
              <a:t>pnp</a:t>
            </a:r>
            <a:r>
              <a:rPr lang="en-US" dirty="0"/>
              <a:t>/</a:t>
            </a:r>
            <a:r>
              <a:rPr lang="en-US" dirty="0" err="1"/>
              <a:t>highsm</a:t>
            </a:r>
            <a:r>
              <a:rPr lang="en-US" dirty="0"/>
              <a:t>/23300/23364a.tif</a:t>
            </a:r>
          </a:p>
          <a:p>
            <a:r>
              <a:rPr lang="en-US" dirty="0"/>
              <a:t>   |         216951362 data/23364a.tif                                )</a:t>
            </a:r>
          </a:p>
          <a:p>
            <a:r>
              <a:rPr lang="en-US" dirty="0"/>
              <a:t>   |</a:t>
            </a:r>
          </a:p>
          <a:p>
            <a:r>
              <a:rPr lang="en-US" dirty="0"/>
              <a:t>   |   </a:t>
            </a:r>
            <a:r>
              <a:rPr lang="en-US" dirty="0" err="1"/>
              <a:t>bagit.txt</a:t>
            </a:r>
            <a:endParaRPr lang="en-US" dirty="0"/>
          </a:p>
          <a:p>
            <a:r>
              <a:rPr lang="en-US" dirty="0"/>
              <a:t>   |    (</a:t>
            </a:r>
            <a:r>
              <a:rPr lang="en-US" dirty="0" err="1"/>
              <a:t>BagIt</a:t>
            </a:r>
            <a:r>
              <a:rPr lang="en-US" dirty="0"/>
              <a:t>-version: 1.0                                           )</a:t>
            </a:r>
          </a:p>
          <a:p>
            <a:r>
              <a:rPr lang="en-US" dirty="0"/>
              <a:t>   |    (Tag-File-Character-Encoding: UTF-8                           )</a:t>
            </a:r>
          </a:p>
          <a:p>
            <a:r>
              <a:rPr lang="en-US" dirty="0"/>
              <a:t>   |</a:t>
            </a:r>
          </a:p>
          <a:p>
            <a:r>
              <a:rPr lang="en-US" dirty="0"/>
              <a:t>   |   bag-</a:t>
            </a:r>
            <a:r>
              <a:rPr lang="en-US" dirty="0" err="1"/>
              <a:t>info.txt</a:t>
            </a:r>
            <a:endParaRPr lang="en-US" dirty="0"/>
          </a:p>
          <a:p>
            <a:r>
              <a:rPr lang="en-US" dirty="0"/>
              <a:t>   |    (Internal-Sender-Description: Download link found at          )</a:t>
            </a:r>
          </a:p>
          <a:p>
            <a:r>
              <a:rPr lang="en-US" dirty="0"/>
              <a:t>   |    (  https://</a:t>
            </a:r>
            <a:r>
              <a:rPr lang="en-US" dirty="0" err="1"/>
              <a:t>www.loc.gov</a:t>
            </a:r>
            <a:r>
              <a:rPr lang="en-US" dirty="0"/>
              <a:t>/resource/highsm.23364/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135433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39D9-F5C0-734D-AE96-70988A37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8F9A-AABD-914E-B0FA-BE234D18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1200" dirty="0"/>
              <a:t>test-</a:t>
            </a:r>
            <a:r>
              <a:rPr lang="en-US" sz="1200" dirty="0" err="1"/>
              <a:t>zenodo</a:t>
            </a:r>
            <a:r>
              <a:rPr lang="en-US" sz="1200" dirty="0"/>
              <a:t>/</a:t>
            </a:r>
          </a:p>
          <a:p>
            <a:r>
              <a:rPr lang="en-US" sz="1200" dirty="0"/>
              <a:t>├── bag-</a:t>
            </a:r>
            <a:r>
              <a:rPr lang="en-US" sz="1200" dirty="0" err="1"/>
              <a:t>info.txt</a:t>
            </a:r>
            <a:endParaRPr lang="en-US" sz="1200" dirty="0"/>
          </a:p>
          <a:p>
            <a:r>
              <a:rPr lang="en-US" sz="1200" dirty="0"/>
              <a:t>  (Bag-Count: Two numbers separated by "of", in particular, "N of T")</a:t>
            </a:r>
          </a:p>
          <a:p>
            <a:r>
              <a:rPr lang="en-US" sz="1200" dirty="0"/>
              <a:t>  (Bag-Group-Identifier: A sender-supplied identifier for the set, if any, of bags to which it logically belongs.)</a:t>
            </a:r>
          </a:p>
          <a:p>
            <a:r>
              <a:rPr lang="en-US" sz="1200" dirty="0"/>
              <a:t>  (Bag-Software-Agent: </a:t>
            </a:r>
            <a:r>
              <a:rPr lang="en-US" sz="1200" dirty="0" err="1"/>
              <a:t>bagit.py</a:t>
            </a:r>
            <a:r>
              <a:rPr lang="en-US" sz="1200" dirty="0"/>
              <a:t> &lt;http://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libraryofcongress</a:t>
            </a:r>
            <a:r>
              <a:rPr lang="en-US" sz="1200" dirty="0"/>
              <a:t>/</a:t>
            </a:r>
            <a:r>
              <a:rPr lang="en-US" sz="1200" dirty="0" err="1"/>
              <a:t>bagit</a:t>
            </a:r>
            <a:r>
              <a:rPr lang="en-US" sz="1200" dirty="0"/>
              <a:t>-python&gt;)</a:t>
            </a:r>
          </a:p>
          <a:p>
            <a:r>
              <a:rPr lang="en-US" sz="1200" dirty="0"/>
              <a:t>  (Bagging-Date: 2015-07-31)</a:t>
            </a:r>
          </a:p>
          <a:p>
            <a:r>
              <a:rPr lang="en-US" sz="1200" dirty="0"/>
              <a:t>  (External-Description: A brief explanation of the contents and provenance.)</a:t>
            </a:r>
          </a:p>
          <a:p>
            <a:r>
              <a:rPr lang="en-US" sz="1200" dirty="0"/>
              <a:t>  (External-Identifier: A sender-supplied identifier for the bag.)</a:t>
            </a:r>
          </a:p>
          <a:p>
            <a:r>
              <a:rPr lang="en-US" sz="1200" dirty="0"/>
              <a:t>  (Internal-Sender-Description: A sender-local prose description of the contents of the bag.)</a:t>
            </a:r>
          </a:p>
          <a:p>
            <a:r>
              <a:rPr lang="en-US" sz="1200" dirty="0"/>
              <a:t>  (Internal-Sender-Identifier: An alternate sender-specific identifier for the content and/or bag.)</a:t>
            </a:r>
          </a:p>
          <a:p>
            <a:r>
              <a:rPr lang="en-US" sz="1200" dirty="0"/>
              <a:t>  (Payload-</a:t>
            </a:r>
            <a:r>
              <a:rPr lang="en-US" sz="1200" dirty="0" err="1"/>
              <a:t>Oxum</a:t>
            </a:r>
            <a:r>
              <a:rPr lang="en-US" sz="1200" dirty="0"/>
              <a:t>: 7889.1)</a:t>
            </a:r>
          </a:p>
          <a:p>
            <a:r>
              <a:rPr lang="en-US" sz="1200" dirty="0"/>
              <a:t>├── </a:t>
            </a:r>
            <a:r>
              <a:rPr lang="en-US" sz="1200" dirty="0" err="1"/>
              <a:t>bagit.txt</a:t>
            </a:r>
            <a:endParaRPr lang="en-US" sz="1200" dirty="0"/>
          </a:p>
          <a:p>
            <a:r>
              <a:rPr lang="en-US" sz="1200" dirty="0"/>
              <a:t>  (</a:t>
            </a:r>
            <a:r>
              <a:rPr lang="en-US" sz="1200" dirty="0" err="1"/>
              <a:t>BagIt</a:t>
            </a:r>
            <a:r>
              <a:rPr lang="en-US" sz="1200" dirty="0"/>
              <a:t>-Version: 0.97)</a:t>
            </a:r>
          </a:p>
          <a:p>
            <a:r>
              <a:rPr lang="en-US" sz="1200" dirty="0"/>
              <a:t>  (Tag-File-Character-Encoding: UTF-8)</a:t>
            </a:r>
          </a:p>
          <a:p>
            <a:r>
              <a:rPr lang="en-US" sz="1200" dirty="0"/>
              <a:t>├── data</a:t>
            </a:r>
          </a:p>
          <a:p>
            <a:r>
              <a:rPr lang="en-US" sz="1200" dirty="0"/>
              <a:t>│   └── </a:t>
            </a:r>
            <a:r>
              <a:rPr lang="en-US" sz="1200" dirty="0" err="1"/>
              <a:t>dump.json</a:t>
            </a:r>
            <a:endParaRPr lang="en-US" sz="1200" dirty="0"/>
          </a:p>
          <a:p>
            <a:r>
              <a:rPr lang="en-US" sz="1200" dirty="0"/>
              <a:t>      (</a:t>
            </a:r>
          </a:p>
          <a:p>
            <a:r>
              <a:rPr lang="en-US" sz="1200" dirty="0"/>
              <a:t>      ...</a:t>
            </a:r>
          </a:p>
          <a:p>
            <a:r>
              <a:rPr lang="en-US" sz="1200" dirty="0"/>
              <a:t>      {"restriction": {"email": "</a:t>
            </a:r>
            <a:r>
              <a:rPr lang="en-US" sz="1200" dirty="0" err="1"/>
              <a:t>zenodo-admin@cern.ch</a:t>
            </a:r>
            <a:r>
              <a:rPr lang="en-US" sz="1200" dirty="0"/>
              <a:t>"}, "__</a:t>
            </a:r>
            <a:r>
              <a:rPr lang="en-US" sz="1200" dirty="0" err="1"/>
              <a:t>license_identifier</a:t>
            </a:r>
            <a:r>
              <a:rPr lang="en-US" sz="1200" dirty="0"/>
              <a:t>__": {"source": "</a:t>
            </a:r>
            <a:r>
              <a:rPr lang="en-US" sz="1200" dirty="0" err="1"/>
              <a:t>opendefinition.org</a:t>
            </a:r>
            <a:r>
              <a:rPr lang="en-US" sz="1200" dirty="0"/>
              <a:t>"</a:t>
            </a:r>
          </a:p>
          <a:p>
            <a:r>
              <a:rPr lang="en-US" sz="1200" dirty="0"/>
              <a:t>      ...</a:t>
            </a:r>
          </a:p>
          <a:p>
            <a:r>
              <a:rPr lang="en-US" sz="1200" dirty="0"/>
              <a:t>      )</a:t>
            </a:r>
          </a:p>
          <a:p>
            <a:r>
              <a:rPr lang="en-US" sz="1200" dirty="0"/>
              <a:t>├── </a:t>
            </a:r>
            <a:r>
              <a:rPr lang="en-US" sz="1200" dirty="0" err="1"/>
              <a:t>fetch.txt</a:t>
            </a:r>
            <a:endParaRPr lang="en-US" sz="1200" dirty="0"/>
          </a:p>
          <a:p>
            <a:r>
              <a:rPr lang="en-US" sz="1200" dirty="0"/>
              <a:t>  (http://localhost:4000/record/1/files/</a:t>
            </a:r>
            <a:r>
              <a:rPr lang="en-US" sz="1200" dirty="0" err="1"/>
              <a:t>initials.png</a:t>
            </a:r>
            <a:r>
              <a:rPr lang="en-US" sz="1200" dirty="0"/>
              <a:t> - </a:t>
            </a:r>
            <a:r>
              <a:rPr lang="en-US" sz="1200" dirty="0" err="1"/>
              <a:t>initials.png</a:t>
            </a:r>
            <a:r>
              <a:rPr lang="en-US" sz="1200" dirty="0"/>
              <a:t>)</a:t>
            </a:r>
          </a:p>
          <a:p>
            <a:r>
              <a:rPr lang="en-US" sz="1200" dirty="0"/>
              <a:t>├── manifest-md5.txt</a:t>
            </a:r>
          </a:p>
          <a:p>
            <a:r>
              <a:rPr lang="en-US" sz="1200" dirty="0"/>
              <a:t>  (c2ccb5fcf7bd73701e3ad6af47ae5338  data/</a:t>
            </a:r>
            <a:r>
              <a:rPr lang="en-US" sz="1200" dirty="0" err="1"/>
              <a:t>dump.json</a:t>
            </a:r>
            <a:r>
              <a:rPr lang="en-US" sz="1200" dirty="0"/>
              <a:t>)</a:t>
            </a:r>
          </a:p>
          <a:p>
            <a:r>
              <a:rPr lang="en-US" sz="1200" dirty="0"/>
              <a:t>└── tagmanifest-md5.txt</a:t>
            </a:r>
          </a:p>
          <a:p>
            <a:r>
              <a:rPr lang="en-US" sz="1200" dirty="0"/>
              <a:t>  (9e5ad981e0d29adc278f6a294b8c2aca </a:t>
            </a:r>
            <a:r>
              <a:rPr lang="en-US" sz="1200" dirty="0" err="1"/>
              <a:t>bagit.txt</a:t>
            </a:r>
            <a:r>
              <a:rPr lang="en-US" sz="1200" dirty="0"/>
              <a:t>)</a:t>
            </a:r>
          </a:p>
          <a:p>
            <a:r>
              <a:rPr lang="en-US" sz="1200" dirty="0"/>
              <a:t>  (98e0e886f1a28e58339b75837dc117e9 bag-</a:t>
            </a:r>
            <a:r>
              <a:rPr lang="en-US" sz="1200" dirty="0" err="1"/>
              <a:t>info.txt</a:t>
            </a:r>
            <a:r>
              <a:rPr lang="en-US" sz="1200" dirty="0"/>
              <a:t>)</a:t>
            </a:r>
          </a:p>
          <a:p>
            <a:r>
              <a:rPr lang="en-US" sz="1200" dirty="0"/>
              <a:t>  (f81707dceaa21a9c29fe686e5645e6a7 manifest-md5.txt)</a:t>
            </a:r>
          </a:p>
          <a:p>
            <a:r>
              <a:rPr lang="en-US" sz="1200" dirty="0"/>
              <a:t>  (9f8145219e45d36b5f061580839c535e </a:t>
            </a:r>
            <a:r>
              <a:rPr lang="en-US" sz="1200" dirty="0" err="1"/>
              <a:t>fetch.txt</a:t>
            </a:r>
            <a:r>
              <a:rPr lang="en-US" sz="1200" dirty="0"/>
              <a:t>)</a:t>
            </a:r>
          </a:p>
          <a:p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831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8C99-F31A-5B4E-9335-EF1555C2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Bagit</a:t>
            </a:r>
            <a:r>
              <a:rPr lang="en-US" dirty="0"/>
              <a:t>-python</a:t>
            </a:r>
            <a:r>
              <a:rPr lang="ja-JP" altLang="en-US"/>
              <a:t>の使用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BBB8-5F91-BB4C-B38D-4C5803B5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https://github.com/LibraryOfCongress/bagit-python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bagit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06409"/>
      </p:ext>
    </p:extLst>
  </p:cSld>
  <p:clrMapOvr>
    <a:masterClrMapping/>
  </p:clrMapOvr>
</p:sld>
</file>

<file path=ppt/theme/theme1.xml><?xml version="1.0" encoding="utf-8"?>
<a:theme xmlns:a="http://schemas.openxmlformats.org/drawingml/2006/main" name="NII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27BECCC-3A7C-994B-B740-E35CA6B225C3}" vid="{865C54DB-BB8D-0C44-B81D-8B3D64AF32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ACE0C31E53A144B93D55724B629514" ma:contentTypeVersion="17" ma:contentTypeDescription="新しいドキュメントを作成します。" ma:contentTypeScope="" ma:versionID="bb0d66341c5e1c47690fce77a26371fb">
  <xsd:schema xmlns:xsd="http://www.w3.org/2001/XMLSchema" xmlns:xs="http://www.w3.org/2001/XMLSchema" xmlns:p="http://schemas.microsoft.com/office/2006/metadata/properties" xmlns:ns2="0998dc01-cfdf-4fc4-be47-cd82d2d22d6f" xmlns:ns3="05efe343-765c-4965-a474-7eb48de76959" targetNamespace="http://schemas.microsoft.com/office/2006/metadata/properties" ma:root="true" ma:fieldsID="1f2ffe849129405c60a0ec224ba2ac1f" ns2:_="" ns3:_="">
    <xsd:import namespace="0998dc01-cfdf-4fc4-be47-cd82d2d22d6f"/>
    <xsd:import namespace="05efe343-765c-4965-a474-7eb48de769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8dc01-cfdf-4fc4-be47-cd82d2d22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fb758e6e-8d3e-41dc-8911-331b97708e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comment" ma:index="24" nillable="true" ma:displayName="comment" ma:description="commen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efe343-765c-4965-a474-7eb48de7695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0f0096d-ae7f-42f7-b814-8b3436dbd67b}" ma:internalName="TaxCatchAll" ma:showField="CatchAllData" ma:web="05efe343-765c-4965-a474-7eb48de769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E4614E-C59A-46C8-8D2E-BAE0031A7C29}"/>
</file>

<file path=customXml/itemProps2.xml><?xml version="1.0" encoding="utf-8"?>
<ds:datastoreItem xmlns:ds="http://schemas.openxmlformats.org/officeDocument/2006/customXml" ds:itemID="{90775177-6E6D-48AE-B0DC-A2495C3510D1}"/>
</file>

<file path=docProps/app.xml><?xml version="1.0" encoding="utf-8"?>
<Properties xmlns="http://schemas.openxmlformats.org/officeDocument/2006/extended-properties" xmlns:vt="http://schemas.openxmlformats.org/officeDocument/2006/docPropsVTypes">
  <Template>NII</Template>
  <TotalTime>1091</TotalTime>
  <Words>1367</Words>
  <Application>Microsoft Macintosh PowerPoint</Application>
  <PresentationFormat>画面に合わせる (4:3)</PresentationFormat>
  <Paragraphs>187</Paragraphs>
  <Slides>20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メイリオ</vt:lpstr>
      <vt:lpstr>游ゴシック</vt:lpstr>
      <vt:lpstr>Arial</vt:lpstr>
      <vt:lpstr>Calibri</vt:lpstr>
      <vt:lpstr>NII</vt:lpstr>
      <vt:lpstr>WEKO3 BagIt</vt:lpstr>
      <vt:lpstr>BagItは</vt:lpstr>
      <vt:lpstr>WEKO3アイテム交換用 フォーマット</vt:lpstr>
      <vt:lpstr>複数アイテムのインポート・エキスポート</vt:lpstr>
      <vt:lpstr>必須</vt:lpstr>
      <vt:lpstr>Example of a Basic Bag</vt:lpstr>
      <vt:lpstr>Example Bag Using fetch.txt</vt:lpstr>
      <vt:lpstr>PowerPoint プレゼンテーション</vt:lpstr>
      <vt:lpstr>Bagit-pythonの使用</vt:lpstr>
      <vt:lpstr>Bag作成前のディレクトリ構造</vt:lpstr>
      <vt:lpstr>Bag作成</vt:lpstr>
      <vt:lpstr>Bag作成後のディレクトリ構造とその中身</vt:lpstr>
      <vt:lpstr>testbag/bag-info.txt </vt:lpstr>
      <vt:lpstr>testbag/bagit.txt</vt:lpstr>
      <vt:lpstr>testbag/manifest-sha256.txt </vt:lpstr>
      <vt:lpstr>testbag/manifest-sha512.txt</vt:lpstr>
      <vt:lpstr>testbag/tagmanifest-sha256.txt</vt:lpstr>
      <vt:lpstr>testbag/tagmanifest-sha512.txt</vt:lpstr>
      <vt:lpstr>$ bagit.py --validate testbag/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WEKO3 BagIt</dc:title>
  <dc:subject/>
  <dc:creator>林正治</dc:creator>
  <cp:keywords/>
  <dc:description/>
  <cp:lastModifiedBy>誠 住吉</cp:lastModifiedBy>
  <cp:revision>15</cp:revision>
  <dcterms:created xsi:type="dcterms:W3CDTF">2019-07-23T06:41:14Z</dcterms:created>
  <dcterms:modified xsi:type="dcterms:W3CDTF">2019-08-08T09:35:32Z</dcterms:modified>
  <cp:category/>
</cp:coreProperties>
</file>