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29171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23022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0377F-A861-4E89-93B2-B4B585EAD145}" type="slidenum">
              <a:rPr lang="et-EE" smtClean="0"/>
              <a:t>‹#›</a:t>
            </a:fld>
            <a:endParaRPr lang="et-E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297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45816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0377F-A861-4E89-93B2-B4B585EAD145}" type="slidenum">
              <a:rPr lang="et-EE" smtClean="0"/>
              <a:t>‹#›</a:t>
            </a:fld>
            <a:endParaRPr lang="et-E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432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188152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102401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94347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17183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97B0F-58A3-4BB5-8874-C57745F99489}" type="datetimeFigureOut">
              <a:rPr lang="et-EE" smtClean="0"/>
              <a:t>16.03.2018</a:t>
            </a:fld>
            <a:endParaRPr lang="et-EE"/>
          </a:p>
        </p:txBody>
      </p:sp>
      <p:sp>
        <p:nvSpPr>
          <p:cNvPr id="5" name="Footer Placeholder 4"/>
          <p:cNvSpPr>
            <a:spLocks noGrp="1"/>
          </p:cNvSpPr>
          <p:nvPr>
            <p:ph type="ftr" sz="quarter" idx="11"/>
          </p:nvPr>
        </p:nvSpPr>
        <p:spPr/>
        <p:txBody>
          <a:bodyPr/>
          <a:lstStyle/>
          <a:p>
            <a:endParaRPr lang="et-E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05990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18247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D97B0F-58A3-4BB5-8874-C57745F99489}" type="datetimeFigureOut">
              <a:rPr lang="et-EE" smtClean="0"/>
              <a:t>16.03.2018</a:t>
            </a:fld>
            <a:endParaRPr lang="et-EE"/>
          </a:p>
        </p:txBody>
      </p:sp>
      <p:sp>
        <p:nvSpPr>
          <p:cNvPr id="8" name="Footer Placeholder 7"/>
          <p:cNvSpPr>
            <a:spLocks noGrp="1"/>
          </p:cNvSpPr>
          <p:nvPr>
            <p:ph type="ftr" sz="quarter" idx="11"/>
          </p:nvPr>
        </p:nvSpPr>
        <p:spPr/>
        <p:txBody>
          <a:bodyPr/>
          <a:lstStyle/>
          <a:p>
            <a:endParaRPr lang="et-E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283066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D97B0F-58A3-4BB5-8874-C57745F99489}" type="datetimeFigureOut">
              <a:rPr lang="et-EE" smtClean="0"/>
              <a:t>16.03.2018</a:t>
            </a:fld>
            <a:endParaRPr lang="et-EE"/>
          </a:p>
        </p:txBody>
      </p:sp>
      <p:sp>
        <p:nvSpPr>
          <p:cNvPr id="4" name="Footer Placeholder 3"/>
          <p:cNvSpPr>
            <a:spLocks noGrp="1"/>
          </p:cNvSpPr>
          <p:nvPr>
            <p:ph type="ftr" sz="quarter" idx="11"/>
          </p:nvPr>
        </p:nvSpPr>
        <p:spPr/>
        <p:txBody>
          <a:bodyPr/>
          <a:lstStyle/>
          <a:p>
            <a:endParaRPr lang="et-E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19354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97B0F-58A3-4BB5-8874-C57745F99489}" type="datetimeFigureOut">
              <a:rPr lang="et-EE" smtClean="0"/>
              <a:t>16.03.2018</a:t>
            </a:fld>
            <a:endParaRPr lang="et-EE"/>
          </a:p>
        </p:txBody>
      </p:sp>
      <p:sp>
        <p:nvSpPr>
          <p:cNvPr id="3" name="Footer Placeholder 2"/>
          <p:cNvSpPr>
            <a:spLocks noGrp="1"/>
          </p:cNvSpPr>
          <p:nvPr>
            <p:ph type="ftr" sz="quarter" idx="11"/>
          </p:nvPr>
        </p:nvSpPr>
        <p:spPr/>
        <p:txBody>
          <a:bodyPr/>
          <a:lstStyle/>
          <a:p>
            <a:endParaRPr lang="et-E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318564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275451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D97B0F-58A3-4BB5-8874-C57745F99489}" type="datetimeFigureOut">
              <a:rPr lang="et-EE" smtClean="0"/>
              <a:t>16.03.2018</a:t>
            </a:fld>
            <a:endParaRPr lang="et-EE"/>
          </a:p>
        </p:txBody>
      </p:sp>
      <p:sp>
        <p:nvSpPr>
          <p:cNvPr id="6" name="Footer Placeholder 5"/>
          <p:cNvSpPr>
            <a:spLocks noGrp="1"/>
          </p:cNvSpPr>
          <p:nvPr>
            <p:ph type="ftr" sz="quarter" idx="11"/>
          </p:nvPr>
        </p:nvSpPr>
        <p:spPr/>
        <p:txBody>
          <a:bodyPr/>
          <a:lstStyle/>
          <a:p>
            <a:endParaRPr lang="et-E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0377F-A861-4E89-93B2-B4B585EAD145}" type="slidenum">
              <a:rPr lang="et-EE" smtClean="0"/>
              <a:t>‹#›</a:t>
            </a:fld>
            <a:endParaRPr lang="et-EE"/>
          </a:p>
        </p:txBody>
      </p:sp>
    </p:spTree>
    <p:extLst>
      <p:ext uri="{BB962C8B-B14F-4D97-AF65-F5344CB8AC3E}">
        <p14:creationId xmlns:p14="http://schemas.microsoft.com/office/powerpoint/2010/main" val="207448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D97B0F-58A3-4BB5-8874-C57745F99489}" type="datetimeFigureOut">
              <a:rPr lang="et-EE" smtClean="0"/>
              <a:t>16.03.2018</a:t>
            </a:fld>
            <a:endParaRPr lang="et-E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t-E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00377F-A861-4E89-93B2-B4B585EAD145}" type="slidenum">
              <a:rPr lang="et-EE" smtClean="0"/>
              <a:t>‹#›</a:t>
            </a:fld>
            <a:endParaRPr lang="et-EE"/>
          </a:p>
        </p:txBody>
      </p:sp>
    </p:spTree>
    <p:extLst>
      <p:ext uri="{BB962C8B-B14F-4D97-AF65-F5344CB8AC3E}">
        <p14:creationId xmlns:p14="http://schemas.microsoft.com/office/powerpoint/2010/main" val="188477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47649" y="5428210"/>
            <a:ext cx="9144000" cy="561109"/>
          </a:xfrm>
        </p:spPr>
        <p:txBody>
          <a:bodyPr/>
          <a:lstStyle/>
          <a:p>
            <a:r>
              <a:rPr lang="et-EE" dirty="0" smtClean="0">
                <a:latin typeface="Times New Roman" panose="02020603050405020304" pitchFamily="18" charset="0"/>
              </a:rPr>
              <a:t>Risto Valge, Kaidi Oago</a:t>
            </a:r>
            <a:endParaRPr lang="et-EE" dirty="0">
              <a:latin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8942" y="2126213"/>
            <a:ext cx="5098475" cy="2761673"/>
          </a:xfrm>
          <a:prstGeom prst="rect">
            <a:avLst/>
          </a:prstGeom>
          <a:ln>
            <a:noFill/>
          </a:ln>
          <a:effectLst>
            <a:softEdge rad="112500"/>
          </a:effectLst>
        </p:spPr>
      </p:pic>
    </p:spTree>
    <p:extLst>
      <p:ext uri="{BB962C8B-B14F-4D97-AF65-F5344CB8AC3E}">
        <p14:creationId xmlns:p14="http://schemas.microsoft.com/office/powerpoint/2010/main" val="755958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latin typeface="Times New Roman" panose="02020603050405020304" pitchFamily="18" charset="0"/>
              </a:rPr>
              <a:t>IPv4</a:t>
            </a:r>
            <a:endParaRPr lang="et-EE" dirty="0">
              <a:latin typeface="Times New Roman" panose="02020603050405020304" pitchFamily="18" charset="0"/>
            </a:endParaRPr>
          </a:p>
        </p:txBody>
      </p:sp>
      <p:sp>
        <p:nvSpPr>
          <p:cNvPr id="3" name="Content Placeholder 2"/>
          <p:cNvSpPr>
            <a:spLocks noGrp="1"/>
          </p:cNvSpPr>
          <p:nvPr>
            <p:ph idx="1"/>
          </p:nvPr>
        </p:nvSpPr>
        <p:spPr>
          <a:xfrm>
            <a:off x="2589212" y="1562793"/>
            <a:ext cx="8915400" cy="4971011"/>
          </a:xfrm>
        </p:spPr>
        <p:txBody>
          <a:bodyPr>
            <a:normAutofit lnSpcReduction="10000"/>
          </a:bodyPr>
          <a:lstStyle/>
          <a:p>
            <a:r>
              <a:rPr lang="et-EE" b="1" dirty="0" smtClean="0">
                <a:solidFill>
                  <a:schemeClr val="tx1"/>
                </a:solidFill>
                <a:latin typeface="Times New Roman" panose="02020603050405020304" pitchFamily="18" charset="0"/>
              </a:rPr>
              <a:t>IPv4</a:t>
            </a:r>
            <a:r>
              <a:rPr lang="et-EE" dirty="0">
                <a:solidFill>
                  <a:schemeClr val="tx1"/>
                </a:solidFill>
                <a:latin typeface="Times New Roman" panose="02020603050405020304" pitchFamily="18" charset="0"/>
              </a:rPr>
              <a:t> on </a:t>
            </a:r>
            <a:r>
              <a:rPr lang="et-EE" dirty="0" smtClean="0">
                <a:solidFill>
                  <a:schemeClr val="tx1"/>
                </a:solidFill>
                <a:latin typeface="Times New Roman" panose="02020603050405020304" pitchFamily="18" charset="0"/>
              </a:rPr>
              <a:t>IP aadressi</a:t>
            </a:r>
            <a:r>
              <a:rPr lang="et-EE" dirty="0">
                <a:solidFill>
                  <a:schemeClr val="tx1"/>
                </a:solidFill>
                <a:latin typeface="Times New Roman" panose="02020603050405020304" pitchFamily="18" charset="0"/>
              </a:rPr>
              <a:t> esitamise protokolli viis, mis koosneb neljast </a:t>
            </a:r>
            <a:r>
              <a:rPr lang="et-EE" dirty="0" smtClean="0">
                <a:solidFill>
                  <a:schemeClr val="tx1"/>
                </a:solidFill>
                <a:latin typeface="Times New Roman" panose="02020603050405020304" pitchFamily="18" charset="0"/>
              </a:rPr>
              <a:t>8-bitisest</a:t>
            </a:r>
            <a:r>
              <a:rPr lang="et-EE" dirty="0">
                <a:solidFill>
                  <a:schemeClr val="tx1"/>
                </a:solidFill>
                <a:latin typeface="Times New Roman" panose="02020603050405020304" pitchFamily="18" charset="0"/>
              </a:rPr>
              <a:t> (256 erinevat väärtust) osast, mis kirjutatakse nelja omavahel punktidega eraldatud arvuna (näiteks 255.255.255.255). Iga arv on </a:t>
            </a:r>
            <a:r>
              <a:rPr lang="et-EE" dirty="0" smtClean="0">
                <a:solidFill>
                  <a:schemeClr val="tx1"/>
                </a:solidFill>
                <a:latin typeface="Times New Roman" panose="02020603050405020304" pitchFamily="18" charset="0"/>
              </a:rPr>
              <a:t>täisarv</a:t>
            </a:r>
            <a:r>
              <a:rPr lang="et-EE" dirty="0">
                <a:solidFill>
                  <a:schemeClr val="tx1"/>
                </a:solidFill>
                <a:latin typeface="Times New Roman" panose="02020603050405020304" pitchFamily="18" charset="0"/>
              </a:rPr>
              <a:t> vahemikus 0...255 ja ta vastab 8 kohale aadressi kahendüleskirjutuses.</a:t>
            </a:r>
          </a:p>
          <a:p>
            <a:r>
              <a:rPr lang="et-EE" dirty="0">
                <a:solidFill>
                  <a:schemeClr val="tx1"/>
                </a:solidFill>
                <a:latin typeface="Times New Roman" panose="02020603050405020304" pitchFamily="18" charset="0"/>
              </a:rPr>
              <a:t>Kui selline aadress on teada, võib selle kirjutada </a:t>
            </a:r>
            <a:r>
              <a:rPr lang="et-EE" dirty="0" smtClean="0">
                <a:solidFill>
                  <a:schemeClr val="tx1"/>
                </a:solidFill>
                <a:latin typeface="Times New Roman" panose="02020603050405020304" pitchFamily="18" charset="0"/>
              </a:rPr>
              <a:t>brauseri</a:t>
            </a:r>
            <a:r>
              <a:rPr lang="et-EE" dirty="0">
                <a:solidFill>
                  <a:schemeClr val="tx1"/>
                </a:solidFill>
                <a:latin typeface="Times New Roman" panose="02020603050405020304" pitchFamily="18" charset="0"/>
              </a:rPr>
              <a:t> aadressiribale. Et see on tülikas, sisestatakse enamasti tavapärane aadress, näiteks </a:t>
            </a:r>
            <a:r>
              <a:rPr lang="et-EE" dirty="0" smtClean="0">
                <a:solidFill>
                  <a:schemeClr val="tx1"/>
                </a:solidFill>
                <a:latin typeface="Times New Roman" panose="02020603050405020304" pitchFamily="18" charset="0"/>
              </a:rPr>
              <a:t>www.google.com, </a:t>
            </a:r>
            <a:r>
              <a:rPr lang="et-EE" dirty="0">
                <a:solidFill>
                  <a:schemeClr val="tx1"/>
                </a:solidFill>
                <a:latin typeface="Times New Roman" panose="02020603050405020304" pitchFamily="18" charset="0"/>
              </a:rPr>
              <a:t>ning lastakse see </a:t>
            </a:r>
            <a:r>
              <a:rPr lang="et-EE" dirty="0" smtClean="0">
                <a:solidFill>
                  <a:schemeClr val="tx1"/>
                </a:solidFill>
                <a:latin typeface="Times New Roman" panose="02020603050405020304" pitchFamily="18" charset="0"/>
              </a:rPr>
              <a:t>nimeserveril</a:t>
            </a:r>
            <a:r>
              <a:rPr lang="et-EE" dirty="0">
                <a:solidFill>
                  <a:schemeClr val="tx1"/>
                </a:solidFill>
                <a:latin typeface="Times New Roman" panose="02020603050405020304" pitchFamily="18" charset="0"/>
              </a:rPr>
              <a:t> tõlkida </a:t>
            </a:r>
            <a:r>
              <a:rPr lang="et-EE" dirty="0" smtClean="0">
                <a:solidFill>
                  <a:schemeClr val="tx1"/>
                </a:solidFill>
                <a:latin typeface="Times New Roman" panose="02020603050405020304" pitchFamily="18" charset="0"/>
              </a:rPr>
              <a:t>IP-aadressiks.</a:t>
            </a:r>
          </a:p>
          <a:p>
            <a:r>
              <a:rPr lang="et-EE" dirty="0">
                <a:solidFill>
                  <a:schemeClr val="tx1"/>
                </a:solidFill>
                <a:latin typeface="Times New Roman" panose="02020603050405020304" pitchFamily="18" charset="0"/>
              </a:rPr>
              <a:t>Esialgu jagati aadresse pillavalt. IPv4-aadress on kaheastmeline ning IPv4 32-bitine aadressiruum on hakanud ammenduma. 2</a:t>
            </a:r>
            <a:r>
              <a:rPr lang="et-EE" baseline="30000" dirty="0">
                <a:solidFill>
                  <a:schemeClr val="tx1"/>
                </a:solidFill>
                <a:latin typeface="Times New Roman" panose="02020603050405020304" pitchFamily="18" charset="0"/>
              </a:rPr>
              <a:t>32</a:t>
            </a:r>
            <a:r>
              <a:rPr lang="et-EE" dirty="0">
                <a:solidFill>
                  <a:schemeClr val="tx1"/>
                </a:solidFill>
                <a:latin typeface="Times New Roman" panose="02020603050405020304" pitchFamily="18" charset="0"/>
              </a:rPr>
              <a:t>tähendab küll üle 4 miljardi aadressi, kuid nende ebatõhus kasutamine on viinud IP-aadresside lõppemisele. Mõeldi küll välja ajutisi lahendusi, millest levinuim on olnud </a:t>
            </a:r>
            <a:r>
              <a:rPr lang="et-EE" dirty="0" smtClean="0">
                <a:solidFill>
                  <a:schemeClr val="tx1"/>
                </a:solidFill>
                <a:latin typeface="Times New Roman" panose="02020603050405020304" pitchFamily="18" charset="0"/>
              </a:rPr>
              <a:t>NAT</a:t>
            </a:r>
            <a:r>
              <a:rPr lang="et-EE" dirty="0">
                <a:solidFill>
                  <a:schemeClr val="tx1"/>
                </a:solidFill>
                <a:latin typeface="Times New Roman" panose="02020603050405020304" pitchFamily="18" charset="0"/>
              </a:rPr>
              <a:t> (Network Address Translation), kuid see toob kaasa teisi puudusi, millest suurim on võimaluse puudumine otse avalikust võrgust ühendus luua.</a:t>
            </a:r>
            <a:endParaRPr lang="et-EE" dirty="0">
              <a:solidFill>
                <a:schemeClr val="tx1"/>
              </a:solidFill>
              <a:latin typeface="Times New Roman" panose="02020603050405020304" pitchFamily="18" charset="0"/>
            </a:endParaRPr>
          </a:p>
          <a:p>
            <a:r>
              <a:rPr lang="et-EE" dirty="0" smtClean="0">
                <a:solidFill>
                  <a:schemeClr val="tx1"/>
                </a:solidFill>
                <a:latin typeface="Times New Roman" panose="02020603050405020304" pitchFamily="18" charset="0"/>
              </a:rPr>
              <a:t>IP-aadresse </a:t>
            </a:r>
            <a:r>
              <a:rPr lang="et-EE" dirty="0">
                <a:solidFill>
                  <a:schemeClr val="tx1"/>
                </a:solidFill>
                <a:latin typeface="Times New Roman" panose="02020603050405020304" pitchFamily="18" charset="0"/>
              </a:rPr>
              <a:t>loob ja korraldab </a:t>
            </a:r>
            <a:r>
              <a:rPr lang="et-EE" dirty="0" smtClean="0">
                <a:solidFill>
                  <a:schemeClr val="tx1"/>
                </a:solidFill>
                <a:latin typeface="Times New Roman" panose="02020603050405020304" pitchFamily="18" charset="0"/>
              </a:rPr>
              <a:t>IANA.</a:t>
            </a:r>
            <a:endParaRPr lang="et-EE" dirty="0">
              <a:solidFill>
                <a:schemeClr val="tx1"/>
              </a:solidFill>
              <a:latin typeface="Times New Roman" panose="02020603050405020304" pitchFamily="18" charset="0"/>
            </a:endParaRPr>
          </a:p>
          <a:p>
            <a:r>
              <a:rPr lang="et-EE" dirty="0">
                <a:solidFill>
                  <a:schemeClr val="tx1"/>
                </a:solidFill>
                <a:latin typeface="Times New Roman" panose="02020603050405020304" pitchFamily="18" charset="0"/>
              </a:rPr>
              <a:t>IP-aadressid võivad olla staatilised või dünaamilised. Staatilised (st fikseeritud) aadressid on näiteks serveritel. Teistel veebisõlmedel, sealhulgal enamikul eraarvutitel, on dünaamiline (st ajutine) IP-aadress, mis talle antakse võrku sisselogimisel. </a:t>
            </a:r>
            <a:endParaRPr lang="et-EE" dirty="0" smtClean="0">
              <a:solidFill>
                <a:schemeClr val="tx1"/>
              </a:solidFill>
              <a:latin typeface="Times New Roman" panose="02020603050405020304" pitchFamily="18" charset="0"/>
            </a:endParaRPr>
          </a:p>
          <a:p>
            <a:endParaRPr lang="et-EE" dirty="0"/>
          </a:p>
        </p:txBody>
      </p:sp>
    </p:spTree>
    <p:extLst>
      <p:ext uri="{BB962C8B-B14F-4D97-AF65-F5344CB8AC3E}">
        <p14:creationId xmlns:p14="http://schemas.microsoft.com/office/powerpoint/2010/main" val="3793628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latin typeface="Times New Roman" panose="02020603050405020304" pitchFamily="18" charset="0"/>
              </a:rPr>
              <a:t>IPv6</a:t>
            </a:r>
            <a:endParaRPr lang="et-EE" dirty="0">
              <a:latin typeface="Times New Roman" panose="02020603050405020304" pitchFamily="18" charset="0"/>
            </a:endParaRPr>
          </a:p>
        </p:txBody>
      </p:sp>
      <p:sp>
        <p:nvSpPr>
          <p:cNvPr id="3" name="Content Placeholder 2"/>
          <p:cNvSpPr>
            <a:spLocks noGrp="1"/>
          </p:cNvSpPr>
          <p:nvPr>
            <p:ph idx="1"/>
          </p:nvPr>
        </p:nvSpPr>
        <p:spPr>
          <a:xfrm>
            <a:off x="2589212" y="1770611"/>
            <a:ext cx="8915400" cy="4140611"/>
          </a:xfrm>
        </p:spPr>
        <p:txBody>
          <a:bodyPr>
            <a:normAutofit/>
          </a:bodyPr>
          <a:lstStyle/>
          <a:p>
            <a:r>
              <a:rPr lang="et-EE" b="1" dirty="0">
                <a:solidFill>
                  <a:schemeClr val="tx1"/>
                </a:solidFill>
                <a:latin typeface="Times New Roman" panose="02020603050405020304" pitchFamily="18" charset="0"/>
              </a:rPr>
              <a:t>IPv6</a:t>
            </a:r>
            <a:r>
              <a:rPr lang="et-EE" dirty="0">
                <a:solidFill>
                  <a:schemeClr val="tx1"/>
                </a:solidFill>
                <a:latin typeface="Times New Roman" panose="02020603050405020304" pitchFamily="18" charset="0"/>
              </a:rPr>
              <a:t> (Internetiprotokolli versioon 6) ehk "uue põlvkonna" Internetiprotokoll </a:t>
            </a:r>
            <a:r>
              <a:rPr lang="et-EE" dirty="0" smtClean="0">
                <a:solidFill>
                  <a:schemeClr val="tx1"/>
                </a:solidFill>
                <a:latin typeface="Times New Roman" panose="02020603050405020304" pitchFamily="18" charset="0"/>
              </a:rPr>
              <a:t>on </a:t>
            </a:r>
            <a:r>
              <a:rPr lang="et-EE" dirty="0">
                <a:solidFill>
                  <a:schemeClr val="tx1"/>
                </a:solidFill>
                <a:latin typeface="Times New Roman" panose="02020603050405020304" pitchFamily="18" charset="0"/>
              </a:rPr>
              <a:t>andmesideprotokoll, mis on loodud praegusel </a:t>
            </a:r>
            <a:r>
              <a:rPr lang="et-EE" dirty="0" smtClean="0">
                <a:solidFill>
                  <a:schemeClr val="tx1"/>
                </a:solidFill>
                <a:latin typeface="Times New Roman" panose="02020603050405020304" pitchFamily="18" charset="0"/>
              </a:rPr>
              <a:t>ajal üldkasutatava</a:t>
            </a:r>
            <a:r>
              <a:rPr lang="et-EE" dirty="0">
                <a:solidFill>
                  <a:schemeClr val="tx1"/>
                </a:solidFill>
                <a:latin typeface="Times New Roman" panose="02020603050405020304" pitchFamily="18" charset="0"/>
              </a:rPr>
              <a:t> </a:t>
            </a:r>
            <a:r>
              <a:rPr lang="et-EE" dirty="0" smtClean="0">
                <a:solidFill>
                  <a:schemeClr val="tx1"/>
                </a:solidFill>
                <a:latin typeface="Times New Roman" panose="02020603050405020304" pitchFamily="18" charset="0"/>
              </a:rPr>
              <a:t>Internetiprotokolli IPv4 asendamiseks</a:t>
            </a:r>
            <a:r>
              <a:rPr lang="et-EE" dirty="0">
                <a:solidFill>
                  <a:schemeClr val="tx1"/>
                </a:solidFill>
                <a:latin typeface="Times New Roman" panose="02020603050405020304" pitchFamily="18" charset="0"/>
              </a:rPr>
              <a:t>.</a:t>
            </a:r>
          </a:p>
          <a:p>
            <a:r>
              <a:rPr lang="et-EE" dirty="0">
                <a:solidFill>
                  <a:schemeClr val="tx1"/>
                </a:solidFill>
                <a:latin typeface="Times New Roman" panose="02020603050405020304" pitchFamily="18" charset="0"/>
              </a:rPr>
              <a:t>Põhjuseks uue internetiprotokolli väljatöötamiseks oli vajaduses suurema arvu </a:t>
            </a:r>
            <a:r>
              <a:rPr lang="et-EE" dirty="0" smtClean="0">
                <a:solidFill>
                  <a:schemeClr val="tx1"/>
                </a:solidFill>
                <a:latin typeface="Times New Roman" panose="02020603050405020304" pitchFamily="18" charset="0"/>
              </a:rPr>
              <a:t>IP-aadresside</a:t>
            </a:r>
            <a:r>
              <a:rPr lang="et-EE" dirty="0">
                <a:solidFill>
                  <a:schemeClr val="tx1"/>
                </a:solidFill>
                <a:latin typeface="Times New Roman" panose="02020603050405020304" pitchFamily="18" charset="0"/>
              </a:rPr>
              <a:t> järele. </a:t>
            </a:r>
          </a:p>
          <a:p>
            <a:r>
              <a:rPr lang="et-EE" dirty="0">
                <a:solidFill>
                  <a:schemeClr val="tx1"/>
                </a:solidFill>
                <a:latin typeface="Times New Roman" panose="02020603050405020304" pitchFamily="18" charset="0"/>
              </a:rPr>
              <a:t>IPv6 on nendest puudustest vaba. Selle aadressid on pikemad ja nende vorming on teine. Kasutatav 128-bitine aadress lubab teoreetiliselt anda aadresse 2</a:t>
            </a:r>
            <a:r>
              <a:rPr lang="et-EE" baseline="30000" dirty="0">
                <a:solidFill>
                  <a:schemeClr val="tx1"/>
                </a:solidFill>
                <a:latin typeface="Times New Roman" panose="02020603050405020304" pitchFamily="18" charset="0"/>
              </a:rPr>
              <a:t>128</a:t>
            </a:r>
            <a:r>
              <a:rPr lang="et-EE" dirty="0">
                <a:solidFill>
                  <a:schemeClr val="tx1"/>
                </a:solidFill>
                <a:latin typeface="Times New Roman" panose="02020603050405020304" pitchFamily="18" charset="0"/>
              </a:rPr>
              <a:t>-le seadmele, mis on võrreldamatult rohkem kui näiteks isegi liivateri maailmas on (üle saja miljoni miljardi aadressi maakera iga ruutmillimeetri kohta). Nii suur hulk võib tunduda pillamisena, kuid nii näis see ka mitukümmend aastat tagasi 32-bitise aadressiga. Samuti lihtsustab uus protokoll mitmeid marsruutimise probleeme. Üks lihtsustumise põhjus on fikseeritud pikkusega IP-paketi </a:t>
            </a:r>
            <a:r>
              <a:rPr lang="et-EE" dirty="0" smtClean="0">
                <a:solidFill>
                  <a:schemeClr val="tx1"/>
                </a:solidFill>
                <a:latin typeface="Times New Roman" panose="02020603050405020304" pitchFamily="18" charset="0"/>
              </a:rPr>
              <a:t>päise</a:t>
            </a:r>
            <a:r>
              <a:rPr lang="et-EE" dirty="0">
                <a:solidFill>
                  <a:schemeClr val="tx1"/>
                </a:solidFill>
                <a:latin typeface="Times New Roman" panose="02020603050405020304" pitchFamily="18" charset="0"/>
              </a:rPr>
              <a:t> kasutuselevõtt, mis kiirendab pakettide töötlemist ja parandab marsruuterite jõudlust.</a:t>
            </a:r>
          </a:p>
          <a:p>
            <a:endParaRPr lang="et-EE" dirty="0"/>
          </a:p>
        </p:txBody>
      </p:sp>
    </p:spTree>
    <p:extLst>
      <p:ext uri="{BB962C8B-B14F-4D97-AF65-F5344CB8AC3E}">
        <p14:creationId xmlns:p14="http://schemas.microsoft.com/office/powerpoint/2010/main" val="114943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smtClean="0">
                <a:latin typeface="Times New Roman" panose="02020603050405020304" pitchFamily="18" charset="0"/>
              </a:rPr>
              <a:t>IPv4 ja IPv6 erinevused</a:t>
            </a:r>
            <a:endParaRPr lang="et-EE" dirty="0">
              <a:latin typeface="Times New Roman" panose="02020603050405020304" pitchFamily="18" charset="0"/>
            </a:endParaRPr>
          </a:p>
        </p:txBody>
      </p:sp>
      <p:sp>
        <p:nvSpPr>
          <p:cNvPr id="3" name="Content Placeholder 2"/>
          <p:cNvSpPr>
            <a:spLocks noGrp="1"/>
          </p:cNvSpPr>
          <p:nvPr>
            <p:ph idx="1"/>
          </p:nvPr>
        </p:nvSpPr>
        <p:spPr/>
        <p:txBody>
          <a:bodyPr/>
          <a:lstStyle/>
          <a:p>
            <a:r>
              <a:rPr lang="et-EE" dirty="0" smtClean="0"/>
              <a:t>IPv4 on IP </a:t>
            </a:r>
            <a:r>
              <a:rPr lang="et-EE" dirty="0"/>
              <a:t>aadress binaarses numbri </a:t>
            </a:r>
            <a:r>
              <a:rPr lang="et-EE" dirty="0" smtClean="0"/>
              <a:t>süsteemis, </a:t>
            </a:r>
            <a:r>
              <a:rPr lang="et-EE" dirty="0"/>
              <a:t>mida saab salvestada </a:t>
            </a:r>
            <a:r>
              <a:rPr lang="et-EE" dirty="0" smtClean="0"/>
              <a:t>inimesele </a:t>
            </a:r>
            <a:r>
              <a:rPr lang="et-EE" dirty="0"/>
              <a:t>loetavas </a:t>
            </a:r>
            <a:r>
              <a:rPr lang="et-EE" dirty="0" smtClean="0"/>
              <a:t>tekstis/numbrites. </a:t>
            </a:r>
            <a:r>
              <a:rPr lang="et-EE" dirty="0"/>
              <a:t>Näiteks 32 bitine aadress(Ipv4) on kirjutatud </a:t>
            </a:r>
            <a:r>
              <a:rPr lang="et-EE" dirty="0" smtClean="0"/>
              <a:t>decimalis, 4 punktiga eraldatult. </a:t>
            </a:r>
            <a:r>
              <a:rPr lang="et-EE" dirty="0"/>
              <a:t>Iga number võib olla vahemiskus </a:t>
            </a:r>
            <a:r>
              <a:rPr lang="et-EE" dirty="0" smtClean="0"/>
              <a:t>0-255.</a:t>
            </a:r>
          </a:p>
          <a:p>
            <a:r>
              <a:rPr lang="et-EE" dirty="0" smtClean="0"/>
              <a:t>Näiteks : </a:t>
            </a:r>
            <a:r>
              <a:rPr lang="et-EE" dirty="0"/>
              <a:t>192.168.1.1 (mis on enamik default aadresse seadmetel</a:t>
            </a:r>
            <a:r>
              <a:rPr lang="et-EE" dirty="0" smtClean="0"/>
              <a:t>)</a:t>
            </a:r>
          </a:p>
          <a:p>
            <a:r>
              <a:rPr lang="et-EE" dirty="0" smtClean="0"/>
              <a:t>IPv6 aadressid </a:t>
            </a:r>
            <a:r>
              <a:rPr lang="et-EE" dirty="0"/>
              <a:t>on 128 </a:t>
            </a:r>
            <a:r>
              <a:rPr lang="et-EE" dirty="0" smtClean="0"/>
              <a:t>bit-ised </a:t>
            </a:r>
            <a:r>
              <a:rPr lang="et-EE" dirty="0"/>
              <a:t>IP </a:t>
            </a:r>
            <a:r>
              <a:rPr lang="et-EE" dirty="0" smtClean="0"/>
              <a:t>aadressid, </a:t>
            </a:r>
            <a:r>
              <a:rPr lang="et-EE" dirty="0"/>
              <a:t>mida kirjutatakse </a:t>
            </a:r>
            <a:r>
              <a:rPr lang="et-EE" dirty="0" smtClean="0"/>
              <a:t>hexadecimillis </a:t>
            </a:r>
            <a:r>
              <a:rPr lang="et-EE" dirty="0"/>
              <a:t>ja eraldatakse </a:t>
            </a:r>
            <a:r>
              <a:rPr lang="et-EE" dirty="0" smtClean="0"/>
              <a:t>neid </a:t>
            </a:r>
            <a:r>
              <a:rPr lang="et-EE" dirty="0"/>
              <a:t>koolonitega. </a:t>
            </a:r>
            <a:endParaRPr lang="et-EE" dirty="0" smtClean="0"/>
          </a:p>
          <a:p>
            <a:r>
              <a:rPr lang="et-EE" dirty="0" smtClean="0"/>
              <a:t>Näiteks: FE80:0000:0000:0000:0202:B3FF:FE1E:8329</a:t>
            </a:r>
            <a:endParaRPr lang="et-EE" dirty="0"/>
          </a:p>
          <a:p>
            <a:endParaRPr lang="et-EE" dirty="0"/>
          </a:p>
        </p:txBody>
      </p:sp>
    </p:spTree>
    <p:extLst>
      <p:ext uri="{BB962C8B-B14F-4D97-AF65-F5344CB8AC3E}">
        <p14:creationId xmlns:p14="http://schemas.microsoft.com/office/powerpoint/2010/main" val="1367622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925" y="498244"/>
            <a:ext cx="6991870" cy="5654675"/>
          </a:xfrm>
        </p:spPr>
      </p:pic>
    </p:spTree>
    <p:extLst>
      <p:ext uri="{BB962C8B-B14F-4D97-AF65-F5344CB8AC3E}">
        <p14:creationId xmlns:p14="http://schemas.microsoft.com/office/powerpoint/2010/main" val="411516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860" y="4689033"/>
            <a:ext cx="7365722" cy="1280890"/>
          </a:xfrm>
        </p:spPr>
        <p:txBody>
          <a:bodyPr>
            <a:normAutofit/>
          </a:bodyPr>
          <a:lstStyle/>
          <a:p>
            <a:r>
              <a:rPr lang="et-EE" sz="5400" dirty="0" smtClean="0">
                <a:latin typeface="Times New Roman" panose="02020603050405020304" pitchFamily="18" charset="0"/>
              </a:rPr>
              <a:t>Tänan tähelepanu eest!</a:t>
            </a:r>
            <a:endParaRPr lang="et-EE" sz="5400" dirty="0">
              <a:latin typeface="Times New Roman" panose="02020603050405020304" pitchFamily="18" charset="0"/>
            </a:endParaRPr>
          </a:p>
        </p:txBody>
      </p:sp>
    </p:spTree>
    <p:extLst>
      <p:ext uri="{BB962C8B-B14F-4D97-AF65-F5344CB8AC3E}">
        <p14:creationId xmlns:p14="http://schemas.microsoft.com/office/powerpoint/2010/main" val="364486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TotalTime>
  <Words>82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Wisp</vt:lpstr>
      <vt:lpstr>PowerPoint Presentation</vt:lpstr>
      <vt:lpstr>IPv4</vt:lpstr>
      <vt:lpstr>IPv6</vt:lpstr>
      <vt:lpstr>IPv4 ja IPv6 erinevused</vt:lpstr>
      <vt:lpstr>PowerPoint Presentation</vt:lpstr>
      <vt:lpstr>Tänan tähelepanu eest!</vt:lpstr>
    </vt:vector>
  </TitlesOfParts>
  <Company>TPT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 vs IPv6</dc:title>
  <dc:creator>Kaidi Oago</dc:creator>
  <cp:lastModifiedBy>Kaidi Oago</cp:lastModifiedBy>
  <cp:revision>4</cp:revision>
  <dcterms:created xsi:type="dcterms:W3CDTF">2018-03-16T14:27:52Z</dcterms:created>
  <dcterms:modified xsi:type="dcterms:W3CDTF">2018-03-16T15:13:31Z</dcterms:modified>
</cp:coreProperties>
</file>