
<file path=[Content_Types].xml><?xml version="1.0" encoding="utf-8"?>
<Types xmlns="http://schemas.openxmlformats.org/package/2006/content-types">
  <Default ContentType="image/png" Extension="png"/>
  <Default ContentType="application/vnd.openxmlformats-package.relationships+xml" Extension="rels"/>
  <Default ContentType="application/xml" Extension="xml"/>
  <Override ContentType="application/binary" PartName="/ppt/metadata"/>
  <Override ContentType="application/vnd.openxmlformats-officedocument.custom-properties+xml" PartName="/docProps/custom.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notesSlide+xml" PartName="/ppt/notesSlides/notesSlide33.xml"/>
  <Override ContentType="application/vnd.openxmlformats-officedocument.presentationml.notesSlide+xml" PartName="/ppt/notesSlides/notesSlide34.xml"/>
  <Override ContentType="application/vnd.openxmlformats-officedocument.presentationml.notesSlide+xml" PartName="/ppt/notesSlides/notesSlide35.xml"/>
  <Override ContentType="application/vnd.openxmlformats-officedocument.presentationml.notesSlide+xml" PartName="/ppt/notesSlides/notesSlide36.xml"/>
  <Override ContentType="application/vnd.openxmlformats-officedocument.presentationml.notesSlide+xml" PartName="/ppt/notesSlides/notesSlide37.xml"/>
  <Override ContentType="application/vnd.openxmlformats-officedocument.presentationml.notesSlide+xml" PartName="/ppt/notesSlides/notesSlide38.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theme+xml" PartName="/ppt/theme/theme2.xml"/>
  <Override ContentType="application/vnd.openxmlformats-package.core-properties+xml" PartName="/docProps/core.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iboXEtbpAJDid6t/1HYqv6IIX9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43" Type="http://customschemas.google.com/relationships/presentationmetadata" Target="meta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eb575bd42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6eb575bd42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6eb575bd42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eb575bd42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6eb575bd42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6eb575bd42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eb575bd42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6eb575bd42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g6eb575bd42_0_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eb575bd42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6eb575bd42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g6eb575bd42_0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eb575bd42_0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6eb575bd42_0_1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6eb575bd42_0_1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daac98664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7daac98664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g7daac98664_1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eb575bd42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6eb575bd42_0_1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g6eb575bd42_0_1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eb575bd42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6eb575bd42_0_1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g6eb575bd42_0_1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6eb575bd42_0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6eb575bd42_0_1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g6eb575bd42_0_1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7db79b9e5a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g7db79b9e5a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g7db79b9e5a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e977b7f7f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6e977b7f7f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6e977b7f7f_0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6eb575bd42_0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g6eb575bd42_0_1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g6eb575bd42_0_1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6eb575bd42_0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g6eb575bd42_0_1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g6eb575bd42_0_1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eb575bd42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g6eb575bd42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g6eb575bd42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6eb575bd42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6eb575bd42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g6eb575bd42_0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6eb575bd42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g6eb575bd42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g6eb575bd42_0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6eb575bd42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g6eb575bd42_0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g6eb575bd42_0_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6eb575bd42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6eb575bd42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g6eb575bd42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6eb575bd42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g6eb575bd42_0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g6eb575bd42_0_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6eb575bd42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g6eb575bd42_0_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g6eb575bd42_0_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6eb575bd42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g6eb575bd42_0_1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g6eb575bd42_0_1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e977b7f7f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6e977b7f7f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6e977b7f7f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6eb575bd42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g6eb575bd42_0_1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g6eb575bd42_0_1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6eb575bd42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g6eb575bd42_0_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7" name="Google Shape;367;g6eb575bd42_0_9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6eb575bd42_0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g6eb575bd42_0_1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remove bounce() from screenshot</a:t>
            </a:r>
            <a:endParaRPr/>
          </a:p>
        </p:txBody>
      </p:sp>
      <p:sp>
        <p:nvSpPr>
          <p:cNvPr id="376" name="Google Shape;376;g6eb575bd42_0_1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6eb575bd42_0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g6eb575bd42_0_1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g6eb575bd42_0_18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6eb575bd42_0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g6eb575bd42_0_1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1" name="Google Shape;391;g6eb575bd42_0_1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6eb575bd42_0_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g6eb575bd42_0_1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0" name="Google Shape;400;g6eb575bd42_0_1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7dc311917d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g7dc311917d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7" name="Google Shape;407;g7dc311917d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4" name="Google Shape;414;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1" name="Google Shape;421;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e977b7f7f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g6e977b7f7f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6e977b7f7f_0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e977b7f7f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g6e977b7f7f_0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g6e977b7f7f_0_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e977b7f7f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6e977b7f7f_0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6e977b7f7f_0_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e977b7f7f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6e977b7f7f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6e977b7f7f_0_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eb575bd42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6eb575bd42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6eb575bd42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dc311917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7dc311917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7dc311917d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9"/>
          <p:cNvSpPr txBox="1"/>
          <p:nvPr>
            <p:ph type="title"/>
          </p:nvPr>
        </p:nvSpPr>
        <p:spPr>
          <a:xfrm>
            <a:off x="831850" y="1146480"/>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venir"/>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chemeClr val="dk1"/>
              </a:buClr>
              <a:buSzPts val="2000"/>
              <a:buNone/>
              <a:defRPr sz="2000">
                <a:solidFill>
                  <a:schemeClr val="dk1"/>
                </a:solidFill>
              </a:defRPr>
            </a:lvl2pPr>
            <a:lvl3pPr indent="-228600" lvl="2" marL="1371600" algn="l">
              <a:lnSpc>
                <a:spcPct val="90000"/>
              </a:lnSpc>
              <a:spcBef>
                <a:spcPts val="500"/>
              </a:spcBef>
              <a:spcAft>
                <a:spcPts val="0"/>
              </a:spcAft>
              <a:buClr>
                <a:schemeClr val="dk1"/>
              </a:buClr>
              <a:buSzPts val="1800"/>
              <a:buNone/>
              <a:defRPr sz="1800">
                <a:solidFill>
                  <a:schemeClr val="dk1"/>
                </a:solidFill>
              </a:defRPr>
            </a:lvl3pPr>
            <a:lvl4pPr indent="-228600" lvl="3" marL="1828800" algn="l">
              <a:lnSpc>
                <a:spcPct val="90000"/>
              </a:lnSpc>
              <a:spcBef>
                <a:spcPts val="500"/>
              </a:spcBef>
              <a:spcAft>
                <a:spcPts val="0"/>
              </a:spcAft>
              <a:buClr>
                <a:schemeClr val="dk1"/>
              </a:buClr>
              <a:buSzPts val="1600"/>
              <a:buNone/>
              <a:defRPr sz="1600">
                <a:solidFill>
                  <a:schemeClr val="dk1"/>
                </a:solidFill>
              </a:defRPr>
            </a:lvl4pPr>
            <a:lvl5pPr indent="-228600" lvl="4" marL="2286000" algn="l">
              <a:lnSpc>
                <a:spcPct val="90000"/>
              </a:lnSpc>
              <a:spcBef>
                <a:spcPts val="500"/>
              </a:spcBef>
              <a:spcAft>
                <a:spcPts val="0"/>
              </a:spcAft>
              <a:buClr>
                <a:schemeClr val="dk1"/>
              </a:buClr>
              <a:buSzPts val="1600"/>
              <a:buNone/>
              <a:defRPr sz="1600">
                <a:solidFill>
                  <a:schemeClr val="dk1"/>
                </a:solidFill>
              </a:defRPr>
            </a:lvl5pPr>
            <a:lvl6pPr indent="-228600" lvl="5" marL="2743200" algn="l">
              <a:lnSpc>
                <a:spcPct val="90000"/>
              </a:lnSpc>
              <a:spcBef>
                <a:spcPts val="500"/>
              </a:spcBef>
              <a:spcAft>
                <a:spcPts val="0"/>
              </a:spcAft>
              <a:buClr>
                <a:schemeClr val="dk1"/>
              </a:buClr>
              <a:buSzPts val="1600"/>
              <a:buNone/>
              <a:defRPr sz="1600">
                <a:solidFill>
                  <a:schemeClr val="dk1"/>
                </a:solidFill>
              </a:defRPr>
            </a:lvl6pPr>
            <a:lvl7pPr indent="-228600" lvl="6" marL="3200400" algn="l">
              <a:lnSpc>
                <a:spcPct val="90000"/>
              </a:lnSpc>
              <a:spcBef>
                <a:spcPts val="500"/>
              </a:spcBef>
              <a:spcAft>
                <a:spcPts val="0"/>
              </a:spcAft>
              <a:buClr>
                <a:schemeClr val="dk1"/>
              </a:buClr>
              <a:buSzPts val="1600"/>
              <a:buNone/>
              <a:defRPr sz="1600">
                <a:solidFill>
                  <a:schemeClr val="dk1"/>
                </a:solidFill>
              </a:defRPr>
            </a:lvl7pPr>
            <a:lvl8pPr indent="-228600" lvl="7" marL="3657600" algn="l">
              <a:lnSpc>
                <a:spcPct val="90000"/>
              </a:lnSpc>
              <a:spcBef>
                <a:spcPts val="500"/>
              </a:spcBef>
              <a:spcAft>
                <a:spcPts val="0"/>
              </a:spcAft>
              <a:buClr>
                <a:schemeClr val="dk1"/>
              </a:buClr>
              <a:buSzPts val="1600"/>
              <a:buNone/>
              <a:defRPr sz="1600">
                <a:solidFill>
                  <a:schemeClr val="dk1"/>
                </a:solidFill>
              </a:defRPr>
            </a:lvl8pPr>
            <a:lvl9pPr indent="-228600" lvl="8" marL="4114800" algn="l">
              <a:lnSpc>
                <a:spcPct val="90000"/>
              </a:lnSpc>
              <a:spcBef>
                <a:spcPts val="500"/>
              </a:spcBef>
              <a:spcAft>
                <a:spcPts val="0"/>
              </a:spcAft>
              <a:buClr>
                <a:schemeClr val="dk1"/>
              </a:buClr>
              <a:buSzPts val="1600"/>
              <a:buNone/>
              <a:defRPr sz="1600">
                <a:solidFill>
                  <a:schemeClr val="dk1"/>
                </a:solidFill>
              </a:defRPr>
            </a:lvl9pPr>
          </a:lstStyle>
          <a:p/>
        </p:txBody>
      </p:sp>
      <p:sp>
        <p:nvSpPr>
          <p:cNvPr id="18" name="Google Shape;1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39"/>
          <p:cNvPicPr preferRelativeResize="0"/>
          <p:nvPr/>
        </p:nvPicPr>
        <p:blipFill rotWithShape="1">
          <a:blip r:embed="rId2">
            <a:alphaModFix/>
          </a:blip>
          <a:srcRect b="0" l="0" r="0" t="0"/>
          <a:stretch/>
        </p:blipFill>
        <p:spPr>
          <a:xfrm>
            <a:off x="831850" y="4111625"/>
            <a:ext cx="2850359" cy="21113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8" name="Shape 78"/>
        <p:cNvGrpSpPr/>
        <p:nvPr/>
      </p:nvGrpSpPr>
      <p:grpSpPr>
        <a:xfrm>
          <a:off x="0" y="0"/>
          <a:ext cx="0" cy="0"/>
          <a:chOff x="0" y="0"/>
          <a:chExt cx="0" cy="0"/>
        </a:xfrm>
      </p:grpSpPr>
      <p:sp>
        <p:nvSpPr>
          <p:cNvPr id="79" name="Google Shape;79;p48"/>
          <p:cNvSpPr txBox="1"/>
          <p:nvPr>
            <p:ph type="title"/>
          </p:nvPr>
        </p:nvSpPr>
        <p:spPr>
          <a:xfrm>
            <a:off x="839788" y="457200"/>
            <a:ext cx="3932237" cy="14951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venir"/>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venir"/>
                <a:ea typeface="Avenir"/>
                <a:cs typeface="Avenir"/>
                <a:sym typeface="Avenir"/>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venir"/>
                <a:ea typeface="Avenir"/>
                <a:cs typeface="Avenir"/>
                <a:sym typeface="Avenir"/>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venir"/>
                <a:ea typeface="Avenir"/>
                <a:cs typeface="Avenir"/>
                <a:sym typeface="Avenir"/>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9pPr>
          </a:lstStyle>
          <a:p/>
        </p:txBody>
      </p:sp>
      <p:sp>
        <p:nvSpPr>
          <p:cNvPr id="81" name="Google Shape;81;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pic>
        <p:nvPicPr>
          <p:cNvPr id="85" name="Google Shape;85;p48"/>
          <p:cNvPicPr preferRelativeResize="0"/>
          <p:nvPr/>
        </p:nvPicPr>
        <p:blipFill rotWithShape="1">
          <a:blip r:embed="rId2">
            <a:alphaModFix/>
          </a:blip>
          <a:srcRect b="-47645" l="0" r="31492" t="0"/>
          <a:stretch/>
        </p:blipFill>
        <p:spPr>
          <a:xfrm>
            <a:off x="908329" y="1890724"/>
            <a:ext cx="1044040" cy="16667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6" name="Shape 86"/>
        <p:cNvGrpSpPr/>
        <p:nvPr/>
      </p:nvGrpSpPr>
      <p:grpSpPr>
        <a:xfrm>
          <a:off x="0" y="0"/>
          <a:ext cx="0" cy="0"/>
          <a:chOff x="0" y="0"/>
          <a:chExt cx="0" cy="0"/>
        </a:xfrm>
      </p:grpSpPr>
      <p:sp>
        <p:nvSpPr>
          <p:cNvPr id="87" name="Google Shape;87;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pic>
        <p:nvPicPr>
          <p:cNvPr id="92" name="Google Shape;92;p49"/>
          <p:cNvPicPr preferRelativeResize="0"/>
          <p:nvPr/>
        </p:nvPicPr>
        <p:blipFill rotWithShape="1">
          <a:blip r:embed="rId2">
            <a:alphaModFix/>
          </a:blip>
          <a:srcRect b="0" l="0" r="0" t="0"/>
          <a:stretch/>
        </p:blipFill>
        <p:spPr>
          <a:xfrm>
            <a:off x="914401" y="1397454"/>
            <a:ext cx="2079170" cy="15401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2" name="Shape 22"/>
        <p:cNvGrpSpPr/>
        <p:nvPr/>
      </p:nvGrpSpPr>
      <p:grpSpPr>
        <a:xfrm>
          <a:off x="0" y="0"/>
          <a:ext cx="0" cy="0"/>
          <a:chOff x="0" y="0"/>
          <a:chExt cx="0" cy="0"/>
        </a:xfrm>
      </p:grpSpPr>
      <p:sp>
        <p:nvSpPr>
          <p:cNvPr id="23" name="Google Shape;23;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Avenir"/>
              <a:buNone/>
              <a:defRPr>
                <a:latin typeface="Avenir"/>
                <a:ea typeface="Avenir"/>
                <a:cs typeface="Avenir"/>
                <a:sym typeface="Avenir"/>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Avenir"/>
                <a:ea typeface="Avenir"/>
                <a:cs typeface="Avenir"/>
                <a:sym typeface="Avenir"/>
              </a:defRPr>
            </a:lvl1pPr>
            <a:lvl2pPr indent="-355600" lvl="1" marL="914400" algn="l">
              <a:lnSpc>
                <a:spcPct val="90000"/>
              </a:lnSpc>
              <a:spcBef>
                <a:spcPts val="500"/>
              </a:spcBef>
              <a:spcAft>
                <a:spcPts val="0"/>
              </a:spcAft>
              <a:buClr>
                <a:schemeClr val="dk1"/>
              </a:buClr>
              <a:buSzPts val="2000"/>
              <a:buChar char="•"/>
              <a:defRPr sz="2000">
                <a:latin typeface="Avenir"/>
                <a:ea typeface="Avenir"/>
                <a:cs typeface="Avenir"/>
                <a:sym typeface="Avenir"/>
              </a:defRPr>
            </a:lvl2pPr>
            <a:lvl3pPr indent="-342900" lvl="2" marL="1371600" algn="l">
              <a:lnSpc>
                <a:spcPct val="90000"/>
              </a:lnSpc>
              <a:spcBef>
                <a:spcPts val="500"/>
              </a:spcBef>
              <a:spcAft>
                <a:spcPts val="0"/>
              </a:spcAft>
              <a:buClr>
                <a:schemeClr val="dk1"/>
              </a:buClr>
              <a:buSzPts val="1800"/>
              <a:buChar char="•"/>
              <a:defRPr sz="1800">
                <a:latin typeface="Avenir"/>
                <a:ea typeface="Avenir"/>
                <a:cs typeface="Avenir"/>
                <a:sym typeface="Avenir"/>
              </a:defRPr>
            </a:lvl3pPr>
            <a:lvl4pPr indent="-330200" lvl="3" marL="1828800" algn="l">
              <a:lnSpc>
                <a:spcPct val="90000"/>
              </a:lnSpc>
              <a:spcBef>
                <a:spcPts val="500"/>
              </a:spcBef>
              <a:spcAft>
                <a:spcPts val="0"/>
              </a:spcAft>
              <a:buClr>
                <a:schemeClr val="dk1"/>
              </a:buClr>
              <a:buSzPts val="1600"/>
              <a:buChar char="•"/>
              <a:defRPr sz="1600">
                <a:latin typeface="Avenir"/>
                <a:ea typeface="Avenir"/>
                <a:cs typeface="Avenir"/>
                <a:sym typeface="Avenir"/>
              </a:defRPr>
            </a:lvl4pPr>
            <a:lvl5pPr indent="-330200" lvl="4" marL="2286000" algn="l">
              <a:lnSpc>
                <a:spcPct val="90000"/>
              </a:lnSpc>
              <a:spcBef>
                <a:spcPts val="500"/>
              </a:spcBef>
              <a:spcAft>
                <a:spcPts val="0"/>
              </a:spcAft>
              <a:buClr>
                <a:schemeClr val="dk1"/>
              </a:buClr>
              <a:buSzPts val="1600"/>
              <a:buChar char="•"/>
              <a:defRPr sz="1600">
                <a:latin typeface="Avenir"/>
                <a:ea typeface="Avenir"/>
                <a:cs typeface="Avenir"/>
                <a:sym typeface="Aveni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pic>
        <p:nvPicPr>
          <p:cNvPr id="28" name="Google Shape;28;p40"/>
          <p:cNvPicPr preferRelativeResize="0"/>
          <p:nvPr/>
        </p:nvPicPr>
        <p:blipFill rotWithShape="1">
          <a:blip r:embed="rId2">
            <a:alphaModFix/>
          </a:blip>
          <a:srcRect b="0" l="0" r="0" t="0"/>
          <a:stretch/>
        </p:blipFill>
        <p:spPr>
          <a:xfrm>
            <a:off x="914401" y="1435554"/>
            <a:ext cx="2079170" cy="15401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9" name="Shape 29"/>
        <p:cNvGrpSpPr/>
        <p:nvPr/>
      </p:nvGrpSpPr>
      <p:grpSpPr>
        <a:xfrm>
          <a:off x="0" y="0"/>
          <a:ext cx="0" cy="0"/>
          <a:chOff x="0" y="0"/>
          <a:chExt cx="0" cy="0"/>
        </a:xfrm>
      </p:grpSpPr>
      <p:sp>
        <p:nvSpPr>
          <p:cNvPr id="30" name="Google Shape;30;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3" name="Shape 33"/>
        <p:cNvGrpSpPr/>
        <p:nvPr/>
      </p:nvGrpSpPr>
      <p:grpSpPr>
        <a:xfrm>
          <a:off x="0" y="0"/>
          <a:ext cx="0" cy="0"/>
          <a:chOff x="0" y="0"/>
          <a:chExt cx="0" cy="0"/>
        </a:xfrm>
      </p:grpSpPr>
      <p:sp>
        <p:nvSpPr>
          <p:cNvPr id="34" name="Google Shape;34;p42"/>
          <p:cNvSpPr txBox="1"/>
          <p:nvPr>
            <p:ph type="ctrTitle"/>
          </p:nvPr>
        </p:nvSpPr>
        <p:spPr>
          <a:xfrm>
            <a:off x="838200" y="1122363"/>
            <a:ext cx="9829800" cy="187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400"/>
              <a:buFont typeface="Avenir"/>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2"/>
          <p:cNvSpPr txBox="1"/>
          <p:nvPr>
            <p:ph idx="1" type="subTitle"/>
          </p:nvPr>
        </p:nvSpPr>
        <p:spPr>
          <a:xfrm>
            <a:off x="838200" y="3602038"/>
            <a:ext cx="9829800" cy="16557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pic>
        <p:nvPicPr>
          <p:cNvPr id="39" name="Google Shape;39;p42"/>
          <p:cNvPicPr preferRelativeResize="0"/>
          <p:nvPr/>
        </p:nvPicPr>
        <p:blipFill rotWithShape="1">
          <a:blip r:embed="rId2">
            <a:alphaModFix/>
          </a:blip>
          <a:srcRect b="0" l="0" r="0" t="0"/>
          <a:stretch/>
        </p:blipFill>
        <p:spPr>
          <a:xfrm>
            <a:off x="858764" y="3044824"/>
            <a:ext cx="2850359" cy="21113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vert Intro">
  <p:cSld name="Invert Intro">
    <p:spTree>
      <p:nvGrpSpPr>
        <p:cNvPr id="40" name="Shape 40"/>
        <p:cNvGrpSpPr/>
        <p:nvPr/>
      </p:nvGrpSpPr>
      <p:grpSpPr>
        <a:xfrm>
          <a:off x="0" y="0"/>
          <a:ext cx="0" cy="0"/>
          <a:chOff x="0" y="0"/>
          <a:chExt cx="0" cy="0"/>
        </a:xfrm>
      </p:grpSpPr>
      <p:sp>
        <p:nvSpPr>
          <p:cNvPr id="41" name="Google Shape;41;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44" name="Google Shape;44;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400"/>
              <a:buFont typeface="Avenir"/>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5" name="Google Shape;45;p43"/>
          <p:cNvPicPr preferRelativeResize="0"/>
          <p:nvPr/>
        </p:nvPicPr>
        <p:blipFill rotWithShape="1">
          <a:blip r:embed="rId2">
            <a:alphaModFix/>
          </a:blip>
          <a:srcRect b="0" l="0" r="0" t="0"/>
          <a:stretch/>
        </p:blipFill>
        <p:spPr>
          <a:xfrm>
            <a:off x="914401" y="1397454"/>
            <a:ext cx="2079170" cy="15401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6" name="Shape 46"/>
        <p:cNvGrpSpPr/>
        <p:nvPr/>
      </p:nvGrpSpPr>
      <p:grpSpPr>
        <a:xfrm>
          <a:off x="0" y="0"/>
          <a:ext cx="0" cy="0"/>
          <a:chOff x="0" y="0"/>
          <a:chExt cx="0" cy="0"/>
        </a:xfrm>
      </p:grpSpPr>
      <p:sp>
        <p:nvSpPr>
          <p:cNvPr id="47" name="Google Shape;47;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4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pic>
        <p:nvPicPr>
          <p:cNvPr id="53" name="Google Shape;53;p44"/>
          <p:cNvPicPr preferRelativeResize="0"/>
          <p:nvPr/>
        </p:nvPicPr>
        <p:blipFill rotWithShape="1">
          <a:blip r:embed="rId2">
            <a:alphaModFix/>
          </a:blip>
          <a:srcRect b="0" l="0" r="0" t="0"/>
          <a:stretch/>
        </p:blipFill>
        <p:spPr>
          <a:xfrm>
            <a:off x="914401" y="1397454"/>
            <a:ext cx="2079170" cy="15401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4" name="Shape 54"/>
        <p:cNvGrpSpPr/>
        <p:nvPr/>
      </p:nvGrpSpPr>
      <p:grpSpPr>
        <a:xfrm>
          <a:off x="0" y="0"/>
          <a:ext cx="0" cy="0"/>
          <a:chOff x="0" y="0"/>
          <a:chExt cx="0" cy="0"/>
        </a:xfrm>
      </p:grpSpPr>
      <p:sp>
        <p:nvSpPr>
          <p:cNvPr id="55" name="Google Shape;55;p4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4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4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4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pic>
        <p:nvPicPr>
          <p:cNvPr id="63" name="Google Shape;63;p45"/>
          <p:cNvPicPr preferRelativeResize="0"/>
          <p:nvPr/>
        </p:nvPicPr>
        <p:blipFill rotWithShape="1">
          <a:blip r:embed="rId2">
            <a:alphaModFix/>
          </a:blip>
          <a:srcRect b="0" l="0" r="0" t="0"/>
          <a:stretch/>
        </p:blipFill>
        <p:spPr>
          <a:xfrm>
            <a:off x="914401" y="1397454"/>
            <a:ext cx="2079170" cy="15401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4" name="Shape 64"/>
        <p:cNvGrpSpPr/>
        <p:nvPr/>
      </p:nvGrpSpPr>
      <p:grpSpPr>
        <a:xfrm>
          <a:off x="0" y="0"/>
          <a:ext cx="0" cy="0"/>
          <a:chOff x="0" y="0"/>
          <a:chExt cx="0" cy="0"/>
        </a:xfrm>
      </p:grpSpPr>
      <p:sp>
        <p:nvSpPr>
          <p:cNvPr id="65" name="Google Shape;65;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pic>
        <p:nvPicPr>
          <p:cNvPr id="69" name="Google Shape;69;p46"/>
          <p:cNvPicPr preferRelativeResize="0"/>
          <p:nvPr/>
        </p:nvPicPr>
        <p:blipFill rotWithShape="1">
          <a:blip r:embed="rId2">
            <a:alphaModFix/>
          </a:blip>
          <a:srcRect b="0" l="0" r="0" t="0"/>
          <a:stretch/>
        </p:blipFill>
        <p:spPr>
          <a:xfrm>
            <a:off x="914401" y="1397454"/>
            <a:ext cx="2079170" cy="15401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0" name="Shape 70"/>
        <p:cNvGrpSpPr/>
        <p:nvPr/>
      </p:nvGrpSpPr>
      <p:grpSpPr>
        <a:xfrm>
          <a:off x="0" y="0"/>
          <a:ext cx="0" cy="0"/>
          <a:chOff x="0" y="0"/>
          <a:chExt cx="0" cy="0"/>
        </a:xfrm>
      </p:grpSpPr>
      <p:sp>
        <p:nvSpPr>
          <p:cNvPr id="71" name="Google Shape;71;p47"/>
          <p:cNvSpPr txBox="1"/>
          <p:nvPr>
            <p:ph type="title"/>
          </p:nvPr>
        </p:nvSpPr>
        <p:spPr>
          <a:xfrm>
            <a:off x="839788" y="457200"/>
            <a:ext cx="3932237" cy="148731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venir"/>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4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pic>
        <p:nvPicPr>
          <p:cNvPr id="77" name="Google Shape;77;p47"/>
          <p:cNvPicPr preferRelativeResize="0"/>
          <p:nvPr/>
        </p:nvPicPr>
        <p:blipFill rotWithShape="1">
          <a:blip r:embed="rId2">
            <a:alphaModFix/>
          </a:blip>
          <a:srcRect b="-47645" l="0" r="31492" t="0"/>
          <a:stretch/>
        </p:blipFill>
        <p:spPr>
          <a:xfrm>
            <a:off x="908329" y="1890724"/>
            <a:ext cx="1044040" cy="16667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C2F33"/>
        </a:solidFill>
      </p:bgPr>
    </p:bg>
    <p:spTree>
      <p:nvGrpSpPr>
        <p:cNvPr id="9" name="Shape 9"/>
        <p:cNvGrpSpPr/>
        <p:nvPr/>
      </p:nvGrpSpPr>
      <p:grpSpPr>
        <a:xfrm>
          <a:off x="0" y="0"/>
          <a:ext cx="0" cy="0"/>
          <a:chOff x="0" y="0"/>
          <a:chExt cx="0" cy="0"/>
        </a:xfrm>
      </p:grpSpPr>
      <p:sp>
        <p:nvSpPr>
          <p:cNvPr id="10" name="Google Shape;1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venir"/>
              <a:buNone/>
              <a:defRPr b="1" i="0" sz="4400" u="none" cap="none" strike="noStrike">
                <a:solidFill>
                  <a:schemeClr val="dk1"/>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2" name="Google Shape;1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9pPr>
          </a:lstStyle>
          <a:p/>
        </p:txBody>
      </p:sp>
      <p:sp>
        <p:nvSpPr>
          <p:cNvPr id="13" name="Google Shape;1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9pPr>
          </a:lstStyle>
          <a:p/>
        </p:txBody>
      </p:sp>
      <p:sp>
        <p:nvSpPr>
          <p:cNvPr id="14" name="Google Shape;1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github.com/Kaidriver/p5.js-pong-workshop"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
          <p:cNvSpPr txBox="1"/>
          <p:nvPr>
            <p:ph type="title"/>
          </p:nvPr>
        </p:nvSpPr>
        <p:spPr>
          <a:xfrm>
            <a:off x="831850" y="2987266"/>
            <a:ext cx="10515600" cy="101195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Avenir"/>
              <a:buNone/>
            </a:pPr>
            <a:r>
              <a:rPr lang="en-US"/>
              <a:t>p5.js Pong Workshop</a:t>
            </a:r>
            <a:endParaRPr/>
          </a:p>
        </p:txBody>
      </p:sp>
      <p:sp>
        <p:nvSpPr>
          <p:cNvPr id="105" name="Google Shape;105;p1"/>
          <p:cNvSpPr txBox="1"/>
          <p:nvPr>
            <p:ph idx="1" type="body"/>
          </p:nvPr>
        </p:nvSpPr>
        <p:spPr>
          <a:xfrm>
            <a:off x="927950" y="483511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BFBFBF"/>
              </a:buClr>
              <a:buSzPts val="2400"/>
              <a:buNone/>
            </a:pPr>
            <a:r>
              <a:rPr lang="en-US">
                <a:solidFill>
                  <a:srgbClr val="BFBFBF"/>
                </a:solidFill>
              </a:rPr>
              <a:t>Prepare to be enlightened :) </a:t>
            </a:r>
            <a:endParaRPr>
              <a:solidFill>
                <a:srgbClr val="BFBFBF"/>
              </a:solidFill>
              <a:latin typeface="Avenir"/>
              <a:ea typeface="Avenir"/>
              <a:cs typeface="Avenir"/>
              <a:sym typeface="Avenir"/>
            </a:endParaRPr>
          </a:p>
        </p:txBody>
      </p:sp>
      <p:sp>
        <p:nvSpPr>
          <p:cNvPr id="106" name="Google Shape;106;p1"/>
          <p:cNvSpPr txBox="1"/>
          <p:nvPr/>
        </p:nvSpPr>
        <p:spPr>
          <a:xfrm>
            <a:off x="2718810" y="1029034"/>
            <a:ext cx="6591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400"/>
              <a:buFont typeface="Arial"/>
              <a:buNone/>
            </a:pPr>
            <a:r>
              <a:rPr b="1" i="0" lang="en-US" sz="6400" u="none" cap="none" strike="noStrike">
                <a:solidFill>
                  <a:schemeClr val="dk1"/>
                </a:solidFill>
                <a:latin typeface="Arial Rounded"/>
                <a:ea typeface="Arial Rounded"/>
                <a:cs typeface="Arial Rounded"/>
                <a:sym typeface="Arial Rounded"/>
              </a:rPr>
              <a:t>+</a:t>
            </a:r>
            <a:endParaRPr b="0" i="0" sz="1400" u="none" cap="none" strike="noStrike">
              <a:solidFill>
                <a:srgbClr val="000000"/>
              </a:solidFill>
              <a:latin typeface="Arial"/>
              <a:ea typeface="Arial"/>
              <a:cs typeface="Arial"/>
              <a:sym typeface="Arial"/>
            </a:endParaRPr>
          </a:p>
        </p:txBody>
      </p:sp>
      <p:pic>
        <p:nvPicPr>
          <p:cNvPr id="107" name="Google Shape;107;p1"/>
          <p:cNvPicPr preferRelativeResize="0"/>
          <p:nvPr/>
        </p:nvPicPr>
        <p:blipFill rotWithShape="1">
          <a:blip r:embed="rId3">
            <a:alphaModFix/>
          </a:blip>
          <a:srcRect b="0" l="0" r="0" t="0"/>
          <a:stretch/>
        </p:blipFill>
        <p:spPr>
          <a:xfrm>
            <a:off x="3812849" y="779853"/>
            <a:ext cx="1619313" cy="1617176"/>
          </a:xfrm>
          <a:prstGeom prst="rect">
            <a:avLst/>
          </a:prstGeom>
          <a:noFill/>
          <a:ln>
            <a:noFill/>
          </a:ln>
        </p:spPr>
      </p:pic>
      <p:pic>
        <p:nvPicPr>
          <p:cNvPr id="108" name="Google Shape;108;p1"/>
          <p:cNvPicPr preferRelativeResize="0"/>
          <p:nvPr/>
        </p:nvPicPr>
        <p:blipFill rotWithShape="1">
          <a:blip r:embed="rId4">
            <a:alphaModFix/>
          </a:blip>
          <a:srcRect b="0" l="0" r="0" t="0"/>
          <a:stretch/>
        </p:blipFill>
        <p:spPr>
          <a:xfrm>
            <a:off x="6803575" y="924700"/>
            <a:ext cx="3543300" cy="1285875"/>
          </a:xfrm>
          <a:prstGeom prst="rect">
            <a:avLst/>
          </a:prstGeom>
          <a:noFill/>
          <a:ln>
            <a:noFill/>
          </a:ln>
        </p:spPr>
      </p:pic>
      <p:sp>
        <p:nvSpPr>
          <p:cNvPr id="109" name="Google Shape;109;p1"/>
          <p:cNvSpPr txBox="1"/>
          <p:nvPr/>
        </p:nvSpPr>
        <p:spPr>
          <a:xfrm>
            <a:off x="5946025" y="1029025"/>
            <a:ext cx="659100" cy="107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400"/>
              <a:buFont typeface="Arial"/>
              <a:buNone/>
            </a:pPr>
            <a:r>
              <a:rPr b="1" i="0" lang="en-US" sz="6400" u="none" cap="none" strike="noStrike">
                <a:solidFill>
                  <a:schemeClr val="dk1"/>
                </a:solidFill>
                <a:latin typeface="Arial Rounded"/>
                <a:ea typeface="Arial Rounded"/>
                <a:cs typeface="Arial Rounded"/>
                <a:sym typeface="Arial Rounded"/>
              </a:rPr>
              <a:t>+</a:t>
            </a:r>
            <a:endParaRPr b="0" i="0" sz="1400" u="none" cap="none" strike="noStrike">
              <a:solidFill>
                <a:srgbClr val="000000"/>
              </a:solidFill>
              <a:latin typeface="Arial"/>
              <a:ea typeface="Arial"/>
              <a:cs typeface="Arial"/>
              <a:sym typeface="Arial"/>
            </a:endParaRPr>
          </a:p>
        </p:txBody>
      </p:sp>
      <p:pic>
        <p:nvPicPr>
          <p:cNvPr id="110" name="Google Shape;110;p1"/>
          <p:cNvPicPr preferRelativeResize="0"/>
          <p:nvPr/>
        </p:nvPicPr>
        <p:blipFill rotWithShape="1">
          <a:blip r:embed="rId5">
            <a:alphaModFix/>
          </a:blip>
          <a:srcRect b="0" l="0" r="0" t="0"/>
          <a:stretch/>
        </p:blipFill>
        <p:spPr>
          <a:xfrm>
            <a:off x="831850" y="777700"/>
            <a:ext cx="1619325" cy="1619325"/>
          </a:xfrm>
          <a:prstGeom prst="rect">
            <a:avLst/>
          </a:prstGeom>
          <a:noFill/>
          <a:ln>
            <a:noFill/>
          </a:ln>
        </p:spPr>
      </p:pic>
      <p:pic>
        <p:nvPicPr>
          <p:cNvPr id="111" name="Google Shape;111;p1"/>
          <p:cNvPicPr preferRelativeResize="0"/>
          <p:nvPr/>
        </p:nvPicPr>
        <p:blipFill rotWithShape="1">
          <a:blip r:embed="rId5">
            <a:alphaModFix amt="64000"/>
          </a:blip>
          <a:srcRect b="0" l="0" r="0" t="0"/>
          <a:stretch/>
        </p:blipFill>
        <p:spPr>
          <a:xfrm>
            <a:off x="8597800" y="3710375"/>
            <a:ext cx="4723501" cy="4723501"/>
          </a:xfrm>
          <a:prstGeom prst="rect">
            <a:avLst/>
          </a:prstGeom>
          <a:noFill/>
          <a:ln>
            <a:noFill/>
          </a:ln>
          <a:effectLst>
            <a:outerShdw blurRad="57150" rotWithShape="0" algn="bl" dir="5400000" dist="19050">
              <a:srgbClr val="000000">
                <a:alpha val="49803"/>
              </a:srgbClr>
            </a:outerShdw>
          </a:effectLst>
        </p:spPr>
      </p:pic>
    </p:spTree>
  </p:cSld>
  <p:clrMapOvr>
    <a:masterClrMapping/>
  </p:clrMapOvr>
  <p:transition spd="med">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g6eb575bd42_0_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Score</a:t>
            </a:r>
            <a:endParaRPr/>
          </a:p>
        </p:txBody>
      </p:sp>
      <p:sp>
        <p:nvSpPr>
          <p:cNvPr id="188" name="Google Shape;188;g6eb575bd42_0_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t/>
            </a:r>
            <a:endParaRPr/>
          </a:p>
        </p:txBody>
      </p:sp>
      <p:pic>
        <p:nvPicPr>
          <p:cNvPr id="189" name="Google Shape;189;g6eb575bd42_0_13"/>
          <p:cNvPicPr preferRelativeResize="0"/>
          <p:nvPr/>
        </p:nvPicPr>
        <p:blipFill rotWithShape="1">
          <a:blip r:embed="rId3">
            <a:alphaModFix/>
          </a:blip>
          <a:srcRect b="0" l="0" r="0" t="0"/>
          <a:stretch/>
        </p:blipFill>
        <p:spPr>
          <a:xfrm>
            <a:off x="838200" y="1825625"/>
            <a:ext cx="4273225" cy="4191475"/>
          </a:xfrm>
          <a:prstGeom prst="rect">
            <a:avLst/>
          </a:prstGeom>
          <a:noFill/>
          <a:ln>
            <a:noFill/>
          </a:ln>
        </p:spPr>
      </p:pic>
      <p:sp>
        <p:nvSpPr>
          <p:cNvPr id="190" name="Google Shape;190;g6eb575bd42_0_13"/>
          <p:cNvSpPr txBox="1"/>
          <p:nvPr/>
        </p:nvSpPr>
        <p:spPr>
          <a:xfrm>
            <a:off x="5298925" y="1690825"/>
            <a:ext cx="5920500" cy="435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Start by creating two variables, p1Score and p2Score (we will use these two variables to keep track of the store)</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We must initialize the variables in setup() to zero, as both players begin with zero score</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We will display the score in the draw() using textSize(size) and </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text(text to display, x location, y location)</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Add fill(255) before textSize() </a:t>
            </a:r>
            <a:endParaRPr b="0" i="0" sz="2400" u="none" cap="none" strike="noStrike">
              <a:solidFill>
                <a:srgbClr val="FFFFFF"/>
              </a:solidFill>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g6eb575bd42_0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Create the other variables</a:t>
            </a:r>
            <a:endParaRPr/>
          </a:p>
        </p:txBody>
      </p:sp>
      <p:sp>
        <p:nvSpPr>
          <p:cNvPr id="197" name="Google Shape;197;g6eb575bd42_0_2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t/>
            </a:r>
            <a:endParaRPr/>
          </a:p>
        </p:txBody>
      </p:sp>
      <p:pic>
        <p:nvPicPr>
          <p:cNvPr id="198" name="Google Shape;198;g6eb575bd42_0_21"/>
          <p:cNvPicPr preferRelativeResize="0"/>
          <p:nvPr/>
        </p:nvPicPr>
        <p:blipFill rotWithShape="1">
          <a:blip r:embed="rId3">
            <a:alphaModFix/>
          </a:blip>
          <a:srcRect b="0" l="0" r="0" t="0"/>
          <a:stretch/>
        </p:blipFill>
        <p:spPr>
          <a:xfrm>
            <a:off x="838200" y="1825625"/>
            <a:ext cx="3646676" cy="4595625"/>
          </a:xfrm>
          <a:prstGeom prst="rect">
            <a:avLst/>
          </a:prstGeom>
          <a:noFill/>
          <a:ln>
            <a:noFill/>
          </a:ln>
        </p:spPr>
      </p:pic>
      <p:sp>
        <p:nvSpPr>
          <p:cNvPr id="199" name="Google Shape;199;g6eb575bd42_0_21"/>
          <p:cNvSpPr txBox="1"/>
          <p:nvPr/>
        </p:nvSpPr>
        <p:spPr>
          <a:xfrm>
            <a:off x="5387725" y="1864975"/>
            <a:ext cx="5180400" cy="439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Finish variable creation by creating a game ball variable, player 1 variable, and player2 variable.</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Gameball will eventually hold the ball object and control its movements</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Player1 and player2 variables will eventually hold paddle objects and represent the two players’ paddles</a:t>
            </a:r>
            <a:endParaRPr b="0" i="0" sz="2400" u="none" cap="none" strike="noStrike">
              <a:solidFill>
                <a:srgbClr val="FFFFFF"/>
              </a:solidFill>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g6eb575bd42_0_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Before we start creating classes...</a:t>
            </a:r>
            <a:endParaRPr/>
          </a:p>
        </p:txBody>
      </p:sp>
      <p:sp>
        <p:nvSpPr>
          <p:cNvPr id="206" name="Google Shape;206;g6eb575bd42_0_2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rPr lang="en-US" sz="3000"/>
              <a:t>What is a class?</a:t>
            </a:r>
            <a:endParaRPr sz="3000"/>
          </a:p>
          <a:p>
            <a:pPr indent="0" lvl="0" marL="0" rtl="0" algn="l">
              <a:lnSpc>
                <a:spcPct val="90000"/>
              </a:lnSpc>
              <a:spcBef>
                <a:spcPts val="1000"/>
              </a:spcBef>
              <a:spcAft>
                <a:spcPts val="0"/>
              </a:spcAft>
              <a:buSzPts val="2400"/>
              <a:buNone/>
            </a:pPr>
            <a:r>
              <a:rPr lang="en-US" sz="3000"/>
              <a:t>It’s a collection of data that represents a certain object</a:t>
            </a:r>
            <a:endParaRPr sz="3000"/>
          </a:p>
          <a:p>
            <a:pPr indent="0" lvl="0" marL="0" rtl="0" algn="l">
              <a:lnSpc>
                <a:spcPct val="90000"/>
              </a:lnSpc>
              <a:spcBef>
                <a:spcPts val="1000"/>
              </a:spcBef>
              <a:spcAft>
                <a:spcPts val="0"/>
              </a:spcAft>
              <a:buSzPts val="2400"/>
              <a:buNone/>
            </a:pPr>
            <a:r>
              <a:rPr lang="en-US" sz="3000"/>
              <a:t>(ex. ball, paddle)</a:t>
            </a:r>
            <a:endParaRPr sz="3000"/>
          </a:p>
          <a:p>
            <a:pPr indent="0" lvl="0" marL="0" rtl="0" algn="l">
              <a:lnSpc>
                <a:spcPct val="90000"/>
              </a:lnSpc>
              <a:spcBef>
                <a:spcPts val="1000"/>
              </a:spcBef>
              <a:spcAft>
                <a:spcPts val="0"/>
              </a:spcAft>
              <a:buSzPts val="2400"/>
              <a:buNone/>
            </a:pPr>
            <a:r>
              <a:t/>
            </a:r>
            <a:endParaRPr sz="3000"/>
          </a:p>
          <a:p>
            <a:pPr indent="0" lvl="0" marL="0" rtl="0" algn="l">
              <a:lnSpc>
                <a:spcPct val="90000"/>
              </a:lnSpc>
              <a:spcBef>
                <a:spcPts val="1000"/>
              </a:spcBef>
              <a:spcAft>
                <a:spcPts val="0"/>
              </a:spcAft>
              <a:buSzPts val="2400"/>
              <a:buNone/>
            </a:pPr>
            <a:r>
              <a:rPr lang="en-US" sz="3000"/>
              <a:t>It holds variables and functions to help define the object and make the object function</a:t>
            </a:r>
            <a:endParaRPr sz="3000"/>
          </a:p>
          <a:p>
            <a:pPr indent="0" lvl="0" marL="0" rtl="0" algn="l">
              <a:lnSpc>
                <a:spcPct val="90000"/>
              </a:lnSpc>
              <a:spcBef>
                <a:spcPts val="1000"/>
              </a:spcBef>
              <a:spcAft>
                <a:spcPts val="0"/>
              </a:spcAft>
              <a:buSzPts val="2400"/>
              <a:buNone/>
            </a:pPr>
            <a:r>
              <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g6eb575bd42_0_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Basic class structure: </a:t>
            </a:r>
            <a:endParaRPr/>
          </a:p>
        </p:txBody>
      </p:sp>
      <p:sp>
        <p:nvSpPr>
          <p:cNvPr id="213" name="Google Shape;213;g6eb575bd42_0_3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t/>
            </a:r>
            <a:endParaRPr/>
          </a:p>
        </p:txBody>
      </p:sp>
      <p:pic>
        <p:nvPicPr>
          <p:cNvPr id="214" name="Google Shape;214;g6eb575bd42_0_35"/>
          <p:cNvPicPr preferRelativeResize="0"/>
          <p:nvPr/>
        </p:nvPicPr>
        <p:blipFill rotWithShape="1">
          <a:blip r:embed="rId3">
            <a:alphaModFix/>
          </a:blip>
          <a:srcRect b="0" l="0" r="0" t="0"/>
          <a:stretch/>
        </p:blipFill>
        <p:spPr>
          <a:xfrm>
            <a:off x="838202" y="1825625"/>
            <a:ext cx="3996925" cy="4144125"/>
          </a:xfrm>
          <a:prstGeom prst="rect">
            <a:avLst/>
          </a:prstGeom>
          <a:noFill/>
          <a:ln>
            <a:noFill/>
          </a:ln>
        </p:spPr>
      </p:pic>
      <p:sp>
        <p:nvSpPr>
          <p:cNvPr id="215" name="Google Shape;215;g6eb575bd42_0_35"/>
          <p:cNvSpPr txBox="1"/>
          <p:nvPr/>
        </p:nvSpPr>
        <p:spPr>
          <a:xfrm>
            <a:off x="5377850" y="1874850"/>
            <a:ext cx="5407500" cy="414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Start with defining the class name</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Then create a constructor, where the variables of the object are created and assigned with values (ex. x position, size, color)</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Finally create the functions that pertain to the object (ex. move(), update() )</a:t>
            </a:r>
            <a:endParaRPr b="0" i="0" sz="2400" u="none" cap="none" strike="noStrike">
              <a:solidFill>
                <a:srgbClr val="FFFFFF"/>
              </a:solidFill>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g6eb575bd42_0_128"/>
          <p:cNvSpPr txBox="1"/>
          <p:nvPr>
            <p:ph type="title"/>
          </p:nvPr>
        </p:nvSpPr>
        <p:spPr>
          <a:xfrm>
            <a:off x="798725" y="32565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Let’s start with the Paddle Class!</a:t>
            </a:r>
            <a:endParaRPr/>
          </a:p>
        </p:txBody>
      </p:sp>
      <p:sp>
        <p:nvSpPr>
          <p:cNvPr id="222" name="Google Shape;222;g6eb575bd42_0_128"/>
          <p:cNvSpPr txBox="1"/>
          <p:nvPr/>
        </p:nvSpPr>
        <p:spPr>
          <a:xfrm>
            <a:off x="3818775" y="1608550"/>
            <a:ext cx="4332000" cy="431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venir"/>
                <a:ea typeface="Avenir"/>
                <a:cs typeface="Avenir"/>
                <a:sym typeface="Avenir"/>
              </a:rPr>
              <a:t>This will create a class that will allow us to create the two paddles present in our game!</a:t>
            </a:r>
            <a:endParaRPr b="0" i="0" sz="18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venir"/>
                <a:ea typeface="Avenir"/>
                <a:cs typeface="Avenir"/>
                <a:sym typeface="Avenir"/>
              </a:rPr>
              <a:t>The beauty of classes is that we can make any number of objects under a single class.</a:t>
            </a:r>
            <a:endParaRPr b="0" i="0" sz="18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venir"/>
                <a:ea typeface="Avenir"/>
                <a:cs typeface="Avenir"/>
                <a:sym typeface="Avenir"/>
              </a:rPr>
              <a:t>Start by writing this skeleton: </a:t>
            </a:r>
            <a:endParaRPr b="0" i="0" sz="18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venir"/>
                <a:ea typeface="Avenir"/>
                <a:cs typeface="Avenir"/>
                <a:sym typeface="Avenir"/>
              </a:rPr>
              <a:t>update() - </a:t>
            </a:r>
            <a:r>
              <a:rPr b="0" i="0" lang="en-US" sz="1800" u="none" cap="none" strike="noStrike">
                <a:solidFill>
                  <a:schemeClr val="dk1"/>
                </a:solidFill>
                <a:latin typeface="Avenir"/>
                <a:ea typeface="Avenir"/>
                <a:cs typeface="Avenir"/>
                <a:sym typeface="Avenir"/>
              </a:rPr>
              <a:t>will display the paddle onto the canvas</a:t>
            </a:r>
            <a:endParaRPr b="0" i="0" sz="1800" u="none" cap="none" strike="noStrike">
              <a:solidFill>
                <a:schemeClr val="dk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venir"/>
                <a:ea typeface="Avenir"/>
                <a:cs typeface="Avenir"/>
                <a:sym typeface="Avenir"/>
              </a:rPr>
              <a:t>up() will move the ball up</a:t>
            </a:r>
            <a:endParaRPr b="0" i="0" sz="1800" u="none" cap="none" strike="noStrike">
              <a:solidFill>
                <a:schemeClr val="dk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venir"/>
                <a:ea typeface="Avenir"/>
                <a:cs typeface="Avenir"/>
                <a:sym typeface="Avenir"/>
              </a:rPr>
              <a:t>down() will move the ball down</a:t>
            </a:r>
            <a:endParaRPr b="0" i="0" sz="1800" u="none" cap="none" strike="noStrike">
              <a:solidFill>
                <a:schemeClr val="dk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venir"/>
                <a:ea typeface="Avenir"/>
                <a:cs typeface="Avenir"/>
                <a:sym typeface="Avenir"/>
              </a:rPr>
              <a:t>move() will capture keyboard inputs to determine if the paddle moves up or down</a:t>
            </a:r>
            <a:endParaRPr b="0" i="0" sz="1800" u="none" cap="none" strike="noStrike">
              <a:solidFill>
                <a:schemeClr val="dk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pic>
        <p:nvPicPr>
          <p:cNvPr id="223" name="Google Shape;223;g6eb575bd42_0_128"/>
          <p:cNvPicPr preferRelativeResize="0"/>
          <p:nvPr/>
        </p:nvPicPr>
        <p:blipFill rotWithShape="1">
          <a:blip r:embed="rId3">
            <a:alphaModFix/>
          </a:blip>
          <a:srcRect b="0" l="0" r="0" t="0"/>
          <a:stretch/>
        </p:blipFill>
        <p:spPr>
          <a:xfrm>
            <a:off x="953625" y="1690825"/>
            <a:ext cx="2274708" cy="4858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g7daac98664_1_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constructor() </a:t>
            </a:r>
            <a:endParaRPr/>
          </a:p>
        </p:txBody>
      </p:sp>
      <p:sp>
        <p:nvSpPr>
          <p:cNvPr id="230" name="Google Shape;230;g7daac98664_1_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t/>
            </a:r>
            <a:endParaRPr/>
          </a:p>
        </p:txBody>
      </p:sp>
      <p:pic>
        <p:nvPicPr>
          <p:cNvPr id="231" name="Google Shape;231;g7daac98664_1_1"/>
          <p:cNvPicPr preferRelativeResize="0"/>
          <p:nvPr/>
        </p:nvPicPr>
        <p:blipFill rotWithShape="1">
          <a:blip r:embed="rId3">
            <a:alphaModFix/>
          </a:blip>
          <a:srcRect b="0" l="0" r="0" t="0"/>
          <a:stretch/>
        </p:blipFill>
        <p:spPr>
          <a:xfrm>
            <a:off x="838188" y="1890375"/>
            <a:ext cx="5419725" cy="2438400"/>
          </a:xfrm>
          <a:prstGeom prst="rect">
            <a:avLst/>
          </a:prstGeom>
          <a:noFill/>
          <a:ln>
            <a:noFill/>
          </a:ln>
        </p:spPr>
      </p:pic>
      <p:sp>
        <p:nvSpPr>
          <p:cNvPr id="232" name="Google Shape;232;g7daac98664_1_1"/>
          <p:cNvSpPr txBox="1"/>
          <p:nvPr/>
        </p:nvSpPr>
        <p:spPr>
          <a:xfrm>
            <a:off x="6688900" y="1869500"/>
            <a:ext cx="4152300" cy="416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100"/>
              <a:buFont typeface="Arial"/>
              <a:buNone/>
            </a:pPr>
            <a:r>
              <a:rPr b="0" i="0" lang="en-US" sz="2400" u="none" cap="none" strike="noStrike">
                <a:solidFill>
                  <a:schemeClr val="dk1"/>
                </a:solidFill>
                <a:latin typeface="Avenir"/>
                <a:ea typeface="Avenir"/>
                <a:cs typeface="Avenir"/>
                <a:sym typeface="Avenir"/>
              </a:rPr>
              <a:t>This will allow the paddle to inherit basic characteristics, such as x, y, width, length, and player</a:t>
            </a:r>
            <a:endParaRPr b="0" i="0" sz="2400" u="none" cap="none" strike="noStrike">
              <a:solidFill>
                <a:schemeClr val="dk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venir"/>
              <a:ea typeface="Avenir"/>
              <a:cs typeface="Avenir"/>
              <a:sym typeface="Avenir"/>
            </a:endParaRPr>
          </a:p>
          <a:p>
            <a:pPr indent="0" lvl="0" marL="0" marR="0" rtl="0" algn="l">
              <a:lnSpc>
                <a:spcPct val="100000"/>
              </a:lnSpc>
              <a:spcBef>
                <a:spcPts val="0"/>
              </a:spcBef>
              <a:spcAft>
                <a:spcPts val="0"/>
              </a:spcAft>
              <a:buClr>
                <a:schemeClr val="lt1"/>
              </a:buClr>
              <a:buSzPts val="1100"/>
              <a:buFont typeface="Arial"/>
              <a:buNone/>
            </a:pPr>
            <a:r>
              <a:rPr b="0" i="0" lang="en-US" sz="2400" u="none" cap="none" strike="noStrike">
                <a:solidFill>
                  <a:schemeClr val="dk1"/>
                </a:solidFill>
                <a:latin typeface="Avenir"/>
                <a:ea typeface="Avenir"/>
                <a:cs typeface="Avenir"/>
                <a:sym typeface="Avenir"/>
              </a:rPr>
              <a:t>Player will determine which player’s paddle it is. </a:t>
            </a:r>
            <a:endParaRPr b="0" i="0" sz="2400" u="none" cap="none" strike="noStrike">
              <a:solidFill>
                <a:schemeClr val="dk1"/>
              </a:solidFill>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g6eb575bd42_0_13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update()</a:t>
            </a:r>
            <a:endParaRPr/>
          </a:p>
        </p:txBody>
      </p:sp>
      <p:pic>
        <p:nvPicPr>
          <p:cNvPr id="239" name="Google Shape;239;g6eb575bd42_0_136"/>
          <p:cNvPicPr preferRelativeResize="0"/>
          <p:nvPr/>
        </p:nvPicPr>
        <p:blipFill rotWithShape="1">
          <a:blip r:embed="rId3">
            <a:alphaModFix/>
          </a:blip>
          <a:srcRect b="0" l="0" r="0" t="0"/>
          <a:stretch/>
        </p:blipFill>
        <p:spPr>
          <a:xfrm>
            <a:off x="838200" y="2131500"/>
            <a:ext cx="5531600" cy="1805650"/>
          </a:xfrm>
          <a:prstGeom prst="rect">
            <a:avLst/>
          </a:prstGeom>
          <a:noFill/>
          <a:ln>
            <a:noFill/>
          </a:ln>
        </p:spPr>
      </p:pic>
      <p:sp>
        <p:nvSpPr>
          <p:cNvPr id="240" name="Google Shape;240;g6eb575bd42_0_136"/>
          <p:cNvSpPr txBox="1"/>
          <p:nvPr/>
        </p:nvSpPr>
        <p:spPr>
          <a:xfrm>
            <a:off x="6927075" y="967025"/>
            <a:ext cx="3878100" cy="413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chemeClr val="lt1"/>
              </a:buClr>
              <a:buSzPts val="1100"/>
              <a:buFont typeface="Arial"/>
              <a:buNone/>
            </a:pPr>
            <a:r>
              <a:rPr b="0" i="0" lang="en-US" sz="2400" u="none" cap="none" strike="noStrike">
                <a:solidFill>
                  <a:schemeClr val="dk1"/>
                </a:solidFill>
                <a:latin typeface="Avenir"/>
                <a:ea typeface="Avenir"/>
                <a:cs typeface="Avenir"/>
                <a:sym typeface="Avenir"/>
              </a:rPr>
              <a:t>This will draw the paddle on the canvas by creating a white rectangle.</a:t>
            </a:r>
            <a:endParaRPr b="0" i="0" sz="2400" u="none" cap="none" strike="noStrike">
              <a:solidFill>
                <a:schemeClr val="dk1"/>
              </a:solidFill>
              <a:latin typeface="Avenir"/>
              <a:ea typeface="Avenir"/>
              <a:cs typeface="Avenir"/>
              <a:sym typeface="Avenir"/>
            </a:endParaRPr>
          </a:p>
          <a:p>
            <a:pPr indent="0" lvl="0" marL="0" marR="0" rtl="0" algn="l">
              <a:lnSpc>
                <a:spcPct val="100000"/>
              </a:lnSpc>
              <a:spcBef>
                <a:spcPts val="0"/>
              </a:spcBef>
              <a:spcAft>
                <a:spcPts val="0"/>
              </a:spcAft>
              <a:buClr>
                <a:schemeClr val="lt1"/>
              </a:buClr>
              <a:buSzPts val="1100"/>
              <a:buFont typeface="Arial"/>
              <a:buNone/>
            </a:pPr>
            <a:r>
              <a:t/>
            </a:r>
            <a:endParaRPr b="0" i="0" sz="2400" u="none" cap="none" strike="noStrike">
              <a:solidFill>
                <a:schemeClr val="dk1"/>
              </a:solidFill>
              <a:latin typeface="Avenir"/>
              <a:ea typeface="Avenir"/>
              <a:cs typeface="Avenir"/>
              <a:sym typeface="Avenir"/>
            </a:endParaRPr>
          </a:p>
          <a:p>
            <a:pPr indent="0" lvl="0" marL="0" marR="0" rtl="0" algn="l">
              <a:lnSpc>
                <a:spcPct val="100000"/>
              </a:lnSpc>
              <a:spcBef>
                <a:spcPts val="0"/>
              </a:spcBef>
              <a:spcAft>
                <a:spcPts val="0"/>
              </a:spcAft>
              <a:buClr>
                <a:schemeClr val="lt1"/>
              </a:buClr>
              <a:buSzPts val="1100"/>
              <a:buFont typeface="Arial"/>
              <a:buNone/>
            </a:pPr>
            <a:r>
              <a:rPr b="0" i="0" lang="en-US" sz="2400" u="none" cap="none" strike="noStrike">
                <a:solidFill>
                  <a:schemeClr val="dk1"/>
                </a:solidFill>
                <a:latin typeface="Avenir"/>
                <a:ea typeface="Avenir"/>
                <a:cs typeface="Avenir"/>
                <a:sym typeface="Avenir"/>
              </a:rPr>
              <a:t>rect(x location, y location, width, length)</a:t>
            </a:r>
            <a:endParaRPr b="0" i="0" sz="2400" u="none" cap="none" strike="noStrike">
              <a:solidFill>
                <a:schemeClr val="dk1"/>
              </a:solidFill>
              <a:latin typeface="Avenir"/>
              <a:ea typeface="Avenir"/>
              <a:cs typeface="Avenir"/>
              <a:sym typeface="Avenir"/>
            </a:endParaRPr>
          </a:p>
          <a:p>
            <a:pPr indent="0" lvl="0" marL="0" marR="0" rtl="0" algn="l">
              <a:lnSpc>
                <a:spcPct val="100000"/>
              </a:lnSpc>
              <a:spcBef>
                <a:spcPts val="0"/>
              </a:spcBef>
              <a:spcAft>
                <a:spcPts val="0"/>
              </a:spcAft>
              <a:buClr>
                <a:schemeClr val="lt1"/>
              </a:buClr>
              <a:buSzPts val="1100"/>
              <a:buFont typeface="Arial"/>
              <a:buNone/>
            </a:pPr>
            <a:r>
              <a:t/>
            </a:r>
            <a:endParaRPr b="0" i="0" sz="2400" u="none" cap="none" strike="noStrike">
              <a:solidFill>
                <a:schemeClr val="dk1"/>
              </a:solidFill>
              <a:latin typeface="Avenir"/>
              <a:ea typeface="Avenir"/>
              <a:cs typeface="Avenir"/>
              <a:sym typeface="Avenir"/>
            </a:endParaRPr>
          </a:p>
          <a:p>
            <a:pPr indent="0" lvl="0" marL="0" marR="0" rtl="0" algn="l">
              <a:lnSpc>
                <a:spcPct val="100000"/>
              </a:lnSpc>
              <a:spcBef>
                <a:spcPts val="0"/>
              </a:spcBef>
              <a:spcAft>
                <a:spcPts val="0"/>
              </a:spcAft>
              <a:buClr>
                <a:schemeClr val="lt1"/>
              </a:buClr>
              <a:buSzPts val="1100"/>
              <a:buFont typeface="Arial"/>
              <a:buNone/>
            </a:pPr>
            <a:r>
              <a:rPr b="0" i="0" lang="en-US" sz="2400" u="none" cap="none" strike="noStrike">
                <a:solidFill>
                  <a:schemeClr val="dk1"/>
                </a:solidFill>
                <a:latin typeface="Avenir"/>
                <a:ea typeface="Avenir"/>
                <a:cs typeface="Avenir"/>
                <a:sym typeface="Avenir"/>
              </a:rPr>
              <a:t>Notice how we use x and y instance variables as the locations, so that the paddle will appear to be moving as the x and y location changes every frame. </a:t>
            </a:r>
            <a:endParaRPr b="0" i="0" sz="2400" u="none" cap="none" strike="noStrike">
              <a:solidFill>
                <a:srgbClr val="FFFFFF"/>
              </a:solidFill>
              <a:latin typeface="Avenir"/>
              <a:ea typeface="Avenir"/>
              <a:cs typeface="Avenir"/>
              <a:sym typeface="Aveni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g6eb575bd42_0_14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up() and down()</a:t>
            </a:r>
            <a:endParaRPr/>
          </a:p>
        </p:txBody>
      </p:sp>
      <p:sp>
        <p:nvSpPr>
          <p:cNvPr id="247" name="Google Shape;247;g6eb575bd42_0_14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t/>
            </a:r>
            <a:endParaRPr/>
          </a:p>
        </p:txBody>
      </p:sp>
      <p:pic>
        <p:nvPicPr>
          <p:cNvPr id="248" name="Google Shape;248;g6eb575bd42_0_144"/>
          <p:cNvPicPr preferRelativeResize="0"/>
          <p:nvPr/>
        </p:nvPicPr>
        <p:blipFill rotWithShape="1">
          <a:blip r:embed="rId3">
            <a:alphaModFix/>
          </a:blip>
          <a:srcRect b="0" l="0" r="0" t="0"/>
          <a:stretch/>
        </p:blipFill>
        <p:spPr>
          <a:xfrm>
            <a:off x="838203" y="1825625"/>
            <a:ext cx="4786350" cy="2668200"/>
          </a:xfrm>
          <a:prstGeom prst="rect">
            <a:avLst/>
          </a:prstGeom>
          <a:noFill/>
          <a:ln>
            <a:noFill/>
          </a:ln>
        </p:spPr>
      </p:pic>
      <p:sp>
        <p:nvSpPr>
          <p:cNvPr id="249" name="Google Shape;249;g6eb575bd42_0_144"/>
          <p:cNvSpPr txBox="1"/>
          <p:nvPr/>
        </p:nvSpPr>
        <p:spPr>
          <a:xfrm>
            <a:off x="6088325" y="1690825"/>
            <a:ext cx="4075200" cy="419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venir"/>
                <a:ea typeface="Avenir"/>
                <a:cs typeface="Avenir"/>
                <a:sym typeface="Avenir"/>
              </a:rPr>
              <a:t>These functions will be responsible for moving the paddle up and down by changing the y position.</a:t>
            </a:r>
            <a:endParaRPr b="0" i="0" sz="18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venir"/>
                <a:ea typeface="Avenir"/>
                <a:cs typeface="Avenir"/>
                <a:sym typeface="Avenir"/>
              </a:rPr>
              <a:t>The if statements checks to see if the paddle exceeds the window height in order to prevent the paddle from moving out of the screen!</a:t>
            </a:r>
            <a:endParaRPr b="0" i="0" sz="18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venir"/>
                <a:ea typeface="Avenir"/>
                <a:cs typeface="Avenir"/>
                <a:sym typeface="Avenir"/>
              </a:rPr>
              <a:t>Take note: these functions are called helper functions because they aren’t directly called in our main function, or draw(), rather they are utilized in the move() function which we are going to program next. </a:t>
            </a:r>
            <a:endParaRPr b="0" i="0" sz="1800" u="none" cap="none" strike="noStrike">
              <a:solidFill>
                <a:srgbClr val="FFFFFF"/>
              </a:solidFill>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g6eb575bd42_0_15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move()</a:t>
            </a:r>
            <a:endParaRPr/>
          </a:p>
        </p:txBody>
      </p:sp>
      <p:sp>
        <p:nvSpPr>
          <p:cNvPr id="256" name="Google Shape;256;g6eb575bd42_0_15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t/>
            </a:r>
            <a:endParaRPr/>
          </a:p>
        </p:txBody>
      </p:sp>
      <p:pic>
        <p:nvPicPr>
          <p:cNvPr id="257" name="Google Shape;257;g6eb575bd42_0_152"/>
          <p:cNvPicPr preferRelativeResize="0"/>
          <p:nvPr/>
        </p:nvPicPr>
        <p:blipFill rotWithShape="1">
          <a:blip r:embed="rId3">
            <a:alphaModFix/>
          </a:blip>
          <a:srcRect b="0" l="0" r="0" t="0"/>
          <a:stretch/>
        </p:blipFill>
        <p:spPr>
          <a:xfrm>
            <a:off x="838200" y="1767000"/>
            <a:ext cx="3390900" cy="4152900"/>
          </a:xfrm>
          <a:prstGeom prst="rect">
            <a:avLst/>
          </a:prstGeom>
          <a:noFill/>
          <a:ln>
            <a:noFill/>
          </a:ln>
        </p:spPr>
      </p:pic>
      <p:sp>
        <p:nvSpPr>
          <p:cNvPr id="258" name="Google Shape;258;g6eb575bd42_0_152"/>
          <p:cNvSpPr txBox="1"/>
          <p:nvPr/>
        </p:nvSpPr>
        <p:spPr>
          <a:xfrm>
            <a:off x="4657550" y="1690825"/>
            <a:ext cx="4539000" cy="401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venir"/>
                <a:ea typeface="Avenir"/>
                <a:cs typeface="Avenir"/>
                <a:sym typeface="Avenir"/>
              </a:rPr>
              <a:t>This function captures user input and moves the paddle up or down by calling up() or down().</a:t>
            </a:r>
            <a:endParaRPr b="0" i="0" sz="18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venir"/>
                <a:ea typeface="Avenir"/>
                <a:cs typeface="Avenir"/>
                <a:sym typeface="Avenir"/>
              </a:rPr>
              <a:t>To separate player 1’s input from player 2’s input, we utilize the paddle’s player variable to determine which player’s key set to check for. </a:t>
            </a:r>
            <a:endParaRPr b="0" i="0" sz="18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venir"/>
                <a:ea typeface="Avenir"/>
                <a:cs typeface="Avenir"/>
                <a:sym typeface="Avenir"/>
              </a:rPr>
              <a:t>User input is captured through the keyIsDown() method, which checks if the key corresponding to the keycode (i.e UP_ARROW, 83) is held down. </a:t>
            </a:r>
            <a:endParaRPr b="0" i="0" sz="18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venir"/>
                <a:ea typeface="Avenir"/>
                <a:cs typeface="Avenir"/>
                <a:sym typeface="Avenir"/>
              </a:rPr>
              <a:t>87 = ‘W’ key</a:t>
            </a:r>
            <a:endParaRPr b="0" i="0" sz="18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venir"/>
                <a:ea typeface="Avenir"/>
                <a:cs typeface="Avenir"/>
                <a:sym typeface="Avenir"/>
              </a:rPr>
              <a:t>83 = ‘S’ key</a:t>
            </a:r>
            <a:endParaRPr b="0" i="0" sz="1800" u="none" cap="none" strike="noStrike">
              <a:solidFill>
                <a:srgbClr val="FFFFFF"/>
              </a:solidFill>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g7db79b9e5a_0_8"/>
          <p:cNvSpPr txBox="1"/>
          <p:nvPr>
            <p:ph type="title"/>
          </p:nvPr>
        </p:nvSpPr>
        <p:spPr>
          <a:xfrm>
            <a:off x="838200" y="108550"/>
            <a:ext cx="7904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sz="4200"/>
              <a:t>woohoo! We are done creating the classes!</a:t>
            </a:r>
            <a:endParaRPr sz="4200"/>
          </a:p>
        </p:txBody>
      </p:sp>
      <p:sp>
        <p:nvSpPr>
          <p:cNvPr id="265" name="Google Shape;265;g7db79b9e5a_0_8"/>
          <p:cNvSpPr txBox="1"/>
          <p:nvPr>
            <p:ph idx="1" type="body"/>
          </p:nvPr>
        </p:nvSpPr>
        <p:spPr>
          <a:xfrm>
            <a:off x="838200" y="1825625"/>
            <a:ext cx="78552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rPr lang="en-US"/>
              <a:t>Now time to put everything together!</a:t>
            </a:r>
            <a:endParaRPr/>
          </a:p>
          <a:p>
            <a:pPr indent="0" lvl="0" marL="0" rtl="0" algn="l">
              <a:lnSpc>
                <a:spcPct val="90000"/>
              </a:lnSpc>
              <a:spcBef>
                <a:spcPts val="1000"/>
              </a:spcBef>
              <a:spcAft>
                <a:spcPts val="0"/>
              </a:spcAft>
              <a:buSzPts val="2400"/>
              <a:buNone/>
            </a:pPr>
            <a:r>
              <a:t/>
            </a:r>
            <a:endParaRPr/>
          </a:p>
          <a:p>
            <a:pPr indent="0" lvl="0" marL="0" rtl="0" algn="l">
              <a:lnSpc>
                <a:spcPct val="90000"/>
              </a:lnSpc>
              <a:spcBef>
                <a:spcPts val="1000"/>
              </a:spcBef>
              <a:spcAft>
                <a:spcPts val="0"/>
              </a:spcAft>
              <a:buSzPts val="2400"/>
              <a:buNone/>
            </a:pPr>
            <a:r>
              <a:rPr lang="en-US"/>
              <a:t>But before hand, make sure your paddle class looks like this:</a:t>
            </a:r>
            <a:endParaRPr/>
          </a:p>
          <a:p>
            <a:pPr indent="0" lvl="0" marL="0" rtl="0" algn="l">
              <a:lnSpc>
                <a:spcPct val="90000"/>
              </a:lnSpc>
              <a:spcBef>
                <a:spcPts val="1000"/>
              </a:spcBef>
              <a:spcAft>
                <a:spcPts val="0"/>
              </a:spcAft>
              <a:buSzPts val="2400"/>
              <a:buNone/>
            </a:pPr>
            <a:r>
              <a:t/>
            </a:r>
            <a:endParaRPr/>
          </a:p>
          <a:p>
            <a:pPr indent="0" lvl="0" marL="0" rtl="0" algn="l">
              <a:lnSpc>
                <a:spcPct val="90000"/>
              </a:lnSpc>
              <a:spcBef>
                <a:spcPts val="1000"/>
              </a:spcBef>
              <a:spcAft>
                <a:spcPts val="0"/>
              </a:spcAft>
              <a:buSzPts val="2400"/>
              <a:buNone/>
            </a:pPr>
            <a:r>
              <a:rPr lang="en-US"/>
              <a:t>Check for anything you might’ve missed, especially the “this.” keyword and making sure your brackets match and line up. </a:t>
            </a:r>
            <a:endParaRPr/>
          </a:p>
        </p:txBody>
      </p:sp>
      <p:pic>
        <p:nvPicPr>
          <p:cNvPr id="266" name="Google Shape;266;g7db79b9e5a_0_8"/>
          <p:cNvPicPr preferRelativeResize="0"/>
          <p:nvPr/>
        </p:nvPicPr>
        <p:blipFill rotWithShape="1">
          <a:blip r:embed="rId3">
            <a:alphaModFix/>
          </a:blip>
          <a:srcRect b="0" l="0" r="0" t="0"/>
          <a:stretch/>
        </p:blipFill>
        <p:spPr>
          <a:xfrm>
            <a:off x="9573042" y="0"/>
            <a:ext cx="2618967"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g6e977b7f7f_0_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So what is p5.js??</a:t>
            </a:r>
            <a:endParaRPr/>
          </a:p>
        </p:txBody>
      </p:sp>
      <p:sp>
        <p:nvSpPr>
          <p:cNvPr id="118" name="Google Shape;118;g6e977b7f7f_0_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1000"/>
              </a:spcBef>
              <a:spcAft>
                <a:spcPts val="0"/>
              </a:spcAft>
              <a:buSzPts val="2400"/>
              <a:buChar char="•"/>
            </a:pPr>
            <a:r>
              <a:rPr lang="en-US"/>
              <a:t>It’s a Javascript library for creating visual projects, including graphical interfaces and games.</a:t>
            </a:r>
            <a:endParaRPr/>
          </a:p>
          <a:p>
            <a:pPr indent="0" lvl="0" marL="457200" rtl="0" algn="l">
              <a:lnSpc>
                <a:spcPct val="90000"/>
              </a:lnSpc>
              <a:spcBef>
                <a:spcPts val="1000"/>
              </a:spcBef>
              <a:spcAft>
                <a:spcPts val="0"/>
              </a:spcAft>
              <a:buSzPts val="2400"/>
              <a:buNone/>
            </a:pPr>
            <a:r>
              <a:t/>
            </a:r>
            <a:endParaRPr/>
          </a:p>
          <a:p>
            <a:pPr indent="-381000" lvl="0" marL="457200" rtl="0" algn="l">
              <a:lnSpc>
                <a:spcPct val="90000"/>
              </a:lnSpc>
              <a:spcBef>
                <a:spcPts val="1000"/>
              </a:spcBef>
              <a:spcAft>
                <a:spcPts val="0"/>
              </a:spcAft>
              <a:buSzPts val="2400"/>
              <a:buChar char="•"/>
            </a:pPr>
            <a:r>
              <a:rPr lang="en-US"/>
              <a:t>p5.js is a Processing port for website development</a:t>
            </a:r>
            <a:endParaRPr/>
          </a:p>
          <a:p>
            <a:pPr indent="0" lvl="0" marL="457200" rtl="0" algn="l">
              <a:lnSpc>
                <a:spcPct val="90000"/>
              </a:lnSpc>
              <a:spcBef>
                <a:spcPts val="1000"/>
              </a:spcBef>
              <a:spcAft>
                <a:spcPts val="0"/>
              </a:spcAft>
              <a:buSzPts val="2400"/>
              <a:buNone/>
            </a:pPr>
            <a:r>
              <a:t/>
            </a:r>
            <a:endParaRPr/>
          </a:p>
          <a:p>
            <a:pPr indent="-381000" lvl="0" marL="457200" rtl="0" algn="l">
              <a:lnSpc>
                <a:spcPct val="90000"/>
              </a:lnSpc>
              <a:spcBef>
                <a:spcPts val="1000"/>
              </a:spcBef>
              <a:spcAft>
                <a:spcPts val="0"/>
              </a:spcAft>
              <a:buSzPts val="2400"/>
              <a:buChar char="•"/>
            </a:pPr>
            <a:r>
              <a:rPr lang="en-US"/>
              <a:t>p5.js uses HTML to implement these graphics on a website</a:t>
            </a:r>
            <a:endParaRPr/>
          </a:p>
          <a:p>
            <a:pPr indent="0" lvl="0" marL="0" rtl="0" algn="l">
              <a:lnSpc>
                <a:spcPct val="90000"/>
              </a:lnSpc>
              <a:spcBef>
                <a:spcPts val="1000"/>
              </a:spcBef>
              <a:spcAft>
                <a:spcPts val="0"/>
              </a:spcAft>
              <a:buSzPts val="2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g6eb575bd42_0_16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Implementing paddle class into setup()</a:t>
            </a:r>
            <a:endParaRPr/>
          </a:p>
        </p:txBody>
      </p:sp>
      <p:sp>
        <p:nvSpPr>
          <p:cNvPr id="273" name="Google Shape;273;g6eb575bd42_0_16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rPr lang="en-US"/>
              <a:t>First, we need to initialize and create the Paddle objects inside of setup() </a:t>
            </a:r>
            <a:endParaRPr/>
          </a:p>
          <a:p>
            <a:pPr indent="0" lvl="0" marL="0" rtl="0" algn="l">
              <a:lnSpc>
                <a:spcPct val="90000"/>
              </a:lnSpc>
              <a:spcBef>
                <a:spcPts val="1000"/>
              </a:spcBef>
              <a:spcAft>
                <a:spcPts val="0"/>
              </a:spcAft>
              <a:buSzPts val="2400"/>
              <a:buNone/>
            </a:pPr>
            <a:r>
              <a:t/>
            </a:r>
            <a:endParaRPr/>
          </a:p>
          <a:p>
            <a:pPr indent="0" lvl="0" marL="0" rtl="0" algn="l">
              <a:lnSpc>
                <a:spcPct val="90000"/>
              </a:lnSpc>
              <a:spcBef>
                <a:spcPts val="1000"/>
              </a:spcBef>
              <a:spcAft>
                <a:spcPts val="0"/>
              </a:spcAft>
              <a:buSzPts val="2400"/>
              <a:buNone/>
            </a:pPr>
            <a:r>
              <a:t/>
            </a:r>
            <a:endParaRPr/>
          </a:p>
        </p:txBody>
      </p:sp>
      <p:sp>
        <p:nvSpPr>
          <p:cNvPr id="274" name="Google Shape;274;g6eb575bd42_0_167"/>
          <p:cNvSpPr txBox="1"/>
          <p:nvPr/>
        </p:nvSpPr>
        <p:spPr>
          <a:xfrm>
            <a:off x="7805300" y="2802400"/>
            <a:ext cx="3838500" cy="303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Notice how we need to initialize two paddle objects, because two players need to be represented. </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windowHeight/2 puts the paddle exactly halfway,</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and 25 and windowWidth puts the paddle at edges.</a:t>
            </a:r>
            <a:endParaRPr b="0" i="0" sz="2400" u="none" cap="none" strike="noStrike">
              <a:solidFill>
                <a:srgbClr val="FFFFFF"/>
              </a:solidFill>
              <a:latin typeface="Avenir"/>
              <a:ea typeface="Avenir"/>
              <a:cs typeface="Avenir"/>
              <a:sym typeface="Avenir"/>
            </a:endParaRPr>
          </a:p>
        </p:txBody>
      </p:sp>
      <p:pic>
        <p:nvPicPr>
          <p:cNvPr id="275" name="Google Shape;275;g6eb575bd42_0_167"/>
          <p:cNvPicPr preferRelativeResize="0"/>
          <p:nvPr/>
        </p:nvPicPr>
        <p:blipFill rotWithShape="1">
          <a:blip r:embed="rId3">
            <a:alphaModFix/>
          </a:blip>
          <a:srcRect b="0" l="0" r="0" t="0"/>
          <a:stretch/>
        </p:blipFill>
        <p:spPr>
          <a:xfrm>
            <a:off x="993463" y="2592800"/>
            <a:ext cx="6315075" cy="3457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g6eb575bd42_0_17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Add the paddles into draw()</a:t>
            </a:r>
            <a:endParaRPr/>
          </a:p>
        </p:txBody>
      </p:sp>
      <p:sp>
        <p:nvSpPr>
          <p:cNvPr id="282" name="Google Shape;282;g6eb575bd42_0_17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rPr lang="en-US"/>
              <a:t>This is the big moment! After you add the paddles into the draw() function, your game should be somewhat functional!</a:t>
            </a:r>
            <a:endParaRPr/>
          </a:p>
          <a:p>
            <a:pPr indent="0" lvl="0" marL="0" rtl="0" algn="l">
              <a:lnSpc>
                <a:spcPct val="90000"/>
              </a:lnSpc>
              <a:spcBef>
                <a:spcPts val="1000"/>
              </a:spcBef>
              <a:spcAft>
                <a:spcPts val="0"/>
              </a:spcAft>
              <a:buSzPts val="2400"/>
              <a:buNone/>
            </a:pPr>
            <a:r>
              <a:t/>
            </a:r>
            <a:endParaRPr/>
          </a:p>
          <a:p>
            <a:pPr indent="0" lvl="0" marL="0" rtl="0" algn="l">
              <a:lnSpc>
                <a:spcPct val="90000"/>
              </a:lnSpc>
              <a:spcBef>
                <a:spcPts val="1000"/>
              </a:spcBef>
              <a:spcAft>
                <a:spcPts val="0"/>
              </a:spcAft>
              <a:buSzPts val="2400"/>
              <a:buNone/>
            </a:pPr>
            <a:r>
              <a:t/>
            </a:r>
            <a:endParaRPr/>
          </a:p>
        </p:txBody>
      </p:sp>
      <p:sp>
        <p:nvSpPr>
          <p:cNvPr id="283" name="Google Shape;283;g6eb575bd42_0_176"/>
          <p:cNvSpPr txBox="1"/>
          <p:nvPr/>
        </p:nvSpPr>
        <p:spPr>
          <a:xfrm>
            <a:off x="5979775" y="3247713"/>
            <a:ext cx="5091600" cy="279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Reminder that update() will display and update the paddle’s position every frame, and move() will capture user input and change the paddle’s y-position accordingly</a:t>
            </a:r>
            <a:endParaRPr b="0" i="0" sz="2400" u="none" cap="none" strike="noStrike">
              <a:solidFill>
                <a:srgbClr val="FFFFFF"/>
              </a:solidFill>
              <a:latin typeface="Avenir"/>
              <a:ea typeface="Avenir"/>
              <a:cs typeface="Avenir"/>
              <a:sym typeface="Avenir"/>
            </a:endParaRPr>
          </a:p>
        </p:txBody>
      </p:sp>
      <p:pic>
        <p:nvPicPr>
          <p:cNvPr id="284" name="Google Shape;284;g6eb575bd42_0_176"/>
          <p:cNvPicPr preferRelativeResize="0"/>
          <p:nvPr/>
        </p:nvPicPr>
        <p:blipFill rotWithShape="1">
          <a:blip r:embed="rId3">
            <a:alphaModFix/>
          </a:blip>
          <a:srcRect b="0" l="0" r="0" t="0"/>
          <a:stretch/>
        </p:blipFill>
        <p:spPr>
          <a:xfrm>
            <a:off x="976348" y="2901075"/>
            <a:ext cx="4673875" cy="3315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g6eb575bd42_0_4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On to the BALL CLASS!</a:t>
            </a:r>
            <a:endParaRPr/>
          </a:p>
        </p:txBody>
      </p:sp>
      <p:sp>
        <p:nvSpPr>
          <p:cNvPr id="291" name="Google Shape;291;g6eb575bd42_0_43"/>
          <p:cNvSpPr txBox="1"/>
          <p:nvPr>
            <p:ph idx="1" type="body"/>
          </p:nvPr>
        </p:nvSpPr>
        <p:spPr>
          <a:xfrm>
            <a:off x="4430575" y="1736725"/>
            <a:ext cx="6115800" cy="4519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rPr lang="en-US" sz="1800"/>
              <a:t>This class will represent the bouncing ball (duh) and it will allow us to create a ball object inside of our game!</a:t>
            </a:r>
            <a:endParaRPr sz="1800"/>
          </a:p>
          <a:p>
            <a:pPr indent="0" lvl="0" marL="0" rtl="0" algn="l">
              <a:lnSpc>
                <a:spcPct val="90000"/>
              </a:lnSpc>
              <a:spcBef>
                <a:spcPts val="1000"/>
              </a:spcBef>
              <a:spcAft>
                <a:spcPts val="0"/>
              </a:spcAft>
              <a:buSzPts val="2400"/>
              <a:buNone/>
            </a:pPr>
            <a:r>
              <a:rPr lang="en-US" sz="1800"/>
              <a:t>The ball class will have a x location, y location, x speed (dx), y speed (dy), size, and color</a:t>
            </a:r>
            <a:endParaRPr sz="1800"/>
          </a:p>
          <a:p>
            <a:pPr indent="0" lvl="0" marL="0" rtl="0" algn="l">
              <a:lnSpc>
                <a:spcPct val="90000"/>
              </a:lnSpc>
              <a:spcBef>
                <a:spcPts val="1000"/>
              </a:spcBef>
              <a:spcAft>
                <a:spcPts val="0"/>
              </a:spcAft>
              <a:buSzPts val="2400"/>
              <a:buNone/>
            </a:pPr>
            <a:r>
              <a:t/>
            </a:r>
            <a:endParaRPr sz="1800"/>
          </a:p>
          <a:p>
            <a:pPr indent="0" lvl="0" marL="0" rtl="0" algn="l">
              <a:lnSpc>
                <a:spcPct val="90000"/>
              </a:lnSpc>
              <a:spcBef>
                <a:spcPts val="1000"/>
              </a:spcBef>
              <a:spcAft>
                <a:spcPts val="0"/>
              </a:spcAft>
              <a:buSzPts val="2400"/>
              <a:buNone/>
            </a:pPr>
            <a:r>
              <a:rPr lang="en-US" sz="1800"/>
              <a:t>Move() will allow ball to move every frame</a:t>
            </a:r>
            <a:endParaRPr sz="1800"/>
          </a:p>
          <a:p>
            <a:pPr indent="0" lvl="0" marL="0" rtl="0" algn="l">
              <a:lnSpc>
                <a:spcPct val="90000"/>
              </a:lnSpc>
              <a:spcBef>
                <a:spcPts val="1000"/>
              </a:spcBef>
              <a:spcAft>
                <a:spcPts val="0"/>
              </a:spcAft>
              <a:buSzPts val="2400"/>
              <a:buNone/>
            </a:pPr>
            <a:r>
              <a:rPr lang="en-US" sz="1800"/>
              <a:t>Update() will display the ball onto the canvas</a:t>
            </a:r>
            <a:endParaRPr sz="1800"/>
          </a:p>
          <a:p>
            <a:pPr indent="0" lvl="0" marL="0" rtl="0" algn="l">
              <a:lnSpc>
                <a:spcPct val="90000"/>
              </a:lnSpc>
              <a:spcBef>
                <a:spcPts val="1000"/>
              </a:spcBef>
              <a:spcAft>
                <a:spcPts val="0"/>
              </a:spcAft>
              <a:buSzPts val="2400"/>
              <a:buNone/>
            </a:pPr>
            <a:r>
              <a:rPr lang="en-US" sz="1800"/>
              <a:t>Bounce() will allow the ball to bounce on the edges and the paddles</a:t>
            </a:r>
            <a:endParaRPr sz="1800"/>
          </a:p>
          <a:p>
            <a:pPr indent="0" lvl="0" marL="0" rtl="0" algn="l">
              <a:lnSpc>
                <a:spcPct val="90000"/>
              </a:lnSpc>
              <a:spcBef>
                <a:spcPts val="1000"/>
              </a:spcBef>
              <a:spcAft>
                <a:spcPts val="0"/>
              </a:spcAft>
              <a:buSzPts val="2400"/>
              <a:buNone/>
            </a:pPr>
            <a:r>
              <a:rPr lang="en-US" sz="1800"/>
              <a:t>Vanish() will make the ball disappear (for when game ends)</a:t>
            </a:r>
            <a:endParaRPr sz="1800"/>
          </a:p>
          <a:p>
            <a:pPr indent="0" lvl="0" marL="0" rtl="0" algn="l">
              <a:lnSpc>
                <a:spcPct val="90000"/>
              </a:lnSpc>
              <a:spcBef>
                <a:spcPts val="1000"/>
              </a:spcBef>
              <a:spcAft>
                <a:spcPts val="0"/>
              </a:spcAft>
              <a:buSzPts val="2400"/>
              <a:buNone/>
            </a:pPr>
            <a:r>
              <a:rPr lang="en-US" sz="1800"/>
              <a:t>checkBounds() will see if the ball hit the edge of the screen</a:t>
            </a:r>
            <a:endParaRPr sz="1800"/>
          </a:p>
          <a:p>
            <a:pPr indent="0" lvl="0" marL="0" rtl="0" algn="l">
              <a:lnSpc>
                <a:spcPct val="90000"/>
              </a:lnSpc>
              <a:spcBef>
                <a:spcPts val="1000"/>
              </a:spcBef>
              <a:spcAft>
                <a:spcPts val="0"/>
              </a:spcAft>
              <a:buSzPts val="2400"/>
              <a:buNone/>
            </a:pPr>
            <a:r>
              <a:rPr lang="en-US" sz="1800"/>
              <a:t>stop() will make the ball stop moving (for when game ends)</a:t>
            </a:r>
            <a:endParaRPr sz="1800"/>
          </a:p>
        </p:txBody>
      </p:sp>
      <p:pic>
        <p:nvPicPr>
          <p:cNvPr id="292" name="Google Shape;292;g6eb575bd42_0_43"/>
          <p:cNvPicPr preferRelativeResize="0"/>
          <p:nvPr/>
        </p:nvPicPr>
        <p:blipFill rotWithShape="1">
          <a:blip r:embed="rId3">
            <a:alphaModFix/>
          </a:blip>
          <a:srcRect b="0" l="0" r="0" t="0"/>
          <a:stretch/>
        </p:blipFill>
        <p:spPr>
          <a:xfrm>
            <a:off x="955100" y="1736725"/>
            <a:ext cx="3339175" cy="4835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g6eb575bd42_0_5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constructor()</a:t>
            </a:r>
            <a:endParaRPr/>
          </a:p>
        </p:txBody>
      </p:sp>
      <p:sp>
        <p:nvSpPr>
          <p:cNvPr id="299" name="Google Shape;299;g6eb575bd42_0_5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t/>
            </a:r>
            <a:endParaRPr/>
          </a:p>
        </p:txBody>
      </p:sp>
      <p:pic>
        <p:nvPicPr>
          <p:cNvPr id="300" name="Google Shape;300;g6eb575bd42_0_50"/>
          <p:cNvPicPr preferRelativeResize="0"/>
          <p:nvPr/>
        </p:nvPicPr>
        <p:blipFill rotWithShape="1">
          <a:blip r:embed="rId3">
            <a:alphaModFix/>
          </a:blip>
          <a:srcRect b="0" l="0" r="0" t="0"/>
          <a:stretch/>
        </p:blipFill>
        <p:spPr>
          <a:xfrm>
            <a:off x="838200" y="1825613"/>
            <a:ext cx="5715000" cy="3000375"/>
          </a:xfrm>
          <a:prstGeom prst="rect">
            <a:avLst/>
          </a:prstGeom>
          <a:noFill/>
          <a:ln>
            <a:noFill/>
          </a:ln>
        </p:spPr>
      </p:pic>
      <p:sp>
        <p:nvSpPr>
          <p:cNvPr id="301" name="Google Shape;301;g6eb575bd42_0_50"/>
          <p:cNvSpPr txBox="1"/>
          <p:nvPr/>
        </p:nvSpPr>
        <p:spPr>
          <a:xfrm>
            <a:off x="6808675" y="1751350"/>
            <a:ext cx="4322100" cy="424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This will allow the ball to inherit basic characteristics, such as position, speed, size, and color.</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Take special note of the “this.” keyword. This is required every time you want to use an instance variable</a:t>
            </a:r>
            <a:endParaRPr b="0" i="0" sz="2400" u="none" cap="none" strike="noStrike">
              <a:solidFill>
                <a:srgbClr val="FFFFFF"/>
              </a:solidFill>
              <a:latin typeface="Avenir"/>
              <a:ea typeface="Avenir"/>
              <a:cs typeface="Avenir"/>
              <a:sym typeface="Aveni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g6eb575bd42_0_5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move()</a:t>
            </a:r>
            <a:endParaRPr/>
          </a:p>
        </p:txBody>
      </p:sp>
      <p:sp>
        <p:nvSpPr>
          <p:cNvPr id="308" name="Google Shape;308;g6eb575bd42_0_5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t/>
            </a:r>
            <a:endParaRPr/>
          </a:p>
        </p:txBody>
      </p:sp>
      <p:pic>
        <p:nvPicPr>
          <p:cNvPr id="309" name="Google Shape;309;g6eb575bd42_0_58"/>
          <p:cNvPicPr preferRelativeResize="0"/>
          <p:nvPr/>
        </p:nvPicPr>
        <p:blipFill rotWithShape="1">
          <a:blip r:embed="rId3">
            <a:alphaModFix/>
          </a:blip>
          <a:srcRect b="0" l="0" r="0" t="0"/>
          <a:stretch/>
        </p:blipFill>
        <p:spPr>
          <a:xfrm>
            <a:off x="838200" y="1825625"/>
            <a:ext cx="5379525" cy="2703625"/>
          </a:xfrm>
          <a:prstGeom prst="rect">
            <a:avLst/>
          </a:prstGeom>
          <a:noFill/>
          <a:ln>
            <a:noFill/>
          </a:ln>
        </p:spPr>
      </p:pic>
      <p:sp>
        <p:nvSpPr>
          <p:cNvPr id="310" name="Google Shape;310;g6eb575bd42_0_58"/>
          <p:cNvSpPr txBox="1"/>
          <p:nvPr/>
        </p:nvSpPr>
        <p:spPr>
          <a:xfrm>
            <a:off x="6463300" y="1904225"/>
            <a:ext cx="4785900" cy="427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This will facilitate ball movement.</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This gives the ball a “speed” by adding a value to the x and y every frame. </a:t>
            </a:r>
            <a:endParaRPr b="0" i="0" sz="2400" u="none" cap="none" strike="noStrike">
              <a:solidFill>
                <a:srgbClr val="FFFFFF"/>
              </a:solidFill>
              <a:latin typeface="Avenir"/>
              <a:ea typeface="Avenir"/>
              <a:cs typeface="Avenir"/>
              <a:sym typeface="Aveni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g6eb575bd42_0_6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update()</a:t>
            </a:r>
            <a:endParaRPr/>
          </a:p>
        </p:txBody>
      </p:sp>
      <p:sp>
        <p:nvSpPr>
          <p:cNvPr id="317" name="Google Shape;317;g6eb575bd42_0_6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t/>
            </a:r>
            <a:endParaRPr/>
          </a:p>
        </p:txBody>
      </p:sp>
      <p:pic>
        <p:nvPicPr>
          <p:cNvPr id="318" name="Google Shape;318;g6eb575bd42_0_66"/>
          <p:cNvPicPr preferRelativeResize="0"/>
          <p:nvPr/>
        </p:nvPicPr>
        <p:blipFill rotWithShape="1">
          <a:blip r:embed="rId3">
            <a:alphaModFix/>
          </a:blip>
          <a:srcRect b="0" l="0" r="0" t="0"/>
          <a:stretch/>
        </p:blipFill>
        <p:spPr>
          <a:xfrm>
            <a:off x="838200" y="1825625"/>
            <a:ext cx="6515100" cy="1752600"/>
          </a:xfrm>
          <a:prstGeom prst="rect">
            <a:avLst/>
          </a:prstGeom>
          <a:noFill/>
          <a:ln>
            <a:noFill/>
          </a:ln>
        </p:spPr>
      </p:pic>
      <p:sp>
        <p:nvSpPr>
          <p:cNvPr id="319" name="Google Shape;319;g6eb575bd42_0_66"/>
          <p:cNvSpPr txBox="1"/>
          <p:nvPr/>
        </p:nvSpPr>
        <p:spPr>
          <a:xfrm>
            <a:off x="7604100" y="1480125"/>
            <a:ext cx="3749700" cy="424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100"/>
              <a:buFont typeface="Arial"/>
              <a:buNone/>
            </a:pPr>
            <a:r>
              <a:rPr b="0" i="0" lang="en-US" sz="2400" u="none" cap="none" strike="noStrike">
                <a:solidFill>
                  <a:schemeClr val="dk1"/>
                </a:solidFill>
                <a:latin typeface="Avenir"/>
                <a:ea typeface="Avenir"/>
                <a:cs typeface="Avenir"/>
                <a:sym typeface="Avenir"/>
              </a:rPr>
              <a:t>This is the same idea as the paddle’s update method, but we are utilizing the ellipse() function, which draws ellipse on the canvas at x, y location with radius x and y</a:t>
            </a:r>
            <a:endParaRPr b="0" i="0" sz="2400" u="none" cap="none" strike="noStrike">
              <a:solidFill>
                <a:schemeClr val="dk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venir"/>
              <a:ea typeface="Avenir"/>
              <a:cs typeface="Avenir"/>
              <a:sym typeface="Aveni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g6eb575bd42_0_7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bounce()</a:t>
            </a:r>
            <a:endParaRPr/>
          </a:p>
        </p:txBody>
      </p:sp>
      <p:sp>
        <p:nvSpPr>
          <p:cNvPr id="326" name="Google Shape;326;g6eb575bd42_0_74"/>
          <p:cNvSpPr txBox="1"/>
          <p:nvPr>
            <p:ph idx="1" type="body"/>
          </p:nvPr>
        </p:nvSpPr>
        <p:spPr>
          <a:xfrm>
            <a:off x="7055350" y="967150"/>
            <a:ext cx="39630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rPr lang="en-US" sz="1800"/>
              <a:t>To program the bounce function, we first need to learn about collisions!</a:t>
            </a:r>
            <a:endParaRPr sz="1800"/>
          </a:p>
          <a:p>
            <a:pPr indent="0" lvl="0" marL="0" rtl="0" algn="l">
              <a:lnSpc>
                <a:spcPct val="90000"/>
              </a:lnSpc>
              <a:spcBef>
                <a:spcPts val="1000"/>
              </a:spcBef>
              <a:spcAft>
                <a:spcPts val="0"/>
              </a:spcAft>
              <a:buSzPts val="2400"/>
              <a:buNone/>
            </a:pPr>
            <a:r>
              <a:t/>
            </a:r>
            <a:endParaRPr sz="1800"/>
          </a:p>
          <a:p>
            <a:pPr indent="0" lvl="0" marL="0" rtl="0" algn="l">
              <a:lnSpc>
                <a:spcPct val="90000"/>
              </a:lnSpc>
              <a:spcBef>
                <a:spcPts val="1000"/>
              </a:spcBef>
              <a:spcAft>
                <a:spcPts val="0"/>
              </a:spcAft>
              <a:buSzPts val="2400"/>
              <a:buNone/>
            </a:pPr>
            <a:r>
              <a:rPr lang="en-US" sz="1800"/>
              <a:t>Programming a collision between two objects will be a little difficult, so look at this diagram to have a better understanding of what’s going on:</a:t>
            </a:r>
            <a:endParaRPr sz="1800"/>
          </a:p>
          <a:p>
            <a:pPr indent="0" lvl="0" marL="0" rtl="0" algn="l">
              <a:lnSpc>
                <a:spcPct val="90000"/>
              </a:lnSpc>
              <a:spcBef>
                <a:spcPts val="1000"/>
              </a:spcBef>
              <a:spcAft>
                <a:spcPts val="0"/>
              </a:spcAft>
              <a:buSzPts val="2400"/>
              <a:buNone/>
            </a:pPr>
            <a:r>
              <a:t/>
            </a:r>
            <a:endParaRPr sz="1800"/>
          </a:p>
          <a:p>
            <a:pPr indent="0" lvl="0" marL="0" rtl="0" algn="l">
              <a:lnSpc>
                <a:spcPct val="90000"/>
              </a:lnSpc>
              <a:spcBef>
                <a:spcPts val="1000"/>
              </a:spcBef>
              <a:spcAft>
                <a:spcPts val="0"/>
              </a:spcAft>
              <a:buSzPts val="2400"/>
              <a:buNone/>
            </a:pPr>
            <a:r>
              <a:rPr lang="en-US" sz="1800"/>
              <a:t>A “collision” is detected when the sum of the x location and the radius of the ball is greater than the difference of the x location and half of the paddle’s width. </a:t>
            </a:r>
            <a:endParaRPr sz="1800"/>
          </a:p>
          <a:p>
            <a:pPr indent="0" lvl="0" marL="0" rtl="0" algn="l">
              <a:lnSpc>
                <a:spcPct val="90000"/>
              </a:lnSpc>
              <a:spcBef>
                <a:spcPts val="1000"/>
              </a:spcBef>
              <a:spcAft>
                <a:spcPts val="0"/>
              </a:spcAft>
              <a:buSzPts val="2400"/>
              <a:buNone/>
            </a:pPr>
            <a:r>
              <a:t/>
            </a:r>
            <a:endParaRPr sz="1800"/>
          </a:p>
          <a:p>
            <a:pPr indent="0" lvl="0" marL="0" rtl="0" algn="l">
              <a:lnSpc>
                <a:spcPct val="90000"/>
              </a:lnSpc>
              <a:spcBef>
                <a:spcPts val="1000"/>
              </a:spcBef>
              <a:spcAft>
                <a:spcPts val="0"/>
              </a:spcAft>
              <a:buSzPts val="2400"/>
              <a:buNone/>
            </a:pPr>
            <a:r>
              <a:rPr lang="en-US" sz="1800"/>
              <a:t>This logic can be follow for collision with top/bottom of screen</a:t>
            </a:r>
            <a:endParaRPr sz="1800"/>
          </a:p>
        </p:txBody>
      </p:sp>
      <p:pic>
        <p:nvPicPr>
          <p:cNvPr id="327" name="Google Shape;327;g6eb575bd42_0_74"/>
          <p:cNvPicPr preferRelativeResize="0"/>
          <p:nvPr/>
        </p:nvPicPr>
        <p:blipFill rotWithShape="1">
          <a:blip r:embed="rId3">
            <a:alphaModFix/>
          </a:blip>
          <a:srcRect b="0" l="0" r="0" t="0"/>
          <a:stretch/>
        </p:blipFill>
        <p:spPr>
          <a:xfrm>
            <a:off x="920406" y="1825631"/>
            <a:ext cx="5324312" cy="4351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g6eb575bd42_0_8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bounce() - top/bottom screen</a:t>
            </a:r>
            <a:endParaRPr/>
          </a:p>
        </p:txBody>
      </p:sp>
      <p:sp>
        <p:nvSpPr>
          <p:cNvPr id="334" name="Google Shape;334;g6eb575bd42_0_8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t/>
            </a:r>
            <a:endParaRPr/>
          </a:p>
        </p:txBody>
      </p:sp>
      <p:pic>
        <p:nvPicPr>
          <p:cNvPr id="335" name="Google Shape;335;g6eb575bd42_0_81"/>
          <p:cNvPicPr preferRelativeResize="0"/>
          <p:nvPr/>
        </p:nvPicPr>
        <p:blipFill rotWithShape="1">
          <a:blip r:embed="rId3">
            <a:alphaModFix/>
          </a:blip>
          <a:srcRect b="0" l="0" r="0" t="0"/>
          <a:stretch/>
        </p:blipFill>
        <p:spPr>
          <a:xfrm>
            <a:off x="838200" y="1828800"/>
            <a:ext cx="6191250" cy="3200400"/>
          </a:xfrm>
          <a:prstGeom prst="rect">
            <a:avLst/>
          </a:prstGeom>
          <a:noFill/>
          <a:ln>
            <a:noFill/>
          </a:ln>
        </p:spPr>
      </p:pic>
      <p:sp>
        <p:nvSpPr>
          <p:cNvPr id="336" name="Google Shape;336;g6eb575bd42_0_81"/>
          <p:cNvSpPr txBox="1"/>
          <p:nvPr/>
        </p:nvSpPr>
        <p:spPr>
          <a:xfrm>
            <a:off x="7302050" y="1894575"/>
            <a:ext cx="3937200" cy="405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The two if statements will check if the ball has traveled out of the top/bottom screen.</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If it has, the y direction speed will be reversed, causing the ball to travel the opposite direction and creating a “bounce” effect</a:t>
            </a:r>
            <a:endParaRPr b="0" i="0" sz="2400" u="none" cap="none" strike="noStrike">
              <a:solidFill>
                <a:srgbClr val="FFFFFF"/>
              </a:solidFill>
              <a:latin typeface="Avenir"/>
              <a:ea typeface="Avenir"/>
              <a:cs typeface="Avenir"/>
              <a:sym typeface="Aveni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g6eb575bd42_0_8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bounce() - Paddles</a:t>
            </a:r>
            <a:endParaRPr/>
          </a:p>
        </p:txBody>
      </p:sp>
      <p:sp>
        <p:nvSpPr>
          <p:cNvPr id="343" name="Google Shape;343;g6eb575bd42_0_8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t/>
            </a:r>
            <a:endParaRPr/>
          </a:p>
        </p:txBody>
      </p:sp>
      <p:pic>
        <p:nvPicPr>
          <p:cNvPr id="344" name="Google Shape;344;g6eb575bd42_0_89"/>
          <p:cNvPicPr preferRelativeResize="0"/>
          <p:nvPr/>
        </p:nvPicPr>
        <p:blipFill rotWithShape="1">
          <a:blip r:embed="rId3">
            <a:alphaModFix/>
          </a:blip>
          <a:srcRect b="0" l="0" r="0" t="0"/>
          <a:stretch/>
        </p:blipFill>
        <p:spPr>
          <a:xfrm>
            <a:off x="791125" y="1825625"/>
            <a:ext cx="6800850" cy="3562350"/>
          </a:xfrm>
          <a:prstGeom prst="rect">
            <a:avLst/>
          </a:prstGeom>
          <a:noFill/>
          <a:ln>
            <a:noFill/>
          </a:ln>
        </p:spPr>
      </p:pic>
      <p:sp>
        <p:nvSpPr>
          <p:cNvPr id="345" name="Google Shape;345;g6eb575bd42_0_89"/>
          <p:cNvSpPr txBox="1"/>
          <p:nvPr/>
        </p:nvSpPr>
        <p:spPr>
          <a:xfrm>
            <a:off x="7854600" y="1690825"/>
            <a:ext cx="3499200" cy="435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venir"/>
                <a:ea typeface="Avenir"/>
                <a:cs typeface="Avenir"/>
                <a:sym typeface="Avenir"/>
              </a:rPr>
              <a:t>The two additional if statements looks like a lot to digest, but don’t worry it’s not too bad.</a:t>
            </a:r>
            <a:endParaRPr b="0" i="0" sz="18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venir"/>
                <a:ea typeface="Avenir"/>
                <a:cs typeface="Avenir"/>
                <a:sym typeface="Avenir"/>
              </a:rPr>
              <a:t>The first part of the condition checks if the ball has overlapped the paddle vertically, and the second and third parts check if the ball overlaps horizontally.</a:t>
            </a:r>
            <a:endParaRPr b="0" i="0" sz="18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venir"/>
                <a:ea typeface="Avenir"/>
                <a:cs typeface="Avenir"/>
                <a:sym typeface="Avenir"/>
              </a:rPr>
              <a:t>Notice how this time, we are reversing the x-position speed, because the ball should change directions vertically</a:t>
            </a:r>
            <a:endParaRPr b="0" i="0" sz="1800" u="none" cap="none" strike="noStrike">
              <a:solidFill>
                <a:srgbClr val="FFFFFF"/>
              </a:solidFill>
              <a:latin typeface="Avenir"/>
              <a:ea typeface="Avenir"/>
              <a:cs typeface="Avenir"/>
              <a:sym typeface="Aveni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g6eb575bd42_0_10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vanish()</a:t>
            </a:r>
            <a:endParaRPr/>
          </a:p>
        </p:txBody>
      </p:sp>
      <p:sp>
        <p:nvSpPr>
          <p:cNvPr id="352" name="Google Shape;352;g6eb575bd42_0_10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t/>
            </a:r>
            <a:endParaRPr/>
          </a:p>
        </p:txBody>
      </p:sp>
      <p:pic>
        <p:nvPicPr>
          <p:cNvPr id="353" name="Google Shape;353;g6eb575bd42_0_105"/>
          <p:cNvPicPr preferRelativeResize="0"/>
          <p:nvPr/>
        </p:nvPicPr>
        <p:blipFill rotWithShape="1">
          <a:blip r:embed="rId3">
            <a:alphaModFix/>
          </a:blip>
          <a:srcRect b="0" l="0" r="0" t="0"/>
          <a:stretch/>
        </p:blipFill>
        <p:spPr>
          <a:xfrm>
            <a:off x="956625" y="1993374"/>
            <a:ext cx="4973400" cy="1956979"/>
          </a:xfrm>
          <a:prstGeom prst="rect">
            <a:avLst/>
          </a:prstGeom>
          <a:noFill/>
          <a:ln>
            <a:noFill/>
          </a:ln>
        </p:spPr>
      </p:pic>
      <p:sp>
        <p:nvSpPr>
          <p:cNvPr id="354" name="Google Shape;354;g6eb575bd42_0_105"/>
          <p:cNvSpPr txBox="1"/>
          <p:nvPr/>
        </p:nvSpPr>
        <p:spPr>
          <a:xfrm>
            <a:off x="6137650" y="1904525"/>
            <a:ext cx="4973400" cy="427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Pretty simple function :p</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This causes the ball to “vanish”</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by changing the ball’s color to black and camouflage it with the background</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g6e977b7f7f_0_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So what are we gonna use to code? (IDE)</a:t>
            </a:r>
            <a:endParaRPr/>
          </a:p>
        </p:txBody>
      </p:sp>
      <p:sp>
        <p:nvSpPr>
          <p:cNvPr id="125" name="Google Shape;125;g6e977b7f7f_0_2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rPr lang="en-US" sz="4800"/>
              <a:t>Repl.it!! - An online integrated development environment perfect for our needs</a:t>
            </a:r>
            <a:endParaRPr sz="4800"/>
          </a:p>
          <a:p>
            <a:pPr indent="0" lvl="0" marL="0" rtl="0" algn="l">
              <a:lnSpc>
                <a:spcPct val="90000"/>
              </a:lnSpc>
              <a:spcBef>
                <a:spcPts val="1000"/>
              </a:spcBef>
              <a:spcAft>
                <a:spcPts val="0"/>
              </a:spcAft>
              <a:buSzPts val="2400"/>
              <a:buNone/>
            </a:pPr>
            <a:r>
              <a:t/>
            </a:r>
            <a:endParaRPr sz="4800"/>
          </a:p>
        </p:txBody>
      </p:sp>
      <p:pic>
        <p:nvPicPr>
          <p:cNvPr id="126" name="Google Shape;126;g6e977b7f7f_0_25"/>
          <p:cNvPicPr preferRelativeResize="0"/>
          <p:nvPr/>
        </p:nvPicPr>
        <p:blipFill rotWithShape="1">
          <a:blip r:embed="rId3">
            <a:alphaModFix/>
          </a:blip>
          <a:srcRect b="0" l="0" r="0" t="0"/>
          <a:stretch/>
        </p:blipFill>
        <p:spPr>
          <a:xfrm>
            <a:off x="3570625" y="4272331"/>
            <a:ext cx="5247956" cy="1904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g6eb575bd42_0_1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stop()</a:t>
            </a:r>
            <a:endParaRPr/>
          </a:p>
        </p:txBody>
      </p:sp>
      <p:sp>
        <p:nvSpPr>
          <p:cNvPr id="361" name="Google Shape;361;g6eb575bd42_0_1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t/>
            </a:r>
            <a:endParaRPr/>
          </a:p>
        </p:txBody>
      </p:sp>
      <p:pic>
        <p:nvPicPr>
          <p:cNvPr id="362" name="Google Shape;362;g6eb575bd42_0_113"/>
          <p:cNvPicPr preferRelativeResize="0"/>
          <p:nvPr/>
        </p:nvPicPr>
        <p:blipFill rotWithShape="1">
          <a:blip r:embed="rId3">
            <a:alphaModFix/>
          </a:blip>
          <a:srcRect b="0" l="0" r="0" t="0"/>
          <a:stretch/>
        </p:blipFill>
        <p:spPr>
          <a:xfrm>
            <a:off x="838208" y="1825625"/>
            <a:ext cx="4367325" cy="2535875"/>
          </a:xfrm>
          <a:prstGeom prst="rect">
            <a:avLst/>
          </a:prstGeom>
          <a:noFill/>
          <a:ln>
            <a:noFill/>
          </a:ln>
        </p:spPr>
      </p:pic>
      <p:sp>
        <p:nvSpPr>
          <p:cNvPr id="363" name="Google Shape;363;g6eb575bd42_0_113"/>
          <p:cNvSpPr txBox="1"/>
          <p:nvPr/>
        </p:nvSpPr>
        <p:spPr>
          <a:xfrm>
            <a:off x="6108050" y="1884725"/>
            <a:ext cx="4367400" cy="414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Another simple function :)</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To make the ball stop, set the x speed and y speed to zero. </a:t>
            </a:r>
            <a:endParaRPr b="0" i="0" sz="2400" u="none" cap="none" strike="noStrike">
              <a:solidFill>
                <a:srgbClr val="FFFFFF"/>
              </a:solidFill>
              <a:latin typeface="Avenir"/>
              <a:ea typeface="Avenir"/>
              <a:cs typeface="Avenir"/>
              <a:sym typeface="Aveni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g6eb575bd42_0_9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checkBounds()</a:t>
            </a:r>
            <a:endParaRPr/>
          </a:p>
        </p:txBody>
      </p:sp>
      <p:sp>
        <p:nvSpPr>
          <p:cNvPr id="370" name="Google Shape;370;g6eb575bd42_0_9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t/>
            </a:r>
            <a:endParaRPr/>
          </a:p>
        </p:txBody>
      </p:sp>
      <p:pic>
        <p:nvPicPr>
          <p:cNvPr id="371" name="Google Shape;371;g6eb575bd42_0_97"/>
          <p:cNvPicPr preferRelativeResize="0"/>
          <p:nvPr/>
        </p:nvPicPr>
        <p:blipFill rotWithShape="1">
          <a:blip r:embed="rId3">
            <a:alphaModFix/>
          </a:blip>
          <a:srcRect b="0" l="0" r="0" t="0"/>
          <a:stretch/>
        </p:blipFill>
        <p:spPr>
          <a:xfrm>
            <a:off x="838200" y="1776200"/>
            <a:ext cx="5377600" cy="4305601"/>
          </a:xfrm>
          <a:prstGeom prst="rect">
            <a:avLst/>
          </a:prstGeom>
          <a:noFill/>
          <a:ln>
            <a:noFill/>
          </a:ln>
        </p:spPr>
      </p:pic>
      <p:sp>
        <p:nvSpPr>
          <p:cNvPr id="372" name="Google Shape;372;g6eb575bd42_0_97"/>
          <p:cNvSpPr txBox="1"/>
          <p:nvPr/>
        </p:nvSpPr>
        <p:spPr>
          <a:xfrm>
            <a:off x="6512625" y="1450525"/>
            <a:ext cx="4558800" cy="435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Like the bounce function, this function will check if the ball “overlaps” a section of the screen.</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If the ball overlaps the left or right side of the screen, a person has scored and the ball is repositioned to the center</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p2score++ and </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this.x = windowWidth/2, </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this.y = windowHeight/2 reflects this. </a:t>
            </a:r>
            <a:endParaRPr b="0" i="0" sz="2400" u="none" cap="none" strike="noStrike">
              <a:solidFill>
                <a:srgbClr val="FFFFFF"/>
              </a:solidFill>
              <a:latin typeface="Avenir"/>
              <a:ea typeface="Avenir"/>
              <a:cs typeface="Avenir"/>
              <a:sym typeface="Aveni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g6eb575bd42_0_1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aanndd… we’re done with the Ball Class!</a:t>
            </a:r>
            <a:endParaRPr/>
          </a:p>
        </p:txBody>
      </p:sp>
      <p:sp>
        <p:nvSpPr>
          <p:cNvPr id="379" name="Google Shape;379;g6eb575bd42_0_121"/>
          <p:cNvSpPr txBox="1"/>
          <p:nvPr>
            <p:ph idx="1" type="body"/>
          </p:nvPr>
        </p:nvSpPr>
        <p:spPr>
          <a:xfrm>
            <a:off x="6078450" y="1562550"/>
            <a:ext cx="49299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rPr lang="en-US" sz="1800"/>
              <a:t>Let’s test it out!</a:t>
            </a:r>
            <a:endParaRPr sz="1800"/>
          </a:p>
          <a:p>
            <a:pPr indent="0" lvl="0" marL="0" rtl="0" algn="l">
              <a:lnSpc>
                <a:spcPct val="90000"/>
              </a:lnSpc>
              <a:spcBef>
                <a:spcPts val="1000"/>
              </a:spcBef>
              <a:spcAft>
                <a:spcPts val="0"/>
              </a:spcAft>
              <a:buSzPts val="2400"/>
              <a:buNone/>
            </a:pPr>
            <a:r>
              <a:t/>
            </a:r>
            <a:endParaRPr sz="1800"/>
          </a:p>
          <a:p>
            <a:pPr indent="0" lvl="0" marL="0" rtl="0" algn="l">
              <a:lnSpc>
                <a:spcPct val="90000"/>
              </a:lnSpc>
              <a:spcBef>
                <a:spcPts val="1000"/>
              </a:spcBef>
              <a:spcAft>
                <a:spcPts val="0"/>
              </a:spcAft>
              <a:buSzPts val="2400"/>
              <a:buNone/>
            </a:pPr>
            <a:r>
              <a:rPr lang="en-US" sz="1800"/>
              <a:t>Let’s set it up in the setup() function and draw it out in draw()!</a:t>
            </a:r>
            <a:endParaRPr sz="1800"/>
          </a:p>
          <a:p>
            <a:pPr indent="0" lvl="0" marL="0" rtl="0" algn="l">
              <a:lnSpc>
                <a:spcPct val="90000"/>
              </a:lnSpc>
              <a:spcBef>
                <a:spcPts val="1000"/>
              </a:spcBef>
              <a:spcAft>
                <a:spcPts val="0"/>
              </a:spcAft>
              <a:buSzPts val="2400"/>
              <a:buNone/>
            </a:pPr>
            <a:r>
              <a:t/>
            </a:r>
            <a:endParaRPr sz="1800"/>
          </a:p>
          <a:p>
            <a:pPr indent="0" lvl="0" marL="0" rtl="0" algn="l">
              <a:lnSpc>
                <a:spcPct val="90000"/>
              </a:lnSpc>
              <a:spcBef>
                <a:spcPts val="1000"/>
              </a:spcBef>
              <a:spcAft>
                <a:spcPts val="0"/>
              </a:spcAft>
              <a:buSzPts val="2400"/>
              <a:buNone/>
            </a:pPr>
            <a:r>
              <a:rPr lang="en-US" sz="1800"/>
              <a:t>Edit/Add to this line in your setup(): </a:t>
            </a:r>
            <a:endParaRPr sz="1800"/>
          </a:p>
          <a:p>
            <a:pPr indent="0" lvl="0" marL="0" rtl="0" algn="l">
              <a:lnSpc>
                <a:spcPct val="135714"/>
              </a:lnSpc>
              <a:spcBef>
                <a:spcPts val="0"/>
              </a:spcBef>
              <a:spcAft>
                <a:spcPts val="0"/>
              </a:spcAft>
              <a:buSzPts val="2400"/>
              <a:buNone/>
            </a:pPr>
            <a:r>
              <a:rPr lang="en-US" sz="1400">
                <a:solidFill>
                  <a:schemeClr val="lt1"/>
                </a:solidFill>
                <a:highlight>
                  <a:srgbClr val="FFFFFE"/>
                </a:highlight>
                <a:latin typeface="Consolas"/>
                <a:ea typeface="Consolas"/>
                <a:cs typeface="Consolas"/>
                <a:sym typeface="Consolas"/>
              </a:rPr>
              <a:t>gameBall = </a:t>
            </a:r>
            <a:r>
              <a:rPr lang="en-US" sz="1400">
                <a:solidFill>
                  <a:srgbClr val="0000FF"/>
                </a:solidFill>
                <a:highlight>
                  <a:srgbClr val="FFFFFE"/>
                </a:highlight>
                <a:latin typeface="Consolas"/>
                <a:ea typeface="Consolas"/>
                <a:cs typeface="Consolas"/>
                <a:sym typeface="Consolas"/>
              </a:rPr>
              <a:t>new</a:t>
            </a:r>
            <a:r>
              <a:rPr lang="en-US" sz="1400">
                <a:solidFill>
                  <a:schemeClr val="lt1"/>
                </a:solidFill>
                <a:highlight>
                  <a:srgbClr val="FFFFFE"/>
                </a:highlight>
                <a:latin typeface="Consolas"/>
                <a:ea typeface="Consolas"/>
                <a:cs typeface="Consolas"/>
                <a:sym typeface="Consolas"/>
              </a:rPr>
              <a:t> </a:t>
            </a:r>
            <a:r>
              <a:rPr lang="en-US" sz="1400">
                <a:solidFill>
                  <a:srgbClr val="008080"/>
                </a:solidFill>
                <a:highlight>
                  <a:srgbClr val="FFFFFE"/>
                </a:highlight>
                <a:latin typeface="Consolas"/>
                <a:ea typeface="Consolas"/>
                <a:cs typeface="Consolas"/>
                <a:sym typeface="Consolas"/>
              </a:rPr>
              <a:t>Ball</a:t>
            </a:r>
            <a:r>
              <a:rPr lang="en-US" sz="1400">
                <a:solidFill>
                  <a:schemeClr val="lt1"/>
                </a:solidFill>
                <a:highlight>
                  <a:srgbClr val="FFFFFE"/>
                </a:highlight>
                <a:latin typeface="Consolas"/>
                <a:ea typeface="Consolas"/>
                <a:cs typeface="Consolas"/>
                <a:sym typeface="Consolas"/>
              </a:rPr>
              <a:t>(</a:t>
            </a:r>
            <a:r>
              <a:rPr lang="en-US" sz="1400">
                <a:solidFill>
                  <a:srgbClr val="09885A"/>
                </a:solidFill>
                <a:highlight>
                  <a:srgbClr val="FFFFFE"/>
                </a:highlight>
                <a:latin typeface="Consolas"/>
                <a:ea typeface="Consolas"/>
                <a:cs typeface="Consolas"/>
                <a:sym typeface="Consolas"/>
              </a:rPr>
              <a:t>100</a:t>
            </a:r>
            <a:r>
              <a:rPr lang="en-US" sz="1400">
                <a:solidFill>
                  <a:schemeClr val="lt1"/>
                </a:solidFill>
                <a:highlight>
                  <a:srgbClr val="FFFFFE"/>
                </a:highlight>
                <a:latin typeface="Consolas"/>
                <a:ea typeface="Consolas"/>
                <a:cs typeface="Consolas"/>
                <a:sym typeface="Consolas"/>
              </a:rPr>
              <a:t>, </a:t>
            </a:r>
            <a:r>
              <a:rPr lang="en-US" sz="1400">
                <a:solidFill>
                  <a:srgbClr val="09885A"/>
                </a:solidFill>
                <a:highlight>
                  <a:srgbClr val="FFFFFE"/>
                </a:highlight>
                <a:latin typeface="Consolas"/>
                <a:ea typeface="Consolas"/>
                <a:cs typeface="Consolas"/>
                <a:sym typeface="Consolas"/>
              </a:rPr>
              <a:t>100</a:t>
            </a:r>
            <a:r>
              <a:rPr lang="en-US" sz="1400">
                <a:solidFill>
                  <a:schemeClr val="lt1"/>
                </a:solidFill>
                <a:highlight>
                  <a:srgbClr val="FFFFFE"/>
                </a:highlight>
                <a:latin typeface="Consolas"/>
                <a:ea typeface="Consolas"/>
                <a:cs typeface="Consolas"/>
                <a:sym typeface="Consolas"/>
              </a:rPr>
              <a:t>, </a:t>
            </a:r>
            <a:r>
              <a:rPr lang="en-US" sz="1400">
                <a:solidFill>
                  <a:srgbClr val="09885A"/>
                </a:solidFill>
                <a:highlight>
                  <a:srgbClr val="FFFFFE"/>
                </a:highlight>
                <a:latin typeface="Consolas"/>
                <a:ea typeface="Consolas"/>
                <a:cs typeface="Consolas"/>
                <a:sym typeface="Consolas"/>
              </a:rPr>
              <a:t>20</a:t>
            </a:r>
            <a:r>
              <a:rPr lang="en-US" sz="1400">
                <a:solidFill>
                  <a:schemeClr val="lt1"/>
                </a:solidFill>
                <a:highlight>
                  <a:srgbClr val="FFFFFE"/>
                </a:highlight>
                <a:latin typeface="Consolas"/>
                <a:ea typeface="Consolas"/>
                <a:cs typeface="Consolas"/>
                <a:sym typeface="Consolas"/>
              </a:rPr>
              <a:t>, </a:t>
            </a:r>
            <a:r>
              <a:rPr lang="en-US" sz="1400">
                <a:solidFill>
                  <a:srgbClr val="09885A"/>
                </a:solidFill>
                <a:highlight>
                  <a:srgbClr val="FFFFFE"/>
                </a:highlight>
                <a:latin typeface="Consolas"/>
                <a:ea typeface="Consolas"/>
                <a:cs typeface="Consolas"/>
                <a:sym typeface="Consolas"/>
              </a:rPr>
              <a:t>20</a:t>
            </a:r>
            <a:r>
              <a:rPr lang="en-US" sz="1400">
                <a:solidFill>
                  <a:schemeClr val="lt1"/>
                </a:solidFill>
                <a:highlight>
                  <a:srgbClr val="FFFFFE"/>
                </a:highlight>
                <a:latin typeface="Consolas"/>
                <a:ea typeface="Consolas"/>
                <a:cs typeface="Consolas"/>
                <a:sym typeface="Consolas"/>
              </a:rPr>
              <a:t>, </a:t>
            </a:r>
            <a:r>
              <a:rPr lang="en-US" sz="1400">
                <a:solidFill>
                  <a:srgbClr val="09885A"/>
                </a:solidFill>
                <a:highlight>
                  <a:srgbClr val="FFFFFE"/>
                </a:highlight>
                <a:latin typeface="Consolas"/>
                <a:ea typeface="Consolas"/>
                <a:cs typeface="Consolas"/>
                <a:sym typeface="Consolas"/>
              </a:rPr>
              <a:t>20</a:t>
            </a:r>
            <a:r>
              <a:rPr lang="en-US" sz="1400">
                <a:solidFill>
                  <a:schemeClr val="lt1"/>
                </a:solidFill>
                <a:highlight>
                  <a:srgbClr val="FFFFFE"/>
                </a:highlight>
                <a:latin typeface="Consolas"/>
                <a:ea typeface="Consolas"/>
                <a:cs typeface="Consolas"/>
                <a:sym typeface="Consolas"/>
              </a:rPr>
              <a:t>, </a:t>
            </a:r>
            <a:r>
              <a:rPr lang="en-US" sz="1400">
                <a:solidFill>
                  <a:srgbClr val="09885A"/>
                </a:solidFill>
                <a:highlight>
                  <a:srgbClr val="FFFFFE"/>
                </a:highlight>
                <a:latin typeface="Consolas"/>
                <a:ea typeface="Consolas"/>
                <a:cs typeface="Consolas"/>
                <a:sym typeface="Consolas"/>
              </a:rPr>
              <a:t>255</a:t>
            </a:r>
            <a:r>
              <a:rPr lang="en-US" sz="1400">
                <a:solidFill>
                  <a:schemeClr val="lt1"/>
                </a:solidFill>
                <a:highlight>
                  <a:srgbClr val="FFFFFE"/>
                </a:highlight>
                <a:latin typeface="Consolas"/>
                <a:ea typeface="Consolas"/>
                <a:cs typeface="Consolas"/>
                <a:sym typeface="Consolas"/>
              </a:rPr>
              <a:t>);</a:t>
            </a:r>
            <a:endParaRPr sz="1400"/>
          </a:p>
          <a:p>
            <a:pPr indent="0" lvl="0" marL="0" rtl="0" algn="l">
              <a:lnSpc>
                <a:spcPct val="90000"/>
              </a:lnSpc>
              <a:spcBef>
                <a:spcPts val="1000"/>
              </a:spcBef>
              <a:spcAft>
                <a:spcPts val="0"/>
              </a:spcAft>
              <a:buSzPts val="2400"/>
              <a:buNone/>
            </a:pPr>
            <a:r>
              <a:rPr lang="en-US" sz="1800"/>
              <a:t>Notice how we create the ball in setup() by calling the constructor</a:t>
            </a:r>
            <a:endParaRPr sz="1800"/>
          </a:p>
          <a:p>
            <a:pPr indent="0" lvl="0" marL="0" rtl="0" algn="l">
              <a:lnSpc>
                <a:spcPct val="90000"/>
              </a:lnSpc>
              <a:spcBef>
                <a:spcPts val="1000"/>
              </a:spcBef>
              <a:spcAft>
                <a:spcPts val="0"/>
              </a:spcAft>
              <a:buSzPts val="2400"/>
              <a:buNone/>
            </a:pPr>
            <a:r>
              <a:t/>
            </a:r>
            <a:endParaRPr sz="1800"/>
          </a:p>
          <a:p>
            <a:pPr indent="0" lvl="0" marL="0" rtl="0" algn="l">
              <a:lnSpc>
                <a:spcPct val="90000"/>
              </a:lnSpc>
              <a:spcBef>
                <a:spcPts val="1000"/>
              </a:spcBef>
              <a:spcAft>
                <a:spcPts val="0"/>
              </a:spcAft>
              <a:buSzPts val="2400"/>
              <a:buNone/>
            </a:pPr>
            <a:r>
              <a:rPr lang="en-US" sz="1800"/>
              <a:t>We call all of the gameBall functions inside of draw() because we want to have them happen each frame.  </a:t>
            </a:r>
            <a:endParaRPr sz="1800"/>
          </a:p>
          <a:p>
            <a:pPr indent="0" lvl="0" marL="0" rtl="0" algn="l">
              <a:lnSpc>
                <a:spcPct val="90000"/>
              </a:lnSpc>
              <a:spcBef>
                <a:spcPts val="1000"/>
              </a:spcBef>
              <a:spcAft>
                <a:spcPts val="0"/>
              </a:spcAft>
              <a:buSzPts val="2400"/>
              <a:buNone/>
            </a:pPr>
            <a:r>
              <a:rPr lang="en-US" sz="1800"/>
              <a:t> </a:t>
            </a:r>
            <a:endParaRPr sz="1800"/>
          </a:p>
          <a:p>
            <a:pPr indent="0" lvl="0" marL="0" rtl="0" algn="l">
              <a:lnSpc>
                <a:spcPct val="90000"/>
              </a:lnSpc>
              <a:spcBef>
                <a:spcPts val="1000"/>
              </a:spcBef>
              <a:spcAft>
                <a:spcPts val="0"/>
              </a:spcAft>
              <a:buSzPts val="2400"/>
              <a:buNone/>
            </a:pPr>
            <a:r>
              <a:t/>
            </a:r>
            <a:endParaRPr sz="1800"/>
          </a:p>
        </p:txBody>
      </p:sp>
      <p:pic>
        <p:nvPicPr>
          <p:cNvPr id="380" name="Google Shape;380;g6eb575bd42_0_121"/>
          <p:cNvPicPr preferRelativeResize="0"/>
          <p:nvPr/>
        </p:nvPicPr>
        <p:blipFill rotWithShape="1">
          <a:blip r:embed="rId3">
            <a:alphaModFix/>
          </a:blip>
          <a:srcRect b="0" l="0" r="0" t="0"/>
          <a:stretch/>
        </p:blipFill>
        <p:spPr>
          <a:xfrm>
            <a:off x="1010900" y="1779525"/>
            <a:ext cx="3834100" cy="4008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g6eb575bd42_0_18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Finishing touches (game over)</a:t>
            </a:r>
            <a:endParaRPr/>
          </a:p>
        </p:txBody>
      </p:sp>
      <p:sp>
        <p:nvSpPr>
          <p:cNvPr id="387" name="Google Shape;387;g6eb575bd42_0_18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rPr lang="en-US"/>
              <a:t>The main “pong” game should be working now! The ball should be correctly bouncing off of the screen and paddles, and the paddles should be able to move through the ‘W’ and ‘S’ key or the up and down arrow.</a:t>
            </a:r>
            <a:endParaRPr/>
          </a:p>
          <a:p>
            <a:pPr indent="0" lvl="0" marL="0" rtl="0" algn="l">
              <a:lnSpc>
                <a:spcPct val="90000"/>
              </a:lnSpc>
              <a:spcBef>
                <a:spcPts val="1000"/>
              </a:spcBef>
              <a:spcAft>
                <a:spcPts val="0"/>
              </a:spcAft>
              <a:buSzPts val="2400"/>
              <a:buNone/>
            </a:pPr>
            <a:r>
              <a:t/>
            </a:r>
            <a:endParaRPr/>
          </a:p>
          <a:p>
            <a:pPr indent="0" lvl="0" marL="0" rtl="0" algn="l">
              <a:lnSpc>
                <a:spcPct val="90000"/>
              </a:lnSpc>
              <a:spcBef>
                <a:spcPts val="1000"/>
              </a:spcBef>
              <a:spcAft>
                <a:spcPts val="0"/>
              </a:spcAft>
              <a:buSzPts val="2400"/>
              <a:buNone/>
            </a:pPr>
            <a:r>
              <a:rPr lang="en-US"/>
              <a:t>But there’s one problem…</a:t>
            </a:r>
            <a:endParaRPr/>
          </a:p>
          <a:p>
            <a:pPr indent="0" lvl="0" marL="0" rtl="0" algn="l">
              <a:lnSpc>
                <a:spcPct val="90000"/>
              </a:lnSpc>
              <a:spcBef>
                <a:spcPts val="1000"/>
              </a:spcBef>
              <a:spcAft>
                <a:spcPts val="0"/>
              </a:spcAft>
              <a:buSzPts val="2400"/>
              <a:buNone/>
            </a:pPr>
            <a:r>
              <a:t/>
            </a:r>
            <a:endParaRPr/>
          </a:p>
          <a:p>
            <a:pPr indent="0" lvl="0" marL="0" rtl="0" algn="l">
              <a:lnSpc>
                <a:spcPct val="90000"/>
              </a:lnSpc>
              <a:spcBef>
                <a:spcPts val="1000"/>
              </a:spcBef>
              <a:spcAft>
                <a:spcPts val="0"/>
              </a:spcAft>
              <a:buSzPts val="2400"/>
              <a:buNone/>
            </a:pPr>
            <a:r>
              <a:rPr lang="en-US"/>
              <a:t>How do we stop the game? When should the game end?</a:t>
            </a:r>
            <a:endParaRPr/>
          </a:p>
          <a:p>
            <a:pPr indent="0" lvl="0" marL="0" rtl="0" algn="l">
              <a:lnSpc>
                <a:spcPct val="90000"/>
              </a:lnSpc>
              <a:spcBef>
                <a:spcPts val="1000"/>
              </a:spcBef>
              <a:spcAft>
                <a:spcPts val="0"/>
              </a:spcAft>
              <a:buSzPts val="2400"/>
              <a:buNone/>
            </a:pPr>
            <a:r>
              <a:t/>
            </a:r>
            <a:endParaRPr/>
          </a:p>
          <a:p>
            <a:pPr indent="0" lvl="0" marL="0" rtl="0" algn="l">
              <a:lnSpc>
                <a:spcPct val="90000"/>
              </a:lnSpc>
              <a:spcBef>
                <a:spcPts val="1000"/>
              </a:spcBef>
              <a:spcAft>
                <a:spcPts val="0"/>
              </a:spcAft>
              <a:buSzPts val="2400"/>
              <a:buNone/>
            </a:pPr>
            <a:r>
              <a:rPr lang="en-US"/>
              <a:t>No one likes a game that goes on forever!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g6eb575bd42_0_19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Game over screen</a:t>
            </a:r>
            <a:endParaRPr/>
          </a:p>
        </p:txBody>
      </p:sp>
      <p:sp>
        <p:nvSpPr>
          <p:cNvPr id="394" name="Google Shape;394;g6eb575bd42_0_191"/>
          <p:cNvSpPr txBox="1"/>
          <p:nvPr>
            <p:ph idx="1" type="body"/>
          </p:nvPr>
        </p:nvSpPr>
        <p:spPr>
          <a:xfrm>
            <a:off x="838200" y="1592150"/>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rPr lang="en-US"/>
              <a:t>This is where we utilized the ball’s vanish and stop functions.</a:t>
            </a:r>
            <a:endParaRPr/>
          </a:p>
          <a:p>
            <a:pPr indent="0" lvl="0" marL="0" rtl="0" algn="l">
              <a:lnSpc>
                <a:spcPct val="90000"/>
              </a:lnSpc>
              <a:spcBef>
                <a:spcPts val="1000"/>
              </a:spcBef>
              <a:spcAft>
                <a:spcPts val="0"/>
              </a:spcAft>
              <a:buSzPts val="2400"/>
              <a:buNone/>
            </a:pPr>
            <a:r>
              <a:t/>
            </a:r>
            <a:endParaRPr/>
          </a:p>
        </p:txBody>
      </p:sp>
      <p:pic>
        <p:nvPicPr>
          <p:cNvPr id="395" name="Google Shape;395;g6eb575bd42_0_191"/>
          <p:cNvPicPr preferRelativeResize="0"/>
          <p:nvPr/>
        </p:nvPicPr>
        <p:blipFill rotWithShape="1">
          <a:blip r:embed="rId3">
            <a:alphaModFix/>
          </a:blip>
          <a:srcRect b="0" l="0" r="0" t="0"/>
          <a:stretch/>
        </p:blipFill>
        <p:spPr>
          <a:xfrm>
            <a:off x="946850" y="2279425"/>
            <a:ext cx="4085501" cy="4294851"/>
          </a:xfrm>
          <a:prstGeom prst="rect">
            <a:avLst/>
          </a:prstGeom>
          <a:noFill/>
          <a:ln>
            <a:noFill/>
          </a:ln>
        </p:spPr>
      </p:pic>
      <p:sp>
        <p:nvSpPr>
          <p:cNvPr id="396" name="Google Shape;396;g6eb575bd42_0_191"/>
          <p:cNvSpPr txBox="1"/>
          <p:nvPr/>
        </p:nvSpPr>
        <p:spPr>
          <a:xfrm>
            <a:off x="5979775" y="2289300"/>
            <a:ext cx="5002800" cy="405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For the purpose of ending the game, we will cap the score limit at 5. </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When either player’s score reaches 5, we will display the game over screen by printing the text “Game Over!” and making the ball disappear!</a:t>
            </a:r>
            <a:endParaRPr b="0" i="0" sz="2400" u="none" cap="none" strike="noStrike">
              <a:solidFill>
                <a:srgbClr val="FFFFFF"/>
              </a:solidFill>
              <a:latin typeface="Avenir"/>
              <a:ea typeface="Avenir"/>
              <a:cs typeface="Avenir"/>
              <a:sym typeface="Aveni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g6eb575bd42_0_19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Whew! We’re all done!</a:t>
            </a:r>
            <a:endParaRPr/>
          </a:p>
        </p:txBody>
      </p:sp>
      <p:sp>
        <p:nvSpPr>
          <p:cNvPr id="403" name="Google Shape;403;g6eb575bd42_0_199"/>
          <p:cNvSpPr txBox="1"/>
          <p:nvPr>
            <p:ph idx="1" type="body"/>
          </p:nvPr>
        </p:nvSpPr>
        <p:spPr>
          <a:xfrm>
            <a:off x="838200" y="1690825"/>
            <a:ext cx="10515600" cy="481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rPr lang="en-US"/>
              <a:t>Your game should have full functionality now, with the added game over screen.</a:t>
            </a:r>
            <a:endParaRPr/>
          </a:p>
          <a:p>
            <a:pPr indent="0" lvl="0" marL="0" rtl="0" algn="l">
              <a:lnSpc>
                <a:spcPct val="90000"/>
              </a:lnSpc>
              <a:spcBef>
                <a:spcPts val="1000"/>
              </a:spcBef>
              <a:spcAft>
                <a:spcPts val="0"/>
              </a:spcAft>
              <a:buSzPts val="2400"/>
              <a:buNone/>
            </a:pPr>
            <a:r>
              <a:t/>
            </a:r>
            <a:endParaRPr/>
          </a:p>
          <a:p>
            <a:pPr indent="0" lvl="0" marL="0" rtl="0" algn="l">
              <a:lnSpc>
                <a:spcPct val="90000"/>
              </a:lnSpc>
              <a:spcBef>
                <a:spcPts val="1000"/>
              </a:spcBef>
              <a:spcAft>
                <a:spcPts val="0"/>
              </a:spcAft>
              <a:buSzPts val="2400"/>
              <a:buNone/>
            </a:pPr>
            <a:r>
              <a:rPr lang="en-US"/>
              <a:t>I know that creating this game is a lot to digest (especially collisions), so if you have any questions, please ask me!</a:t>
            </a:r>
            <a:endParaRPr/>
          </a:p>
          <a:p>
            <a:pPr indent="0" lvl="0" marL="0" rtl="0" algn="l">
              <a:lnSpc>
                <a:spcPct val="90000"/>
              </a:lnSpc>
              <a:spcBef>
                <a:spcPts val="1000"/>
              </a:spcBef>
              <a:spcAft>
                <a:spcPts val="0"/>
              </a:spcAft>
              <a:buSzPts val="2400"/>
              <a:buNone/>
            </a:pPr>
            <a:r>
              <a:t/>
            </a:r>
            <a:endParaRPr/>
          </a:p>
          <a:p>
            <a:pPr indent="0" lvl="0" marL="0" rtl="0" algn="l">
              <a:lnSpc>
                <a:spcPct val="90000"/>
              </a:lnSpc>
              <a:spcBef>
                <a:spcPts val="1000"/>
              </a:spcBef>
              <a:spcAft>
                <a:spcPts val="0"/>
              </a:spcAft>
              <a:buSzPts val="2400"/>
              <a:buNone/>
            </a:pPr>
            <a:r>
              <a:rPr lang="en-US"/>
              <a:t>I challenge you to add additional features to this game, which might include importing an image to change the ball’s appearance, or changing the theme of the game entirely. Search up p5.js’ reference page to help you implement these features!</a:t>
            </a:r>
            <a:endParaRPr/>
          </a:p>
          <a:p>
            <a:pPr indent="0" lvl="0" marL="0" rtl="0" algn="l">
              <a:lnSpc>
                <a:spcPct val="90000"/>
              </a:lnSpc>
              <a:spcBef>
                <a:spcPts val="1000"/>
              </a:spcBef>
              <a:spcAft>
                <a:spcPts val="0"/>
              </a:spcAft>
              <a:buSzPts val="2400"/>
              <a:buNone/>
            </a:pPr>
            <a:r>
              <a:rPr lang="en-US"/>
              <a:t>If any of you don’t know what to create for your Codeday project, I strongly recommend using what you just learned to create a p5.js project!</a:t>
            </a:r>
            <a:endParaRPr/>
          </a:p>
          <a:p>
            <a:pPr indent="0" lvl="0" marL="0" rtl="0" algn="l">
              <a:lnSpc>
                <a:spcPct val="90000"/>
              </a:lnSpc>
              <a:spcBef>
                <a:spcPts val="1000"/>
              </a:spcBef>
              <a:spcAft>
                <a:spcPts val="0"/>
              </a:spcAft>
              <a:buSzPts val="2400"/>
              <a:buNone/>
            </a:pPr>
            <a:r>
              <a:t/>
            </a:r>
            <a:endParaRPr/>
          </a:p>
          <a:p>
            <a:pPr indent="0" lvl="0" marL="0" rtl="0" algn="l">
              <a:lnSpc>
                <a:spcPct val="90000"/>
              </a:lnSpc>
              <a:spcBef>
                <a:spcPts val="1000"/>
              </a:spcBef>
              <a:spcAft>
                <a:spcPts val="0"/>
              </a:spcAft>
              <a:buSzPts val="2400"/>
              <a:buNone/>
            </a:pPr>
            <a:r>
              <a:t/>
            </a:r>
            <a:endParaRPr/>
          </a:p>
          <a:p>
            <a:pPr indent="0" lvl="0" marL="0" rtl="0" algn="l">
              <a:lnSpc>
                <a:spcPct val="90000"/>
              </a:lnSpc>
              <a:spcBef>
                <a:spcPts val="1000"/>
              </a:spcBef>
              <a:spcAft>
                <a:spcPts val="0"/>
              </a:spcAft>
              <a:buSzPts val="24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g7dc311917d_0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oh yea one more thing...</a:t>
            </a:r>
            <a:endParaRPr/>
          </a:p>
        </p:txBody>
      </p:sp>
      <p:sp>
        <p:nvSpPr>
          <p:cNvPr id="410" name="Google Shape;410;g7dc311917d_0_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rPr lang="en-US"/>
              <a:t>Here’s the github for this project: </a:t>
            </a:r>
            <a:endParaRPr/>
          </a:p>
          <a:p>
            <a:pPr indent="0" lvl="0" marL="0" rtl="0" algn="l">
              <a:lnSpc>
                <a:spcPct val="90000"/>
              </a:lnSpc>
              <a:spcBef>
                <a:spcPts val="1000"/>
              </a:spcBef>
              <a:spcAft>
                <a:spcPts val="0"/>
              </a:spcAft>
              <a:buSzPts val="2400"/>
              <a:buNone/>
            </a:pPr>
            <a:r>
              <a:t/>
            </a:r>
            <a:endParaRPr>
              <a:solidFill>
                <a:srgbClr val="FFFFFF"/>
              </a:solidFill>
            </a:endParaRPr>
          </a:p>
          <a:p>
            <a:pPr indent="0" lvl="0" marL="0" rtl="0" algn="l">
              <a:lnSpc>
                <a:spcPct val="90000"/>
              </a:lnSpc>
              <a:spcBef>
                <a:spcPts val="1000"/>
              </a:spcBef>
              <a:spcAft>
                <a:spcPts val="0"/>
              </a:spcAft>
              <a:buSzPts val="2400"/>
              <a:buNone/>
            </a:pPr>
            <a:r>
              <a:rPr lang="en-US" sz="3000" u="sng">
                <a:solidFill>
                  <a:srgbClr val="FFFFFF"/>
                </a:solidFill>
                <a:latin typeface="Arial"/>
                <a:ea typeface="Arial"/>
                <a:cs typeface="Arial"/>
                <a:sym typeface="Arial"/>
                <a:hlinkClick r:id="rId3"/>
              </a:rPr>
              <a:t>https://github.com/Kaidriver/p5.js-pong-workshop</a:t>
            </a:r>
            <a:endParaRPr sz="3000">
              <a:solidFill>
                <a:srgbClr val="FFFFFF"/>
              </a:solidFill>
            </a:endParaRPr>
          </a:p>
          <a:p>
            <a:pPr indent="0" lvl="0" marL="0" rtl="0" algn="l">
              <a:lnSpc>
                <a:spcPct val="90000"/>
              </a:lnSpc>
              <a:spcBef>
                <a:spcPts val="1000"/>
              </a:spcBef>
              <a:spcAft>
                <a:spcPts val="0"/>
              </a:spcAft>
              <a:buSzPts val="2400"/>
              <a:buNone/>
            </a:pPr>
            <a:r>
              <a:t/>
            </a:r>
            <a:endParaRPr sz="3000">
              <a:solidFill>
                <a:srgbClr val="FFFFFF"/>
              </a:solidFill>
            </a:endParaRPr>
          </a:p>
          <a:p>
            <a:pPr indent="0" lvl="0" marL="0" rtl="0" algn="l">
              <a:lnSpc>
                <a:spcPct val="90000"/>
              </a:lnSpc>
              <a:spcBef>
                <a:spcPts val="1000"/>
              </a:spcBef>
              <a:spcAft>
                <a:spcPts val="0"/>
              </a:spcAft>
              <a:buSzPts val="2400"/>
              <a:buNone/>
            </a:pPr>
            <a:r>
              <a:rPr lang="en-US">
                <a:solidFill>
                  <a:srgbClr val="FFFFFF"/>
                </a:solidFill>
              </a:rPr>
              <a:t>Go to it to find this presentation and the final source code</a:t>
            </a:r>
            <a:endParaRPr>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36"/>
          <p:cNvSpPr txBox="1"/>
          <p:nvPr/>
        </p:nvSpPr>
        <p:spPr>
          <a:xfrm>
            <a:off x="2681287" y="2181798"/>
            <a:ext cx="6829425"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FF676A"/>
                </a:solidFill>
                <a:latin typeface="Avenir"/>
                <a:ea typeface="Avenir"/>
                <a:cs typeface="Avenir"/>
                <a:sym typeface="Avenir"/>
              </a:rPr>
              <a:t>thanks for coming to my TED talk lol</a:t>
            </a:r>
            <a:endParaRPr b="0" i="0" sz="1400" u="none" cap="none" strike="noStrike">
              <a:solidFill>
                <a:srgbClr val="000000"/>
              </a:solidFill>
              <a:latin typeface="Arial"/>
              <a:ea typeface="Arial"/>
              <a:cs typeface="Arial"/>
              <a:sym typeface="Arial"/>
            </a:endParaRPr>
          </a:p>
        </p:txBody>
      </p:sp>
      <p:sp>
        <p:nvSpPr>
          <p:cNvPr id="417" name="Google Shape;417;p36"/>
          <p:cNvSpPr txBox="1"/>
          <p:nvPr/>
        </p:nvSpPr>
        <p:spPr>
          <a:xfrm>
            <a:off x="2681286" y="4135397"/>
            <a:ext cx="6829425"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676A"/>
                </a:solidFill>
                <a:latin typeface="Avenir"/>
                <a:ea typeface="Avenir"/>
                <a:cs typeface="Avenir"/>
                <a:sym typeface="Avenir"/>
              </a:rPr>
              <a:t>no seriously, thank you :) uwu</a:t>
            </a:r>
            <a:endParaRPr b="1" i="0" sz="2400" u="none" cap="none" strike="noStrike">
              <a:solidFill>
                <a:srgbClr val="FF676A"/>
              </a:solidFill>
              <a:latin typeface="Avenir"/>
              <a:ea typeface="Avenir"/>
              <a:cs typeface="Avenir"/>
              <a:sym typeface="Avenir"/>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37"/>
          <p:cNvSpPr txBox="1"/>
          <p:nvPr>
            <p:ph idx="4294967295" type="title"/>
          </p:nvPr>
        </p:nvSpPr>
        <p:spPr>
          <a:xfrm>
            <a:off x="2220515" y="1616325"/>
            <a:ext cx="7750970" cy="10112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Avenir"/>
              <a:buNone/>
            </a:pPr>
            <a:r>
              <a:rPr lang="en-US" sz="3959">
                <a:latin typeface="Avenir"/>
                <a:ea typeface="Avenir"/>
                <a:cs typeface="Avenir"/>
                <a:sym typeface="Avenir"/>
              </a:rPr>
              <a:t>Enjoy the rest of CodeDay DC!</a:t>
            </a:r>
            <a:endParaRPr/>
          </a:p>
        </p:txBody>
      </p:sp>
      <p:pic>
        <p:nvPicPr>
          <p:cNvPr descr="Image result for hand wave emoji" id="424" name="Google Shape;424;p37"/>
          <p:cNvPicPr preferRelativeResize="0"/>
          <p:nvPr/>
        </p:nvPicPr>
        <p:blipFill rotWithShape="1">
          <a:blip r:embed="rId3">
            <a:alphaModFix/>
          </a:blip>
          <a:srcRect b="0" l="0" r="0" t="0"/>
          <a:stretch/>
        </p:blipFill>
        <p:spPr>
          <a:xfrm>
            <a:off x="4953000" y="3048743"/>
            <a:ext cx="2286000" cy="2286000"/>
          </a:xfrm>
          <a:prstGeom prst="rect">
            <a:avLst/>
          </a:prstGeom>
          <a:noFill/>
          <a:ln>
            <a:noFill/>
          </a:ln>
        </p:spPr>
      </p:pic>
    </p:spTree>
  </p:cSld>
  <p:clrMapOvr>
    <a:masterClrMapping/>
  </p:clrMapOvr>
  <p:transition spd="med">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g6e977b7f7f_0_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sz="3600"/>
              <a:t>Create a Repl.it account and open a repository!</a:t>
            </a:r>
            <a:endParaRPr sz="3600"/>
          </a:p>
        </p:txBody>
      </p:sp>
      <p:sp>
        <p:nvSpPr>
          <p:cNvPr id="133" name="Google Shape;133;g6e977b7f7f_0_39"/>
          <p:cNvSpPr txBox="1"/>
          <p:nvPr>
            <p:ph idx="1" type="body"/>
          </p:nvPr>
        </p:nvSpPr>
        <p:spPr>
          <a:xfrm>
            <a:off x="838200" y="1825625"/>
            <a:ext cx="6794700" cy="43512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1000"/>
              </a:spcBef>
              <a:spcAft>
                <a:spcPts val="0"/>
              </a:spcAft>
              <a:buSzPts val="2400"/>
              <a:buAutoNum type="arabicPeriod"/>
            </a:pPr>
            <a:r>
              <a:rPr lang="en-US"/>
              <a:t>Go to repl.it</a:t>
            </a:r>
            <a:endParaRPr/>
          </a:p>
          <a:p>
            <a:pPr indent="0" lvl="0" marL="457200" rtl="0" algn="l">
              <a:lnSpc>
                <a:spcPct val="90000"/>
              </a:lnSpc>
              <a:spcBef>
                <a:spcPts val="1000"/>
              </a:spcBef>
              <a:spcAft>
                <a:spcPts val="0"/>
              </a:spcAft>
              <a:buSzPts val="2400"/>
              <a:buNone/>
            </a:pPr>
            <a:r>
              <a:t/>
            </a:r>
            <a:endParaRPr/>
          </a:p>
          <a:p>
            <a:pPr indent="-381000" lvl="0" marL="457200" rtl="0" algn="l">
              <a:lnSpc>
                <a:spcPct val="90000"/>
              </a:lnSpc>
              <a:spcBef>
                <a:spcPts val="1000"/>
              </a:spcBef>
              <a:spcAft>
                <a:spcPts val="0"/>
              </a:spcAft>
              <a:buSzPts val="2400"/>
              <a:buAutoNum type="arabicPeriod"/>
            </a:pPr>
            <a:r>
              <a:rPr lang="en-US"/>
              <a:t>Press “sign-up” and log in with google </a:t>
            </a:r>
            <a:endParaRPr/>
          </a:p>
          <a:p>
            <a:pPr indent="0" lvl="0" marL="457200" rtl="0" algn="l">
              <a:lnSpc>
                <a:spcPct val="90000"/>
              </a:lnSpc>
              <a:spcBef>
                <a:spcPts val="1000"/>
              </a:spcBef>
              <a:spcAft>
                <a:spcPts val="0"/>
              </a:spcAft>
              <a:buSzPts val="2400"/>
              <a:buNone/>
            </a:pPr>
            <a:r>
              <a:t/>
            </a:r>
            <a:endParaRPr/>
          </a:p>
          <a:p>
            <a:pPr indent="-381000" lvl="0" marL="457200" rtl="0" algn="l">
              <a:lnSpc>
                <a:spcPct val="90000"/>
              </a:lnSpc>
              <a:spcBef>
                <a:spcPts val="1000"/>
              </a:spcBef>
              <a:spcAft>
                <a:spcPts val="0"/>
              </a:spcAft>
              <a:buSzPts val="2400"/>
              <a:buAutoNum type="arabicPeriod"/>
            </a:pPr>
            <a:r>
              <a:rPr lang="en-US"/>
              <a:t>Create a “new repl”</a:t>
            </a:r>
            <a:endParaRPr/>
          </a:p>
          <a:p>
            <a:pPr indent="0" lvl="0" marL="457200" rtl="0" algn="l">
              <a:lnSpc>
                <a:spcPct val="90000"/>
              </a:lnSpc>
              <a:spcBef>
                <a:spcPts val="1000"/>
              </a:spcBef>
              <a:spcAft>
                <a:spcPts val="0"/>
              </a:spcAft>
              <a:buSzPts val="2400"/>
              <a:buNone/>
            </a:pPr>
            <a:r>
              <a:t/>
            </a:r>
            <a:endParaRPr/>
          </a:p>
          <a:p>
            <a:pPr indent="-381000" lvl="0" marL="457200" rtl="0" algn="l">
              <a:lnSpc>
                <a:spcPct val="90000"/>
              </a:lnSpc>
              <a:spcBef>
                <a:spcPts val="1000"/>
              </a:spcBef>
              <a:spcAft>
                <a:spcPts val="0"/>
              </a:spcAft>
              <a:buSzPts val="2400"/>
              <a:buAutoNum type="arabicPeriod"/>
            </a:pPr>
            <a:r>
              <a:rPr lang="en-US"/>
              <a:t>Select HTML, CSS, JS and choose a project name</a:t>
            </a:r>
            <a:endParaRPr/>
          </a:p>
          <a:p>
            <a:pPr indent="0" lvl="0" marL="457200" rtl="0" algn="l">
              <a:lnSpc>
                <a:spcPct val="90000"/>
              </a:lnSpc>
              <a:spcBef>
                <a:spcPts val="1000"/>
              </a:spcBef>
              <a:spcAft>
                <a:spcPts val="0"/>
              </a:spcAft>
              <a:buSzPts val="2400"/>
              <a:buNone/>
            </a:pPr>
            <a:r>
              <a:t/>
            </a:r>
            <a:endParaRPr/>
          </a:p>
          <a:p>
            <a:pPr indent="-381000" lvl="0" marL="457200" rtl="0" algn="l">
              <a:lnSpc>
                <a:spcPct val="90000"/>
              </a:lnSpc>
              <a:spcBef>
                <a:spcPts val="1000"/>
              </a:spcBef>
              <a:spcAft>
                <a:spcPts val="0"/>
              </a:spcAft>
              <a:buSzPts val="2400"/>
              <a:buAutoNum type="arabicPeriod"/>
            </a:pPr>
            <a:r>
              <a:rPr lang="en-US"/>
              <a:t>If you screen looks like this, you’re all set!</a:t>
            </a:r>
            <a:endParaRPr/>
          </a:p>
        </p:txBody>
      </p:sp>
      <p:pic>
        <p:nvPicPr>
          <p:cNvPr id="134" name="Google Shape;134;g6e977b7f7f_0_39"/>
          <p:cNvPicPr preferRelativeResize="0"/>
          <p:nvPr/>
        </p:nvPicPr>
        <p:blipFill rotWithShape="1">
          <a:blip r:embed="rId3">
            <a:alphaModFix/>
          </a:blip>
          <a:srcRect b="0" l="0" r="0" t="0"/>
          <a:stretch/>
        </p:blipFill>
        <p:spPr>
          <a:xfrm>
            <a:off x="7350025" y="2352800"/>
            <a:ext cx="4254302" cy="1953579"/>
          </a:xfrm>
          <a:prstGeom prst="rect">
            <a:avLst/>
          </a:prstGeom>
          <a:noFill/>
          <a:ln>
            <a:noFill/>
          </a:ln>
        </p:spPr>
      </p:pic>
      <p:cxnSp>
        <p:nvCxnSpPr>
          <p:cNvPr id="135" name="Google Shape;135;g6e977b7f7f_0_39"/>
          <p:cNvCxnSpPr/>
          <p:nvPr/>
        </p:nvCxnSpPr>
        <p:spPr>
          <a:xfrm flipH="1" rot="10800000">
            <a:off x="7579800" y="4467725"/>
            <a:ext cx="976800" cy="1656000"/>
          </a:xfrm>
          <a:prstGeom prst="straightConnector1">
            <a:avLst/>
          </a:prstGeom>
          <a:noFill/>
          <a:ln cap="flat" cmpd="sng" w="76200">
            <a:solidFill>
              <a:srgbClr val="FFFFFF"/>
            </a:solidFill>
            <a:prstDash val="solid"/>
            <a:round/>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g6e977b7f7f_0_6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So… what are we making?</a:t>
            </a:r>
            <a:endParaRPr/>
          </a:p>
        </p:txBody>
      </p:sp>
      <p:sp>
        <p:nvSpPr>
          <p:cNvPr id="142" name="Google Shape;142;g6e977b7f7f_0_61"/>
          <p:cNvSpPr txBox="1"/>
          <p:nvPr>
            <p:ph idx="1" type="body"/>
          </p:nvPr>
        </p:nvSpPr>
        <p:spPr>
          <a:xfrm>
            <a:off x="838200" y="1836225"/>
            <a:ext cx="6582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rPr lang="en-US"/>
              <a:t>Everyone loves games...</a:t>
            </a:r>
            <a:endParaRPr/>
          </a:p>
          <a:p>
            <a:pPr indent="0" lvl="0" marL="0" rtl="0" algn="l">
              <a:lnSpc>
                <a:spcPct val="90000"/>
              </a:lnSpc>
              <a:spcBef>
                <a:spcPts val="1000"/>
              </a:spcBef>
              <a:spcAft>
                <a:spcPts val="0"/>
              </a:spcAft>
              <a:buSzPts val="2400"/>
              <a:buNone/>
            </a:pPr>
            <a:r>
              <a:rPr lang="en-US"/>
              <a:t>Everyone loves simplicity...</a:t>
            </a:r>
            <a:endParaRPr/>
          </a:p>
          <a:p>
            <a:pPr indent="0" lvl="0" marL="0" rtl="0" algn="l">
              <a:lnSpc>
                <a:spcPct val="90000"/>
              </a:lnSpc>
              <a:spcBef>
                <a:spcPts val="1000"/>
              </a:spcBef>
              <a:spcAft>
                <a:spcPts val="0"/>
              </a:spcAft>
              <a:buSzPts val="2400"/>
              <a:buNone/>
            </a:pPr>
            <a:r>
              <a:t/>
            </a:r>
            <a:endParaRPr/>
          </a:p>
          <a:p>
            <a:pPr indent="0" lvl="0" marL="0" rtl="0" algn="l">
              <a:lnSpc>
                <a:spcPct val="90000"/>
              </a:lnSpc>
              <a:spcBef>
                <a:spcPts val="1000"/>
              </a:spcBef>
              <a:spcAft>
                <a:spcPts val="0"/>
              </a:spcAft>
              <a:buSzPts val="2400"/>
              <a:buNone/>
            </a:pPr>
            <a:r>
              <a:rPr lang="en-US"/>
              <a:t>So we are creating the classic game of pong!</a:t>
            </a:r>
            <a:endParaRPr/>
          </a:p>
          <a:p>
            <a:pPr indent="0" lvl="0" marL="0" rtl="0" algn="l">
              <a:lnSpc>
                <a:spcPct val="90000"/>
              </a:lnSpc>
              <a:spcBef>
                <a:spcPts val="1000"/>
              </a:spcBef>
              <a:spcAft>
                <a:spcPts val="0"/>
              </a:spcAft>
              <a:buSzPts val="2400"/>
              <a:buNone/>
            </a:pPr>
            <a:r>
              <a:t/>
            </a:r>
            <a:endParaRPr/>
          </a:p>
          <a:p>
            <a:pPr indent="0" lvl="0" marL="0" rtl="0" algn="l">
              <a:lnSpc>
                <a:spcPct val="90000"/>
              </a:lnSpc>
              <a:spcBef>
                <a:spcPts val="1000"/>
              </a:spcBef>
              <a:spcAft>
                <a:spcPts val="0"/>
              </a:spcAft>
              <a:buSzPts val="2400"/>
              <a:buNone/>
            </a:pPr>
            <a:r>
              <a:rPr lang="en-US"/>
              <a:t>p5.js is perfect for creating 2D games like pong as it is really easy to create simple graphics, capture user input, and control object movement. </a:t>
            </a:r>
            <a:endParaRPr/>
          </a:p>
        </p:txBody>
      </p:sp>
      <p:pic>
        <p:nvPicPr>
          <p:cNvPr id="143" name="Google Shape;143;g6e977b7f7f_0_61"/>
          <p:cNvPicPr preferRelativeResize="0"/>
          <p:nvPr/>
        </p:nvPicPr>
        <p:blipFill rotWithShape="1">
          <a:blip r:embed="rId3">
            <a:alphaModFix/>
          </a:blip>
          <a:srcRect b="0" l="0" r="0" t="0"/>
          <a:stretch/>
        </p:blipFill>
        <p:spPr>
          <a:xfrm>
            <a:off x="7625299" y="1836225"/>
            <a:ext cx="3919786" cy="2401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g6e977b7f7f_0_6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Alright, let’s begin coding!!!</a:t>
            </a:r>
            <a:endParaRPr/>
          </a:p>
        </p:txBody>
      </p:sp>
      <p:sp>
        <p:nvSpPr>
          <p:cNvPr id="150" name="Google Shape;150;g6e977b7f7f_0_6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t/>
            </a:r>
            <a:endParaRPr/>
          </a:p>
        </p:txBody>
      </p:sp>
      <p:pic>
        <p:nvPicPr>
          <p:cNvPr id="151" name="Google Shape;151;g6e977b7f7f_0_68"/>
          <p:cNvPicPr preferRelativeResize="0"/>
          <p:nvPr/>
        </p:nvPicPr>
        <p:blipFill rotWithShape="1">
          <a:blip r:embed="rId3">
            <a:alphaModFix/>
          </a:blip>
          <a:srcRect b="0" l="0" r="0" t="0"/>
          <a:stretch/>
        </p:blipFill>
        <p:spPr>
          <a:xfrm>
            <a:off x="838199" y="2046278"/>
            <a:ext cx="5764149" cy="2435550"/>
          </a:xfrm>
          <a:prstGeom prst="rect">
            <a:avLst/>
          </a:prstGeom>
          <a:noFill/>
          <a:ln>
            <a:noFill/>
          </a:ln>
        </p:spPr>
      </p:pic>
      <p:sp>
        <p:nvSpPr>
          <p:cNvPr id="152" name="Google Shape;152;g6e977b7f7f_0_68"/>
          <p:cNvSpPr txBox="1"/>
          <p:nvPr/>
        </p:nvSpPr>
        <p:spPr>
          <a:xfrm>
            <a:off x="6754900" y="1605100"/>
            <a:ext cx="4223400" cy="433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Avenir"/>
                <a:ea typeface="Avenir"/>
                <a:cs typeface="Avenir"/>
                <a:sym typeface="Avenir"/>
              </a:rPr>
              <a:t>Start with adding the three script tags in the HTML file:</a:t>
            </a:r>
            <a:endParaRPr b="1" i="0" sz="18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chemeClr val="lt1"/>
              </a:buClr>
              <a:buSzPts val="1100"/>
              <a:buFont typeface="Arial"/>
              <a:buNone/>
            </a:pPr>
            <a:r>
              <a:rPr b="0" i="0" lang="en-US" sz="1400" u="none" cap="none" strike="noStrike">
                <a:solidFill>
                  <a:srgbClr val="FFFFFF"/>
                </a:solidFill>
                <a:latin typeface="Arial"/>
                <a:ea typeface="Arial"/>
                <a:cs typeface="Arial"/>
                <a:sym typeface="Arial"/>
              </a:rPr>
              <a:t>&lt;script src="https://cdnjs.cloudflare.com/ajax/libs/p5.js/0.6.1/p5.js"&gt;&lt;/script&gt;</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Arial"/>
                <a:ea typeface="Arial"/>
                <a:cs typeface="Arial"/>
                <a:sym typeface="Arial"/>
              </a:rPr>
              <a:t>    </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rPr b="0" i="0" lang="en-US" sz="1400" u="none" cap="none" strike="noStrike">
                <a:solidFill>
                  <a:srgbClr val="FFFFFF"/>
                </a:solidFill>
                <a:latin typeface="Arial"/>
                <a:ea typeface="Arial"/>
                <a:cs typeface="Arial"/>
                <a:sym typeface="Arial"/>
              </a:rPr>
              <a:t>&lt;script src="https://cdn.rawgit.com/molleindustria/p5.play/42cd19c3/lib/p5.play.js"&gt;&lt;/script&gt;</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rPr b="0" i="0" lang="en-US" sz="1400" u="none" cap="none" strike="noStrike">
                <a:solidFill>
                  <a:srgbClr val="FFFFFF"/>
                </a:solidFill>
                <a:latin typeface="Arial"/>
                <a:ea typeface="Arial"/>
                <a:cs typeface="Arial"/>
                <a:sym typeface="Arial"/>
              </a:rPr>
              <a:t>&lt;script src="script.js"&gt;&lt;/script&gt;</a:t>
            </a:r>
            <a:endParaRPr b="1" i="0" sz="18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venir"/>
              <a:ea typeface="Avenir"/>
              <a:cs typeface="Avenir"/>
              <a:sym typeface="Avenir"/>
            </a:endParaRPr>
          </a:p>
        </p:txBody>
      </p:sp>
      <p:sp>
        <p:nvSpPr>
          <p:cNvPr id="153" name="Google Shape;153;g6e977b7f7f_0_68"/>
          <p:cNvSpPr txBox="1"/>
          <p:nvPr/>
        </p:nvSpPr>
        <p:spPr>
          <a:xfrm>
            <a:off x="838200" y="5417400"/>
            <a:ext cx="9709800" cy="14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These tags will ensure that your p5.js project is linked to the HTML and displayed on the website. </a:t>
            </a:r>
            <a:endParaRPr b="0" i="0" sz="2400" u="none" cap="none" strike="noStrike">
              <a:solidFill>
                <a:srgbClr val="FFFFFF"/>
              </a:solidFill>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g6e977b7f7f_0_5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Go back to the script.js file</a:t>
            </a:r>
            <a:endParaRPr/>
          </a:p>
        </p:txBody>
      </p:sp>
      <p:sp>
        <p:nvSpPr>
          <p:cNvPr id="160" name="Google Shape;160;g6e977b7f7f_0_51"/>
          <p:cNvSpPr txBox="1"/>
          <p:nvPr>
            <p:ph idx="1" type="body"/>
          </p:nvPr>
        </p:nvSpPr>
        <p:spPr>
          <a:xfrm>
            <a:off x="838200" y="16908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rPr lang="en-US"/>
              <a:t>There are a couple of basic layout functions you need to know about p5:</a:t>
            </a:r>
            <a:endParaRPr/>
          </a:p>
          <a:p>
            <a:pPr indent="0" lvl="0" marL="0" rtl="0" algn="l">
              <a:lnSpc>
                <a:spcPct val="90000"/>
              </a:lnSpc>
              <a:spcBef>
                <a:spcPts val="1000"/>
              </a:spcBef>
              <a:spcAft>
                <a:spcPts val="0"/>
              </a:spcAft>
              <a:buSzPts val="2400"/>
              <a:buNone/>
            </a:pPr>
            <a:r>
              <a:t/>
            </a:r>
            <a:endParaRPr/>
          </a:p>
          <a:p>
            <a:pPr indent="0" lvl="0" marL="0" rtl="0" algn="l">
              <a:lnSpc>
                <a:spcPct val="90000"/>
              </a:lnSpc>
              <a:spcBef>
                <a:spcPts val="1000"/>
              </a:spcBef>
              <a:spcAft>
                <a:spcPts val="0"/>
              </a:spcAft>
              <a:buSzPts val="2400"/>
              <a:buNone/>
            </a:pPr>
            <a:r>
              <a:rPr lang="en-US"/>
              <a:t> </a:t>
            </a:r>
            <a:endParaRPr/>
          </a:p>
        </p:txBody>
      </p:sp>
      <p:pic>
        <p:nvPicPr>
          <p:cNvPr id="161" name="Google Shape;161;g6e977b7f7f_0_51"/>
          <p:cNvPicPr preferRelativeResize="0"/>
          <p:nvPr/>
        </p:nvPicPr>
        <p:blipFill rotWithShape="1">
          <a:blip r:embed="rId3">
            <a:alphaModFix/>
          </a:blip>
          <a:srcRect b="0" l="0" r="0" t="0"/>
          <a:stretch/>
        </p:blipFill>
        <p:spPr>
          <a:xfrm>
            <a:off x="838200" y="2729963"/>
            <a:ext cx="5924550" cy="2847975"/>
          </a:xfrm>
          <a:prstGeom prst="rect">
            <a:avLst/>
          </a:prstGeom>
          <a:noFill/>
          <a:ln>
            <a:noFill/>
          </a:ln>
        </p:spPr>
      </p:pic>
      <p:sp>
        <p:nvSpPr>
          <p:cNvPr id="162" name="Google Shape;162;g6e977b7f7f_0_51"/>
          <p:cNvSpPr txBox="1"/>
          <p:nvPr/>
        </p:nvSpPr>
        <p:spPr>
          <a:xfrm>
            <a:off x="7059700" y="2473550"/>
            <a:ext cx="3567000" cy="320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venir"/>
                <a:ea typeface="Avenir"/>
                <a:cs typeface="Avenir"/>
                <a:sym typeface="Avenir"/>
              </a:rPr>
              <a:t>Setup: This executes before the program runs, and it is the place where you set up variables and load images, etc.</a:t>
            </a:r>
            <a:endParaRPr b="0" i="0" sz="18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venir"/>
                <a:ea typeface="Avenir"/>
                <a:cs typeface="Avenir"/>
                <a:sym typeface="Avenir"/>
              </a:rPr>
              <a:t>Draw: This executes during every frame of the program, and it is where you want to program the bulk of your project </a:t>
            </a:r>
            <a:endParaRPr b="0" i="0" sz="18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venir"/>
                <a:ea typeface="Avenir"/>
                <a:cs typeface="Avenir"/>
                <a:sym typeface="Avenir"/>
              </a:rPr>
              <a:t>(i.e ball moving)</a:t>
            </a:r>
            <a:endParaRPr b="0" i="0" sz="18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venir"/>
              <a:ea typeface="Avenir"/>
              <a:cs typeface="Avenir"/>
              <a:sym typeface="Avenir"/>
            </a:endParaRPr>
          </a:p>
        </p:txBody>
      </p:sp>
      <p:sp>
        <p:nvSpPr>
          <p:cNvPr id="163" name="Google Shape;163;g6e977b7f7f_0_51"/>
          <p:cNvSpPr txBox="1"/>
          <p:nvPr/>
        </p:nvSpPr>
        <p:spPr>
          <a:xfrm>
            <a:off x="891750" y="5791750"/>
            <a:ext cx="10212600" cy="73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These functions are necessary for every p5.js project!</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Please code these into your file. </a:t>
            </a:r>
            <a:endParaRPr b="0" i="0" sz="2400" u="none" cap="none" strike="noStrike">
              <a:solidFill>
                <a:srgbClr val="FFFFFF"/>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g6eb575bd42_0_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Canvas</a:t>
            </a:r>
            <a:endParaRPr/>
          </a:p>
        </p:txBody>
      </p:sp>
      <p:sp>
        <p:nvSpPr>
          <p:cNvPr id="170" name="Google Shape;170;g6eb575bd42_0_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rPr lang="en-US"/>
              <a:t>Let’s begin by creating the canvas: </a:t>
            </a:r>
            <a:endParaRPr/>
          </a:p>
          <a:p>
            <a:pPr indent="0" lvl="0" marL="0" rtl="0" algn="l">
              <a:lnSpc>
                <a:spcPct val="90000"/>
              </a:lnSpc>
              <a:spcBef>
                <a:spcPts val="1000"/>
              </a:spcBef>
              <a:spcAft>
                <a:spcPts val="0"/>
              </a:spcAft>
              <a:buSzPts val="2400"/>
              <a:buNone/>
            </a:pPr>
            <a:r>
              <a:t/>
            </a:r>
            <a:endParaRPr/>
          </a:p>
        </p:txBody>
      </p:sp>
      <p:pic>
        <p:nvPicPr>
          <p:cNvPr id="171" name="Google Shape;171;g6eb575bd42_0_5"/>
          <p:cNvPicPr preferRelativeResize="0"/>
          <p:nvPr/>
        </p:nvPicPr>
        <p:blipFill rotWithShape="1">
          <a:blip r:embed="rId3">
            <a:alphaModFix/>
          </a:blip>
          <a:srcRect b="0" l="0" r="0" t="0"/>
          <a:stretch/>
        </p:blipFill>
        <p:spPr>
          <a:xfrm>
            <a:off x="903213" y="2584613"/>
            <a:ext cx="5076825" cy="3800475"/>
          </a:xfrm>
          <a:prstGeom prst="rect">
            <a:avLst/>
          </a:prstGeom>
          <a:noFill/>
          <a:ln>
            <a:noFill/>
          </a:ln>
        </p:spPr>
      </p:pic>
      <p:sp>
        <p:nvSpPr>
          <p:cNvPr id="172" name="Google Shape;172;g6eb575bd42_0_5"/>
          <p:cNvSpPr txBox="1"/>
          <p:nvPr/>
        </p:nvSpPr>
        <p:spPr>
          <a:xfrm>
            <a:off x="6277075" y="513125"/>
            <a:ext cx="5076900" cy="416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Everything you create will be located on the canvas!</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For the purposes of our game, our canvas will fill the whole screen.</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Therefore we will utilize the windowWidth and windowHeight variables.</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windowResized() will resize the canvas when the window is resized.</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background(color) function fills the canvas with a designated color </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(0 = black, 255 = white)</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g7dc311917d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Canvas finishing touches</a:t>
            </a:r>
            <a:endParaRPr/>
          </a:p>
        </p:txBody>
      </p:sp>
      <p:sp>
        <p:nvSpPr>
          <p:cNvPr id="179" name="Google Shape;179;g7dc311917d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t/>
            </a:r>
            <a:endParaRPr/>
          </a:p>
        </p:txBody>
      </p:sp>
      <p:pic>
        <p:nvPicPr>
          <p:cNvPr id="180" name="Google Shape;180;g7dc311917d_0_0"/>
          <p:cNvPicPr preferRelativeResize="0"/>
          <p:nvPr/>
        </p:nvPicPr>
        <p:blipFill rotWithShape="1">
          <a:blip r:embed="rId3">
            <a:alphaModFix/>
          </a:blip>
          <a:srcRect b="0" l="0" r="0" t="0"/>
          <a:stretch/>
        </p:blipFill>
        <p:spPr>
          <a:xfrm>
            <a:off x="838200" y="1825625"/>
            <a:ext cx="3981450" cy="2857500"/>
          </a:xfrm>
          <a:prstGeom prst="rect">
            <a:avLst/>
          </a:prstGeom>
          <a:noFill/>
          <a:ln>
            <a:noFill/>
          </a:ln>
        </p:spPr>
      </p:pic>
      <p:sp>
        <p:nvSpPr>
          <p:cNvPr id="181" name="Google Shape;181;g7dc311917d_0_0"/>
          <p:cNvSpPr txBox="1"/>
          <p:nvPr/>
        </p:nvSpPr>
        <p:spPr>
          <a:xfrm>
            <a:off x="5300675" y="1900250"/>
            <a:ext cx="4914900" cy="40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Go to your style.css file</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The CSS file is responsible for styling the website, such as color and positioning</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venir"/>
                <a:ea typeface="Avenir"/>
                <a:cs typeface="Avenir"/>
                <a:sym typeface="Avenir"/>
              </a:rPr>
              <a:t>We will add these few lines of code to make sure that the canvas completely fills the window</a:t>
            </a:r>
            <a:endParaRPr b="0" i="0" sz="2400" u="none" cap="none" strike="noStrike">
              <a:solidFill>
                <a:srgbClr val="FFFFFF"/>
              </a:solidFill>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
      <a:dk1>
        <a:srgbClr val="FFFFFF"/>
      </a:dk1>
      <a:lt1>
        <a:srgbClr val="000000"/>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2018-11-03T00:31:46Z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0x0101002BC253F104394440850A6585655D25FC</vt:lpwstr>
  </property>
</Properties>
</file>