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W2pKNtZ5/JoxNgQD8JSLeWgRz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b575bd4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b575bd42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6eb575bd42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eb575bd42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eb575bd42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6eb575bd42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eb575bd42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eb575bd42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6eb575bd42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eb575bd42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eb575bd42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6eb575bd42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eb575bd42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eb575bd42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6eb575bd42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eb575bd42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eb575bd42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6eb575bd42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b575bd42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b575bd42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6eb575bd42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eb575bd42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b575bd42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6eb575bd42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eb575bd42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eb575bd42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6eb575bd42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eb575bd42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b575bd42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6eb575bd42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977b7f7f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977b7f7f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6e977b7f7f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eb575bd42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eb575bd42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6eb575bd42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eb575bd4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eb575bd42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6eb575bd42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eb575bd42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eb575bd42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6eb575bd42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eb575bd42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eb575bd42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6eb575bd42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eb575bd42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b575bd42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6eb575bd42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eb575bd42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eb575bd42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6eb575bd42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eb575bd42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eb575bd42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6eb575bd42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eb575bd42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eb575bd42_0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6eb575bd42_0_1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eb575bd42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eb575bd42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6eb575bd42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eb575bd42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eb575bd42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6eb575bd42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977b7f7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977b7f7f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6e977b7f7f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eb575bd42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eb575bd42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6eb575bd42_0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eb575bd42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eb575bd42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6eb575bd42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eb575bd42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eb575bd42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6eb575bd42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eb575bd42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eb575bd42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6eb575bd42_0_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e977b7f7f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977b7f7f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6e977b7f7f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977b7f7f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977b7f7f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6e977b7f7f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977b7f7f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977b7f7f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6e977b7f7f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977b7f7f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977b7f7f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6e977b7f7f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b575bd4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b575bd42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6eb575bd42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b575bd42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b575bd42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6eb575bd42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9"/>
          <p:cNvSpPr txBox="1"/>
          <p:nvPr>
            <p:ph type="title"/>
          </p:nvPr>
        </p:nvSpPr>
        <p:spPr>
          <a:xfrm>
            <a:off x="831850" y="114648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39"/>
          <p:cNvPicPr preferRelativeResize="0"/>
          <p:nvPr/>
        </p:nvPicPr>
        <p:blipFill rotWithShape="1">
          <a:blip r:embed="rId2">
            <a:alphaModFix/>
          </a:blip>
          <a:srcRect b="0" l="0" r="0" t="0"/>
          <a:stretch/>
        </p:blipFill>
        <p:spPr>
          <a:xfrm>
            <a:off x="831850" y="4111625"/>
            <a:ext cx="2850359" cy="21113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48"/>
          <p:cNvSpPr txBox="1"/>
          <p:nvPr>
            <p:ph type="title"/>
          </p:nvPr>
        </p:nvSpPr>
        <p:spPr>
          <a:xfrm>
            <a:off x="839788" y="457200"/>
            <a:ext cx="3932237" cy="14951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81" name="Google Shape;81;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5" name="Google Shape;85;p48"/>
          <p:cNvPicPr preferRelativeResize="0"/>
          <p:nvPr/>
        </p:nvPicPr>
        <p:blipFill rotWithShape="1">
          <a:blip r:embed="rId2">
            <a:alphaModFix/>
          </a:blip>
          <a:srcRect b="-47645" l="0" r="31493" t="0"/>
          <a:stretch/>
        </p:blipFill>
        <p:spPr>
          <a:xfrm>
            <a:off x="908329" y="1890724"/>
            <a:ext cx="1044040" cy="16667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2" name="Google Shape;92;p49"/>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venir"/>
              <a:buNone/>
              <a:defRPr>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venir"/>
                <a:ea typeface="Avenir"/>
                <a:cs typeface="Avenir"/>
                <a:sym typeface="Avenir"/>
              </a:defRPr>
            </a:lvl1pPr>
            <a:lvl2pPr indent="-355600" lvl="1" marL="914400" algn="l">
              <a:lnSpc>
                <a:spcPct val="90000"/>
              </a:lnSpc>
              <a:spcBef>
                <a:spcPts val="500"/>
              </a:spcBef>
              <a:spcAft>
                <a:spcPts val="0"/>
              </a:spcAft>
              <a:buClr>
                <a:schemeClr val="dk1"/>
              </a:buClr>
              <a:buSzPts val="2000"/>
              <a:buChar char="•"/>
              <a:defRPr sz="2000">
                <a:latin typeface="Avenir"/>
                <a:ea typeface="Avenir"/>
                <a:cs typeface="Avenir"/>
                <a:sym typeface="Avenir"/>
              </a:defRPr>
            </a:lvl2pPr>
            <a:lvl3pPr indent="-342900" lvl="2" marL="1371600" algn="l">
              <a:lnSpc>
                <a:spcPct val="90000"/>
              </a:lnSpc>
              <a:spcBef>
                <a:spcPts val="500"/>
              </a:spcBef>
              <a:spcAft>
                <a:spcPts val="0"/>
              </a:spcAft>
              <a:buClr>
                <a:schemeClr val="dk1"/>
              </a:buClr>
              <a:buSzPts val="1800"/>
              <a:buChar char="•"/>
              <a:defRPr sz="1800">
                <a:latin typeface="Avenir"/>
                <a:ea typeface="Avenir"/>
                <a:cs typeface="Avenir"/>
                <a:sym typeface="Avenir"/>
              </a:defRPr>
            </a:lvl3pPr>
            <a:lvl4pPr indent="-330200" lvl="3" marL="1828800" algn="l">
              <a:lnSpc>
                <a:spcPct val="90000"/>
              </a:lnSpc>
              <a:spcBef>
                <a:spcPts val="500"/>
              </a:spcBef>
              <a:spcAft>
                <a:spcPts val="0"/>
              </a:spcAft>
              <a:buClr>
                <a:schemeClr val="dk1"/>
              </a:buClr>
              <a:buSzPts val="1600"/>
              <a:buChar char="•"/>
              <a:defRPr sz="1600">
                <a:latin typeface="Avenir"/>
                <a:ea typeface="Avenir"/>
                <a:cs typeface="Avenir"/>
                <a:sym typeface="Avenir"/>
              </a:defRPr>
            </a:lvl4pPr>
            <a:lvl5pPr indent="-330200" lvl="4" marL="2286000" algn="l">
              <a:lnSpc>
                <a:spcPct val="90000"/>
              </a:lnSpc>
              <a:spcBef>
                <a:spcPts val="500"/>
              </a:spcBef>
              <a:spcAft>
                <a:spcPts val="0"/>
              </a:spcAft>
              <a:buClr>
                <a:schemeClr val="dk1"/>
              </a:buClr>
              <a:buSzPts val="1600"/>
              <a:buChar char="•"/>
              <a:defRPr sz="1600">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40"/>
          <p:cNvPicPr preferRelativeResize="0"/>
          <p:nvPr/>
        </p:nvPicPr>
        <p:blipFill rotWithShape="1">
          <a:blip r:embed="rId2">
            <a:alphaModFix/>
          </a:blip>
          <a:srcRect b="0" l="0" r="0" t="0"/>
          <a:stretch/>
        </p:blipFill>
        <p:spPr>
          <a:xfrm>
            <a:off x="914401" y="1435554"/>
            <a:ext cx="2079170" cy="15401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42"/>
          <p:cNvSpPr txBox="1"/>
          <p:nvPr>
            <p:ph type="ctrTitle"/>
          </p:nvPr>
        </p:nvSpPr>
        <p:spPr>
          <a:xfrm>
            <a:off x="838200" y="1122363"/>
            <a:ext cx="9829800" cy="187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2"/>
          <p:cNvSpPr txBox="1"/>
          <p:nvPr>
            <p:ph idx="1" type="subTitle"/>
          </p:nvPr>
        </p:nvSpPr>
        <p:spPr>
          <a:xfrm>
            <a:off x="838200" y="3602038"/>
            <a:ext cx="98298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42"/>
          <p:cNvPicPr preferRelativeResize="0"/>
          <p:nvPr/>
        </p:nvPicPr>
        <p:blipFill rotWithShape="1">
          <a:blip r:embed="rId2">
            <a:alphaModFix/>
          </a:blip>
          <a:srcRect b="0" l="0" r="0" t="0"/>
          <a:stretch/>
        </p:blipFill>
        <p:spPr>
          <a:xfrm>
            <a:off x="858764" y="3044824"/>
            <a:ext cx="2850359" cy="21113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vert Intro">
  <p:cSld name="Invert Intro">
    <p:spTree>
      <p:nvGrpSpPr>
        <p:cNvPr id="40" name="Shape 40"/>
        <p:cNvGrpSpPr/>
        <p:nvPr/>
      </p:nvGrpSpPr>
      <p:grpSpPr>
        <a:xfrm>
          <a:off x="0" y="0"/>
          <a:ext cx="0" cy="0"/>
          <a:chOff x="0" y="0"/>
          <a:chExt cx="0" cy="0"/>
        </a:xfrm>
      </p:grpSpPr>
      <p:sp>
        <p:nvSpPr>
          <p:cNvPr id="41" name="Google Shape;4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venir"/>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5" name="Google Shape;45;p43"/>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sp>
        <p:nvSpPr>
          <p:cNvPr id="47" name="Google Shape;4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44"/>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45"/>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9" name="Google Shape;69;p46"/>
          <p:cNvPicPr preferRelativeResize="0"/>
          <p:nvPr/>
        </p:nvPicPr>
        <p:blipFill rotWithShape="1">
          <a:blip r:embed="rId2">
            <a:alphaModFix/>
          </a:blip>
          <a:srcRect b="0" l="0" r="0" t="0"/>
          <a:stretch/>
        </p:blipFill>
        <p:spPr>
          <a:xfrm>
            <a:off x="914401" y="1397454"/>
            <a:ext cx="2079170" cy="15401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47"/>
          <p:cNvSpPr txBox="1"/>
          <p:nvPr>
            <p:ph type="title"/>
          </p:nvPr>
        </p:nvSpPr>
        <p:spPr>
          <a:xfrm>
            <a:off x="839788" y="457200"/>
            <a:ext cx="3932237" cy="14873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p47"/>
          <p:cNvPicPr preferRelativeResize="0"/>
          <p:nvPr/>
        </p:nvPicPr>
        <p:blipFill rotWithShape="1">
          <a:blip r:embed="rId2">
            <a:alphaModFix/>
          </a:blip>
          <a:srcRect b="-47645" l="0" r="31493" t="0"/>
          <a:stretch/>
        </p:blipFill>
        <p:spPr>
          <a:xfrm>
            <a:off x="908329" y="1890724"/>
            <a:ext cx="1044040" cy="16667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C2F33"/>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1"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Avenir"/>
                <a:ea typeface="Avenir"/>
                <a:cs typeface="Avenir"/>
                <a:sym typeface="Avenir"/>
              </a:defRPr>
            </a:lvl1pPr>
            <a:lvl2pPr indent="0" lvl="1" marL="0" marR="0" rtl="0" algn="r">
              <a:spcBef>
                <a:spcPts val="0"/>
              </a:spcBef>
              <a:buNone/>
              <a:defRPr b="0" i="0" sz="1200" u="none" cap="none" strike="noStrike">
                <a:solidFill>
                  <a:schemeClr val="dk1"/>
                </a:solidFill>
                <a:latin typeface="Avenir"/>
                <a:ea typeface="Avenir"/>
                <a:cs typeface="Avenir"/>
                <a:sym typeface="Avenir"/>
              </a:defRPr>
            </a:lvl2pPr>
            <a:lvl3pPr indent="0" lvl="2" marL="0" marR="0" rtl="0" algn="r">
              <a:spcBef>
                <a:spcPts val="0"/>
              </a:spcBef>
              <a:buNone/>
              <a:defRPr b="0" i="0" sz="1200" u="none" cap="none" strike="noStrike">
                <a:solidFill>
                  <a:schemeClr val="dk1"/>
                </a:solidFill>
                <a:latin typeface="Avenir"/>
                <a:ea typeface="Avenir"/>
                <a:cs typeface="Avenir"/>
                <a:sym typeface="Avenir"/>
              </a:defRPr>
            </a:lvl3pPr>
            <a:lvl4pPr indent="0" lvl="3" marL="0" marR="0" rtl="0" algn="r">
              <a:spcBef>
                <a:spcPts val="0"/>
              </a:spcBef>
              <a:buNone/>
              <a:defRPr b="0" i="0" sz="1200" u="none" cap="none" strike="noStrike">
                <a:solidFill>
                  <a:schemeClr val="dk1"/>
                </a:solidFill>
                <a:latin typeface="Avenir"/>
                <a:ea typeface="Avenir"/>
                <a:cs typeface="Avenir"/>
                <a:sym typeface="Avenir"/>
              </a:defRPr>
            </a:lvl4pPr>
            <a:lvl5pPr indent="0" lvl="4" marL="0" marR="0" rtl="0" algn="r">
              <a:spcBef>
                <a:spcPts val="0"/>
              </a:spcBef>
              <a:buNone/>
              <a:defRPr b="0" i="0" sz="1200" u="none" cap="none" strike="noStrike">
                <a:solidFill>
                  <a:schemeClr val="dk1"/>
                </a:solidFill>
                <a:latin typeface="Avenir"/>
                <a:ea typeface="Avenir"/>
                <a:cs typeface="Avenir"/>
                <a:sym typeface="Avenir"/>
              </a:defRPr>
            </a:lvl5pPr>
            <a:lvl6pPr indent="0" lvl="5" marL="0" marR="0" rtl="0" algn="r">
              <a:spcBef>
                <a:spcPts val="0"/>
              </a:spcBef>
              <a:buNone/>
              <a:defRPr b="0" i="0" sz="1200" u="none" cap="none" strike="noStrike">
                <a:solidFill>
                  <a:schemeClr val="dk1"/>
                </a:solidFill>
                <a:latin typeface="Avenir"/>
                <a:ea typeface="Avenir"/>
                <a:cs typeface="Avenir"/>
                <a:sym typeface="Avenir"/>
              </a:defRPr>
            </a:lvl6pPr>
            <a:lvl7pPr indent="0" lvl="6" marL="0" marR="0" rtl="0" algn="r">
              <a:spcBef>
                <a:spcPts val="0"/>
              </a:spcBef>
              <a:buNone/>
              <a:defRPr b="0" i="0" sz="1200" u="none" cap="none" strike="noStrike">
                <a:solidFill>
                  <a:schemeClr val="dk1"/>
                </a:solidFill>
                <a:latin typeface="Avenir"/>
                <a:ea typeface="Avenir"/>
                <a:cs typeface="Avenir"/>
                <a:sym typeface="Avenir"/>
              </a:defRPr>
            </a:lvl7pPr>
            <a:lvl8pPr indent="0" lvl="7" marL="0" marR="0" rtl="0" algn="r">
              <a:spcBef>
                <a:spcPts val="0"/>
              </a:spcBef>
              <a:buNone/>
              <a:defRPr b="0" i="0" sz="1200" u="none" cap="none" strike="noStrike">
                <a:solidFill>
                  <a:schemeClr val="dk1"/>
                </a:solidFill>
                <a:latin typeface="Avenir"/>
                <a:ea typeface="Avenir"/>
                <a:cs typeface="Avenir"/>
                <a:sym typeface="Avenir"/>
              </a:defRPr>
            </a:lvl8pPr>
            <a:lvl9pPr indent="0" lvl="8" marL="0" marR="0" rtl="0" algn="r">
              <a:spcBef>
                <a:spcPts val="0"/>
              </a:spcBef>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type="title"/>
          </p:nvPr>
        </p:nvSpPr>
        <p:spPr>
          <a:xfrm>
            <a:off x="831850" y="2987266"/>
            <a:ext cx="10515600" cy="101195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Avenir"/>
              <a:buNone/>
            </a:pPr>
            <a:r>
              <a:rPr lang="en-US"/>
              <a:t>p5.js Workshop</a:t>
            </a:r>
            <a:endParaRPr/>
          </a:p>
        </p:txBody>
      </p:sp>
      <p:sp>
        <p:nvSpPr>
          <p:cNvPr id="105" name="Google Shape;105;p1"/>
          <p:cNvSpPr txBox="1"/>
          <p:nvPr>
            <p:ph idx="1" type="body"/>
          </p:nvPr>
        </p:nvSpPr>
        <p:spPr>
          <a:xfrm>
            <a:off x="918100" y="477591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BFBFBF"/>
              </a:buClr>
              <a:buSzPts val="2400"/>
              <a:buNone/>
            </a:pPr>
            <a:r>
              <a:rPr lang="en-US">
                <a:solidFill>
                  <a:srgbClr val="BFBFBF"/>
                </a:solidFill>
              </a:rPr>
              <a:t>Prepare to be enlightened :) </a:t>
            </a:r>
            <a:endParaRPr>
              <a:solidFill>
                <a:srgbClr val="BFBFBF"/>
              </a:solidFill>
              <a:latin typeface="Avenir"/>
              <a:ea typeface="Avenir"/>
              <a:cs typeface="Avenir"/>
              <a:sym typeface="Avenir"/>
            </a:endParaRPr>
          </a:p>
        </p:txBody>
      </p:sp>
      <p:sp>
        <p:nvSpPr>
          <p:cNvPr id="106" name="Google Shape;106;p1"/>
          <p:cNvSpPr txBox="1"/>
          <p:nvPr/>
        </p:nvSpPr>
        <p:spPr>
          <a:xfrm>
            <a:off x="2718810" y="1029034"/>
            <a:ext cx="659100" cy="107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6400" u="none" cap="none" strike="noStrike">
                <a:solidFill>
                  <a:schemeClr val="dk1"/>
                </a:solidFill>
                <a:latin typeface="Arial Rounded"/>
                <a:ea typeface="Arial Rounded"/>
                <a:cs typeface="Arial Rounded"/>
                <a:sym typeface="Arial Rounded"/>
              </a:rPr>
              <a:t>+</a:t>
            </a:r>
            <a:endParaRPr/>
          </a:p>
        </p:txBody>
      </p:sp>
      <p:pic>
        <p:nvPicPr>
          <p:cNvPr id="107" name="Google Shape;107;p1"/>
          <p:cNvPicPr preferRelativeResize="0"/>
          <p:nvPr/>
        </p:nvPicPr>
        <p:blipFill>
          <a:blip r:embed="rId3">
            <a:alphaModFix/>
          </a:blip>
          <a:stretch>
            <a:fillRect/>
          </a:stretch>
        </p:blipFill>
        <p:spPr>
          <a:xfrm>
            <a:off x="3812849" y="779853"/>
            <a:ext cx="1619313" cy="1617176"/>
          </a:xfrm>
          <a:prstGeom prst="rect">
            <a:avLst/>
          </a:prstGeom>
          <a:noFill/>
          <a:ln>
            <a:noFill/>
          </a:ln>
        </p:spPr>
      </p:pic>
      <p:pic>
        <p:nvPicPr>
          <p:cNvPr id="108" name="Google Shape;108;p1"/>
          <p:cNvPicPr preferRelativeResize="0"/>
          <p:nvPr/>
        </p:nvPicPr>
        <p:blipFill>
          <a:blip r:embed="rId4">
            <a:alphaModFix/>
          </a:blip>
          <a:stretch>
            <a:fillRect/>
          </a:stretch>
        </p:blipFill>
        <p:spPr>
          <a:xfrm>
            <a:off x="6803575" y="924700"/>
            <a:ext cx="3543300" cy="1285875"/>
          </a:xfrm>
          <a:prstGeom prst="rect">
            <a:avLst/>
          </a:prstGeom>
          <a:noFill/>
          <a:ln>
            <a:noFill/>
          </a:ln>
        </p:spPr>
      </p:pic>
      <p:sp>
        <p:nvSpPr>
          <p:cNvPr id="109" name="Google Shape;109;p1"/>
          <p:cNvSpPr txBox="1"/>
          <p:nvPr/>
        </p:nvSpPr>
        <p:spPr>
          <a:xfrm>
            <a:off x="5946025" y="1029025"/>
            <a:ext cx="659100" cy="10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400">
                <a:solidFill>
                  <a:schemeClr val="dk1"/>
                </a:solidFill>
                <a:latin typeface="Arial Rounded"/>
                <a:ea typeface="Arial Rounded"/>
                <a:cs typeface="Arial Rounded"/>
                <a:sym typeface="Arial Rounded"/>
              </a:rPr>
              <a:t>+</a:t>
            </a:r>
            <a:endParaRPr/>
          </a:p>
        </p:txBody>
      </p:sp>
      <p:pic>
        <p:nvPicPr>
          <p:cNvPr id="110" name="Google Shape;110;p1"/>
          <p:cNvPicPr preferRelativeResize="0"/>
          <p:nvPr/>
        </p:nvPicPr>
        <p:blipFill>
          <a:blip r:embed="rId5">
            <a:alphaModFix/>
          </a:blip>
          <a:stretch>
            <a:fillRect/>
          </a:stretch>
        </p:blipFill>
        <p:spPr>
          <a:xfrm>
            <a:off x="831850" y="777700"/>
            <a:ext cx="1619325" cy="1619325"/>
          </a:xfrm>
          <a:prstGeom prst="rect">
            <a:avLst/>
          </a:prstGeom>
          <a:noFill/>
          <a:ln>
            <a:noFill/>
          </a:ln>
        </p:spPr>
      </p:pic>
      <p:pic>
        <p:nvPicPr>
          <p:cNvPr id="111" name="Google Shape;111;p1"/>
          <p:cNvPicPr preferRelativeResize="0"/>
          <p:nvPr/>
        </p:nvPicPr>
        <p:blipFill>
          <a:blip r:embed="rId5">
            <a:alphaModFix amt="64000"/>
          </a:blip>
          <a:stretch>
            <a:fillRect/>
          </a:stretch>
        </p:blipFill>
        <p:spPr>
          <a:xfrm>
            <a:off x="8597800" y="3710375"/>
            <a:ext cx="4723501" cy="4723501"/>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6eb575bd42_0_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Create the other variables</a:t>
            </a:r>
            <a:endParaRPr/>
          </a:p>
        </p:txBody>
      </p:sp>
      <p:sp>
        <p:nvSpPr>
          <p:cNvPr id="188" name="Google Shape;188;g6eb575bd42_0_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9" name="Google Shape;189;g6eb575bd42_0_21"/>
          <p:cNvPicPr preferRelativeResize="0"/>
          <p:nvPr/>
        </p:nvPicPr>
        <p:blipFill>
          <a:blip r:embed="rId3">
            <a:alphaModFix/>
          </a:blip>
          <a:stretch>
            <a:fillRect/>
          </a:stretch>
        </p:blipFill>
        <p:spPr>
          <a:xfrm>
            <a:off x="838200" y="1825625"/>
            <a:ext cx="3646676" cy="4595625"/>
          </a:xfrm>
          <a:prstGeom prst="rect">
            <a:avLst/>
          </a:prstGeom>
          <a:noFill/>
          <a:ln>
            <a:noFill/>
          </a:ln>
        </p:spPr>
      </p:pic>
      <p:sp>
        <p:nvSpPr>
          <p:cNvPr id="190" name="Google Shape;190;g6eb575bd42_0_21"/>
          <p:cNvSpPr txBox="1"/>
          <p:nvPr/>
        </p:nvSpPr>
        <p:spPr>
          <a:xfrm>
            <a:off x="5387725" y="1864975"/>
            <a:ext cx="5180400" cy="43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Finish variable creation by creating a game ball variable, player 1 variable, and player2 variable.</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Gameball will eventually hold the ball object and control its movements</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Player1 and player2 variables will eventually hold paddle objects and represent the two players’ paddles</a:t>
            </a:r>
            <a:endParaRPr sz="2400">
              <a:solidFill>
                <a:srgbClr val="FFFFFF"/>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6eb575bd42_0_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Before we start creating classes...</a:t>
            </a:r>
            <a:endParaRPr/>
          </a:p>
        </p:txBody>
      </p:sp>
      <p:sp>
        <p:nvSpPr>
          <p:cNvPr id="197" name="Google Shape;197;g6eb575bd42_0_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t>What is a class?</a:t>
            </a:r>
            <a:endParaRPr sz="3000"/>
          </a:p>
          <a:p>
            <a:pPr indent="0" lvl="0" marL="0" rtl="0" algn="l">
              <a:spcBef>
                <a:spcPts val="1000"/>
              </a:spcBef>
              <a:spcAft>
                <a:spcPts val="0"/>
              </a:spcAft>
              <a:buNone/>
            </a:pPr>
            <a:r>
              <a:rPr lang="en-US" sz="3000"/>
              <a:t>It’s a collection of data that represents a certain object</a:t>
            </a:r>
            <a:endParaRPr sz="3000"/>
          </a:p>
          <a:p>
            <a:pPr indent="0" lvl="0" marL="0" rtl="0" algn="l">
              <a:spcBef>
                <a:spcPts val="1000"/>
              </a:spcBef>
              <a:spcAft>
                <a:spcPts val="0"/>
              </a:spcAft>
              <a:buNone/>
            </a:pPr>
            <a:r>
              <a:rPr lang="en-US" sz="3000"/>
              <a:t>(ex. ball, paddle)</a:t>
            </a:r>
            <a:endParaRPr sz="3000"/>
          </a:p>
          <a:p>
            <a:pPr indent="0" lvl="0" marL="0" rtl="0" algn="l">
              <a:spcBef>
                <a:spcPts val="1000"/>
              </a:spcBef>
              <a:spcAft>
                <a:spcPts val="0"/>
              </a:spcAft>
              <a:buNone/>
            </a:pPr>
            <a:r>
              <a:t/>
            </a:r>
            <a:endParaRPr sz="3000"/>
          </a:p>
          <a:p>
            <a:pPr indent="0" lvl="0" marL="0" rtl="0" algn="l">
              <a:spcBef>
                <a:spcPts val="1000"/>
              </a:spcBef>
              <a:spcAft>
                <a:spcPts val="0"/>
              </a:spcAft>
              <a:buNone/>
            </a:pPr>
            <a:r>
              <a:rPr lang="en-US" sz="3000"/>
              <a:t>It holds variables and methods to help define the object and make the object function</a:t>
            </a:r>
            <a:endParaRPr sz="3000"/>
          </a:p>
          <a:p>
            <a:pPr indent="0" lvl="0" marL="0" rtl="0" algn="l">
              <a:spcBef>
                <a:spcPts val="1000"/>
              </a:spcBef>
              <a:spcAft>
                <a:spcPts val="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6eb575bd42_0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class structure: </a:t>
            </a:r>
            <a:endParaRPr/>
          </a:p>
        </p:txBody>
      </p:sp>
      <p:sp>
        <p:nvSpPr>
          <p:cNvPr id="204" name="Google Shape;204;g6eb575bd42_0_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5" name="Google Shape;205;g6eb575bd42_0_35"/>
          <p:cNvPicPr preferRelativeResize="0"/>
          <p:nvPr/>
        </p:nvPicPr>
        <p:blipFill>
          <a:blip r:embed="rId3">
            <a:alphaModFix/>
          </a:blip>
          <a:stretch>
            <a:fillRect/>
          </a:stretch>
        </p:blipFill>
        <p:spPr>
          <a:xfrm>
            <a:off x="838202" y="1825625"/>
            <a:ext cx="3996925" cy="4144125"/>
          </a:xfrm>
          <a:prstGeom prst="rect">
            <a:avLst/>
          </a:prstGeom>
          <a:noFill/>
          <a:ln>
            <a:noFill/>
          </a:ln>
        </p:spPr>
      </p:pic>
      <p:sp>
        <p:nvSpPr>
          <p:cNvPr id="206" name="Google Shape;206;g6eb575bd42_0_35"/>
          <p:cNvSpPr txBox="1"/>
          <p:nvPr/>
        </p:nvSpPr>
        <p:spPr>
          <a:xfrm>
            <a:off x="5377850" y="1874850"/>
            <a:ext cx="5407500" cy="4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Start with defining the class name</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Then create a constructor, where the variables of the object are created and assigned with values (ex. x position, size, color)</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Finally create the methods that pertain to the object (ex. move(), update() )</a:t>
            </a:r>
            <a:endParaRPr sz="2400">
              <a:solidFill>
                <a:srgbClr val="FFFFFF"/>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g6eb575bd42_0_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Let’s start by creating the BALL CLASS!</a:t>
            </a:r>
            <a:endParaRPr/>
          </a:p>
        </p:txBody>
      </p:sp>
      <p:sp>
        <p:nvSpPr>
          <p:cNvPr id="213" name="Google Shape;213;g6eb575bd42_0_43"/>
          <p:cNvSpPr txBox="1"/>
          <p:nvPr>
            <p:ph idx="1" type="body"/>
          </p:nvPr>
        </p:nvSpPr>
        <p:spPr>
          <a:xfrm>
            <a:off x="4430575" y="1736725"/>
            <a:ext cx="6115800" cy="451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This class will represent the bouncing ball (duh) and it will allow us to create a ball object inside of our game!</a:t>
            </a:r>
            <a:endParaRPr sz="1800"/>
          </a:p>
          <a:p>
            <a:pPr indent="0" lvl="0" marL="0" rtl="0" algn="l">
              <a:spcBef>
                <a:spcPts val="1000"/>
              </a:spcBef>
              <a:spcAft>
                <a:spcPts val="0"/>
              </a:spcAft>
              <a:buNone/>
            </a:pPr>
            <a:r>
              <a:rPr lang="en-US" sz="1800"/>
              <a:t>The ball class will have a x location, y location, x speed (dx), y speed (dy), size, and color</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Move() will allow ball to move every frame</a:t>
            </a:r>
            <a:endParaRPr sz="1800"/>
          </a:p>
          <a:p>
            <a:pPr indent="0" lvl="0" marL="0" rtl="0" algn="l">
              <a:spcBef>
                <a:spcPts val="1000"/>
              </a:spcBef>
              <a:spcAft>
                <a:spcPts val="0"/>
              </a:spcAft>
              <a:buNone/>
            </a:pPr>
            <a:r>
              <a:rPr lang="en-US" sz="1800"/>
              <a:t>Update() will display the ball onto the canvas</a:t>
            </a:r>
            <a:endParaRPr sz="1800"/>
          </a:p>
          <a:p>
            <a:pPr indent="0" lvl="0" marL="0" rtl="0" algn="l">
              <a:spcBef>
                <a:spcPts val="1000"/>
              </a:spcBef>
              <a:spcAft>
                <a:spcPts val="0"/>
              </a:spcAft>
              <a:buNone/>
            </a:pPr>
            <a:r>
              <a:rPr lang="en-US" sz="1800"/>
              <a:t>Bounce() will allow the ball to bounce on the edges and the paddles</a:t>
            </a:r>
            <a:endParaRPr sz="1800"/>
          </a:p>
          <a:p>
            <a:pPr indent="0" lvl="0" marL="0" rtl="0" algn="l">
              <a:spcBef>
                <a:spcPts val="1000"/>
              </a:spcBef>
              <a:spcAft>
                <a:spcPts val="0"/>
              </a:spcAft>
              <a:buNone/>
            </a:pPr>
            <a:r>
              <a:rPr lang="en-US" sz="1800"/>
              <a:t>Vanish() will make the ball disappear (for when game ends)</a:t>
            </a:r>
            <a:endParaRPr sz="1800"/>
          </a:p>
          <a:p>
            <a:pPr indent="0" lvl="0" marL="0" rtl="0" algn="l">
              <a:spcBef>
                <a:spcPts val="1000"/>
              </a:spcBef>
              <a:spcAft>
                <a:spcPts val="0"/>
              </a:spcAft>
              <a:buNone/>
            </a:pPr>
            <a:r>
              <a:rPr lang="en-US" sz="1800"/>
              <a:t>checkBounds() will see if the ball hit the edge of the screen</a:t>
            </a:r>
            <a:endParaRPr sz="1800"/>
          </a:p>
          <a:p>
            <a:pPr indent="0" lvl="0" marL="0" rtl="0" algn="l">
              <a:spcBef>
                <a:spcPts val="1000"/>
              </a:spcBef>
              <a:spcAft>
                <a:spcPts val="0"/>
              </a:spcAft>
              <a:buNone/>
            </a:pPr>
            <a:r>
              <a:rPr lang="en-US" sz="1800"/>
              <a:t>stop() will make the ball stop moving (for when game ends)</a:t>
            </a:r>
            <a:endParaRPr sz="1800"/>
          </a:p>
        </p:txBody>
      </p:sp>
      <p:pic>
        <p:nvPicPr>
          <p:cNvPr id="214" name="Google Shape;214;g6eb575bd42_0_43"/>
          <p:cNvPicPr preferRelativeResize="0"/>
          <p:nvPr/>
        </p:nvPicPr>
        <p:blipFill>
          <a:blip r:embed="rId3">
            <a:alphaModFix/>
          </a:blip>
          <a:stretch>
            <a:fillRect/>
          </a:stretch>
        </p:blipFill>
        <p:spPr>
          <a:xfrm>
            <a:off x="955100" y="1736725"/>
            <a:ext cx="3339175" cy="483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6eb575bd42_0_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constructor()</a:t>
            </a:r>
            <a:endParaRPr/>
          </a:p>
        </p:txBody>
      </p:sp>
      <p:sp>
        <p:nvSpPr>
          <p:cNvPr id="221" name="Google Shape;221;g6eb575bd42_0_5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2" name="Google Shape;222;g6eb575bd42_0_50"/>
          <p:cNvPicPr preferRelativeResize="0"/>
          <p:nvPr/>
        </p:nvPicPr>
        <p:blipFill>
          <a:blip r:embed="rId3">
            <a:alphaModFix/>
          </a:blip>
          <a:stretch>
            <a:fillRect/>
          </a:stretch>
        </p:blipFill>
        <p:spPr>
          <a:xfrm>
            <a:off x="838200" y="1825613"/>
            <a:ext cx="5715000" cy="3000375"/>
          </a:xfrm>
          <a:prstGeom prst="rect">
            <a:avLst/>
          </a:prstGeom>
          <a:noFill/>
          <a:ln>
            <a:noFill/>
          </a:ln>
        </p:spPr>
      </p:pic>
      <p:sp>
        <p:nvSpPr>
          <p:cNvPr id="223" name="Google Shape;223;g6eb575bd42_0_50"/>
          <p:cNvSpPr txBox="1"/>
          <p:nvPr/>
        </p:nvSpPr>
        <p:spPr>
          <a:xfrm>
            <a:off x="6808675" y="1751350"/>
            <a:ext cx="4322100" cy="42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This will allow the ball to inherit basic characteristics, such as position, speed, size, and color.</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Take special note of the “this.” keyword. This is required every time you want to use an instance variable</a:t>
            </a:r>
            <a:endParaRPr sz="2400">
              <a:solidFill>
                <a:srgbClr val="FFFFFF"/>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6eb575bd42_0_5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move()</a:t>
            </a:r>
            <a:endParaRPr/>
          </a:p>
        </p:txBody>
      </p:sp>
      <p:sp>
        <p:nvSpPr>
          <p:cNvPr id="230" name="Google Shape;230;g6eb575bd42_0_5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31" name="Google Shape;231;g6eb575bd42_0_58"/>
          <p:cNvPicPr preferRelativeResize="0"/>
          <p:nvPr/>
        </p:nvPicPr>
        <p:blipFill>
          <a:blip r:embed="rId3">
            <a:alphaModFix/>
          </a:blip>
          <a:stretch>
            <a:fillRect/>
          </a:stretch>
        </p:blipFill>
        <p:spPr>
          <a:xfrm>
            <a:off x="838200" y="1825625"/>
            <a:ext cx="5379525" cy="2703625"/>
          </a:xfrm>
          <a:prstGeom prst="rect">
            <a:avLst/>
          </a:prstGeom>
          <a:noFill/>
          <a:ln>
            <a:noFill/>
          </a:ln>
        </p:spPr>
      </p:pic>
      <p:sp>
        <p:nvSpPr>
          <p:cNvPr id="232" name="Google Shape;232;g6eb575bd42_0_58"/>
          <p:cNvSpPr txBox="1"/>
          <p:nvPr/>
        </p:nvSpPr>
        <p:spPr>
          <a:xfrm>
            <a:off x="6463300" y="1904225"/>
            <a:ext cx="4785900" cy="42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This will facilitate ball movement.</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This gives the ball a “speed” by adding a value to the x and y every frame. </a:t>
            </a:r>
            <a:endParaRPr sz="2400">
              <a:solidFill>
                <a:srgbClr val="FFFFFF"/>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6eb575bd42_0_6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update()</a:t>
            </a:r>
            <a:endParaRPr/>
          </a:p>
        </p:txBody>
      </p:sp>
      <p:sp>
        <p:nvSpPr>
          <p:cNvPr id="239" name="Google Shape;239;g6eb575bd42_0_6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40" name="Google Shape;240;g6eb575bd42_0_66"/>
          <p:cNvPicPr preferRelativeResize="0"/>
          <p:nvPr/>
        </p:nvPicPr>
        <p:blipFill>
          <a:blip r:embed="rId3">
            <a:alphaModFix/>
          </a:blip>
          <a:stretch>
            <a:fillRect/>
          </a:stretch>
        </p:blipFill>
        <p:spPr>
          <a:xfrm>
            <a:off x="838200" y="1825625"/>
            <a:ext cx="6515100" cy="1752600"/>
          </a:xfrm>
          <a:prstGeom prst="rect">
            <a:avLst/>
          </a:prstGeom>
          <a:noFill/>
          <a:ln>
            <a:noFill/>
          </a:ln>
        </p:spPr>
      </p:pic>
      <p:sp>
        <p:nvSpPr>
          <p:cNvPr id="241" name="Google Shape;241;g6eb575bd42_0_66"/>
          <p:cNvSpPr txBox="1"/>
          <p:nvPr/>
        </p:nvSpPr>
        <p:spPr>
          <a:xfrm>
            <a:off x="7604100" y="1085425"/>
            <a:ext cx="3749700" cy="42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This will draw the ball on the canvas by creating a white ellipse.</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ellipse(x location, y location, x radius, y radius)</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Notice how we use x and y as the locations, so that the ball will appear to be moving as the x and y location changes every frame. </a:t>
            </a:r>
            <a:endParaRPr sz="2400">
              <a:solidFill>
                <a:srgbClr val="FFFFFF"/>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6eb575bd42_0_7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bounce()</a:t>
            </a:r>
            <a:endParaRPr/>
          </a:p>
        </p:txBody>
      </p:sp>
      <p:sp>
        <p:nvSpPr>
          <p:cNvPr id="248" name="Google Shape;248;g6eb575bd42_0_74"/>
          <p:cNvSpPr txBox="1"/>
          <p:nvPr>
            <p:ph idx="1" type="body"/>
          </p:nvPr>
        </p:nvSpPr>
        <p:spPr>
          <a:xfrm>
            <a:off x="7055350" y="967150"/>
            <a:ext cx="39630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To program the bounce function, we first need to learn about collisions!</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Programming a collision between two objects will be a little difficult, so look at this diagram to have a better understanding of what’s going on:</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A “collision” is detected when the sum of the x location and the radius of the ball is greater than the difference of the x location and half of the paddle’s width.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This logic can be follow for collision with top/bottom of screen</a:t>
            </a:r>
            <a:endParaRPr sz="1800"/>
          </a:p>
        </p:txBody>
      </p:sp>
      <p:pic>
        <p:nvPicPr>
          <p:cNvPr id="249" name="Google Shape;249;g6eb575bd42_0_74"/>
          <p:cNvPicPr preferRelativeResize="0"/>
          <p:nvPr/>
        </p:nvPicPr>
        <p:blipFill>
          <a:blip r:embed="rId3">
            <a:alphaModFix/>
          </a:blip>
          <a:stretch>
            <a:fillRect/>
          </a:stretch>
        </p:blipFill>
        <p:spPr>
          <a:xfrm>
            <a:off x="920406" y="1825631"/>
            <a:ext cx="5324312" cy="435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g6eb575bd42_0_8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bounce() - top/bottom screen</a:t>
            </a:r>
            <a:endParaRPr/>
          </a:p>
        </p:txBody>
      </p:sp>
      <p:sp>
        <p:nvSpPr>
          <p:cNvPr id="256" name="Google Shape;256;g6eb575bd42_0_8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57" name="Google Shape;257;g6eb575bd42_0_81"/>
          <p:cNvPicPr preferRelativeResize="0"/>
          <p:nvPr/>
        </p:nvPicPr>
        <p:blipFill>
          <a:blip r:embed="rId3">
            <a:alphaModFix/>
          </a:blip>
          <a:stretch>
            <a:fillRect/>
          </a:stretch>
        </p:blipFill>
        <p:spPr>
          <a:xfrm>
            <a:off x="838200" y="1828800"/>
            <a:ext cx="6191250" cy="3200400"/>
          </a:xfrm>
          <a:prstGeom prst="rect">
            <a:avLst/>
          </a:prstGeom>
          <a:noFill/>
          <a:ln>
            <a:noFill/>
          </a:ln>
        </p:spPr>
      </p:pic>
      <p:sp>
        <p:nvSpPr>
          <p:cNvPr id="258" name="Google Shape;258;g6eb575bd42_0_81"/>
          <p:cNvSpPr txBox="1"/>
          <p:nvPr/>
        </p:nvSpPr>
        <p:spPr>
          <a:xfrm>
            <a:off x="7302050" y="1894575"/>
            <a:ext cx="3937200" cy="4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The two if statements will check if the ball has traveled out of the top/bottom screen.</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If it has, the y direction speed will be reversed, causing the ball to travel the opposite direction and creating a “bounce” effect</a:t>
            </a:r>
            <a:endParaRPr sz="2400">
              <a:solidFill>
                <a:srgbClr val="FFFFFF"/>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6eb575bd42_0_8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bounce() - Paddles</a:t>
            </a:r>
            <a:endParaRPr/>
          </a:p>
        </p:txBody>
      </p:sp>
      <p:sp>
        <p:nvSpPr>
          <p:cNvPr id="265" name="Google Shape;265;g6eb575bd42_0_8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66" name="Google Shape;266;g6eb575bd42_0_89"/>
          <p:cNvPicPr preferRelativeResize="0"/>
          <p:nvPr/>
        </p:nvPicPr>
        <p:blipFill>
          <a:blip r:embed="rId3">
            <a:alphaModFix/>
          </a:blip>
          <a:stretch>
            <a:fillRect/>
          </a:stretch>
        </p:blipFill>
        <p:spPr>
          <a:xfrm>
            <a:off x="791125" y="1825625"/>
            <a:ext cx="6800850" cy="3562350"/>
          </a:xfrm>
          <a:prstGeom prst="rect">
            <a:avLst/>
          </a:prstGeom>
          <a:noFill/>
          <a:ln>
            <a:noFill/>
          </a:ln>
        </p:spPr>
      </p:pic>
      <p:sp>
        <p:nvSpPr>
          <p:cNvPr id="267" name="Google Shape;267;g6eb575bd42_0_89"/>
          <p:cNvSpPr txBox="1"/>
          <p:nvPr/>
        </p:nvSpPr>
        <p:spPr>
          <a:xfrm>
            <a:off x="7854600" y="1690825"/>
            <a:ext cx="3499200" cy="43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Avenir"/>
                <a:ea typeface="Avenir"/>
                <a:cs typeface="Avenir"/>
                <a:sym typeface="Avenir"/>
              </a:rPr>
              <a:t>The two additional if statements looks like a lot to digest, but don’t worry it’s not too bad.</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The first part of the condition checks if the ball has overlapped the paddle vertically, and the second and third parts check if the ball overlaps horizontally.</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Notice how this time, we are reversing the x-position speed, because the ball should change directions vertically</a:t>
            </a:r>
            <a:endParaRPr sz="1800">
              <a:solidFill>
                <a:srgbClr val="FFFFFF"/>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6e977b7f7f_0_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 what is P5.js??</a:t>
            </a:r>
            <a:endParaRPr/>
          </a:p>
        </p:txBody>
      </p:sp>
      <p:sp>
        <p:nvSpPr>
          <p:cNvPr id="118" name="Google Shape;118;g6e977b7f7f_0_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a:t>It’s a Javascript library for creating visual projects, including graphical interfaces and games.</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US"/>
              <a:t>p5.js is a Processing port for website development</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US"/>
              <a:t>p5.js uses HTML to implement these graphics on a website</a:t>
            </a:r>
            <a:endParaRPr/>
          </a:p>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6eb575bd42_0_9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checkBounds()</a:t>
            </a:r>
            <a:endParaRPr/>
          </a:p>
        </p:txBody>
      </p:sp>
      <p:sp>
        <p:nvSpPr>
          <p:cNvPr id="274" name="Google Shape;274;g6eb575bd42_0_9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75" name="Google Shape;275;g6eb575bd42_0_97"/>
          <p:cNvPicPr preferRelativeResize="0"/>
          <p:nvPr/>
        </p:nvPicPr>
        <p:blipFill>
          <a:blip r:embed="rId3">
            <a:alphaModFix/>
          </a:blip>
          <a:stretch>
            <a:fillRect/>
          </a:stretch>
        </p:blipFill>
        <p:spPr>
          <a:xfrm>
            <a:off x="838200" y="1776200"/>
            <a:ext cx="5377600" cy="4305601"/>
          </a:xfrm>
          <a:prstGeom prst="rect">
            <a:avLst/>
          </a:prstGeom>
          <a:noFill/>
          <a:ln>
            <a:noFill/>
          </a:ln>
        </p:spPr>
      </p:pic>
      <p:sp>
        <p:nvSpPr>
          <p:cNvPr id="276" name="Google Shape;276;g6eb575bd42_0_97"/>
          <p:cNvSpPr txBox="1"/>
          <p:nvPr/>
        </p:nvSpPr>
        <p:spPr>
          <a:xfrm>
            <a:off x="6512625" y="1450525"/>
            <a:ext cx="4558800" cy="43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Like the bounce function, this function will check if the ball “overlaps” a section of the screen.</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If the ball overlaps the left or right side of the screen, a person has scored and the ball is repositioned to the center</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p2score++ and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this.x = windowWidth/2,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this.y = windowHeight/2 reflects this. </a:t>
            </a:r>
            <a:endParaRPr sz="2400">
              <a:solidFill>
                <a:srgbClr val="FFFFFF"/>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g6eb575bd42_0_10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vanish()</a:t>
            </a:r>
            <a:endParaRPr/>
          </a:p>
        </p:txBody>
      </p:sp>
      <p:sp>
        <p:nvSpPr>
          <p:cNvPr id="283" name="Google Shape;283;g6eb575bd42_0_10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84" name="Google Shape;284;g6eb575bd42_0_105"/>
          <p:cNvPicPr preferRelativeResize="0"/>
          <p:nvPr/>
        </p:nvPicPr>
        <p:blipFill>
          <a:blip r:embed="rId3">
            <a:alphaModFix/>
          </a:blip>
          <a:stretch>
            <a:fillRect/>
          </a:stretch>
        </p:blipFill>
        <p:spPr>
          <a:xfrm>
            <a:off x="956625" y="1993374"/>
            <a:ext cx="4973400" cy="1956979"/>
          </a:xfrm>
          <a:prstGeom prst="rect">
            <a:avLst/>
          </a:prstGeom>
          <a:noFill/>
          <a:ln>
            <a:noFill/>
          </a:ln>
        </p:spPr>
      </p:pic>
      <p:sp>
        <p:nvSpPr>
          <p:cNvPr id="285" name="Google Shape;285;g6eb575bd42_0_105"/>
          <p:cNvSpPr txBox="1"/>
          <p:nvPr/>
        </p:nvSpPr>
        <p:spPr>
          <a:xfrm>
            <a:off x="6137650" y="1904525"/>
            <a:ext cx="4973400" cy="42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Pretty simple function :p</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This causes the ball to “vanish”</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by changing the ball’s color to black and </a:t>
            </a:r>
            <a:r>
              <a:rPr lang="en-US" sz="2400">
                <a:solidFill>
                  <a:srgbClr val="FFFFFF"/>
                </a:solidFill>
                <a:latin typeface="Avenir"/>
                <a:ea typeface="Avenir"/>
                <a:cs typeface="Avenir"/>
                <a:sym typeface="Avenir"/>
              </a:rPr>
              <a:t>camouflage</a:t>
            </a:r>
            <a:r>
              <a:rPr lang="en-US" sz="2400">
                <a:solidFill>
                  <a:srgbClr val="FFFFFF"/>
                </a:solidFill>
                <a:latin typeface="Avenir"/>
                <a:ea typeface="Avenir"/>
                <a:cs typeface="Avenir"/>
                <a:sym typeface="Avenir"/>
              </a:rPr>
              <a:t> it with the background</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6eb575bd42_0_11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stop()</a:t>
            </a:r>
            <a:endParaRPr/>
          </a:p>
        </p:txBody>
      </p:sp>
      <p:sp>
        <p:nvSpPr>
          <p:cNvPr id="292" name="Google Shape;292;g6eb575bd42_0_11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93" name="Google Shape;293;g6eb575bd42_0_113"/>
          <p:cNvPicPr preferRelativeResize="0"/>
          <p:nvPr/>
        </p:nvPicPr>
        <p:blipFill>
          <a:blip r:embed="rId3">
            <a:alphaModFix/>
          </a:blip>
          <a:stretch>
            <a:fillRect/>
          </a:stretch>
        </p:blipFill>
        <p:spPr>
          <a:xfrm>
            <a:off x="838208" y="1825625"/>
            <a:ext cx="4367325" cy="2535875"/>
          </a:xfrm>
          <a:prstGeom prst="rect">
            <a:avLst/>
          </a:prstGeom>
          <a:noFill/>
          <a:ln>
            <a:noFill/>
          </a:ln>
        </p:spPr>
      </p:pic>
      <p:sp>
        <p:nvSpPr>
          <p:cNvPr id="294" name="Google Shape;294;g6eb575bd42_0_113"/>
          <p:cNvSpPr txBox="1"/>
          <p:nvPr/>
        </p:nvSpPr>
        <p:spPr>
          <a:xfrm>
            <a:off x="6108050" y="1884725"/>
            <a:ext cx="4367400" cy="41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Another simple function :)</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To make the ball stop, set the x speed and y speed to zero. </a:t>
            </a:r>
            <a:endParaRPr sz="2400">
              <a:solidFill>
                <a:srgbClr val="FFFFFF"/>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6eb575bd42_0_1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aanndd… we’re done with the Ball Class!</a:t>
            </a:r>
            <a:endParaRPr/>
          </a:p>
        </p:txBody>
      </p:sp>
      <p:sp>
        <p:nvSpPr>
          <p:cNvPr id="301" name="Google Shape;301;g6eb575bd42_0_121"/>
          <p:cNvSpPr txBox="1"/>
          <p:nvPr>
            <p:ph idx="1" type="body"/>
          </p:nvPr>
        </p:nvSpPr>
        <p:spPr>
          <a:xfrm>
            <a:off x="5792275" y="1532950"/>
            <a:ext cx="49299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Let’s test it out!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Let’s set it up in the setup() function and draw it out in draw()!</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Notice how we create the ball in setup() by calling the constructor</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We call all of the gameBall functions inside of draw() because we want to have them happen each frame</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The ball should now move and bounce, and when it reaches the edge it should go back to the center!</a:t>
            </a:r>
            <a:endParaRPr sz="1800"/>
          </a:p>
          <a:p>
            <a:pPr indent="0" lvl="0" marL="0" rtl="0" algn="l">
              <a:spcBef>
                <a:spcPts val="1000"/>
              </a:spcBef>
              <a:spcAft>
                <a:spcPts val="0"/>
              </a:spcAft>
              <a:buNone/>
            </a:pPr>
            <a:r>
              <a:t/>
            </a:r>
            <a:endParaRPr sz="1800"/>
          </a:p>
        </p:txBody>
      </p:sp>
      <p:pic>
        <p:nvPicPr>
          <p:cNvPr id="302" name="Google Shape;302;g6eb575bd42_0_121"/>
          <p:cNvPicPr preferRelativeResize="0"/>
          <p:nvPr/>
        </p:nvPicPr>
        <p:blipFill>
          <a:blip r:embed="rId3">
            <a:alphaModFix/>
          </a:blip>
          <a:stretch>
            <a:fillRect/>
          </a:stretch>
        </p:blipFill>
        <p:spPr>
          <a:xfrm>
            <a:off x="838200" y="1825625"/>
            <a:ext cx="4591050" cy="400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g6eb575bd42_0_1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 to the Paddle Class!</a:t>
            </a:r>
            <a:endParaRPr/>
          </a:p>
        </p:txBody>
      </p:sp>
      <p:sp>
        <p:nvSpPr>
          <p:cNvPr id="309" name="Google Shape;309;g6eb575bd42_0_1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10" name="Google Shape;310;g6eb575bd42_0_128"/>
          <p:cNvSpPr txBox="1"/>
          <p:nvPr/>
        </p:nvSpPr>
        <p:spPr>
          <a:xfrm>
            <a:off x="3818775" y="1608550"/>
            <a:ext cx="4332000" cy="43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Avenir"/>
                <a:ea typeface="Avenir"/>
                <a:cs typeface="Avenir"/>
                <a:sym typeface="Avenir"/>
              </a:rPr>
              <a:t>This will create a class that will allow us to create the two paddles present in our game!</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The beauty of classes is that we can make any number of objects under a single class.</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Start by writing this skeleton: </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update() - </a:t>
            </a:r>
            <a:r>
              <a:rPr lang="en-US" sz="1800">
                <a:solidFill>
                  <a:schemeClr val="dk1"/>
                </a:solidFill>
                <a:latin typeface="Avenir"/>
                <a:ea typeface="Avenir"/>
                <a:cs typeface="Avenir"/>
                <a:sym typeface="Avenir"/>
              </a:rPr>
              <a:t>will display the paddle onto the canvas</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US" sz="1800">
                <a:solidFill>
                  <a:schemeClr val="dk1"/>
                </a:solidFill>
                <a:latin typeface="Avenir"/>
                <a:ea typeface="Avenir"/>
                <a:cs typeface="Avenir"/>
                <a:sym typeface="Avenir"/>
              </a:rPr>
              <a:t>up() will move the ball up</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US" sz="1800">
                <a:solidFill>
                  <a:schemeClr val="dk1"/>
                </a:solidFill>
                <a:latin typeface="Avenir"/>
                <a:ea typeface="Avenir"/>
                <a:cs typeface="Avenir"/>
                <a:sym typeface="Avenir"/>
              </a:rPr>
              <a:t>down() will move the ball down</a:t>
            </a:r>
            <a:endParaRPr sz="1800">
              <a:solidFill>
                <a:schemeClr val="dk1"/>
              </a:solidFill>
              <a:latin typeface="Avenir"/>
              <a:ea typeface="Avenir"/>
              <a:cs typeface="Avenir"/>
              <a:sym typeface="Avenir"/>
            </a:endParaRPr>
          </a:p>
          <a:p>
            <a:pPr indent="0" lvl="0" marL="0" rtl="0" algn="l">
              <a:spcBef>
                <a:spcPts val="0"/>
              </a:spcBef>
              <a:spcAft>
                <a:spcPts val="0"/>
              </a:spcAft>
              <a:buNone/>
            </a:pPr>
            <a:r>
              <a:rPr lang="en-US" sz="1800">
                <a:solidFill>
                  <a:schemeClr val="dk1"/>
                </a:solidFill>
                <a:latin typeface="Avenir"/>
                <a:ea typeface="Avenir"/>
                <a:cs typeface="Avenir"/>
                <a:sym typeface="Avenir"/>
              </a:rPr>
              <a:t>move() will capture keyboard inputs to determine if the paddle moves up or down</a:t>
            </a:r>
            <a:endParaRPr sz="1800">
              <a:solidFill>
                <a:schemeClr val="dk1"/>
              </a:solidFill>
              <a:latin typeface="Avenir"/>
              <a:ea typeface="Avenir"/>
              <a:cs typeface="Avenir"/>
              <a:sym typeface="Avenir"/>
            </a:endParaRPr>
          </a:p>
          <a:p>
            <a:pPr indent="0" lvl="0" marL="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id="311" name="Google Shape;311;g6eb575bd42_0_128"/>
          <p:cNvPicPr preferRelativeResize="0"/>
          <p:nvPr/>
        </p:nvPicPr>
        <p:blipFill>
          <a:blip r:embed="rId3">
            <a:alphaModFix/>
          </a:blip>
          <a:stretch>
            <a:fillRect/>
          </a:stretch>
        </p:blipFill>
        <p:spPr>
          <a:xfrm>
            <a:off x="953625" y="1690825"/>
            <a:ext cx="2274708" cy="4858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g6eb575bd42_0_1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update()</a:t>
            </a:r>
            <a:endParaRPr/>
          </a:p>
        </p:txBody>
      </p:sp>
      <p:sp>
        <p:nvSpPr>
          <p:cNvPr id="318" name="Google Shape;318;g6eb575bd42_0_1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19" name="Google Shape;319;g6eb575bd42_0_136"/>
          <p:cNvPicPr preferRelativeResize="0"/>
          <p:nvPr/>
        </p:nvPicPr>
        <p:blipFill>
          <a:blip r:embed="rId3">
            <a:alphaModFix/>
          </a:blip>
          <a:stretch>
            <a:fillRect/>
          </a:stretch>
        </p:blipFill>
        <p:spPr>
          <a:xfrm>
            <a:off x="838200" y="2131500"/>
            <a:ext cx="5531600" cy="1805650"/>
          </a:xfrm>
          <a:prstGeom prst="rect">
            <a:avLst/>
          </a:prstGeom>
          <a:noFill/>
          <a:ln>
            <a:noFill/>
          </a:ln>
        </p:spPr>
      </p:pic>
      <p:sp>
        <p:nvSpPr>
          <p:cNvPr id="320" name="Google Shape;320;g6eb575bd42_0_136"/>
          <p:cNvSpPr txBox="1"/>
          <p:nvPr/>
        </p:nvSpPr>
        <p:spPr>
          <a:xfrm>
            <a:off x="6927075" y="1825625"/>
            <a:ext cx="3878100" cy="41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This is the same idea as the ball’s update method, but we are utilizing the rect() function, which draws rectangle on the canvas at x, y location and size of width and length</a:t>
            </a:r>
            <a:endParaRPr sz="2400">
              <a:solidFill>
                <a:srgbClr val="FFFFFF"/>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g6eb575bd42_0_1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up() and down()</a:t>
            </a:r>
            <a:endParaRPr/>
          </a:p>
        </p:txBody>
      </p:sp>
      <p:sp>
        <p:nvSpPr>
          <p:cNvPr id="327" name="Google Shape;327;g6eb575bd42_0_14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28" name="Google Shape;328;g6eb575bd42_0_144"/>
          <p:cNvPicPr preferRelativeResize="0"/>
          <p:nvPr/>
        </p:nvPicPr>
        <p:blipFill>
          <a:blip r:embed="rId3">
            <a:alphaModFix/>
          </a:blip>
          <a:stretch>
            <a:fillRect/>
          </a:stretch>
        </p:blipFill>
        <p:spPr>
          <a:xfrm>
            <a:off x="838203" y="1825625"/>
            <a:ext cx="4786350" cy="2668200"/>
          </a:xfrm>
          <a:prstGeom prst="rect">
            <a:avLst/>
          </a:prstGeom>
          <a:noFill/>
          <a:ln>
            <a:noFill/>
          </a:ln>
        </p:spPr>
      </p:pic>
      <p:sp>
        <p:nvSpPr>
          <p:cNvPr id="329" name="Google Shape;329;g6eb575bd42_0_144"/>
          <p:cNvSpPr txBox="1"/>
          <p:nvPr/>
        </p:nvSpPr>
        <p:spPr>
          <a:xfrm>
            <a:off x="6088325" y="1690825"/>
            <a:ext cx="4075200" cy="4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Avenir"/>
                <a:ea typeface="Avenir"/>
                <a:cs typeface="Avenir"/>
                <a:sym typeface="Avenir"/>
              </a:rPr>
              <a:t>These functions will be responsible for moving the paddle up and down by changing the y position.</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The if statements use the collision technique we discussed about to prevent the paddle from moving out of the screen!</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Take note: these functions are called helper functions because they aren’t directly called in our main function, or draw(), rather they are utilized in the move() function which we are going to program next. </a:t>
            </a:r>
            <a:endParaRPr sz="1800">
              <a:solidFill>
                <a:srgbClr val="FFFFFF"/>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g6eb575bd42_0_1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move()</a:t>
            </a:r>
            <a:endParaRPr/>
          </a:p>
        </p:txBody>
      </p:sp>
      <p:sp>
        <p:nvSpPr>
          <p:cNvPr id="336" name="Google Shape;336;g6eb575bd42_0_15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37" name="Google Shape;337;g6eb575bd42_0_152"/>
          <p:cNvPicPr preferRelativeResize="0"/>
          <p:nvPr/>
        </p:nvPicPr>
        <p:blipFill>
          <a:blip r:embed="rId3">
            <a:alphaModFix/>
          </a:blip>
          <a:stretch>
            <a:fillRect/>
          </a:stretch>
        </p:blipFill>
        <p:spPr>
          <a:xfrm>
            <a:off x="838200" y="1767000"/>
            <a:ext cx="3390900" cy="4152900"/>
          </a:xfrm>
          <a:prstGeom prst="rect">
            <a:avLst/>
          </a:prstGeom>
          <a:noFill/>
          <a:ln>
            <a:noFill/>
          </a:ln>
        </p:spPr>
      </p:pic>
      <p:sp>
        <p:nvSpPr>
          <p:cNvPr id="338" name="Google Shape;338;g6eb575bd42_0_152"/>
          <p:cNvSpPr txBox="1"/>
          <p:nvPr/>
        </p:nvSpPr>
        <p:spPr>
          <a:xfrm>
            <a:off x="4657550" y="1690825"/>
            <a:ext cx="4539000" cy="40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Avenir"/>
                <a:ea typeface="Avenir"/>
                <a:cs typeface="Avenir"/>
                <a:sym typeface="Avenir"/>
              </a:rPr>
              <a:t>This function captures user input and moves the paddle up or down by calling up() or down().</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To separate player 1’s input from player 2’s input, we utilize the paddle’s player variable to determine which player’s key set to check for. </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User input is captured through the keyIsDown() method, which checks if the key corresponding to the keycode (i.e UP_ARROW, 83) is held down. </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87 = ‘W’ key</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83 = ‘S’ key</a:t>
            </a:r>
            <a:endParaRPr sz="1800">
              <a:solidFill>
                <a:srgbClr val="FFFFFF"/>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g6eb575bd42_0_160"/>
          <p:cNvSpPr txBox="1"/>
          <p:nvPr>
            <p:ph type="title"/>
          </p:nvPr>
        </p:nvSpPr>
        <p:spPr>
          <a:xfrm>
            <a:off x="838200" y="108550"/>
            <a:ext cx="7904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200"/>
              <a:t>woohoo! We are done creating the classes!</a:t>
            </a:r>
            <a:endParaRPr sz="4200"/>
          </a:p>
        </p:txBody>
      </p:sp>
      <p:sp>
        <p:nvSpPr>
          <p:cNvPr id="345" name="Google Shape;345;g6eb575bd42_0_160"/>
          <p:cNvSpPr txBox="1"/>
          <p:nvPr>
            <p:ph idx="1" type="body"/>
          </p:nvPr>
        </p:nvSpPr>
        <p:spPr>
          <a:xfrm>
            <a:off x="838200" y="1825625"/>
            <a:ext cx="7855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Now time to put everything together!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But before hand, make sure your paddle class looks like this: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Check for anything you might’ve missed, especially the “this.” keyword and making sure your brackets match and line up. </a:t>
            </a:r>
            <a:endParaRPr/>
          </a:p>
        </p:txBody>
      </p:sp>
      <p:pic>
        <p:nvPicPr>
          <p:cNvPr id="346" name="Google Shape;346;g6eb575bd42_0_160"/>
          <p:cNvPicPr preferRelativeResize="0"/>
          <p:nvPr/>
        </p:nvPicPr>
        <p:blipFill>
          <a:blip r:embed="rId3">
            <a:alphaModFix/>
          </a:blip>
          <a:stretch>
            <a:fillRect/>
          </a:stretch>
        </p:blipFill>
        <p:spPr>
          <a:xfrm>
            <a:off x="9573042" y="0"/>
            <a:ext cx="2618967" cy="685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g6eb575bd42_0_16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Implementing paddle class into draw()</a:t>
            </a:r>
            <a:endParaRPr/>
          </a:p>
        </p:txBody>
      </p:sp>
      <p:sp>
        <p:nvSpPr>
          <p:cNvPr id="353" name="Google Shape;353;g6eb575bd42_0_16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First, we need to initialize and create the Paddle objects inside of setup(), </a:t>
            </a:r>
            <a:endParaRPr/>
          </a:p>
          <a:p>
            <a:pPr indent="0" lvl="0" marL="0" rtl="0" algn="l">
              <a:spcBef>
                <a:spcPts val="1000"/>
              </a:spcBef>
              <a:spcAft>
                <a:spcPts val="0"/>
              </a:spcAft>
              <a:buNone/>
            </a:pPr>
            <a:r>
              <a:rPr lang="en-US"/>
              <a:t>like how we did with the ball.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54" name="Google Shape;354;g6eb575bd42_0_167"/>
          <p:cNvSpPr txBox="1"/>
          <p:nvPr/>
        </p:nvSpPr>
        <p:spPr>
          <a:xfrm>
            <a:off x="7805300" y="2802400"/>
            <a:ext cx="3838500" cy="30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Notice how we need to initialize two paddle objects, because two players need to be represented. </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windowHeight/2 puts the paddle exactly halfway,</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and 25 and windowWidth puts the paddle at edges.</a:t>
            </a:r>
            <a:endParaRPr sz="2400">
              <a:solidFill>
                <a:srgbClr val="FFFFFF"/>
              </a:solidFill>
              <a:latin typeface="Avenir"/>
              <a:ea typeface="Avenir"/>
              <a:cs typeface="Avenir"/>
              <a:sym typeface="Avenir"/>
            </a:endParaRPr>
          </a:p>
        </p:txBody>
      </p:sp>
      <p:pic>
        <p:nvPicPr>
          <p:cNvPr id="355" name="Google Shape;355;g6eb575bd42_0_167"/>
          <p:cNvPicPr preferRelativeResize="0"/>
          <p:nvPr/>
        </p:nvPicPr>
        <p:blipFill>
          <a:blip r:embed="rId3">
            <a:alphaModFix/>
          </a:blip>
          <a:stretch>
            <a:fillRect/>
          </a:stretch>
        </p:blipFill>
        <p:spPr>
          <a:xfrm>
            <a:off x="976350" y="3030913"/>
            <a:ext cx="6229350" cy="280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6e977b7f7f_0_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 what are we gonna use to code? (IDE)</a:t>
            </a:r>
            <a:endParaRPr/>
          </a:p>
        </p:txBody>
      </p:sp>
      <p:sp>
        <p:nvSpPr>
          <p:cNvPr id="125" name="Google Shape;125;g6e977b7f7f_0_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4800"/>
              <a:t>Repl.it!! - An online integrated development environment perfect for our needs</a:t>
            </a:r>
            <a:endParaRPr sz="4800"/>
          </a:p>
          <a:p>
            <a:pPr indent="0" lvl="0" marL="0" rtl="0" algn="l">
              <a:spcBef>
                <a:spcPts val="1000"/>
              </a:spcBef>
              <a:spcAft>
                <a:spcPts val="0"/>
              </a:spcAft>
              <a:buNone/>
            </a:pPr>
            <a:r>
              <a:t/>
            </a:r>
            <a:endParaRPr sz="4800"/>
          </a:p>
        </p:txBody>
      </p:sp>
      <p:pic>
        <p:nvPicPr>
          <p:cNvPr id="126" name="Google Shape;126;g6e977b7f7f_0_25"/>
          <p:cNvPicPr preferRelativeResize="0"/>
          <p:nvPr/>
        </p:nvPicPr>
        <p:blipFill>
          <a:blip r:embed="rId3">
            <a:alphaModFix/>
          </a:blip>
          <a:stretch>
            <a:fillRect/>
          </a:stretch>
        </p:blipFill>
        <p:spPr>
          <a:xfrm>
            <a:off x="3570625" y="4272331"/>
            <a:ext cx="5247956" cy="19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g6eb575bd42_0_17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Add the paddles into draw()</a:t>
            </a:r>
            <a:endParaRPr/>
          </a:p>
        </p:txBody>
      </p:sp>
      <p:sp>
        <p:nvSpPr>
          <p:cNvPr id="362" name="Google Shape;362;g6eb575bd42_0_17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This is the big moment! After you add the paddles into the draw() function, your game should be somewhat functional!</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63" name="Google Shape;363;g6eb575bd42_0_176"/>
          <p:cNvPicPr preferRelativeResize="0"/>
          <p:nvPr/>
        </p:nvPicPr>
        <p:blipFill>
          <a:blip r:embed="rId3">
            <a:alphaModFix/>
          </a:blip>
          <a:stretch>
            <a:fillRect/>
          </a:stretch>
        </p:blipFill>
        <p:spPr>
          <a:xfrm>
            <a:off x="935599" y="2960275"/>
            <a:ext cx="3008550" cy="3462850"/>
          </a:xfrm>
          <a:prstGeom prst="rect">
            <a:avLst/>
          </a:prstGeom>
          <a:noFill/>
          <a:ln>
            <a:noFill/>
          </a:ln>
        </p:spPr>
      </p:pic>
      <p:sp>
        <p:nvSpPr>
          <p:cNvPr id="364" name="Google Shape;364;g6eb575bd42_0_176"/>
          <p:cNvSpPr txBox="1"/>
          <p:nvPr/>
        </p:nvSpPr>
        <p:spPr>
          <a:xfrm>
            <a:off x="4391100" y="3295500"/>
            <a:ext cx="5091600" cy="27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Reminder that update() will display and update the paddle’s position every frame, and move() will capture user input and change the paddle’s y-position accordingly</a:t>
            </a:r>
            <a:endParaRPr sz="2400">
              <a:solidFill>
                <a:srgbClr val="FFFFFF"/>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g6eb575bd42_0_18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Finishing touches (game over)</a:t>
            </a:r>
            <a:endParaRPr/>
          </a:p>
        </p:txBody>
      </p:sp>
      <p:sp>
        <p:nvSpPr>
          <p:cNvPr id="371" name="Google Shape;371;g6eb575bd42_0_18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 main “pong” game should be working now! The ball should be correctly bouncing off of the screen and paddles, and the paddles should be able to move through the ‘W’ and ‘S’ key or the up and down arrow.</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But there’s one problem…</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How do we stop the game? When should the game end?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No one likes a game that goes on forever!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g6eb575bd42_0_19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Game over screen</a:t>
            </a:r>
            <a:endParaRPr/>
          </a:p>
        </p:txBody>
      </p:sp>
      <p:sp>
        <p:nvSpPr>
          <p:cNvPr id="378" name="Google Shape;378;g6eb575bd42_0_191"/>
          <p:cNvSpPr txBox="1"/>
          <p:nvPr>
            <p:ph idx="1" type="body"/>
          </p:nvPr>
        </p:nvSpPr>
        <p:spPr>
          <a:xfrm>
            <a:off x="838200" y="159215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This is where we utilized the ball’s vanish and stop functions.</a:t>
            </a:r>
            <a:endParaRPr/>
          </a:p>
          <a:p>
            <a:pPr indent="0" lvl="0" marL="0" rtl="0" algn="l">
              <a:spcBef>
                <a:spcPts val="1000"/>
              </a:spcBef>
              <a:spcAft>
                <a:spcPts val="0"/>
              </a:spcAft>
              <a:buNone/>
            </a:pPr>
            <a:r>
              <a:t/>
            </a:r>
            <a:endParaRPr/>
          </a:p>
        </p:txBody>
      </p:sp>
      <p:pic>
        <p:nvPicPr>
          <p:cNvPr id="379" name="Google Shape;379;g6eb575bd42_0_191"/>
          <p:cNvPicPr preferRelativeResize="0"/>
          <p:nvPr/>
        </p:nvPicPr>
        <p:blipFill>
          <a:blip r:embed="rId3">
            <a:alphaModFix/>
          </a:blip>
          <a:stretch>
            <a:fillRect/>
          </a:stretch>
        </p:blipFill>
        <p:spPr>
          <a:xfrm>
            <a:off x="946850" y="2279425"/>
            <a:ext cx="4085501" cy="4294851"/>
          </a:xfrm>
          <a:prstGeom prst="rect">
            <a:avLst/>
          </a:prstGeom>
          <a:noFill/>
          <a:ln>
            <a:noFill/>
          </a:ln>
        </p:spPr>
      </p:pic>
      <p:sp>
        <p:nvSpPr>
          <p:cNvPr id="380" name="Google Shape;380;g6eb575bd42_0_191"/>
          <p:cNvSpPr txBox="1"/>
          <p:nvPr/>
        </p:nvSpPr>
        <p:spPr>
          <a:xfrm>
            <a:off x="5979775" y="2289300"/>
            <a:ext cx="5002800" cy="4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For the purpose of ending the game, we will cap the score limit at 5. </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When either player’s score reaches 5, we will display the game over screen by printing the text “Game Over!” and making the ball disappear!</a:t>
            </a:r>
            <a:endParaRPr sz="2400">
              <a:solidFill>
                <a:srgbClr val="FFFFFF"/>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g6eb575bd42_0_19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Whew! We’re all done!</a:t>
            </a:r>
            <a:endParaRPr/>
          </a:p>
        </p:txBody>
      </p:sp>
      <p:sp>
        <p:nvSpPr>
          <p:cNvPr id="387" name="Google Shape;387;g6eb575bd42_0_199"/>
          <p:cNvSpPr txBox="1"/>
          <p:nvPr>
            <p:ph idx="1" type="body"/>
          </p:nvPr>
        </p:nvSpPr>
        <p:spPr>
          <a:xfrm>
            <a:off x="838200" y="16908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Your game should have full functionality now, with the added game over screen.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I know that creating this game is a lot to digest (especially collisions), so if you have any questions, please ask me!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I challenge you to add additional features to this game, which might include importing an image to change the ball’s appearance, or changing the theme of the game entirely. Search up p5.js’ reference page to help you implement these features!</a:t>
            </a:r>
            <a:endParaRPr/>
          </a:p>
          <a:p>
            <a:pPr indent="0" lvl="0" marL="0" rtl="0" algn="l">
              <a:spcBef>
                <a:spcPts val="1000"/>
              </a:spcBef>
              <a:spcAft>
                <a:spcPts val="0"/>
              </a:spcAft>
              <a:buNone/>
            </a:pPr>
            <a:r>
              <a:rPr lang="en-US"/>
              <a:t>If any of you don’t know what to create for your Codeday project, I strongly recommend using what you just learned to create a p5.js project!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6"/>
          <p:cNvSpPr txBox="1"/>
          <p:nvPr/>
        </p:nvSpPr>
        <p:spPr>
          <a:xfrm>
            <a:off x="2681287" y="2181798"/>
            <a:ext cx="682942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FF676A"/>
                </a:solidFill>
                <a:latin typeface="Avenir"/>
                <a:ea typeface="Avenir"/>
                <a:cs typeface="Avenir"/>
                <a:sym typeface="Avenir"/>
              </a:rPr>
              <a:t>thanks for coming to my TED talk lol</a:t>
            </a:r>
            <a:endParaRPr/>
          </a:p>
        </p:txBody>
      </p:sp>
      <p:sp>
        <p:nvSpPr>
          <p:cNvPr id="394" name="Google Shape;394;p36"/>
          <p:cNvSpPr txBox="1"/>
          <p:nvPr/>
        </p:nvSpPr>
        <p:spPr>
          <a:xfrm>
            <a:off x="2681286" y="4135397"/>
            <a:ext cx="682942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676A"/>
                </a:solidFill>
                <a:latin typeface="Avenir"/>
                <a:ea typeface="Avenir"/>
                <a:cs typeface="Avenir"/>
                <a:sym typeface="Avenir"/>
              </a:rPr>
              <a:t>no seriously, thank you :) uwu</a:t>
            </a:r>
            <a:endParaRPr b="1" sz="2400">
              <a:solidFill>
                <a:srgbClr val="FF676A"/>
              </a:solidFill>
              <a:latin typeface="Avenir"/>
              <a:ea typeface="Avenir"/>
              <a:cs typeface="Avenir"/>
              <a:sym typeface="Aveni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7"/>
          <p:cNvSpPr txBox="1"/>
          <p:nvPr>
            <p:ph idx="4294967295" type="title"/>
          </p:nvPr>
        </p:nvSpPr>
        <p:spPr>
          <a:xfrm>
            <a:off x="2220515" y="1616325"/>
            <a:ext cx="7750970" cy="10112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Avenir"/>
              <a:buNone/>
            </a:pPr>
            <a:r>
              <a:rPr lang="en-US" sz="3959">
                <a:latin typeface="Avenir"/>
                <a:ea typeface="Avenir"/>
                <a:cs typeface="Avenir"/>
                <a:sym typeface="Avenir"/>
              </a:rPr>
              <a:t>Enjoy the rest of CodeDay DC!</a:t>
            </a:r>
            <a:endParaRPr/>
          </a:p>
        </p:txBody>
      </p:sp>
      <p:pic>
        <p:nvPicPr>
          <p:cNvPr descr="Image result for hand wave emoji" id="401" name="Google Shape;401;p37"/>
          <p:cNvPicPr preferRelativeResize="0"/>
          <p:nvPr/>
        </p:nvPicPr>
        <p:blipFill rotWithShape="1">
          <a:blip r:embed="rId3">
            <a:alphaModFix/>
          </a:blip>
          <a:srcRect b="0" l="0" r="0" t="0"/>
          <a:stretch/>
        </p:blipFill>
        <p:spPr>
          <a:xfrm>
            <a:off x="4953000" y="3048743"/>
            <a:ext cx="2286000" cy="2286000"/>
          </a:xfrm>
          <a:prstGeom prst="rect">
            <a:avLst/>
          </a:prstGeom>
          <a:noFill/>
          <a:ln>
            <a:noFill/>
          </a:ln>
        </p:spPr>
      </p:pic>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6e977b7f7f_0_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Create a Repl.it account and open a repository!</a:t>
            </a:r>
            <a:endParaRPr sz="3600"/>
          </a:p>
        </p:txBody>
      </p:sp>
      <p:sp>
        <p:nvSpPr>
          <p:cNvPr id="133" name="Google Shape;133;g6e977b7f7f_0_39"/>
          <p:cNvSpPr txBox="1"/>
          <p:nvPr>
            <p:ph idx="1" type="body"/>
          </p:nvPr>
        </p:nvSpPr>
        <p:spPr>
          <a:xfrm>
            <a:off x="838200" y="1825625"/>
            <a:ext cx="67947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AutoNum type="arabicPeriod"/>
            </a:pPr>
            <a:r>
              <a:rPr lang="en-US"/>
              <a:t>Go to repl.it</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US"/>
              <a:t>Press “sign-up” and log in with google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US"/>
              <a:t>Create a “new repl”</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US"/>
              <a:t>Select HTML, CSS, JS and choose a project name</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US"/>
              <a:t>If you screen looks like this, you’re all set!</a:t>
            </a:r>
            <a:endParaRPr/>
          </a:p>
        </p:txBody>
      </p:sp>
      <p:pic>
        <p:nvPicPr>
          <p:cNvPr id="134" name="Google Shape;134;g6e977b7f7f_0_39"/>
          <p:cNvPicPr preferRelativeResize="0"/>
          <p:nvPr/>
        </p:nvPicPr>
        <p:blipFill>
          <a:blip r:embed="rId3">
            <a:alphaModFix/>
          </a:blip>
          <a:stretch>
            <a:fillRect/>
          </a:stretch>
        </p:blipFill>
        <p:spPr>
          <a:xfrm>
            <a:off x="7350025" y="2352800"/>
            <a:ext cx="4254302" cy="1953579"/>
          </a:xfrm>
          <a:prstGeom prst="rect">
            <a:avLst/>
          </a:prstGeom>
          <a:noFill/>
          <a:ln>
            <a:noFill/>
          </a:ln>
        </p:spPr>
      </p:pic>
      <p:cxnSp>
        <p:nvCxnSpPr>
          <p:cNvPr id="135" name="Google Shape;135;g6e977b7f7f_0_39"/>
          <p:cNvCxnSpPr/>
          <p:nvPr/>
        </p:nvCxnSpPr>
        <p:spPr>
          <a:xfrm flipH="1" rot="10800000">
            <a:off x="7579800" y="4467725"/>
            <a:ext cx="976800" cy="1656000"/>
          </a:xfrm>
          <a:prstGeom prst="straightConnector1">
            <a:avLst/>
          </a:prstGeom>
          <a:noFill/>
          <a:ln cap="flat" cmpd="sng" w="76200">
            <a:solidFill>
              <a:srgbClr val="FFFFFF"/>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6e977b7f7f_0_6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 what are we making?</a:t>
            </a:r>
            <a:endParaRPr/>
          </a:p>
        </p:txBody>
      </p:sp>
      <p:sp>
        <p:nvSpPr>
          <p:cNvPr id="142" name="Google Shape;142;g6e977b7f7f_0_61"/>
          <p:cNvSpPr txBox="1"/>
          <p:nvPr>
            <p:ph idx="1" type="body"/>
          </p:nvPr>
        </p:nvSpPr>
        <p:spPr>
          <a:xfrm>
            <a:off x="838200" y="1836225"/>
            <a:ext cx="6582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Everyone loves games...</a:t>
            </a:r>
            <a:endParaRPr/>
          </a:p>
          <a:p>
            <a:pPr indent="0" lvl="0" marL="0" rtl="0" algn="l">
              <a:spcBef>
                <a:spcPts val="1000"/>
              </a:spcBef>
              <a:spcAft>
                <a:spcPts val="0"/>
              </a:spcAft>
              <a:buNone/>
            </a:pPr>
            <a:r>
              <a:rPr lang="en-US"/>
              <a:t>Everyone loves simplicity...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So we are creating the classic game of pong!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p5.js is perfect for creating 2D games like pong as it is really easy to create simple graphics, capture user input, and control object movement. </a:t>
            </a:r>
            <a:endParaRPr/>
          </a:p>
        </p:txBody>
      </p:sp>
      <p:pic>
        <p:nvPicPr>
          <p:cNvPr id="143" name="Google Shape;143;g6e977b7f7f_0_61"/>
          <p:cNvPicPr preferRelativeResize="0"/>
          <p:nvPr/>
        </p:nvPicPr>
        <p:blipFill>
          <a:blip r:embed="rId3">
            <a:alphaModFix/>
          </a:blip>
          <a:stretch>
            <a:fillRect/>
          </a:stretch>
        </p:blipFill>
        <p:spPr>
          <a:xfrm>
            <a:off x="7625299" y="1836225"/>
            <a:ext cx="3919786" cy="240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6e977b7f7f_0_6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Alright let’s begin coding!!!</a:t>
            </a:r>
            <a:endParaRPr/>
          </a:p>
        </p:txBody>
      </p:sp>
      <p:sp>
        <p:nvSpPr>
          <p:cNvPr id="150" name="Google Shape;150;g6e977b7f7f_0_6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1" name="Google Shape;151;g6e977b7f7f_0_68"/>
          <p:cNvPicPr preferRelativeResize="0"/>
          <p:nvPr/>
        </p:nvPicPr>
        <p:blipFill>
          <a:blip r:embed="rId3">
            <a:alphaModFix/>
          </a:blip>
          <a:stretch>
            <a:fillRect/>
          </a:stretch>
        </p:blipFill>
        <p:spPr>
          <a:xfrm>
            <a:off x="838199" y="1874828"/>
            <a:ext cx="5764149" cy="2435550"/>
          </a:xfrm>
          <a:prstGeom prst="rect">
            <a:avLst/>
          </a:prstGeom>
          <a:noFill/>
          <a:ln>
            <a:noFill/>
          </a:ln>
        </p:spPr>
      </p:pic>
      <p:sp>
        <p:nvSpPr>
          <p:cNvPr id="152" name="Google Shape;152;g6e977b7f7f_0_68"/>
          <p:cNvSpPr txBox="1"/>
          <p:nvPr/>
        </p:nvSpPr>
        <p:spPr>
          <a:xfrm>
            <a:off x="6769200" y="1904450"/>
            <a:ext cx="4223400" cy="43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Avenir"/>
                <a:ea typeface="Avenir"/>
                <a:cs typeface="Avenir"/>
                <a:sym typeface="Avenir"/>
              </a:rPr>
              <a:t>Start with adding the three script tags in the HTML file:</a:t>
            </a:r>
            <a:endParaRPr>
              <a:solidFill>
                <a:srgbClr val="FFFFFF"/>
              </a:solidFill>
              <a:latin typeface="Avenir"/>
              <a:ea typeface="Avenir"/>
              <a:cs typeface="Avenir"/>
              <a:sym typeface="Avenir"/>
            </a:endParaRPr>
          </a:p>
          <a:p>
            <a:pPr indent="0" lvl="0" marL="0" rtl="0" algn="l">
              <a:spcBef>
                <a:spcPts val="0"/>
              </a:spcBef>
              <a:spcAft>
                <a:spcPts val="0"/>
              </a:spcAft>
              <a:buNone/>
            </a:pPr>
            <a:r>
              <a:t/>
            </a:r>
            <a:endParaRPr>
              <a:solidFill>
                <a:srgbClr val="FFFFFF"/>
              </a:solidFill>
              <a:latin typeface="Avenir"/>
              <a:ea typeface="Avenir"/>
              <a:cs typeface="Avenir"/>
              <a:sym typeface="Avenir"/>
            </a:endParaRPr>
          </a:p>
          <a:p>
            <a:pPr indent="0" lvl="0" marL="0" rtl="0" algn="l">
              <a:spcBef>
                <a:spcPts val="0"/>
              </a:spcBef>
              <a:spcAft>
                <a:spcPts val="0"/>
              </a:spcAft>
              <a:buClr>
                <a:schemeClr val="lt1"/>
              </a:buClr>
              <a:buSzPts val="1100"/>
              <a:buFont typeface="Arial"/>
              <a:buNone/>
            </a:pPr>
            <a:r>
              <a:rPr lang="en-US">
                <a:solidFill>
                  <a:srgbClr val="FFFFFF"/>
                </a:solidFill>
                <a:latin typeface="Avenir"/>
                <a:ea typeface="Avenir"/>
                <a:cs typeface="Avenir"/>
                <a:sym typeface="Avenir"/>
              </a:rPr>
              <a:t>&lt;script src="https://cdnjs.cloudflare.com/ajax/libs/p5.js/0.6.1/p5.js"&gt;&lt;/script&gt;</a:t>
            </a:r>
            <a:endParaRPr>
              <a:solidFill>
                <a:srgbClr val="FFFFFF"/>
              </a:solidFill>
              <a:latin typeface="Avenir"/>
              <a:ea typeface="Avenir"/>
              <a:cs typeface="Avenir"/>
              <a:sym typeface="Avenir"/>
            </a:endParaRPr>
          </a:p>
          <a:p>
            <a:pPr indent="0" lvl="0" marL="0" rtl="0" algn="l">
              <a:spcBef>
                <a:spcPts val="0"/>
              </a:spcBef>
              <a:spcAft>
                <a:spcPts val="0"/>
              </a:spcAft>
              <a:buNone/>
            </a:pPr>
            <a:r>
              <a:rPr lang="en-US">
                <a:solidFill>
                  <a:srgbClr val="FFFFFF"/>
                </a:solidFill>
                <a:latin typeface="Avenir"/>
                <a:ea typeface="Avenir"/>
                <a:cs typeface="Avenir"/>
                <a:sym typeface="Avenir"/>
              </a:rPr>
              <a:t>    </a:t>
            </a:r>
            <a:endParaRPr>
              <a:solidFill>
                <a:srgbClr val="FFFFFF"/>
              </a:solidFill>
              <a:latin typeface="Avenir"/>
              <a:ea typeface="Avenir"/>
              <a:cs typeface="Avenir"/>
              <a:sym typeface="Avenir"/>
            </a:endParaRPr>
          </a:p>
          <a:p>
            <a:pPr indent="0" lvl="0" marL="0" rtl="0" algn="l">
              <a:spcBef>
                <a:spcPts val="0"/>
              </a:spcBef>
              <a:spcAft>
                <a:spcPts val="0"/>
              </a:spcAft>
              <a:buClr>
                <a:schemeClr val="lt1"/>
              </a:buClr>
              <a:buSzPts val="1100"/>
              <a:buFont typeface="Arial"/>
              <a:buNone/>
            </a:pPr>
            <a:r>
              <a:rPr lang="en-US">
                <a:solidFill>
                  <a:srgbClr val="FFFFFF"/>
                </a:solidFill>
                <a:latin typeface="Avenir"/>
                <a:ea typeface="Avenir"/>
                <a:cs typeface="Avenir"/>
                <a:sym typeface="Avenir"/>
              </a:rPr>
              <a:t>&lt;script src="https://cdn.rawgit.com/molleindustria/p5.play/42cd19c3/lib/p5.play.js"&gt;&lt;/script&gt;</a:t>
            </a:r>
            <a:endParaRPr>
              <a:solidFill>
                <a:srgbClr val="FFFFFF"/>
              </a:solidFill>
              <a:latin typeface="Avenir"/>
              <a:ea typeface="Avenir"/>
              <a:cs typeface="Avenir"/>
              <a:sym typeface="Avenir"/>
            </a:endParaRPr>
          </a:p>
          <a:p>
            <a:pPr indent="0" lvl="0" marL="0" rtl="0" algn="l">
              <a:spcBef>
                <a:spcPts val="0"/>
              </a:spcBef>
              <a:spcAft>
                <a:spcPts val="0"/>
              </a:spcAft>
              <a:buNone/>
            </a:pPr>
            <a:r>
              <a:t/>
            </a:r>
            <a:endParaRPr>
              <a:solidFill>
                <a:srgbClr val="FFFFFF"/>
              </a:solidFill>
              <a:latin typeface="Avenir"/>
              <a:ea typeface="Avenir"/>
              <a:cs typeface="Avenir"/>
              <a:sym typeface="Avenir"/>
            </a:endParaRPr>
          </a:p>
          <a:p>
            <a:pPr indent="0" lvl="0" marL="0" rtl="0" algn="l">
              <a:spcBef>
                <a:spcPts val="0"/>
              </a:spcBef>
              <a:spcAft>
                <a:spcPts val="0"/>
              </a:spcAft>
              <a:buClr>
                <a:schemeClr val="lt1"/>
              </a:buClr>
              <a:buSzPts val="1100"/>
              <a:buFont typeface="Arial"/>
              <a:buNone/>
            </a:pPr>
            <a:r>
              <a:rPr lang="en-US">
                <a:solidFill>
                  <a:srgbClr val="FFFFFF"/>
                </a:solidFill>
                <a:latin typeface="Avenir"/>
                <a:ea typeface="Avenir"/>
                <a:cs typeface="Avenir"/>
                <a:sym typeface="Avenir"/>
              </a:rPr>
              <a:t>&lt;script src="script.js"&gt;&lt;/script&gt;</a:t>
            </a:r>
            <a:endParaRPr>
              <a:solidFill>
                <a:srgbClr val="FFFFFF"/>
              </a:solidFill>
              <a:latin typeface="Avenir"/>
              <a:ea typeface="Avenir"/>
              <a:cs typeface="Avenir"/>
              <a:sym typeface="Avenir"/>
            </a:endParaRPr>
          </a:p>
          <a:p>
            <a:pPr indent="0" lvl="0" marL="0" rtl="0" algn="l">
              <a:spcBef>
                <a:spcPts val="0"/>
              </a:spcBef>
              <a:spcAft>
                <a:spcPts val="0"/>
              </a:spcAft>
              <a:buNone/>
            </a:pPr>
            <a:r>
              <a:t/>
            </a:r>
            <a:endParaRPr>
              <a:solidFill>
                <a:srgbClr val="FFFFFF"/>
              </a:solidFill>
              <a:latin typeface="Avenir"/>
              <a:ea typeface="Avenir"/>
              <a:cs typeface="Avenir"/>
              <a:sym typeface="Avenir"/>
            </a:endParaRPr>
          </a:p>
        </p:txBody>
      </p:sp>
      <p:sp>
        <p:nvSpPr>
          <p:cNvPr id="153" name="Google Shape;153;g6e977b7f7f_0_68"/>
          <p:cNvSpPr txBox="1"/>
          <p:nvPr/>
        </p:nvSpPr>
        <p:spPr>
          <a:xfrm>
            <a:off x="838200" y="4943450"/>
            <a:ext cx="9709800" cy="14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These tags will ensure that your p5.js project is linked to the HTML and displayed on the website. </a:t>
            </a:r>
            <a:endParaRPr sz="2400">
              <a:solidFill>
                <a:srgbClr val="FFFFFF"/>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6e977b7f7f_0_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Go back to the script.js file</a:t>
            </a:r>
            <a:endParaRPr/>
          </a:p>
        </p:txBody>
      </p:sp>
      <p:sp>
        <p:nvSpPr>
          <p:cNvPr id="160" name="Google Shape;160;g6e977b7f7f_0_51"/>
          <p:cNvSpPr txBox="1"/>
          <p:nvPr>
            <p:ph idx="1" type="body"/>
          </p:nvPr>
        </p:nvSpPr>
        <p:spPr>
          <a:xfrm>
            <a:off x="838200" y="16908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There are a couple of basic layout functions you need to know about p5:</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endParaRPr/>
          </a:p>
        </p:txBody>
      </p:sp>
      <p:pic>
        <p:nvPicPr>
          <p:cNvPr id="161" name="Google Shape;161;g6e977b7f7f_0_51"/>
          <p:cNvPicPr preferRelativeResize="0"/>
          <p:nvPr/>
        </p:nvPicPr>
        <p:blipFill>
          <a:blip r:embed="rId3">
            <a:alphaModFix/>
          </a:blip>
          <a:stretch>
            <a:fillRect/>
          </a:stretch>
        </p:blipFill>
        <p:spPr>
          <a:xfrm>
            <a:off x="838200" y="2729963"/>
            <a:ext cx="5924550" cy="2847975"/>
          </a:xfrm>
          <a:prstGeom prst="rect">
            <a:avLst/>
          </a:prstGeom>
          <a:noFill/>
          <a:ln>
            <a:noFill/>
          </a:ln>
        </p:spPr>
      </p:pic>
      <p:sp>
        <p:nvSpPr>
          <p:cNvPr id="162" name="Google Shape;162;g6e977b7f7f_0_51"/>
          <p:cNvSpPr txBox="1"/>
          <p:nvPr/>
        </p:nvSpPr>
        <p:spPr>
          <a:xfrm>
            <a:off x="7059700" y="2473550"/>
            <a:ext cx="3567000" cy="32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Avenir"/>
                <a:ea typeface="Avenir"/>
                <a:cs typeface="Avenir"/>
                <a:sym typeface="Avenir"/>
              </a:rPr>
              <a:t>Setup: This executes before the program runs, and it is the place where you set up variables and load images, etc.</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Draw: This executes during every frame of the program, and it is where you want to program the bulk of your project </a:t>
            </a:r>
            <a:endParaRPr sz="1800">
              <a:solidFill>
                <a:srgbClr val="FFFFFF"/>
              </a:solidFill>
              <a:latin typeface="Avenir"/>
              <a:ea typeface="Avenir"/>
              <a:cs typeface="Avenir"/>
              <a:sym typeface="Avenir"/>
            </a:endParaRPr>
          </a:p>
          <a:p>
            <a:pPr indent="0" lvl="0" marL="0" rtl="0" algn="l">
              <a:spcBef>
                <a:spcPts val="0"/>
              </a:spcBef>
              <a:spcAft>
                <a:spcPts val="0"/>
              </a:spcAft>
              <a:buNone/>
            </a:pPr>
            <a:r>
              <a:rPr lang="en-US" sz="1800">
                <a:solidFill>
                  <a:srgbClr val="FFFFFF"/>
                </a:solidFill>
                <a:latin typeface="Avenir"/>
                <a:ea typeface="Avenir"/>
                <a:cs typeface="Avenir"/>
                <a:sym typeface="Avenir"/>
              </a:rPr>
              <a:t>(i.e ball moving)</a:t>
            </a:r>
            <a:endParaRPr sz="1800">
              <a:solidFill>
                <a:srgbClr val="FFFFFF"/>
              </a:solidFill>
              <a:latin typeface="Avenir"/>
              <a:ea typeface="Avenir"/>
              <a:cs typeface="Avenir"/>
              <a:sym typeface="Avenir"/>
            </a:endParaRPr>
          </a:p>
          <a:p>
            <a:pPr indent="0" lvl="0" marL="0" rtl="0" algn="l">
              <a:spcBef>
                <a:spcPts val="0"/>
              </a:spcBef>
              <a:spcAft>
                <a:spcPts val="0"/>
              </a:spcAft>
              <a:buNone/>
            </a:pPr>
            <a:r>
              <a:t/>
            </a:r>
            <a:endParaRPr sz="1800">
              <a:solidFill>
                <a:srgbClr val="FFFFFF"/>
              </a:solidFill>
              <a:latin typeface="Avenir"/>
              <a:ea typeface="Avenir"/>
              <a:cs typeface="Avenir"/>
              <a:sym typeface="Avenir"/>
            </a:endParaRPr>
          </a:p>
        </p:txBody>
      </p:sp>
      <p:sp>
        <p:nvSpPr>
          <p:cNvPr id="163" name="Google Shape;163;g6e977b7f7f_0_51"/>
          <p:cNvSpPr txBox="1"/>
          <p:nvPr/>
        </p:nvSpPr>
        <p:spPr>
          <a:xfrm>
            <a:off x="891750" y="5791750"/>
            <a:ext cx="10212600" cy="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These functions are necessary for every p5.js project!</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Please code these into your file. </a:t>
            </a:r>
            <a:endParaRPr sz="2400">
              <a:solidFill>
                <a:srgbClr val="FFFFFF"/>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6eb575bd42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Canvas</a:t>
            </a:r>
            <a:endParaRPr/>
          </a:p>
        </p:txBody>
      </p:sp>
      <p:sp>
        <p:nvSpPr>
          <p:cNvPr id="170" name="Google Shape;170;g6eb575bd42_0_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Let’s begin by creating the canvas: </a:t>
            </a:r>
            <a:endParaRPr/>
          </a:p>
          <a:p>
            <a:pPr indent="0" lvl="0" marL="0" rtl="0" algn="l">
              <a:spcBef>
                <a:spcPts val="1000"/>
              </a:spcBef>
              <a:spcAft>
                <a:spcPts val="0"/>
              </a:spcAft>
              <a:buNone/>
            </a:pPr>
            <a:r>
              <a:t/>
            </a:r>
            <a:endParaRPr/>
          </a:p>
        </p:txBody>
      </p:sp>
      <p:pic>
        <p:nvPicPr>
          <p:cNvPr id="171" name="Google Shape;171;g6eb575bd42_0_5"/>
          <p:cNvPicPr preferRelativeResize="0"/>
          <p:nvPr/>
        </p:nvPicPr>
        <p:blipFill>
          <a:blip r:embed="rId3">
            <a:alphaModFix/>
          </a:blip>
          <a:stretch>
            <a:fillRect/>
          </a:stretch>
        </p:blipFill>
        <p:spPr>
          <a:xfrm>
            <a:off x="903213" y="2584613"/>
            <a:ext cx="5076825" cy="3800475"/>
          </a:xfrm>
          <a:prstGeom prst="rect">
            <a:avLst/>
          </a:prstGeom>
          <a:noFill/>
          <a:ln>
            <a:noFill/>
          </a:ln>
        </p:spPr>
      </p:pic>
      <p:sp>
        <p:nvSpPr>
          <p:cNvPr id="172" name="Google Shape;172;g6eb575bd42_0_5"/>
          <p:cNvSpPr txBox="1"/>
          <p:nvPr/>
        </p:nvSpPr>
        <p:spPr>
          <a:xfrm>
            <a:off x="6277075" y="513125"/>
            <a:ext cx="5076900" cy="41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Everything you create will be located on the canvas!</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For the purposes of our game, our canvas will fill the whole screen.</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Therefore we will utilize the windowWidth and windowHeight variables.</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windowResized() will resize the canvas when the window is resized.</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background(color) function fills the canvas with a designated color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(0 = black, 255 = white)</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6eb575bd42_0_1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Score</a:t>
            </a:r>
            <a:endParaRPr/>
          </a:p>
        </p:txBody>
      </p:sp>
      <p:sp>
        <p:nvSpPr>
          <p:cNvPr id="179" name="Google Shape;179;g6eb575bd42_0_1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0" name="Google Shape;180;g6eb575bd42_0_13"/>
          <p:cNvPicPr preferRelativeResize="0"/>
          <p:nvPr/>
        </p:nvPicPr>
        <p:blipFill>
          <a:blip r:embed="rId3">
            <a:alphaModFix/>
          </a:blip>
          <a:stretch>
            <a:fillRect/>
          </a:stretch>
        </p:blipFill>
        <p:spPr>
          <a:xfrm>
            <a:off x="838200" y="1825625"/>
            <a:ext cx="4273225" cy="4191475"/>
          </a:xfrm>
          <a:prstGeom prst="rect">
            <a:avLst/>
          </a:prstGeom>
          <a:noFill/>
          <a:ln>
            <a:noFill/>
          </a:ln>
        </p:spPr>
      </p:pic>
      <p:sp>
        <p:nvSpPr>
          <p:cNvPr id="181" name="Google Shape;181;g6eb575bd42_0_13"/>
          <p:cNvSpPr txBox="1"/>
          <p:nvPr/>
        </p:nvSpPr>
        <p:spPr>
          <a:xfrm>
            <a:off x="5298925" y="1835375"/>
            <a:ext cx="5920500" cy="4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Avenir"/>
                <a:ea typeface="Avenir"/>
                <a:cs typeface="Avenir"/>
                <a:sym typeface="Avenir"/>
              </a:rPr>
              <a:t>Start by creating two variables, p1Score and p2Score (we will use these two variables to keep track of the store)</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We must initialize the variables in setup() to zero, as both players begin with zero score</a:t>
            </a:r>
            <a:endParaRPr sz="2400">
              <a:solidFill>
                <a:srgbClr val="FFFFFF"/>
              </a:solidFill>
              <a:latin typeface="Avenir"/>
              <a:ea typeface="Avenir"/>
              <a:cs typeface="Avenir"/>
              <a:sym typeface="Avenir"/>
            </a:endParaRPr>
          </a:p>
          <a:p>
            <a:pPr indent="0" lvl="0" marL="0" rtl="0" algn="l">
              <a:spcBef>
                <a:spcPts val="0"/>
              </a:spcBef>
              <a:spcAft>
                <a:spcPts val="0"/>
              </a:spcAft>
              <a:buNone/>
            </a:pPr>
            <a:r>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We will display the score in the draw() using textSize(size) and </a:t>
            </a:r>
            <a:endParaRPr sz="2400">
              <a:solidFill>
                <a:srgbClr val="FFFFFF"/>
              </a:solidFill>
              <a:latin typeface="Avenir"/>
              <a:ea typeface="Avenir"/>
              <a:cs typeface="Avenir"/>
              <a:sym typeface="Avenir"/>
            </a:endParaRPr>
          </a:p>
          <a:p>
            <a:pPr indent="0" lvl="0" marL="0" rtl="0" algn="l">
              <a:spcBef>
                <a:spcPts val="0"/>
              </a:spcBef>
              <a:spcAft>
                <a:spcPts val="0"/>
              </a:spcAft>
              <a:buNone/>
            </a:pPr>
            <a:r>
              <a:rPr lang="en-US" sz="2400">
                <a:solidFill>
                  <a:srgbClr val="FFFFFF"/>
                </a:solidFill>
                <a:latin typeface="Avenir"/>
                <a:ea typeface="Avenir"/>
                <a:cs typeface="Avenir"/>
                <a:sym typeface="Avenir"/>
              </a:rPr>
              <a:t>text(text to display, x location, y location)</a:t>
            </a:r>
            <a:endParaRPr sz="2400">
              <a:solidFill>
                <a:srgbClr val="FFFFFF"/>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FFFFFF"/>
      </a:dk1>
      <a:lt1>
        <a:srgbClr val="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2018-11-03T00:31:46Z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0x0101002BC253F104394440850A6585655D25FC</vt:lpwstr>
  </property>
</Properties>
</file>