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Raleway"/>
      <p:regular r:id="rId26"/>
      <p:bold r:id="rId27"/>
      <p:italic r:id="rId28"/>
      <p:boldItalic r:id="rId29"/>
    </p:embeddedFont>
    <p:embeddedFont>
      <p:font typeface="Roboto Mon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leway-regular.fntdata"/><Relationship Id="rId25" Type="http://schemas.openxmlformats.org/officeDocument/2006/relationships/slide" Target="slides/slide20.xml"/><Relationship Id="rId28" Type="http://schemas.openxmlformats.org/officeDocument/2006/relationships/font" Target="fonts/Raleway-italic.fntdata"/><Relationship Id="rId27" Type="http://schemas.openxmlformats.org/officeDocument/2006/relationships/font" Target="fonts/Raleway-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aleway-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Mono-bold.fntdata"/><Relationship Id="rId30" Type="http://schemas.openxmlformats.org/officeDocument/2006/relationships/font" Target="fonts/RobotoMono-regular.fntdata"/><Relationship Id="rId11" Type="http://schemas.openxmlformats.org/officeDocument/2006/relationships/slide" Target="slides/slide6.xml"/><Relationship Id="rId33" Type="http://schemas.openxmlformats.org/officeDocument/2006/relationships/font" Target="fonts/RobotoMono-boldItalic.fntdata"/><Relationship Id="rId10" Type="http://schemas.openxmlformats.org/officeDocument/2006/relationships/slide" Target="slides/slide5.xml"/><Relationship Id="rId32" Type="http://schemas.openxmlformats.org/officeDocument/2006/relationships/font" Target="fonts/RobotoMono-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329d745d5ef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329d745d5ef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GB" sz="2400">
                <a:solidFill>
                  <a:schemeClr val="dk1"/>
                </a:solidFill>
              </a:rPr>
              <a:t>Introduction</a:t>
            </a:r>
            <a:r>
              <a:rPr lang="en-GB" sz="2400">
                <a:solidFill>
                  <a:schemeClr val="dk1"/>
                </a:solidFill>
              </a:rPr>
              <a:t>: This map showcases the global distribution of researchers, with key regions highlighted based on the number of researchers.</a:t>
            </a:r>
            <a:endParaRPr sz="2400">
              <a:solidFill>
                <a:schemeClr val="dk1"/>
              </a:solidFill>
            </a:endParaRPr>
          </a:p>
          <a:p>
            <a:pPr indent="0" lvl="0" marL="0" rtl="0" algn="l">
              <a:spcBef>
                <a:spcPts val="0"/>
              </a:spcBef>
              <a:spcAft>
                <a:spcPts val="0"/>
              </a:spcAft>
              <a:buClr>
                <a:schemeClr val="dk1"/>
              </a:buClr>
              <a:buSzPts val="1100"/>
              <a:buFont typeface="Arial"/>
              <a:buNone/>
            </a:pPr>
            <a:r>
              <a:rPr b="1" lang="en-GB" sz="2400">
                <a:solidFill>
                  <a:schemeClr val="dk1"/>
                </a:solidFill>
              </a:rPr>
              <a:t>Key Insights</a:t>
            </a:r>
            <a:r>
              <a:rPr lang="en-GB" sz="2400">
                <a:solidFill>
                  <a:schemeClr val="dk1"/>
                </a:solidFill>
              </a:rPr>
              <a:t>:</a:t>
            </a:r>
            <a:endParaRPr sz="2400">
              <a:solidFill>
                <a:schemeClr val="dk1"/>
              </a:solidFill>
            </a:endParaRPr>
          </a:p>
          <a:p>
            <a:pPr indent="-381000" lvl="0" marL="457200" rtl="0" algn="l">
              <a:lnSpc>
                <a:spcPct val="115000"/>
              </a:lnSpc>
              <a:spcBef>
                <a:spcPts val="1200"/>
              </a:spcBef>
              <a:spcAft>
                <a:spcPts val="0"/>
              </a:spcAft>
              <a:buClr>
                <a:schemeClr val="dk1"/>
              </a:buClr>
              <a:buSzPts val="2400"/>
              <a:buAutoNum type="arabicPeriod"/>
            </a:pPr>
            <a:r>
              <a:rPr b="1" lang="en-GB" sz="2400">
                <a:solidFill>
                  <a:schemeClr val="dk1"/>
                </a:solidFill>
              </a:rPr>
              <a:t>High Concentration Areas</a:t>
            </a:r>
            <a:r>
              <a:rPr lang="en-GB" sz="2400">
                <a:solidFill>
                  <a:schemeClr val="dk1"/>
                </a:solidFill>
              </a:rPr>
              <a:t>: The United States leads with 596 researchers, followed by other notable hubs such as Europe and specific countries in Asia and Oceania.</a:t>
            </a:r>
            <a:endParaRPr sz="2400">
              <a:solidFill>
                <a:schemeClr val="dk1"/>
              </a:solidFill>
            </a:endParaRPr>
          </a:p>
          <a:p>
            <a:pPr indent="-381000" lvl="0" marL="457200" rtl="0" algn="l">
              <a:lnSpc>
                <a:spcPct val="115000"/>
              </a:lnSpc>
              <a:spcBef>
                <a:spcPts val="0"/>
              </a:spcBef>
              <a:spcAft>
                <a:spcPts val="0"/>
              </a:spcAft>
              <a:buClr>
                <a:schemeClr val="dk1"/>
              </a:buClr>
              <a:buSzPts val="2400"/>
              <a:buAutoNum type="arabicPeriod"/>
            </a:pPr>
            <a:r>
              <a:rPr b="1" lang="en-GB" sz="2400">
                <a:solidFill>
                  <a:schemeClr val="dk1"/>
                </a:solidFill>
              </a:rPr>
              <a:t>Clusters</a:t>
            </a:r>
            <a:r>
              <a:rPr lang="en-GB" sz="2400">
                <a:solidFill>
                  <a:schemeClr val="dk1"/>
                </a:solidFill>
              </a:rPr>
              <a:t>: Clusters of significant research activity are visualized with markers, indicating regions with a substantial research presence.</a:t>
            </a:r>
            <a:endParaRPr sz="2400">
              <a:solidFill>
                <a:schemeClr val="dk1"/>
              </a:solidFill>
            </a:endParaRPr>
          </a:p>
          <a:p>
            <a:pPr indent="-381000" lvl="0" marL="457200" rtl="0" algn="l">
              <a:lnSpc>
                <a:spcPct val="115000"/>
              </a:lnSpc>
              <a:spcBef>
                <a:spcPts val="0"/>
              </a:spcBef>
              <a:spcAft>
                <a:spcPts val="0"/>
              </a:spcAft>
              <a:buClr>
                <a:schemeClr val="dk1"/>
              </a:buClr>
              <a:buSzPts val="2400"/>
              <a:buAutoNum type="arabicPeriod"/>
            </a:pPr>
            <a:r>
              <a:rPr b="1" lang="en-GB" sz="2400">
                <a:solidFill>
                  <a:schemeClr val="dk1"/>
                </a:solidFill>
              </a:rPr>
              <a:t>Underrepresented Regions</a:t>
            </a:r>
            <a:r>
              <a:rPr lang="en-GB" sz="2400">
                <a:solidFill>
                  <a:schemeClr val="dk1"/>
                </a:solidFill>
              </a:rPr>
              <a:t>: Many countries, particularly in Africa and parts of South America, show minimal or no research activity, as indicated by the absence of markers.</a:t>
            </a:r>
            <a:endParaRPr sz="2400">
              <a:solidFill>
                <a:schemeClr val="dk1"/>
              </a:solidFill>
            </a:endParaRPr>
          </a:p>
          <a:p>
            <a:pPr indent="0" lvl="0" marL="0" rtl="0" algn="l">
              <a:lnSpc>
                <a:spcPct val="115000"/>
              </a:lnSpc>
              <a:spcBef>
                <a:spcPts val="1200"/>
              </a:spcBef>
              <a:spcAft>
                <a:spcPts val="0"/>
              </a:spcAft>
              <a:buNone/>
            </a:pPr>
            <a:r>
              <a:rPr b="1" lang="en-GB" sz="2400">
                <a:solidFill>
                  <a:schemeClr val="dk1"/>
                </a:solidFill>
              </a:rPr>
              <a:t>Conclusion</a:t>
            </a:r>
            <a:r>
              <a:rPr lang="en-GB" sz="2400">
                <a:solidFill>
                  <a:schemeClr val="dk1"/>
                </a:solidFill>
              </a:rPr>
              <a:t>: The map highlights the disparity in research distribution globally, emphasizing the dominance of certain countries while revealing gaps in others. And HTML file is also available.</a:t>
            </a:r>
            <a:endParaRPr sz="24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24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329a3f635a1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329a3f635a1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400"/>
              <a:t>Words like "APOE," "Alzheimer," "gene," and "study" are the most frequent, taking up large portions of the chart. This highlights the key areas of focus in APOE research, showing the emphasis on Alzheimer's and genetic studies.</a:t>
            </a:r>
            <a:endParaRPr sz="240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329a3f635a1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329a3f635a1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GB" sz="2400"/>
              <a:t>Each dot represents the total word count for a year. You can see an upward trend, meaning more research and publications in recent years. It highlights how the field has grown and gained momentum.</a:t>
            </a:r>
            <a:endParaRPr sz="2400"/>
          </a:p>
          <a:p>
            <a:pPr indent="0" lvl="0" marL="0" rtl="0" algn="l">
              <a:spcBef>
                <a:spcPts val="120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329a3f635a1_0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329a3f635a1_0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GB" sz="2400"/>
              <a:t>Some words, like "genetics," are more popular in recent research. Older research focused more on terms like "lipids." Words like "Alzheimer" remain important in both old and recent studies. It shows how research priorities and language have shifted over time.</a:t>
            </a:r>
            <a:endParaRPr sz="2400"/>
          </a:p>
          <a:p>
            <a:pPr indent="0" lvl="0" marL="0" rtl="0" algn="l">
              <a:spcBef>
                <a:spcPts val="120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3271f3a64f1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3271f3a64f1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AutoNum type="arabicPeriod"/>
            </a:pPr>
            <a:r>
              <a:rPr lang="en-GB" sz="2400"/>
              <a:t>"This graph shows how research themes have changed over time."</a:t>
            </a:r>
            <a:endParaRPr sz="2400"/>
          </a:p>
          <a:p>
            <a:pPr indent="-381000" lvl="0" marL="457200" rtl="0" algn="l">
              <a:spcBef>
                <a:spcPts val="0"/>
              </a:spcBef>
              <a:spcAft>
                <a:spcPts val="0"/>
              </a:spcAft>
              <a:buSzPts val="2400"/>
              <a:buAutoNum type="arabicPeriod"/>
            </a:pPr>
            <a:r>
              <a:rPr lang="en-GB" sz="2400"/>
              <a:t>"Genetics and Alzheimer's Disease are key areas of focus."</a:t>
            </a:r>
            <a:endParaRPr sz="2400"/>
          </a:p>
          <a:p>
            <a:pPr indent="-381000" lvl="0" marL="457200" rtl="0" algn="l">
              <a:spcBef>
                <a:spcPts val="0"/>
              </a:spcBef>
              <a:spcAft>
                <a:spcPts val="0"/>
              </a:spcAft>
              <a:buSzPts val="2400"/>
              <a:buAutoNum type="arabicPeriod"/>
            </a:pPr>
            <a:r>
              <a:rPr lang="en-GB" sz="2400"/>
              <a:t>"Neuroinflammation is a newer area, still being explored in clinical trials."</a:t>
            </a:r>
            <a:endParaRPr sz="2400"/>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329de39e339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329de39e339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2400">
                <a:solidFill>
                  <a:schemeClr val="dk1"/>
                </a:solidFill>
                <a:latin typeface="Source Sans Pro"/>
                <a:ea typeface="Source Sans Pro"/>
                <a:cs typeface="Source Sans Pro"/>
                <a:sym typeface="Source Sans Pro"/>
              </a:rPr>
              <a:t>After performing topic modeling and time prediction based on the title summary,</a:t>
            </a:r>
            <a:endParaRPr sz="2400">
              <a:solidFill>
                <a:schemeClr val="dk1"/>
              </a:solidFill>
              <a:latin typeface="Source Sans Pro"/>
              <a:ea typeface="Source Sans Pro"/>
              <a:cs typeface="Source Sans Pro"/>
              <a:sym typeface="Source Sans Pro"/>
            </a:endParaRPr>
          </a:p>
          <a:p>
            <a:pPr indent="0" lvl="0" marL="0" rtl="0" algn="l">
              <a:lnSpc>
                <a:spcPct val="115000"/>
              </a:lnSpc>
              <a:spcBef>
                <a:spcPts val="1200"/>
              </a:spcBef>
              <a:spcAft>
                <a:spcPts val="0"/>
              </a:spcAft>
              <a:buNone/>
            </a:pPr>
            <a:r>
              <a:rPr lang="en-GB" sz="2400">
                <a:solidFill>
                  <a:schemeClr val="dk1"/>
                </a:solidFill>
                <a:latin typeface="Source Sans Pro"/>
                <a:ea typeface="Source Sans Pro"/>
                <a:cs typeface="Source Sans Pro"/>
                <a:sym typeface="Source Sans Pro"/>
              </a:rPr>
              <a:t>Except for the first group, all other groups will show an upward trend.</a:t>
            </a:r>
            <a:endParaRPr sz="2400">
              <a:solidFill>
                <a:schemeClr val="dk1"/>
              </a:solidFill>
              <a:latin typeface="Source Sans Pro"/>
              <a:ea typeface="Source Sans Pro"/>
              <a:cs typeface="Source Sans Pro"/>
              <a:sym typeface="Source Sans Pro"/>
            </a:endParaRPr>
          </a:p>
          <a:p>
            <a:pPr indent="0" lvl="0" marL="0" rtl="0" algn="l">
              <a:lnSpc>
                <a:spcPct val="115000"/>
              </a:lnSpc>
              <a:spcBef>
                <a:spcPts val="1200"/>
              </a:spcBef>
              <a:spcAft>
                <a:spcPts val="0"/>
              </a:spcAft>
              <a:buNone/>
            </a:pPr>
            <a:r>
              <a:rPr lang="en-GB" sz="2400">
                <a:solidFill>
                  <a:schemeClr val="dk1"/>
                </a:solidFill>
                <a:latin typeface="Source Sans Pro"/>
                <a:ea typeface="Source Sans Pro"/>
                <a:cs typeface="Source Sans Pro"/>
                <a:sym typeface="Source Sans Pro"/>
              </a:rPr>
              <a:t> it can be seen that the second group of keywords is worth studying</a:t>
            </a:r>
            <a:endParaRPr sz="2400">
              <a:solidFill>
                <a:schemeClr val="dk1"/>
              </a:solidFill>
              <a:latin typeface="Source Sans Pro"/>
              <a:ea typeface="Source Sans Pro"/>
              <a:cs typeface="Source Sans Pro"/>
              <a:sym typeface="Source Sans Pro"/>
            </a:endParaRPr>
          </a:p>
          <a:p>
            <a:pPr indent="0" lvl="0" marL="0" rtl="0" algn="l">
              <a:lnSpc>
                <a:spcPct val="115000"/>
              </a:lnSpc>
              <a:spcBef>
                <a:spcPts val="1200"/>
              </a:spcBef>
              <a:spcAft>
                <a:spcPts val="1200"/>
              </a:spcAft>
              <a:buClr>
                <a:schemeClr val="dk1"/>
              </a:buClr>
              <a:buSzPts val="1100"/>
              <a:buFont typeface="Arial"/>
              <a:buNone/>
            </a:pPr>
            <a:r>
              <a:t/>
            </a:r>
            <a:endParaRPr sz="1800">
              <a:solidFill>
                <a:schemeClr val="dk1"/>
              </a:solidFill>
              <a:latin typeface="Source Sans Pro"/>
              <a:ea typeface="Source Sans Pro"/>
              <a:cs typeface="Source Sans Pro"/>
              <a:sym typeface="Source Sans Pro"/>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329de39e339_2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329de39e339_2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t>This picture is读。We can select excellent institutions from the picture for cooperation</a:t>
            </a:r>
            <a:endParaRPr sz="1800"/>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329de39e33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329de39e33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2100"/>
              <a:t>The dots represent the core authors of each community, and the thickness of the lines represent the degree of collaboration.</a:t>
            </a:r>
            <a:endParaRPr sz="2100"/>
          </a:p>
          <a:p>
            <a:pPr indent="0" lvl="0" marL="0" rtl="0" algn="l">
              <a:spcBef>
                <a:spcPts val="0"/>
              </a:spcBef>
              <a:spcAft>
                <a:spcPts val="0"/>
              </a:spcAft>
              <a:buClr>
                <a:schemeClr val="dk1"/>
              </a:buClr>
              <a:buSzPts val="1100"/>
              <a:buFont typeface="Arial"/>
              <a:buNone/>
            </a:pPr>
            <a:r>
              <a:rPr lang="en-GB" sz="2100"/>
              <a:t>The previous images used different algorithms, but all of them found Henrik as the key author with the most collaborations.</a:t>
            </a:r>
            <a:endParaRPr sz="2100"/>
          </a:p>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32788f6cb2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32788f6cb2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GB" sz="1900">
                <a:solidFill>
                  <a:schemeClr val="dk1"/>
                </a:solidFill>
              </a:rPr>
              <a:t>Introduction</a:t>
            </a:r>
            <a:r>
              <a:rPr lang="en-GB" sz="1900">
                <a:solidFill>
                  <a:schemeClr val="dk1"/>
                </a:solidFill>
              </a:rPr>
              <a:t>: During the analysis of APOE-related research, we encountered several challenges that required careful handling to ensure accurate results.</a:t>
            </a:r>
            <a:endParaRPr sz="1900">
              <a:solidFill>
                <a:schemeClr val="dk1"/>
              </a:solidFill>
            </a:endParaRPr>
          </a:p>
          <a:p>
            <a:pPr indent="0" lvl="0" marL="0" rtl="0" algn="l">
              <a:spcBef>
                <a:spcPts val="0"/>
              </a:spcBef>
              <a:spcAft>
                <a:spcPts val="0"/>
              </a:spcAft>
              <a:buClr>
                <a:schemeClr val="dk1"/>
              </a:buClr>
              <a:buSzPts val="1100"/>
              <a:buFont typeface="Arial"/>
              <a:buNone/>
            </a:pPr>
            <a:r>
              <a:rPr b="1" lang="en-GB" sz="1900">
                <a:solidFill>
                  <a:schemeClr val="dk1"/>
                </a:solidFill>
              </a:rPr>
              <a:t>Point 1 - Missing Data</a:t>
            </a:r>
            <a:r>
              <a:rPr lang="en-GB" sz="1900">
                <a:solidFill>
                  <a:schemeClr val="dk1"/>
                </a:solidFill>
              </a:rPr>
              <a:t>:</a:t>
            </a:r>
            <a:endParaRPr sz="1900">
              <a:solidFill>
                <a:schemeClr val="dk1"/>
              </a:solidFill>
            </a:endParaRPr>
          </a:p>
          <a:p>
            <a:pPr indent="-349250" lvl="0" marL="457200" rtl="0" algn="l">
              <a:lnSpc>
                <a:spcPct val="115000"/>
              </a:lnSpc>
              <a:spcBef>
                <a:spcPts val="1200"/>
              </a:spcBef>
              <a:spcAft>
                <a:spcPts val="0"/>
              </a:spcAft>
              <a:buClr>
                <a:schemeClr val="dk1"/>
              </a:buClr>
              <a:buSzPts val="1900"/>
              <a:buChar char="●"/>
            </a:pPr>
            <a:r>
              <a:rPr lang="en-GB" sz="1900">
                <a:solidFill>
                  <a:schemeClr val="dk1"/>
                </a:solidFill>
              </a:rPr>
              <a:t>Some papers lacked crucial details, such as author names, publication years, or complete abstracts, which limited our ability to perform comprehensive analyses.</a:t>
            </a:r>
            <a:endParaRPr sz="19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GB" sz="1900">
                <a:solidFill>
                  <a:schemeClr val="dk1"/>
                </a:solidFill>
              </a:rPr>
              <a:t>Point 2 - Inconsistent Formatting</a:t>
            </a:r>
            <a:r>
              <a:rPr lang="en-GB" sz="1900">
                <a:solidFill>
                  <a:schemeClr val="dk1"/>
                </a:solidFill>
              </a:rPr>
              <a:t>:</a:t>
            </a:r>
            <a:endParaRPr sz="1900">
              <a:solidFill>
                <a:schemeClr val="dk1"/>
              </a:solidFill>
            </a:endParaRPr>
          </a:p>
          <a:p>
            <a:pPr indent="-349250" lvl="0" marL="457200" rtl="0" algn="l">
              <a:lnSpc>
                <a:spcPct val="115000"/>
              </a:lnSpc>
              <a:spcBef>
                <a:spcPts val="1200"/>
              </a:spcBef>
              <a:spcAft>
                <a:spcPts val="0"/>
              </a:spcAft>
              <a:buClr>
                <a:schemeClr val="dk1"/>
              </a:buClr>
              <a:buSzPts val="1900"/>
              <a:buChar char="●"/>
            </a:pPr>
            <a:r>
              <a:rPr lang="en-GB" sz="1900">
                <a:solidFill>
                  <a:schemeClr val="dk1"/>
                </a:solidFill>
              </a:rPr>
              <a:t>Author and journal names were often recorded inconsistently, complicating tasks like grouping authors, identifying collaborations, or categorizing papers accurately.</a:t>
            </a:r>
            <a:endParaRPr sz="19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GB" sz="1900">
                <a:solidFill>
                  <a:schemeClr val="dk1"/>
                </a:solidFill>
              </a:rPr>
              <a:t>Point 3 - Duplicate Records</a:t>
            </a:r>
            <a:r>
              <a:rPr lang="en-GB" sz="1900">
                <a:solidFill>
                  <a:schemeClr val="dk1"/>
                </a:solidFill>
              </a:rPr>
              <a:t>:</a:t>
            </a:r>
            <a:endParaRPr sz="1900">
              <a:solidFill>
                <a:schemeClr val="dk1"/>
              </a:solidFill>
            </a:endParaRPr>
          </a:p>
          <a:p>
            <a:pPr indent="-349250" lvl="0" marL="457200" rtl="0" algn="l">
              <a:lnSpc>
                <a:spcPct val="115000"/>
              </a:lnSpc>
              <a:spcBef>
                <a:spcPts val="1200"/>
              </a:spcBef>
              <a:spcAft>
                <a:spcPts val="0"/>
              </a:spcAft>
              <a:buClr>
                <a:schemeClr val="dk1"/>
              </a:buClr>
              <a:buSzPts val="1900"/>
              <a:buChar char="●"/>
            </a:pPr>
            <a:r>
              <a:rPr lang="en-GB" sz="1900">
                <a:solidFill>
                  <a:schemeClr val="dk1"/>
                </a:solidFill>
              </a:rPr>
              <a:t>Duplicate entries with slight metadata variations led to skewed results and required significant effort to clean and deduplicate the data.</a:t>
            </a:r>
            <a:endParaRPr sz="19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GB" sz="1900">
                <a:solidFill>
                  <a:schemeClr val="dk1"/>
                </a:solidFill>
              </a:rPr>
              <a:t>Point 4 - Large Dataset Processing</a:t>
            </a:r>
            <a:r>
              <a:rPr lang="en-GB" sz="1900">
                <a:solidFill>
                  <a:schemeClr val="dk1"/>
                </a:solidFill>
              </a:rPr>
              <a:t>:</a:t>
            </a:r>
            <a:endParaRPr sz="1900">
              <a:solidFill>
                <a:schemeClr val="dk1"/>
              </a:solidFill>
            </a:endParaRPr>
          </a:p>
          <a:p>
            <a:pPr indent="-349250" lvl="0" marL="457200" rtl="0" algn="l">
              <a:lnSpc>
                <a:spcPct val="115000"/>
              </a:lnSpc>
              <a:spcBef>
                <a:spcPts val="1200"/>
              </a:spcBef>
              <a:spcAft>
                <a:spcPts val="0"/>
              </a:spcAft>
              <a:buClr>
                <a:schemeClr val="dk1"/>
              </a:buClr>
              <a:buSzPts val="1900"/>
              <a:buChar char="●"/>
            </a:pPr>
            <a:r>
              <a:rPr lang="en-GB" sz="1900">
                <a:solidFill>
                  <a:schemeClr val="dk1"/>
                </a:solidFill>
              </a:rPr>
              <a:t>The sheer volume of records created memory and performance challenges during computations and visualizations, requiring optimization strategies.</a:t>
            </a:r>
            <a:endParaRPr sz="19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GB" sz="1900">
                <a:solidFill>
                  <a:schemeClr val="dk1"/>
                </a:solidFill>
              </a:rPr>
              <a:t>Conclusion</a:t>
            </a:r>
            <a:r>
              <a:rPr lang="en-GB" sz="1900">
                <a:solidFill>
                  <a:schemeClr val="dk1"/>
                </a:solidFill>
              </a:rPr>
              <a:t>: Despite these challenges, we implemented data cleaning, deduplication, and optimization techniques to minimize their impact and derive meaningful insights from the analysis.</a:t>
            </a:r>
            <a:endParaRPr sz="19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329d745d5ef_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329d745d5ef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GB" sz="1600">
                <a:solidFill>
                  <a:schemeClr val="dk1"/>
                </a:solidFill>
              </a:rPr>
              <a:t>Introduction</a:t>
            </a:r>
            <a:r>
              <a:rPr lang="en-GB" sz="1600">
                <a:solidFill>
                  <a:schemeClr val="dk1"/>
                </a:solidFill>
              </a:rPr>
              <a:t>: To address the challenges encountered during the APOE-related research analysis, we implemented several solutions and best practices to ensure data quality and performance.</a:t>
            </a:r>
            <a:endParaRPr sz="1600">
              <a:solidFill>
                <a:schemeClr val="dk1"/>
              </a:solidFill>
            </a:endParaRPr>
          </a:p>
          <a:p>
            <a:pPr indent="0" lvl="0" marL="0" rtl="0" algn="l">
              <a:spcBef>
                <a:spcPts val="0"/>
              </a:spcBef>
              <a:spcAft>
                <a:spcPts val="0"/>
              </a:spcAft>
              <a:buClr>
                <a:schemeClr val="dk1"/>
              </a:buClr>
              <a:buSzPts val="1100"/>
              <a:buFont typeface="Arial"/>
              <a:buNone/>
            </a:pPr>
            <a:r>
              <a:rPr b="1" lang="en-GB" sz="1600">
                <a:solidFill>
                  <a:schemeClr val="dk1"/>
                </a:solidFill>
              </a:rPr>
              <a:t>Point 1 - Missing Data</a:t>
            </a:r>
            <a:r>
              <a:rPr lang="en-GB" sz="1600">
                <a:solidFill>
                  <a:schemeClr val="dk1"/>
                </a:solidFill>
              </a:rPr>
              <a:t>:</a:t>
            </a:r>
            <a:endParaRPr sz="1600">
              <a:solidFill>
                <a:schemeClr val="dk1"/>
              </a:solidFill>
            </a:endParaRPr>
          </a:p>
          <a:p>
            <a:pPr indent="-330200" lvl="0" marL="457200" rtl="0" algn="l">
              <a:lnSpc>
                <a:spcPct val="115000"/>
              </a:lnSpc>
              <a:spcBef>
                <a:spcPts val="1200"/>
              </a:spcBef>
              <a:spcAft>
                <a:spcPts val="0"/>
              </a:spcAft>
              <a:buClr>
                <a:schemeClr val="dk1"/>
              </a:buClr>
              <a:buSzPts val="1600"/>
              <a:buChar char="●"/>
            </a:pPr>
            <a:r>
              <a:rPr lang="en-GB" sz="1600">
                <a:solidFill>
                  <a:schemeClr val="dk1"/>
                </a:solidFill>
              </a:rPr>
              <a:t>For missing values, we imputed placeholders or averages where possible and cross-referenced external databases like PubMed for missing information.</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GB" sz="1600">
                <a:solidFill>
                  <a:schemeClr val="dk1"/>
                </a:solidFill>
              </a:rPr>
              <a:t>Records missing critical data were filtered out to maintain the integrity of the analysis.</a:t>
            </a:r>
            <a:endParaRPr sz="16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GB" sz="1600">
                <a:solidFill>
                  <a:schemeClr val="dk1"/>
                </a:solidFill>
              </a:rPr>
              <a:t>Point 2 - Inconsistent Formatting</a:t>
            </a:r>
            <a:r>
              <a:rPr lang="en-GB" sz="1600">
                <a:solidFill>
                  <a:schemeClr val="dk1"/>
                </a:solidFill>
              </a:rPr>
              <a:t>:</a:t>
            </a:r>
            <a:endParaRPr sz="1600">
              <a:solidFill>
                <a:schemeClr val="dk1"/>
              </a:solidFill>
            </a:endParaRPr>
          </a:p>
          <a:p>
            <a:pPr indent="-330200" lvl="0" marL="457200" rtl="0" algn="l">
              <a:lnSpc>
                <a:spcPct val="115000"/>
              </a:lnSpc>
              <a:spcBef>
                <a:spcPts val="1200"/>
              </a:spcBef>
              <a:spcAft>
                <a:spcPts val="0"/>
              </a:spcAft>
              <a:buClr>
                <a:schemeClr val="dk1"/>
              </a:buClr>
              <a:buSzPts val="1600"/>
              <a:buChar char="●"/>
            </a:pPr>
            <a:r>
              <a:rPr lang="en-GB" sz="1600">
                <a:solidFill>
                  <a:schemeClr val="dk1"/>
                </a:solidFill>
              </a:rPr>
              <a:t>Text normalization, such as converting to lowercase and removing spaces, helped standardize author and journal names.</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GB" sz="1600">
                <a:solidFill>
                  <a:schemeClr val="dk1"/>
                </a:solidFill>
              </a:rPr>
              <a:t>Fuzzy matching and dictionaries of common variations were used to align inconsistencies effectively.</a:t>
            </a:r>
            <a:endParaRPr sz="16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GB" sz="1600">
                <a:solidFill>
                  <a:schemeClr val="dk1"/>
                </a:solidFill>
              </a:rPr>
              <a:t>Point 3 - Duplicate Records</a:t>
            </a:r>
            <a:r>
              <a:rPr lang="en-GB" sz="1600">
                <a:solidFill>
                  <a:schemeClr val="dk1"/>
                </a:solidFill>
              </a:rPr>
              <a:t>:</a:t>
            </a:r>
            <a:endParaRPr sz="1600">
              <a:solidFill>
                <a:schemeClr val="dk1"/>
              </a:solidFill>
            </a:endParaRPr>
          </a:p>
          <a:p>
            <a:pPr indent="-330200" lvl="0" marL="457200" rtl="0" algn="l">
              <a:lnSpc>
                <a:spcPct val="115000"/>
              </a:lnSpc>
              <a:spcBef>
                <a:spcPts val="1200"/>
              </a:spcBef>
              <a:spcAft>
                <a:spcPts val="0"/>
              </a:spcAft>
              <a:buClr>
                <a:schemeClr val="dk1"/>
              </a:buClr>
              <a:buSzPts val="1600"/>
              <a:buChar char="●"/>
            </a:pPr>
            <a:r>
              <a:rPr lang="en-GB" sz="1600">
                <a:solidFill>
                  <a:schemeClr val="dk1"/>
                </a:solidFill>
              </a:rPr>
              <a:t>Exact duplicates were identified using </a:t>
            </a:r>
            <a:r>
              <a:rPr lang="en-GB" sz="1600">
                <a:solidFill>
                  <a:srgbClr val="188038"/>
                </a:solidFill>
                <a:latin typeface="Roboto Mono"/>
                <a:ea typeface="Roboto Mono"/>
                <a:cs typeface="Roboto Mono"/>
                <a:sym typeface="Roboto Mono"/>
              </a:rPr>
              <a:t>.duplicated()</a:t>
            </a:r>
            <a:r>
              <a:rPr lang="en-GB" sz="1600">
                <a:solidFill>
                  <a:schemeClr val="dk1"/>
                </a:solidFill>
              </a:rPr>
              <a:t>, while fuzzy matching handled near-duplicates.</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GB" sz="1600">
                <a:solidFill>
                  <a:schemeClr val="dk1"/>
                </a:solidFill>
              </a:rPr>
              <a:t>Metadata from similar records was consolidated to create accurate representations.</a:t>
            </a:r>
            <a:endParaRPr sz="16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GB" sz="1600">
                <a:solidFill>
                  <a:schemeClr val="dk1"/>
                </a:solidFill>
              </a:rPr>
              <a:t>Point 4 - Large Dataset Processing</a:t>
            </a:r>
            <a:r>
              <a:rPr lang="en-GB" sz="1600">
                <a:solidFill>
                  <a:schemeClr val="dk1"/>
                </a:solidFill>
              </a:rPr>
              <a:t>:</a:t>
            </a:r>
            <a:endParaRPr sz="1600">
              <a:solidFill>
                <a:schemeClr val="dk1"/>
              </a:solidFill>
            </a:endParaRPr>
          </a:p>
          <a:p>
            <a:pPr indent="-330200" lvl="0" marL="457200" rtl="0" algn="l">
              <a:lnSpc>
                <a:spcPct val="115000"/>
              </a:lnSpc>
              <a:spcBef>
                <a:spcPts val="1200"/>
              </a:spcBef>
              <a:spcAft>
                <a:spcPts val="0"/>
              </a:spcAft>
              <a:buClr>
                <a:schemeClr val="dk1"/>
              </a:buClr>
              <a:buSzPts val="1600"/>
              <a:buChar char="●"/>
            </a:pPr>
            <a:r>
              <a:rPr lang="en-GB" sz="1600">
                <a:solidFill>
                  <a:schemeClr val="dk1"/>
                </a:solidFill>
              </a:rPr>
              <a:t>We used chunked processing with Pandas or Dask and optimized data types (e.g., float64 to float32) to reduce memory usage.</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GB" sz="1600">
                <a:solidFill>
                  <a:schemeClr val="dk1"/>
                </a:solidFill>
              </a:rPr>
              <a:t>Distributed computing and cloud resources were leveraged to process large datasets efficiently.</a:t>
            </a:r>
            <a:endParaRPr sz="16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GB" sz="1600">
                <a:solidFill>
                  <a:schemeClr val="dk1"/>
                </a:solidFill>
              </a:rPr>
              <a:t>Point 5 - Best Practices</a:t>
            </a:r>
            <a:r>
              <a:rPr lang="en-GB" sz="1600">
                <a:solidFill>
                  <a:schemeClr val="dk1"/>
                </a:solidFill>
              </a:rPr>
              <a:t>:</a:t>
            </a:r>
            <a:endParaRPr sz="1600">
              <a:solidFill>
                <a:schemeClr val="dk1"/>
              </a:solidFill>
            </a:endParaRPr>
          </a:p>
          <a:p>
            <a:pPr indent="-330200" lvl="0" marL="457200" rtl="0" algn="l">
              <a:lnSpc>
                <a:spcPct val="115000"/>
              </a:lnSpc>
              <a:spcBef>
                <a:spcPts val="1200"/>
              </a:spcBef>
              <a:spcAft>
                <a:spcPts val="0"/>
              </a:spcAft>
              <a:buClr>
                <a:schemeClr val="dk1"/>
              </a:buClr>
              <a:buSzPts val="1600"/>
              <a:buChar char="●"/>
            </a:pPr>
            <a:r>
              <a:rPr lang="en-GB" sz="1600">
                <a:solidFill>
                  <a:schemeClr val="dk1"/>
                </a:solidFill>
              </a:rPr>
              <a:t>Automated workflows were developed for consistent data cleaning.</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GB" sz="1600">
                <a:solidFill>
                  <a:schemeClr val="dk1"/>
                </a:solidFill>
              </a:rPr>
              <a:t>Validation checks and detailed logs ensured transparency and traceability.</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GB" sz="1600">
                <a:solidFill>
                  <a:schemeClr val="dk1"/>
                </a:solidFill>
              </a:rPr>
              <a:t>Sampling techniques provided quick insights and reduced the need for processing the entire dataset at once.</a:t>
            </a:r>
            <a:endParaRPr sz="16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GB" sz="1600">
                <a:solidFill>
                  <a:schemeClr val="dk1"/>
                </a:solidFill>
              </a:rPr>
              <a:t>Conclusion</a:t>
            </a:r>
            <a:r>
              <a:rPr lang="en-GB" sz="1600">
                <a:solidFill>
                  <a:schemeClr val="dk1"/>
                </a:solidFill>
              </a:rPr>
              <a:t>: These solutions allowed us to overcome the challenges effectively and ensure a robust and reliable analysis.</a:t>
            </a:r>
            <a:endParaRPr sz="16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3271f3a64f1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271f3a64f1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3297786e7a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3297786e7a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GB" sz="1500">
                <a:solidFill>
                  <a:schemeClr val="dk1"/>
                </a:solidFill>
              </a:rPr>
              <a:t>Introduction</a:t>
            </a:r>
            <a:r>
              <a:rPr lang="en-GB" sz="1500">
                <a:solidFill>
                  <a:schemeClr val="dk1"/>
                </a:solidFill>
              </a:rPr>
              <a:t>: This slide summarizes key findings from the analysis of APOE-related research based on publication trends, geographical contributions, and thematic shifts.</a:t>
            </a:r>
            <a:endParaRPr sz="1500">
              <a:solidFill>
                <a:schemeClr val="dk1"/>
              </a:solidFill>
            </a:endParaRPr>
          </a:p>
          <a:p>
            <a:pPr indent="0" lvl="0" marL="0" rtl="0" algn="l">
              <a:spcBef>
                <a:spcPts val="0"/>
              </a:spcBef>
              <a:spcAft>
                <a:spcPts val="0"/>
              </a:spcAft>
              <a:buClr>
                <a:schemeClr val="dk1"/>
              </a:buClr>
              <a:buSzPts val="1100"/>
              <a:buFont typeface="Arial"/>
              <a:buNone/>
            </a:pPr>
            <a:r>
              <a:rPr b="1" lang="en-GB" sz="1500">
                <a:solidFill>
                  <a:schemeClr val="dk1"/>
                </a:solidFill>
              </a:rPr>
              <a:t>Point 1 - Research Trends</a:t>
            </a:r>
            <a:r>
              <a:rPr lang="en-GB" sz="1500">
                <a:solidFill>
                  <a:schemeClr val="dk1"/>
                </a:solidFill>
              </a:rPr>
              <a:t>:</a:t>
            </a:r>
            <a:endParaRPr sz="1500">
              <a:solidFill>
                <a:schemeClr val="dk1"/>
              </a:solidFill>
            </a:endParaRPr>
          </a:p>
          <a:p>
            <a:pPr indent="-323850" lvl="0" marL="457200" rtl="0" algn="l">
              <a:lnSpc>
                <a:spcPct val="115000"/>
              </a:lnSpc>
              <a:spcBef>
                <a:spcPts val="1200"/>
              </a:spcBef>
              <a:spcAft>
                <a:spcPts val="0"/>
              </a:spcAft>
              <a:buClr>
                <a:schemeClr val="dk1"/>
              </a:buClr>
              <a:buSzPts val="1500"/>
              <a:buChar char="●"/>
            </a:pPr>
            <a:r>
              <a:rPr lang="en-GB" sz="1500">
                <a:solidFill>
                  <a:schemeClr val="dk1"/>
                </a:solidFill>
              </a:rPr>
              <a:t>Research on APOE grew steadily until peaking in 2020 but has seen a sharp decline since.</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lang="en-GB" sz="1500">
                <a:solidFill>
                  <a:schemeClr val="dk1"/>
                </a:solidFill>
              </a:rPr>
              <a:t>The proportion of APOE-related papers relative to all PubMed publications has remained stable since 2005, indicating consistent but limited growth.</a:t>
            </a:r>
            <a:endParaRPr sz="15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GB" sz="1500">
                <a:solidFill>
                  <a:schemeClr val="dk1"/>
                </a:solidFill>
              </a:rPr>
              <a:t>Point 2 - Geographical Insights</a:t>
            </a:r>
            <a:r>
              <a:rPr lang="en-GB" sz="1500">
                <a:solidFill>
                  <a:schemeClr val="dk1"/>
                </a:solidFill>
              </a:rPr>
              <a:t>:</a:t>
            </a:r>
            <a:endParaRPr sz="1500">
              <a:solidFill>
                <a:schemeClr val="dk1"/>
              </a:solidFill>
            </a:endParaRPr>
          </a:p>
          <a:p>
            <a:pPr indent="-323850" lvl="0" marL="457200" rtl="0" algn="l">
              <a:lnSpc>
                <a:spcPct val="115000"/>
              </a:lnSpc>
              <a:spcBef>
                <a:spcPts val="1200"/>
              </a:spcBef>
              <a:spcAft>
                <a:spcPts val="0"/>
              </a:spcAft>
              <a:buClr>
                <a:schemeClr val="dk1"/>
              </a:buClr>
              <a:buSzPts val="1500"/>
              <a:buChar char="●"/>
            </a:pPr>
            <a:r>
              <a:rPr lang="en-GB" sz="1500">
                <a:solidFill>
                  <a:schemeClr val="dk1"/>
                </a:solidFill>
              </a:rPr>
              <a:t>Research is predominantly concentrated in the U.S., China, and Europe, reflecting their leadership in this field.</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lang="en-GB" sz="1500">
                <a:solidFill>
                  <a:schemeClr val="dk1"/>
                </a:solidFill>
              </a:rPr>
              <a:t>Other regions, especially low- and middle-income countries, have contributed minimally, highlighting global research disparities.</a:t>
            </a:r>
            <a:endParaRPr sz="15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GB" sz="1500">
                <a:solidFill>
                  <a:schemeClr val="dk1"/>
                </a:solidFill>
              </a:rPr>
              <a:t>Point 3 - Focus Areas</a:t>
            </a:r>
            <a:r>
              <a:rPr lang="en-GB" sz="1500">
                <a:solidFill>
                  <a:schemeClr val="dk1"/>
                </a:solidFill>
              </a:rPr>
              <a:t>:</a:t>
            </a:r>
            <a:endParaRPr sz="1500">
              <a:solidFill>
                <a:schemeClr val="dk1"/>
              </a:solidFill>
            </a:endParaRPr>
          </a:p>
          <a:p>
            <a:pPr indent="-323850" lvl="0" marL="457200" rtl="0" algn="l">
              <a:lnSpc>
                <a:spcPct val="115000"/>
              </a:lnSpc>
              <a:spcBef>
                <a:spcPts val="1200"/>
              </a:spcBef>
              <a:spcAft>
                <a:spcPts val="0"/>
              </a:spcAft>
              <a:buClr>
                <a:schemeClr val="dk1"/>
              </a:buClr>
              <a:buSzPts val="1500"/>
              <a:buChar char="●"/>
            </a:pPr>
            <a:r>
              <a:rPr lang="en-GB" sz="1500">
                <a:solidFill>
                  <a:schemeClr val="dk1"/>
                </a:solidFill>
              </a:rPr>
              <a:t>Earlier research emphasized APOE’s genetic mechanisms, while more recent studies shifted to clinical applications, particularly Alzheimer’s and aging-related diseases.</a:t>
            </a:r>
            <a:endParaRPr sz="15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GB" sz="1500">
                <a:solidFill>
                  <a:schemeClr val="dk1"/>
                </a:solidFill>
              </a:rPr>
              <a:t>Point 4 - Gaps</a:t>
            </a:r>
            <a:r>
              <a:rPr lang="en-GB" sz="1500">
                <a:solidFill>
                  <a:schemeClr val="dk1"/>
                </a:solidFill>
              </a:rPr>
              <a:t>:</a:t>
            </a:r>
            <a:endParaRPr sz="1500">
              <a:solidFill>
                <a:schemeClr val="dk1"/>
              </a:solidFill>
            </a:endParaRPr>
          </a:p>
          <a:p>
            <a:pPr indent="-323850" lvl="0" marL="457200" rtl="0" algn="l">
              <a:lnSpc>
                <a:spcPct val="115000"/>
              </a:lnSpc>
              <a:spcBef>
                <a:spcPts val="1200"/>
              </a:spcBef>
              <a:spcAft>
                <a:spcPts val="0"/>
              </a:spcAft>
              <a:buClr>
                <a:schemeClr val="dk1"/>
              </a:buClr>
              <a:buSzPts val="1500"/>
              <a:buChar char="●"/>
            </a:pPr>
            <a:r>
              <a:rPr lang="en-GB" sz="1500">
                <a:solidFill>
                  <a:schemeClr val="dk1"/>
                </a:solidFill>
              </a:rPr>
              <a:t>The recent decline in publications suggests either saturated research areas or shifting priorities, offering opportunities for innovative studies in underexplored topics.</a:t>
            </a:r>
            <a:endParaRPr sz="15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GB" sz="1500">
                <a:solidFill>
                  <a:schemeClr val="dk1"/>
                </a:solidFill>
              </a:rPr>
              <a:t>Conclusion</a:t>
            </a:r>
            <a:r>
              <a:rPr lang="en-GB" sz="1500">
                <a:solidFill>
                  <a:schemeClr val="dk1"/>
                </a:solidFill>
              </a:rPr>
              <a:t>: These findings emphasize the need for renewed focus, inclusive collaboration, and exploration of less-studied aspects of APOE to advance this critical field further.</a:t>
            </a:r>
            <a:endParaRPr sz="15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GB" sz="1500">
                <a:solidFill>
                  <a:schemeClr val="dk1"/>
                </a:solidFill>
              </a:rPr>
              <a:t>✅ </a:t>
            </a:r>
            <a:r>
              <a:rPr b="1" lang="en-GB" sz="1500">
                <a:solidFill>
                  <a:schemeClr val="dk1"/>
                </a:solidFill>
              </a:rPr>
              <a:t>Identify Key Active Researchers</a:t>
            </a:r>
            <a:r>
              <a:rPr lang="en-GB" sz="1500">
                <a:solidFill>
                  <a:schemeClr val="dk1"/>
                </a:solidFill>
              </a:rPr>
              <a:t> – We will determine the most active researchers based on publication count and visualize them in a bar chart.</a:t>
            </a:r>
            <a:endParaRPr sz="15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GB" sz="1500">
                <a:solidFill>
                  <a:schemeClr val="dk1"/>
                </a:solidFill>
              </a:rPr>
              <a:t>✅ </a:t>
            </a:r>
            <a:r>
              <a:rPr b="1" lang="en-GB" sz="1500">
                <a:solidFill>
                  <a:schemeClr val="dk1"/>
                </a:solidFill>
              </a:rPr>
              <a:t>Map Collaborations</a:t>
            </a:r>
            <a:r>
              <a:rPr lang="en-GB" sz="1500">
                <a:solidFill>
                  <a:schemeClr val="dk1"/>
                </a:solidFill>
              </a:rPr>
              <a:t> – A co-authorship network will help illustrate researcher connections and avoid engaging with competing groups.</a:t>
            </a:r>
            <a:endParaRPr sz="15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GB" sz="1500">
                <a:solidFill>
                  <a:schemeClr val="dk1"/>
                </a:solidFill>
              </a:rPr>
              <a:t>✅ </a:t>
            </a:r>
            <a:r>
              <a:rPr b="1" lang="en-GB" sz="1500">
                <a:solidFill>
                  <a:schemeClr val="dk1"/>
                </a:solidFill>
              </a:rPr>
              <a:t>Analyze Research Trends</a:t>
            </a:r>
            <a:r>
              <a:rPr lang="en-GB" sz="1500">
                <a:solidFill>
                  <a:schemeClr val="dk1"/>
                </a:solidFill>
              </a:rPr>
              <a:t> – A timeline of APOE-related publications compared to overall PubMed trends will show how interest in this field has evolved.</a:t>
            </a:r>
            <a:endParaRPr sz="15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GB" sz="1500">
                <a:solidFill>
                  <a:schemeClr val="dk1"/>
                </a:solidFill>
              </a:rPr>
              <a:t>✅ </a:t>
            </a:r>
            <a:r>
              <a:rPr b="1" lang="en-GB" sz="1500">
                <a:solidFill>
                  <a:schemeClr val="dk1"/>
                </a:solidFill>
              </a:rPr>
              <a:t>Provide Additional Insights</a:t>
            </a:r>
            <a:r>
              <a:rPr lang="en-GB" sz="1500">
                <a:solidFill>
                  <a:schemeClr val="dk1"/>
                </a:solidFill>
              </a:rPr>
              <a:t> – We are also identifying leading institutions, emerging researchers, and trending research topics, adding further value beyond their request.</a:t>
            </a:r>
            <a:endParaRPr sz="1500">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32762464493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32762464493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100"/>
              <a:t>The purpose of this figure is to show which researchers have the most publications in the field of APOE gene therapy.</a:t>
            </a:r>
            <a:endParaRPr sz="21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3276246449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3276246449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400"/>
              <a:t>The purpose of this figure is to show which authors are most often listen as the first author for any given publication. Generally, the first author listed is the person who has contributed the most, so this metric provides an indication of who are the most prominent contributors per paper/article.</a:t>
            </a:r>
            <a:endParaRPr sz="24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32762464493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32762464493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400"/>
              <a:t>This figure displays which organisations provide the most research on APOE gene therapy. Note that the author affiliations require further cleaning as some have been counted twice due to inconsistent inclusion of the area codes.</a:t>
            </a:r>
            <a:endParaRPr sz="24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329d745d5e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329d745d5e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3271f3a64f1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3271f3a64f1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GB" sz="1900">
                <a:solidFill>
                  <a:schemeClr val="dk1"/>
                </a:solidFill>
              </a:rPr>
              <a:t>Introduction</a:t>
            </a:r>
            <a:r>
              <a:rPr lang="en-GB" sz="1900">
                <a:solidFill>
                  <a:schemeClr val="dk1"/>
                </a:solidFill>
              </a:rPr>
              <a:t>: This graph illustrates the trends in APOE-related publications over time, focusing on both the number of papers and their proportion among all publications.</a:t>
            </a:r>
            <a:endParaRPr sz="1900">
              <a:solidFill>
                <a:schemeClr val="dk1"/>
              </a:solidFill>
            </a:endParaRPr>
          </a:p>
          <a:p>
            <a:pPr indent="0" lvl="0" marL="0" rtl="0" algn="l">
              <a:spcBef>
                <a:spcPts val="0"/>
              </a:spcBef>
              <a:spcAft>
                <a:spcPts val="0"/>
              </a:spcAft>
              <a:buClr>
                <a:schemeClr val="dk1"/>
              </a:buClr>
              <a:buSzPts val="1100"/>
              <a:buFont typeface="Arial"/>
              <a:buNone/>
            </a:pPr>
            <a:r>
              <a:rPr b="1" lang="en-GB" sz="1900">
                <a:solidFill>
                  <a:schemeClr val="dk1"/>
                </a:solidFill>
              </a:rPr>
              <a:t>Key Point 1</a:t>
            </a:r>
            <a:r>
              <a:rPr lang="en-GB" sz="1900">
                <a:solidFill>
                  <a:schemeClr val="dk1"/>
                </a:solidFill>
              </a:rPr>
              <a:t>: The total number of APOE-related papers (blue line) grew steadily from 1995, peaking around 2020, followed by a sharp decline.</a:t>
            </a:r>
            <a:endParaRPr sz="1900">
              <a:solidFill>
                <a:schemeClr val="dk1"/>
              </a:solidFill>
            </a:endParaRPr>
          </a:p>
          <a:p>
            <a:pPr indent="0" lvl="0" marL="0" rtl="0" algn="l">
              <a:spcBef>
                <a:spcPts val="0"/>
              </a:spcBef>
              <a:spcAft>
                <a:spcPts val="0"/>
              </a:spcAft>
              <a:buClr>
                <a:schemeClr val="dk1"/>
              </a:buClr>
              <a:buSzPts val="1100"/>
              <a:buFont typeface="Arial"/>
              <a:buNone/>
            </a:pPr>
            <a:r>
              <a:rPr b="1" lang="en-GB" sz="1900">
                <a:solidFill>
                  <a:schemeClr val="dk1"/>
                </a:solidFill>
              </a:rPr>
              <a:t>Key Point 2</a:t>
            </a:r>
            <a:r>
              <a:rPr lang="en-GB" sz="1900">
                <a:solidFill>
                  <a:schemeClr val="dk1"/>
                </a:solidFill>
              </a:rPr>
              <a:t>: The proportion of APOE-related papers (red dashed line) increased significantly until 2000 and then stabilized, showing minor fluctuations.</a:t>
            </a:r>
            <a:endParaRPr sz="1900">
              <a:solidFill>
                <a:schemeClr val="dk1"/>
              </a:solidFill>
            </a:endParaRPr>
          </a:p>
          <a:p>
            <a:pPr indent="0" lvl="0" marL="0" rtl="0" algn="l">
              <a:spcBef>
                <a:spcPts val="0"/>
              </a:spcBef>
              <a:spcAft>
                <a:spcPts val="0"/>
              </a:spcAft>
              <a:buClr>
                <a:schemeClr val="dk1"/>
              </a:buClr>
              <a:buSzPts val="1100"/>
              <a:buFont typeface="Arial"/>
              <a:buNone/>
            </a:pPr>
            <a:r>
              <a:rPr b="1" lang="en-GB" sz="1900">
                <a:solidFill>
                  <a:schemeClr val="dk1"/>
                </a:solidFill>
              </a:rPr>
              <a:t>Key Point 3</a:t>
            </a:r>
            <a:r>
              <a:rPr lang="en-GB" sz="1900">
                <a:solidFill>
                  <a:schemeClr val="dk1"/>
                </a:solidFill>
              </a:rPr>
              <a:t>: Post-2020, both the number of papers and their proportion show a noticeable decline, which may indicate reduced focus or shifting research priorities.</a:t>
            </a:r>
            <a:endParaRPr sz="1900">
              <a:solidFill>
                <a:schemeClr val="dk1"/>
              </a:solidFill>
            </a:endParaRPr>
          </a:p>
          <a:p>
            <a:pPr indent="0" lvl="0" marL="0" rtl="0" algn="l">
              <a:spcBef>
                <a:spcPts val="0"/>
              </a:spcBef>
              <a:spcAft>
                <a:spcPts val="0"/>
              </a:spcAft>
              <a:buClr>
                <a:schemeClr val="dk1"/>
              </a:buClr>
              <a:buSzPts val="1100"/>
              <a:buFont typeface="Arial"/>
              <a:buNone/>
            </a:pPr>
            <a:r>
              <a:rPr b="1" lang="en-GB" sz="1900">
                <a:solidFill>
                  <a:schemeClr val="dk1"/>
                </a:solidFill>
              </a:rPr>
              <a:t>Closing</a:t>
            </a:r>
            <a:r>
              <a:rPr lang="en-GB" sz="1900">
                <a:solidFill>
                  <a:schemeClr val="dk1"/>
                </a:solidFill>
              </a:rPr>
              <a:t>: This data highlights the historical trends in APOE research and could suggest a need to investigate the reasons behind the recent decline.</a:t>
            </a:r>
            <a:endParaRPr sz="1900">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327769cf66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327769cf66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55600" lvl="0" marL="457200" rtl="0" algn="l">
              <a:lnSpc>
                <a:spcPct val="115000"/>
              </a:lnSpc>
              <a:spcBef>
                <a:spcPts val="1200"/>
              </a:spcBef>
              <a:spcAft>
                <a:spcPts val="0"/>
              </a:spcAft>
              <a:buClr>
                <a:schemeClr val="dk1"/>
              </a:buClr>
              <a:buSzPts val="2000"/>
              <a:buChar char="●"/>
            </a:pPr>
            <a:r>
              <a:rPr b="1" lang="en-GB" sz="2000">
                <a:solidFill>
                  <a:schemeClr val="dk1"/>
                </a:solidFill>
                <a:latin typeface="Times New Roman"/>
                <a:ea typeface="Times New Roman"/>
                <a:cs typeface="Times New Roman"/>
                <a:sym typeface="Times New Roman"/>
              </a:rPr>
              <a:t>Impact Factor (IF)</a:t>
            </a:r>
            <a:r>
              <a:rPr lang="en-GB" sz="2000">
                <a:solidFill>
                  <a:schemeClr val="dk1"/>
                </a:solidFill>
                <a:latin typeface="Times New Roman"/>
                <a:ea typeface="Times New Roman"/>
                <a:cs typeface="Times New Roman"/>
                <a:sym typeface="Times New Roman"/>
              </a:rPr>
              <a:t> is a metric used to evaluate the average number of citations received per article published in a particular journal during a specific time frame (usually two years).</a:t>
            </a:r>
            <a:endParaRPr sz="2000">
              <a:solidFill>
                <a:schemeClr val="dk1"/>
              </a:solidFill>
              <a:latin typeface="Times New Roman"/>
              <a:ea typeface="Times New Roman"/>
              <a:cs typeface="Times New Roman"/>
              <a:sym typeface="Times New Roman"/>
            </a:endParaRPr>
          </a:p>
          <a:p>
            <a:pPr indent="-355600" lvl="0" marL="457200" rtl="0" algn="l">
              <a:lnSpc>
                <a:spcPct val="115000"/>
              </a:lnSpc>
              <a:spcBef>
                <a:spcPts val="0"/>
              </a:spcBef>
              <a:spcAft>
                <a:spcPts val="0"/>
              </a:spcAft>
              <a:buClr>
                <a:schemeClr val="dk1"/>
              </a:buClr>
              <a:buSzPts val="2000"/>
              <a:buChar char="●"/>
            </a:pPr>
            <a:r>
              <a:rPr lang="en-GB" sz="2000">
                <a:solidFill>
                  <a:schemeClr val="dk1"/>
                </a:solidFill>
                <a:latin typeface="Times New Roman"/>
                <a:ea typeface="Times New Roman"/>
                <a:cs typeface="Times New Roman"/>
                <a:sym typeface="Times New Roman"/>
              </a:rPr>
              <a:t>It serves as a proxy for the </a:t>
            </a:r>
            <a:r>
              <a:rPr b="1" lang="en-GB" sz="2000">
                <a:solidFill>
                  <a:schemeClr val="dk1"/>
                </a:solidFill>
                <a:latin typeface="Times New Roman"/>
                <a:ea typeface="Times New Roman"/>
                <a:cs typeface="Times New Roman"/>
                <a:sym typeface="Times New Roman"/>
              </a:rPr>
              <a:t>scientific reputation and significance</a:t>
            </a:r>
            <a:r>
              <a:rPr lang="en-GB" sz="2000">
                <a:solidFill>
                  <a:schemeClr val="dk1"/>
                </a:solidFill>
                <a:latin typeface="Times New Roman"/>
                <a:ea typeface="Times New Roman"/>
                <a:cs typeface="Times New Roman"/>
                <a:sym typeface="Times New Roman"/>
              </a:rPr>
              <a:t> of the journal within the academic community.</a:t>
            </a:r>
            <a:endParaRPr sz="20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b="1" lang="en-GB" sz="1900">
                <a:solidFill>
                  <a:schemeClr val="dk1"/>
                </a:solidFill>
              </a:rPr>
              <a:t>Research Concentration:</a:t>
            </a:r>
            <a:endParaRPr b="1" sz="1900">
              <a:solidFill>
                <a:schemeClr val="dk1"/>
              </a:solidFill>
            </a:endParaRPr>
          </a:p>
          <a:p>
            <a:pPr indent="-349250" lvl="0" marL="457200" rtl="0" algn="l">
              <a:lnSpc>
                <a:spcPct val="115000"/>
              </a:lnSpc>
              <a:spcBef>
                <a:spcPts val="1200"/>
              </a:spcBef>
              <a:spcAft>
                <a:spcPts val="0"/>
              </a:spcAft>
              <a:buClr>
                <a:schemeClr val="dk1"/>
              </a:buClr>
              <a:buSzPts val="1900"/>
              <a:buChar char="●"/>
            </a:pPr>
            <a:r>
              <a:rPr lang="en-GB" sz="1900">
                <a:solidFill>
                  <a:schemeClr val="dk1"/>
                </a:solidFill>
              </a:rPr>
              <a:t>A significant portion of APOE-related studies are published in leading journals such as the </a:t>
            </a:r>
            <a:r>
              <a:rPr i="1" lang="en-GB" sz="1900">
                <a:solidFill>
                  <a:schemeClr val="dk1"/>
                </a:solidFill>
              </a:rPr>
              <a:t>Journal of Alzheimer's Disease</a:t>
            </a:r>
            <a:r>
              <a:rPr lang="en-GB" sz="1900">
                <a:solidFill>
                  <a:schemeClr val="dk1"/>
                </a:solidFill>
              </a:rPr>
              <a:t> and </a:t>
            </a:r>
            <a:r>
              <a:rPr i="1" lang="en-GB" sz="1900">
                <a:solidFill>
                  <a:schemeClr val="dk1"/>
                </a:solidFill>
              </a:rPr>
              <a:t>Neurobiology of Aging</a:t>
            </a:r>
            <a:r>
              <a:rPr lang="en-GB" sz="1900">
                <a:solidFill>
                  <a:schemeClr val="dk1"/>
                </a:solidFill>
              </a:rPr>
              <a:t>, underscoring their pivotal role in disseminating key findings in this domain.</a:t>
            </a:r>
            <a:endParaRPr sz="1900">
              <a:solidFill>
                <a:schemeClr val="dk1"/>
              </a:solidFill>
            </a:endParaRPr>
          </a:p>
          <a:p>
            <a:pPr indent="0" lvl="0" marL="0" rtl="0" algn="l">
              <a:lnSpc>
                <a:spcPct val="115000"/>
              </a:lnSpc>
              <a:spcBef>
                <a:spcPts val="1200"/>
              </a:spcBef>
              <a:spcAft>
                <a:spcPts val="0"/>
              </a:spcAft>
              <a:buNone/>
            </a:pPr>
            <a:r>
              <a:rPr b="1" lang="en-GB" sz="1900">
                <a:solidFill>
                  <a:schemeClr val="dk1"/>
                </a:solidFill>
              </a:rPr>
              <a:t>Core Focus Areas:</a:t>
            </a:r>
            <a:endParaRPr b="1" sz="1900">
              <a:solidFill>
                <a:schemeClr val="dk1"/>
              </a:solidFill>
            </a:endParaRPr>
          </a:p>
          <a:p>
            <a:pPr indent="-349250" lvl="0" marL="457200" rtl="0" algn="l">
              <a:lnSpc>
                <a:spcPct val="115000"/>
              </a:lnSpc>
              <a:spcBef>
                <a:spcPts val="1200"/>
              </a:spcBef>
              <a:spcAft>
                <a:spcPts val="0"/>
              </a:spcAft>
              <a:buClr>
                <a:schemeClr val="dk1"/>
              </a:buClr>
              <a:buSzPts val="1900"/>
              <a:buChar char="●"/>
            </a:pPr>
            <a:r>
              <a:rPr lang="en-GB" sz="1900">
                <a:solidFill>
                  <a:schemeClr val="dk1"/>
                </a:solidFill>
              </a:rPr>
              <a:t>Prominent journals emphasize research on neurodegenerative diseases, aging, and neurology, highlighting APOE's critical involvement in these fields.</a:t>
            </a:r>
            <a:endParaRPr sz="1900">
              <a:solidFill>
                <a:schemeClr val="dk1"/>
              </a:solidFill>
            </a:endParaRPr>
          </a:p>
          <a:p>
            <a:pPr indent="0" lvl="0" marL="0" rtl="0" algn="l">
              <a:lnSpc>
                <a:spcPct val="115000"/>
              </a:lnSpc>
              <a:spcBef>
                <a:spcPts val="1200"/>
              </a:spcBef>
              <a:spcAft>
                <a:spcPts val="0"/>
              </a:spcAft>
              <a:buNone/>
            </a:pPr>
            <a:r>
              <a:rPr b="1" lang="en-GB" sz="1900">
                <a:solidFill>
                  <a:schemeClr val="dk1"/>
                </a:solidFill>
              </a:rPr>
              <a:t>Impactful Research Visibility:</a:t>
            </a:r>
            <a:endParaRPr b="1" sz="1900">
              <a:solidFill>
                <a:schemeClr val="dk1"/>
              </a:solidFill>
            </a:endParaRPr>
          </a:p>
          <a:p>
            <a:pPr indent="-349250" lvl="0" marL="457200" rtl="0" algn="l">
              <a:lnSpc>
                <a:spcPct val="115000"/>
              </a:lnSpc>
              <a:spcBef>
                <a:spcPts val="1200"/>
              </a:spcBef>
              <a:spcAft>
                <a:spcPts val="0"/>
              </a:spcAft>
              <a:buClr>
                <a:schemeClr val="dk1"/>
              </a:buClr>
              <a:buSzPts val="1900"/>
              <a:buChar char="●"/>
            </a:pPr>
            <a:r>
              <a:rPr lang="en-GB" sz="1900">
                <a:solidFill>
                  <a:schemeClr val="dk1"/>
                </a:solidFill>
              </a:rPr>
              <a:t>High publication volumes in these journals establish them as central platforms for APOE research, ensuring widespread visibility and recognition within the scientific community.</a:t>
            </a:r>
            <a:endParaRPr sz="1900">
              <a:solidFill>
                <a:schemeClr val="dk1"/>
              </a:solidFill>
            </a:endParaRPr>
          </a:p>
          <a:p>
            <a:pPr indent="0" lvl="0" marL="0" rtl="0" algn="l">
              <a:lnSpc>
                <a:spcPct val="115000"/>
              </a:lnSpc>
              <a:spcBef>
                <a:spcPts val="1200"/>
              </a:spcBef>
              <a:spcAft>
                <a:spcPts val="0"/>
              </a:spcAft>
              <a:buNone/>
            </a:pPr>
            <a:r>
              <a:rPr b="1" lang="en-GB" sz="1900">
                <a:solidFill>
                  <a:schemeClr val="dk1"/>
                </a:solidFill>
              </a:rPr>
              <a:t>Strategic Targets for Researchers:</a:t>
            </a:r>
            <a:endParaRPr b="1" sz="1900">
              <a:solidFill>
                <a:schemeClr val="dk1"/>
              </a:solidFill>
            </a:endParaRPr>
          </a:p>
          <a:p>
            <a:pPr indent="-349250" lvl="0" marL="457200" rtl="0" algn="l">
              <a:lnSpc>
                <a:spcPct val="115000"/>
              </a:lnSpc>
              <a:spcBef>
                <a:spcPts val="1200"/>
              </a:spcBef>
              <a:spcAft>
                <a:spcPts val="0"/>
              </a:spcAft>
              <a:buClr>
                <a:schemeClr val="dk1"/>
              </a:buClr>
              <a:buSzPts val="1900"/>
              <a:buChar char="●"/>
            </a:pPr>
            <a:r>
              <a:rPr lang="en-GB" sz="1900">
                <a:solidFill>
                  <a:schemeClr val="dk1"/>
                </a:solidFill>
              </a:rPr>
              <a:t>For researchers aiming to maximize their impact in APOE studies, these journals represent strategic venues for publication, facilitating engagement with a focused and relevant audience.</a:t>
            </a:r>
            <a:endParaRPr sz="1900">
              <a:solidFill>
                <a:schemeClr val="dk1"/>
              </a:solidFill>
            </a:endParaRPr>
          </a:p>
          <a:p>
            <a:pPr indent="0" lvl="0" marL="0" rtl="0" algn="l">
              <a:lnSpc>
                <a:spcPct val="115000"/>
              </a:lnSpc>
              <a:spcBef>
                <a:spcPts val="1200"/>
              </a:spcBef>
              <a:spcAft>
                <a:spcPts val="0"/>
              </a:spcAft>
              <a:buNone/>
            </a:pPr>
            <a:r>
              <a:t/>
            </a:r>
            <a:endParaRPr sz="10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t/>
            </a:r>
            <a:endParaRPr sz="100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3297786e7a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3297786e7a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GB" sz="2400">
                <a:solidFill>
                  <a:schemeClr val="dk1"/>
                </a:solidFill>
              </a:rPr>
              <a:t>Introduction</a:t>
            </a:r>
            <a:r>
              <a:rPr lang="en-GB" sz="2400">
                <a:solidFill>
                  <a:schemeClr val="dk1"/>
                </a:solidFill>
              </a:rPr>
              <a:t>: This heatmap illustrates the geographical distribution of research activity, with darker shades indicating higher activity.</a:t>
            </a:r>
            <a:endParaRPr sz="2400">
              <a:solidFill>
                <a:schemeClr val="dk1"/>
              </a:solidFill>
            </a:endParaRPr>
          </a:p>
          <a:p>
            <a:pPr indent="0" lvl="0" marL="0" rtl="0" algn="l">
              <a:spcBef>
                <a:spcPts val="0"/>
              </a:spcBef>
              <a:spcAft>
                <a:spcPts val="0"/>
              </a:spcAft>
              <a:buClr>
                <a:schemeClr val="dk1"/>
              </a:buClr>
              <a:buSzPts val="1100"/>
              <a:buFont typeface="Arial"/>
              <a:buNone/>
            </a:pPr>
            <a:r>
              <a:rPr b="1" lang="en-GB" sz="2400">
                <a:solidFill>
                  <a:schemeClr val="dk1"/>
                </a:solidFill>
              </a:rPr>
              <a:t>Key Observation 1</a:t>
            </a:r>
            <a:r>
              <a:rPr lang="en-GB" sz="2400">
                <a:solidFill>
                  <a:schemeClr val="dk1"/>
                </a:solidFill>
              </a:rPr>
              <a:t>: Research activity is predominantly concentrated in China, as shown by the darkest red region, followed by other key contributors like the United States, Australia, and select European countries such as Germany and Spain.</a:t>
            </a:r>
            <a:endParaRPr sz="2400">
              <a:solidFill>
                <a:schemeClr val="dk1"/>
              </a:solidFill>
            </a:endParaRPr>
          </a:p>
          <a:p>
            <a:pPr indent="0" lvl="0" marL="0" rtl="0" algn="l">
              <a:spcBef>
                <a:spcPts val="0"/>
              </a:spcBef>
              <a:spcAft>
                <a:spcPts val="0"/>
              </a:spcAft>
              <a:buClr>
                <a:schemeClr val="dk1"/>
              </a:buClr>
              <a:buSzPts val="1100"/>
              <a:buFont typeface="Arial"/>
              <a:buNone/>
            </a:pPr>
            <a:r>
              <a:rPr b="1" lang="en-GB" sz="2400">
                <a:solidFill>
                  <a:schemeClr val="dk1"/>
                </a:solidFill>
              </a:rPr>
              <a:t>Key Observation 2</a:t>
            </a:r>
            <a:r>
              <a:rPr lang="en-GB" sz="2400">
                <a:solidFill>
                  <a:schemeClr val="dk1"/>
                </a:solidFill>
              </a:rPr>
              <a:t>: Most countries in Africa, South America, and parts of Asia exhibit significantly lower levels of research activity, represented by the lightest shades.</a:t>
            </a:r>
            <a:endParaRPr sz="2400">
              <a:solidFill>
                <a:schemeClr val="dk1"/>
              </a:solidFill>
            </a:endParaRPr>
          </a:p>
          <a:p>
            <a:pPr indent="0" lvl="0" marL="0" rtl="0" algn="l">
              <a:spcBef>
                <a:spcPts val="0"/>
              </a:spcBef>
              <a:spcAft>
                <a:spcPts val="0"/>
              </a:spcAft>
              <a:buClr>
                <a:schemeClr val="dk1"/>
              </a:buClr>
              <a:buSzPts val="1100"/>
              <a:buFont typeface="Arial"/>
              <a:buNone/>
            </a:pPr>
            <a:r>
              <a:rPr b="1" lang="en-GB" sz="2400">
                <a:solidFill>
                  <a:schemeClr val="dk1"/>
                </a:solidFill>
              </a:rPr>
              <a:t>Key Observation 3</a:t>
            </a:r>
            <a:r>
              <a:rPr lang="en-GB" sz="2400">
                <a:solidFill>
                  <a:schemeClr val="dk1"/>
                </a:solidFill>
              </a:rPr>
              <a:t>: This visualization highlights the disparities in research contributions across the globe, with a few countries dominating the landscape.</a:t>
            </a:r>
            <a:endParaRPr sz="2400">
              <a:solidFill>
                <a:schemeClr val="dk1"/>
              </a:solidFill>
            </a:endParaRPr>
          </a:p>
          <a:p>
            <a:pPr indent="0" lvl="0" marL="0" rtl="0" algn="l">
              <a:spcBef>
                <a:spcPts val="0"/>
              </a:spcBef>
              <a:spcAft>
                <a:spcPts val="0"/>
              </a:spcAft>
              <a:buClr>
                <a:schemeClr val="dk1"/>
              </a:buClr>
              <a:buSzPts val="1100"/>
              <a:buFont typeface="Arial"/>
              <a:buNone/>
            </a:pPr>
            <a:r>
              <a:rPr b="1" lang="en-GB" sz="2400">
                <a:solidFill>
                  <a:schemeClr val="dk1"/>
                </a:solidFill>
              </a:rPr>
              <a:t>Closing</a:t>
            </a:r>
            <a:r>
              <a:rPr lang="en-GB" sz="2400">
                <a:solidFill>
                  <a:schemeClr val="dk1"/>
                </a:solidFill>
              </a:rPr>
              <a:t>: Such insights can guide discussions on increasing research accessibility and addressing the global imbalance in academic contributions.</a:t>
            </a:r>
            <a:endParaRPr sz="24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485875" y="264475"/>
            <a:ext cx="8183700" cy="14736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2" name="Google Shape;12;p2"/>
          <p:cNvSpPr txBox="1"/>
          <p:nvPr>
            <p:ph idx="1" type="subTitle"/>
          </p:nvPr>
        </p:nvSpPr>
        <p:spPr>
          <a:xfrm>
            <a:off x="485875" y="1738075"/>
            <a:ext cx="8183700" cy="861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2400"/>
              <a:buNone/>
              <a:defRPr sz="2400"/>
            </a:lvl1pPr>
            <a:lvl2pPr lvl="1">
              <a:lnSpc>
                <a:spcPct val="100000"/>
              </a:lnSpc>
              <a:spcBef>
                <a:spcPts val="0"/>
              </a:spcBef>
              <a:spcAft>
                <a:spcPts val="0"/>
              </a:spcAft>
              <a:buSzPts val="2400"/>
              <a:buNone/>
              <a:defRPr sz="2400"/>
            </a:lvl2pPr>
            <a:lvl3pPr lvl="2">
              <a:lnSpc>
                <a:spcPct val="100000"/>
              </a:lnSpc>
              <a:spcBef>
                <a:spcPts val="0"/>
              </a:spcBef>
              <a:spcAft>
                <a:spcPts val="0"/>
              </a:spcAft>
              <a:buSzPts val="2400"/>
              <a:buNone/>
              <a:defRPr sz="2400"/>
            </a:lvl3pPr>
            <a:lvl4pPr lvl="3">
              <a:lnSpc>
                <a:spcPct val="100000"/>
              </a:lnSpc>
              <a:spcBef>
                <a:spcPts val="0"/>
              </a:spcBef>
              <a:spcAft>
                <a:spcPts val="0"/>
              </a:spcAft>
              <a:buSzPts val="2400"/>
              <a:buNone/>
              <a:defRPr sz="2400"/>
            </a:lvl4pPr>
            <a:lvl5pPr lvl="4">
              <a:lnSpc>
                <a:spcPct val="100000"/>
              </a:lnSpc>
              <a:spcBef>
                <a:spcPts val="0"/>
              </a:spcBef>
              <a:spcAft>
                <a:spcPts val="0"/>
              </a:spcAft>
              <a:buSzPts val="2400"/>
              <a:buNone/>
              <a:defRPr sz="2400"/>
            </a:lvl5pPr>
            <a:lvl6pPr lvl="5">
              <a:lnSpc>
                <a:spcPct val="100000"/>
              </a:lnSpc>
              <a:spcBef>
                <a:spcPts val="0"/>
              </a:spcBef>
              <a:spcAft>
                <a:spcPts val="0"/>
              </a:spcAft>
              <a:buSzPts val="2400"/>
              <a:buNone/>
              <a:defRPr sz="2400"/>
            </a:lvl6pPr>
            <a:lvl7pPr lvl="6">
              <a:lnSpc>
                <a:spcPct val="100000"/>
              </a:lnSpc>
              <a:spcBef>
                <a:spcPts val="0"/>
              </a:spcBef>
              <a:spcAft>
                <a:spcPts val="0"/>
              </a:spcAft>
              <a:buSzPts val="2400"/>
              <a:buNone/>
              <a:defRPr sz="2400"/>
            </a:lvl7pPr>
            <a:lvl8pPr lvl="7">
              <a:lnSpc>
                <a:spcPct val="100000"/>
              </a:lnSpc>
              <a:spcBef>
                <a:spcPts val="0"/>
              </a:spcBef>
              <a:spcAft>
                <a:spcPts val="0"/>
              </a:spcAft>
              <a:buSzPts val="2400"/>
              <a:buNone/>
              <a:defRPr sz="2400"/>
            </a:lvl8pPr>
            <a:lvl9pPr lvl="8">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7" name="Shape 47"/>
        <p:cNvGrpSpPr/>
        <p:nvPr/>
      </p:nvGrpSpPr>
      <p:grpSpPr>
        <a:xfrm>
          <a:off x="0" y="0"/>
          <a:ext cx="0" cy="0"/>
          <a:chOff x="0" y="0"/>
          <a:chExt cx="0" cy="0"/>
        </a:xfrm>
      </p:grpSpPr>
      <p:sp>
        <p:nvSpPr>
          <p:cNvPr id="48" name="Google Shape;48;p11"/>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11"/>
          <p:cNvSpPr txBox="1"/>
          <p:nvPr>
            <p:ph hasCustomPrompt="1" type="title"/>
          </p:nvPr>
        </p:nvSpPr>
        <p:spPr>
          <a:xfrm>
            <a:off x="311700" y="743001"/>
            <a:ext cx="8520600" cy="20064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Font typeface="Source Sans Pro"/>
              <a:buNone/>
              <a:defRPr sz="12000">
                <a:latin typeface="Source Sans Pro"/>
                <a:ea typeface="Source Sans Pro"/>
                <a:cs typeface="Source Sans Pro"/>
                <a:sym typeface="Source Sans Pro"/>
              </a:defRPr>
            </a:lvl1pPr>
            <a:lvl2pPr lvl="1" algn="ctr">
              <a:spcBef>
                <a:spcPts val="0"/>
              </a:spcBef>
              <a:spcAft>
                <a:spcPts val="0"/>
              </a:spcAft>
              <a:buSzPts val="12000"/>
              <a:buFont typeface="Source Sans Pro"/>
              <a:buNone/>
              <a:defRPr sz="12000">
                <a:latin typeface="Source Sans Pro"/>
                <a:ea typeface="Source Sans Pro"/>
                <a:cs typeface="Source Sans Pro"/>
                <a:sym typeface="Source Sans Pro"/>
              </a:defRPr>
            </a:lvl2pPr>
            <a:lvl3pPr lvl="2" algn="ctr">
              <a:spcBef>
                <a:spcPts val="0"/>
              </a:spcBef>
              <a:spcAft>
                <a:spcPts val="0"/>
              </a:spcAft>
              <a:buSzPts val="12000"/>
              <a:buFont typeface="Source Sans Pro"/>
              <a:buNone/>
              <a:defRPr sz="12000">
                <a:latin typeface="Source Sans Pro"/>
                <a:ea typeface="Source Sans Pro"/>
                <a:cs typeface="Source Sans Pro"/>
                <a:sym typeface="Source Sans Pro"/>
              </a:defRPr>
            </a:lvl3pPr>
            <a:lvl4pPr lvl="3" algn="ctr">
              <a:spcBef>
                <a:spcPts val="0"/>
              </a:spcBef>
              <a:spcAft>
                <a:spcPts val="0"/>
              </a:spcAft>
              <a:buSzPts val="12000"/>
              <a:buFont typeface="Source Sans Pro"/>
              <a:buNone/>
              <a:defRPr sz="12000">
                <a:latin typeface="Source Sans Pro"/>
                <a:ea typeface="Source Sans Pro"/>
                <a:cs typeface="Source Sans Pro"/>
                <a:sym typeface="Source Sans Pro"/>
              </a:defRPr>
            </a:lvl4pPr>
            <a:lvl5pPr lvl="4" algn="ctr">
              <a:spcBef>
                <a:spcPts val="0"/>
              </a:spcBef>
              <a:spcAft>
                <a:spcPts val="0"/>
              </a:spcAft>
              <a:buSzPts val="12000"/>
              <a:buFont typeface="Source Sans Pro"/>
              <a:buNone/>
              <a:defRPr sz="12000">
                <a:latin typeface="Source Sans Pro"/>
                <a:ea typeface="Source Sans Pro"/>
                <a:cs typeface="Source Sans Pro"/>
                <a:sym typeface="Source Sans Pro"/>
              </a:defRPr>
            </a:lvl5pPr>
            <a:lvl6pPr lvl="5" algn="ctr">
              <a:spcBef>
                <a:spcPts val="0"/>
              </a:spcBef>
              <a:spcAft>
                <a:spcPts val="0"/>
              </a:spcAft>
              <a:buSzPts val="12000"/>
              <a:buFont typeface="Source Sans Pro"/>
              <a:buNone/>
              <a:defRPr sz="12000">
                <a:latin typeface="Source Sans Pro"/>
                <a:ea typeface="Source Sans Pro"/>
                <a:cs typeface="Source Sans Pro"/>
                <a:sym typeface="Source Sans Pro"/>
              </a:defRPr>
            </a:lvl6pPr>
            <a:lvl7pPr lvl="6" algn="ctr">
              <a:spcBef>
                <a:spcPts val="0"/>
              </a:spcBef>
              <a:spcAft>
                <a:spcPts val="0"/>
              </a:spcAft>
              <a:buSzPts val="12000"/>
              <a:buFont typeface="Source Sans Pro"/>
              <a:buNone/>
              <a:defRPr sz="12000">
                <a:latin typeface="Source Sans Pro"/>
                <a:ea typeface="Source Sans Pro"/>
                <a:cs typeface="Source Sans Pro"/>
                <a:sym typeface="Source Sans Pro"/>
              </a:defRPr>
            </a:lvl7pPr>
            <a:lvl8pPr lvl="7" algn="ctr">
              <a:spcBef>
                <a:spcPts val="0"/>
              </a:spcBef>
              <a:spcAft>
                <a:spcPts val="0"/>
              </a:spcAft>
              <a:buSzPts val="12000"/>
              <a:buFont typeface="Source Sans Pro"/>
              <a:buNone/>
              <a:defRPr sz="12000">
                <a:latin typeface="Source Sans Pro"/>
                <a:ea typeface="Source Sans Pro"/>
                <a:cs typeface="Source Sans Pro"/>
                <a:sym typeface="Source Sans Pro"/>
              </a:defRPr>
            </a:lvl8pPr>
            <a:lvl9pPr lvl="8" algn="ctr">
              <a:spcBef>
                <a:spcPts val="0"/>
              </a:spcBef>
              <a:spcAft>
                <a:spcPts val="0"/>
              </a:spcAft>
              <a:buSzPts val="12000"/>
              <a:buFont typeface="Source Sans Pro"/>
              <a:buNone/>
              <a:defRPr sz="12000">
                <a:latin typeface="Source Sans Pro"/>
                <a:ea typeface="Source Sans Pro"/>
                <a:cs typeface="Source Sans Pro"/>
                <a:sym typeface="Source Sans Pro"/>
              </a:defRPr>
            </a:lvl9pPr>
          </a:lstStyle>
          <a:p>
            <a:r>
              <a:t>xx%</a:t>
            </a:r>
          </a:p>
        </p:txBody>
      </p:sp>
      <p:sp>
        <p:nvSpPr>
          <p:cNvPr id="50" name="Google Shape;50;p11"/>
          <p:cNvSpPr txBox="1"/>
          <p:nvPr>
            <p:ph idx="1" type="body"/>
          </p:nvPr>
        </p:nvSpPr>
        <p:spPr>
          <a:xfrm>
            <a:off x="311700" y="2845182"/>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51" name="Google Shape;51;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txBox="1"/>
          <p:nvPr>
            <p:ph type="title"/>
          </p:nvPr>
        </p:nvSpPr>
        <p:spPr>
          <a:xfrm>
            <a:off x="485875" y="1714500"/>
            <a:ext cx="8183700" cy="785700"/>
          </a:xfrm>
          <a:prstGeom prst="rect">
            <a:avLst/>
          </a:prstGeom>
        </p:spPr>
        <p:txBody>
          <a:bodyPr anchorCtr="0" anchor="b"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7" name="Google Shape;17;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0" name="Google Shape;20;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1" name="Google Shape;21;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5"/>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4" name="Google Shape;24;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9" name="Google Shape;29;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2" name="Google Shape;32;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2"/>
        </a:solidFill>
      </p:bgPr>
    </p:bg>
    <p:spTree>
      <p:nvGrpSpPr>
        <p:cNvPr id="34" name="Shape 34"/>
        <p:cNvGrpSpPr/>
        <p:nvPr/>
      </p:nvGrpSpPr>
      <p:grpSpPr>
        <a:xfrm>
          <a:off x="0" y="0"/>
          <a:ext cx="0" cy="0"/>
          <a:chOff x="0" y="0"/>
          <a:chExt cx="0" cy="0"/>
        </a:xfrm>
      </p:grpSpPr>
      <p:sp>
        <p:nvSpPr>
          <p:cNvPr id="35" name="Google Shape;35;p8"/>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6" name="Google Shape;36;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9"/>
          <p:cNvSpPr/>
          <p:nvPr/>
        </p:nvSpPr>
        <p:spPr>
          <a:xfrm>
            <a:off x="4636800" y="80700"/>
            <a:ext cx="4426500" cy="4982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 name="Google Shape;39;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0" name="Google Shape;40;p9"/>
          <p:cNvSpPr txBox="1"/>
          <p:nvPr>
            <p:ph type="title"/>
          </p:nvPr>
        </p:nvSpPr>
        <p:spPr>
          <a:xfrm>
            <a:off x="265500" y="1181700"/>
            <a:ext cx="4045200" cy="15336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1" name="Google Shape;41;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2" name="Google Shape;42;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3" name="Google Shape;43;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4" name="Shape 44"/>
        <p:cNvGrpSpPr/>
        <p:nvPr/>
      </p:nvGrpSpPr>
      <p:grpSpPr>
        <a:xfrm>
          <a:off x="0" y="0"/>
          <a:ext cx="0" cy="0"/>
          <a:chOff x="0" y="0"/>
          <a:chExt cx="0" cy="0"/>
        </a:xfrm>
      </p:grpSpPr>
      <p:sp>
        <p:nvSpPr>
          <p:cNvPr id="45" name="Google Shape;45;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6" name="Google Shape;46;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l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Source Sans Pro"/>
              <a:buChar char="●"/>
              <a:defRPr sz="1800">
                <a:solidFill>
                  <a:schemeClr val="lt2"/>
                </a:solidFill>
                <a:latin typeface="Source Sans Pro"/>
                <a:ea typeface="Source Sans Pro"/>
                <a:cs typeface="Source Sans Pro"/>
                <a:sym typeface="Source Sans Pro"/>
              </a:defRPr>
            </a:lvl1pPr>
            <a:lvl2pPr indent="-317500" lvl="1" marL="9144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2pPr>
            <a:lvl3pPr indent="-317500" lvl="2" marL="13716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3pPr>
            <a:lvl4pPr indent="-317500" lvl="3" marL="18288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4pPr>
            <a:lvl5pPr indent="-317500" lvl="4" marL="22860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5pPr>
            <a:lvl6pPr indent="-317500" lvl="5" marL="27432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6pPr>
            <a:lvl7pPr indent="-317500" lvl="6" marL="32004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7pPr>
            <a:lvl8pPr indent="-317500" lvl="7" marL="36576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8pPr>
            <a:lvl9pPr indent="-317500" lvl="8" marL="41148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Source Sans Pro"/>
                <a:ea typeface="Source Sans Pro"/>
                <a:cs typeface="Source Sans Pro"/>
                <a:sym typeface="Source Sans Pro"/>
              </a:defRPr>
            </a:lvl1pPr>
            <a:lvl2pPr lvl="1" algn="r">
              <a:buNone/>
              <a:defRPr sz="1000">
                <a:solidFill>
                  <a:schemeClr val="lt2"/>
                </a:solidFill>
                <a:latin typeface="Source Sans Pro"/>
                <a:ea typeface="Source Sans Pro"/>
                <a:cs typeface="Source Sans Pro"/>
                <a:sym typeface="Source Sans Pro"/>
              </a:defRPr>
            </a:lvl2pPr>
            <a:lvl3pPr lvl="2" algn="r">
              <a:buNone/>
              <a:defRPr sz="1000">
                <a:solidFill>
                  <a:schemeClr val="lt2"/>
                </a:solidFill>
                <a:latin typeface="Source Sans Pro"/>
                <a:ea typeface="Source Sans Pro"/>
                <a:cs typeface="Source Sans Pro"/>
                <a:sym typeface="Source Sans Pro"/>
              </a:defRPr>
            </a:lvl3pPr>
            <a:lvl4pPr lvl="3" algn="r">
              <a:buNone/>
              <a:defRPr sz="1000">
                <a:solidFill>
                  <a:schemeClr val="lt2"/>
                </a:solidFill>
                <a:latin typeface="Source Sans Pro"/>
                <a:ea typeface="Source Sans Pro"/>
                <a:cs typeface="Source Sans Pro"/>
                <a:sym typeface="Source Sans Pro"/>
              </a:defRPr>
            </a:lvl4pPr>
            <a:lvl5pPr lvl="4" algn="r">
              <a:buNone/>
              <a:defRPr sz="1000">
                <a:solidFill>
                  <a:schemeClr val="lt2"/>
                </a:solidFill>
                <a:latin typeface="Source Sans Pro"/>
                <a:ea typeface="Source Sans Pro"/>
                <a:cs typeface="Source Sans Pro"/>
                <a:sym typeface="Source Sans Pro"/>
              </a:defRPr>
            </a:lvl5pPr>
            <a:lvl6pPr lvl="5" algn="r">
              <a:buNone/>
              <a:defRPr sz="1000">
                <a:solidFill>
                  <a:schemeClr val="lt2"/>
                </a:solidFill>
                <a:latin typeface="Source Sans Pro"/>
                <a:ea typeface="Source Sans Pro"/>
                <a:cs typeface="Source Sans Pro"/>
                <a:sym typeface="Source Sans Pro"/>
              </a:defRPr>
            </a:lvl6pPr>
            <a:lvl7pPr lvl="6" algn="r">
              <a:buNone/>
              <a:defRPr sz="1000">
                <a:solidFill>
                  <a:schemeClr val="lt2"/>
                </a:solidFill>
                <a:latin typeface="Source Sans Pro"/>
                <a:ea typeface="Source Sans Pro"/>
                <a:cs typeface="Source Sans Pro"/>
                <a:sym typeface="Source Sans Pro"/>
              </a:defRPr>
            </a:lvl7pPr>
            <a:lvl8pPr lvl="7" algn="r">
              <a:buNone/>
              <a:defRPr sz="1000">
                <a:solidFill>
                  <a:schemeClr val="lt2"/>
                </a:solidFill>
                <a:latin typeface="Source Sans Pro"/>
                <a:ea typeface="Source Sans Pro"/>
                <a:cs typeface="Source Sans Pro"/>
                <a:sym typeface="Source Sans Pro"/>
              </a:defRPr>
            </a:lvl8pPr>
            <a:lvl9pPr lvl="8" algn="r">
              <a:buNone/>
              <a:defRPr sz="1000">
                <a:solidFill>
                  <a:schemeClr val="lt2"/>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1.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0.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6.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8.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5.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7.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1.png"/><Relationship Id="rId5"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8.png"/><Relationship Id="rId5"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3.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2.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4.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3"/>
          <p:cNvSpPr txBox="1"/>
          <p:nvPr>
            <p:ph type="ctrTitle"/>
          </p:nvPr>
        </p:nvSpPr>
        <p:spPr>
          <a:xfrm>
            <a:off x="277000" y="580875"/>
            <a:ext cx="8183700" cy="1058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GB" sz="3080"/>
              <a:t>Analysing Research Trends and Collaborations in APOE Gene Therapy</a:t>
            </a:r>
            <a:endParaRPr sz="3080"/>
          </a:p>
        </p:txBody>
      </p:sp>
      <p:sp>
        <p:nvSpPr>
          <p:cNvPr id="59" name="Google Shape;59;p13"/>
          <p:cNvSpPr txBox="1"/>
          <p:nvPr>
            <p:ph idx="1" type="subTitle"/>
          </p:nvPr>
        </p:nvSpPr>
        <p:spPr>
          <a:xfrm>
            <a:off x="277000" y="2069050"/>
            <a:ext cx="7280700" cy="73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u="sng">
                <a:latin typeface="Arial"/>
                <a:ea typeface="Arial"/>
                <a:cs typeface="Arial"/>
                <a:sym typeface="Arial"/>
              </a:rPr>
              <a:t>Group Members:</a:t>
            </a:r>
            <a:endParaRPr b="1" u="sng">
              <a:latin typeface="Arial"/>
              <a:ea typeface="Arial"/>
              <a:cs typeface="Arial"/>
              <a:sym typeface="Arial"/>
            </a:endParaRPr>
          </a:p>
        </p:txBody>
      </p:sp>
      <p:sp>
        <p:nvSpPr>
          <p:cNvPr id="60" name="Google Shape;60;p13"/>
          <p:cNvSpPr txBox="1"/>
          <p:nvPr>
            <p:ph idx="1" type="subTitle"/>
          </p:nvPr>
        </p:nvSpPr>
        <p:spPr>
          <a:xfrm>
            <a:off x="412050" y="3071475"/>
            <a:ext cx="7280700" cy="1667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solidFill>
                  <a:schemeClr val="lt1"/>
                </a:solidFill>
                <a:latin typeface="Arial"/>
                <a:ea typeface="Arial"/>
                <a:cs typeface="Arial"/>
                <a:sym typeface="Arial"/>
              </a:rPr>
              <a:t>Kai Vignau, Rui Chen, Sharwan Kumar, Rohan Chowdhury</a:t>
            </a:r>
            <a:endParaRPr b="1">
              <a:solidFill>
                <a:schemeClr val="lt1"/>
              </a:solidFill>
              <a:latin typeface="Arial"/>
              <a:ea typeface="Arial"/>
              <a:cs typeface="Arial"/>
              <a:sym typeface="Arial"/>
            </a:endParaRPr>
          </a:p>
        </p:txBody>
      </p:sp>
      <p:pic>
        <p:nvPicPr>
          <p:cNvPr id="61" name="Google Shape;61;p13"/>
          <p:cNvPicPr preferRelativeResize="0"/>
          <p:nvPr/>
        </p:nvPicPr>
        <p:blipFill>
          <a:blip r:embed="rId3">
            <a:alphaModFix/>
          </a:blip>
          <a:stretch>
            <a:fillRect/>
          </a:stretch>
        </p:blipFill>
        <p:spPr>
          <a:xfrm>
            <a:off x="7039545" y="158400"/>
            <a:ext cx="1903575" cy="8741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2"/>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2"/>
              </a:buClr>
              <a:buSzPct val="36666"/>
              <a:buFont typeface="Arial"/>
              <a:buNone/>
            </a:pPr>
            <a:r>
              <a:rPr lang="en-GB"/>
              <a:t>Research Activity Distribution - 2 (advanced)</a:t>
            </a:r>
            <a:endParaRPr/>
          </a:p>
          <a:p>
            <a:pPr indent="0" lvl="0" marL="0" rtl="0" algn="l">
              <a:spcBef>
                <a:spcPts val="0"/>
              </a:spcBef>
              <a:spcAft>
                <a:spcPts val="0"/>
              </a:spcAft>
              <a:buNone/>
            </a:pPr>
            <a:r>
              <a:t/>
            </a:r>
            <a:endParaRPr/>
          </a:p>
        </p:txBody>
      </p:sp>
      <p:pic>
        <p:nvPicPr>
          <p:cNvPr id="132" name="Google Shape;132;p22"/>
          <p:cNvPicPr preferRelativeResize="0"/>
          <p:nvPr/>
        </p:nvPicPr>
        <p:blipFill rotWithShape="1">
          <a:blip r:embed="rId3">
            <a:alphaModFix/>
          </a:blip>
          <a:srcRect b="0" l="3827" r="0" t="0"/>
          <a:stretch/>
        </p:blipFill>
        <p:spPr>
          <a:xfrm>
            <a:off x="3600700" y="1243350"/>
            <a:ext cx="5271102" cy="2881500"/>
          </a:xfrm>
          <a:prstGeom prst="rect">
            <a:avLst/>
          </a:prstGeom>
          <a:noFill/>
          <a:ln>
            <a:noFill/>
          </a:ln>
        </p:spPr>
      </p:pic>
      <p:sp>
        <p:nvSpPr>
          <p:cNvPr id="133" name="Google Shape;133;p22"/>
          <p:cNvSpPr txBox="1"/>
          <p:nvPr/>
        </p:nvSpPr>
        <p:spPr>
          <a:xfrm>
            <a:off x="311700" y="1136275"/>
            <a:ext cx="3002400" cy="38790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Clr>
                <a:schemeClr val="lt2"/>
              </a:buClr>
              <a:buSzPts val="1200"/>
              <a:buChar char="●"/>
            </a:pPr>
            <a:r>
              <a:rPr lang="en-GB" sz="1200">
                <a:solidFill>
                  <a:schemeClr val="lt2"/>
                </a:solidFill>
              </a:rPr>
              <a:t>The geographical distribution of researchers and their counts by country.</a:t>
            </a:r>
            <a:endParaRPr sz="1200">
              <a:solidFill>
                <a:schemeClr val="lt2"/>
              </a:solidFill>
            </a:endParaRPr>
          </a:p>
          <a:p>
            <a:pPr indent="0" lvl="0" marL="457200" rtl="0" algn="l">
              <a:spcBef>
                <a:spcPts val="0"/>
              </a:spcBef>
              <a:spcAft>
                <a:spcPts val="0"/>
              </a:spcAft>
              <a:buNone/>
            </a:pPr>
            <a:r>
              <a:t/>
            </a:r>
            <a:endParaRPr sz="1200">
              <a:solidFill>
                <a:schemeClr val="dk2"/>
              </a:solidFill>
            </a:endParaRPr>
          </a:p>
          <a:p>
            <a:pPr indent="-304800" lvl="0" marL="457200" rtl="0" algn="l">
              <a:spcBef>
                <a:spcPts val="0"/>
              </a:spcBef>
              <a:spcAft>
                <a:spcPts val="0"/>
              </a:spcAft>
              <a:buClr>
                <a:schemeClr val="lt2"/>
              </a:buClr>
              <a:buSzPts val="1200"/>
              <a:buChar char="●"/>
            </a:pPr>
            <a:r>
              <a:rPr lang="en-GB" sz="1200">
                <a:solidFill>
                  <a:schemeClr val="lt2"/>
                </a:solidFill>
              </a:rPr>
              <a:t>The map visualizes the</a:t>
            </a:r>
            <a:r>
              <a:rPr lang="en-GB" sz="1200">
                <a:solidFill>
                  <a:schemeClr val="dk2"/>
                </a:solidFill>
              </a:rPr>
              <a:t> </a:t>
            </a:r>
            <a:r>
              <a:rPr b="1" lang="en-GB" sz="1200">
                <a:solidFill>
                  <a:schemeClr val="dk2"/>
                </a:solidFill>
              </a:rPr>
              <a:t>number of researchers</a:t>
            </a:r>
            <a:r>
              <a:rPr lang="en-GB" sz="1200">
                <a:solidFill>
                  <a:schemeClr val="dk2"/>
                </a:solidFill>
              </a:rPr>
              <a:t> </a:t>
            </a:r>
            <a:r>
              <a:rPr lang="en-GB" sz="1200">
                <a:solidFill>
                  <a:schemeClr val="lt2"/>
                </a:solidFill>
              </a:rPr>
              <a:t>working on the APOE gene therapy (or the related field) from different countries.</a:t>
            </a:r>
            <a:endParaRPr sz="1200">
              <a:solidFill>
                <a:schemeClr val="lt2"/>
              </a:solidFill>
            </a:endParaRPr>
          </a:p>
          <a:p>
            <a:pPr indent="0" lvl="0" marL="457200" rtl="0" algn="l">
              <a:spcBef>
                <a:spcPts val="0"/>
              </a:spcBef>
              <a:spcAft>
                <a:spcPts val="0"/>
              </a:spcAft>
              <a:buNone/>
            </a:pPr>
            <a:r>
              <a:t/>
            </a:r>
            <a:endParaRPr sz="1200">
              <a:solidFill>
                <a:schemeClr val="dk2"/>
              </a:solidFill>
            </a:endParaRPr>
          </a:p>
          <a:p>
            <a:pPr indent="-304800" lvl="0" marL="457200" rtl="0" algn="l">
              <a:spcBef>
                <a:spcPts val="0"/>
              </a:spcBef>
              <a:spcAft>
                <a:spcPts val="0"/>
              </a:spcAft>
              <a:buClr>
                <a:schemeClr val="lt2"/>
              </a:buClr>
              <a:buSzPts val="1200"/>
              <a:buChar char="●"/>
            </a:pPr>
            <a:r>
              <a:rPr lang="en-GB" sz="1200">
                <a:solidFill>
                  <a:schemeClr val="lt2"/>
                </a:solidFill>
              </a:rPr>
              <a:t>Countries with more researchers are highlighted with a darker or more intense color (e.g., red), while countries with fewer researchers are lighter or absent (gray for "No Data").</a:t>
            </a:r>
            <a:endParaRPr sz="1200">
              <a:solidFill>
                <a:schemeClr val="lt2"/>
              </a:solidFill>
            </a:endParaRPr>
          </a:p>
          <a:p>
            <a:pPr indent="0" lvl="0" marL="457200" rtl="0" algn="l">
              <a:spcBef>
                <a:spcPts val="0"/>
              </a:spcBef>
              <a:spcAft>
                <a:spcPts val="0"/>
              </a:spcAft>
              <a:buNone/>
            </a:pPr>
            <a:r>
              <a:t/>
            </a:r>
            <a:endParaRPr sz="1200">
              <a:solidFill>
                <a:schemeClr val="dk2"/>
              </a:solidFill>
            </a:endParaRPr>
          </a:p>
          <a:p>
            <a:pPr indent="-304800" lvl="0" marL="457200" rtl="0" algn="l">
              <a:spcBef>
                <a:spcPts val="0"/>
              </a:spcBef>
              <a:spcAft>
                <a:spcPts val="0"/>
              </a:spcAft>
              <a:buClr>
                <a:schemeClr val="lt2"/>
              </a:buClr>
              <a:buSzPts val="1200"/>
              <a:buChar char="●"/>
            </a:pPr>
            <a:r>
              <a:rPr lang="en-GB" sz="1200">
                <a:solidFill>
                  <a:schemeClr val="lt2"/>
                </a:solidFill>
              </a:rPr>
              <a:t>Clicking on a country or marker may display detailed information such as the country's name and the number of researchers.</a:t>
            </a:r>
            <a:endParaRPr sz="1200">
              <a:solidFill>
                <a:schemeClr val="lt2"/>
              </a:solidFill>
            </a:endParaRPr>
          </a:p>
        </p:txBody>
      </p:sp>
      <p:pic>
        <p:nvPicPr>
          <p:cNvPr id="134" name="Google Shape;134;p22"/>
          <p:cNvPicPr preferRelativeResize="0"/>
          <p:nvPr/>
        </p:nvPicPr>
        <p:blipFill>
          <a:blip r:embed="rId4">
            <a:alphaModFix/>
          </a:blip>
          <a:stretch>
            <a:fillRect/>
          </a:stretch>
        </p:blipFill>
        <p:spPr>
          <a:xfrm>
            <a:off x="6968220" y="4197525"/>
            <a:ext cx="1903575" cy="8741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3"/>
          <p:cNvSpPr txBox="1"/>
          <p:nvPr>
            <p:ph type="title"/>
          </p:nvPr>
        </p:nvSpPr>
        <p:spPr>
          <a:xfrm>
            <a:off x="149175" y="419800"/>
            <a:ext cx="8994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2700"/>
              <a:t>Distribution of Top 20 Words in APOE Research</a:t>
            </a:r>
            <a:endParaRPr sz="2700"/>
          </a:p>
          <a:p>
            <a:pPr indent="0" lvl="0" marL="0" rtl="0" algn="l">
              <a:spcBef>
                <a:spcPts val="0"/>
              </a:spcBef>
              <a:spcAft>
                <a:spcPts val="0"/>
              </a:spcAft>
              <a:buSzPts val="891"/>
              <a:buNone/>
            </a:pPr>
            <a:r>
              <a:t/>
            </a:r>
            <a:endParaRPr sz="2700"/>
          </a:p>
        </p:txBody>
      </p:sp>
      <p:sp>
        <p:nvSpPr>
          <p:cNvPr id="140" name="Google Shape;140;p23"/>
          <p:cNvSpPr txBox="1"/>
          <p:nvPr>
            <p:ph idx="1" type="body"/>
          </p:nvPr>
        </p:nvSpPr>
        <p:spPr>
          <a:xfrm>
            <a:off x="311700" y="1411400"/>
            <a:ext cx="4270500" cy="3273300"/>
          </a:xfrm>
          <a:prstGeom prst="rect">
            <a:avLst/>
          </a:prstGeom>
        </p:spPr>
        <p:txBody>
          <a:bodyPr anchorCtr="0" anchor="t" bIns="91425" lIns="91425" spcFirstLastPara="1" rIns="91425" wrap="square" tIns="91425">
            <a:noAutofit/>
          </a:bodyPr>
          <a:lstStyle/>
          <a:p>
            <a:pPr indent="-311150" lvl="0" marL="457200" rtl="0" algn="l">
              <a:lnSpc>
                <a:spcPct val="95000"/>
              </a:lnSpc>
              <a:spcBef>
                <a:spcPts val="0"/>
              </a:spcBef>
              <a:spcAft>
                <a:spcPts val="0"/>
              </a:spcAft>
              <a:buClr>
                <a:schemeClr val="dk1"/>
              </a:buClr>
              <a:buSzPts val="1300"/>
              <a:buChar char="●"/>
            </a:pPr>
            <a:r>
              <a:rPr lang="en-GB" sz="1300"/>
              <a:t>Words like "APOE," "Alzheimer," "gene," and "study" are the most frequent, taking up large portions of the chart.</a:t>
            </a:r>
            <a:endParaRPr sz="1300"/>
          </a:p>
          <a:p>
            <a:pPr indent="0" lvl="0" marL="457200" rtl="0" algn="l">
              <a:lnSpc>
                <a:spcPct val="95000"/>
              </a:lnSpc>
              <a:spcBef>
                <a:spcPts val="1200"/>
              </a:spcBef>
              <a:spcAft>
                <a:spcPts val="0"/>
              </a:spcAft>
              <a:buNone/>
            </a:pPr>
            <a:r>
              <a:t/>
            </a:r>
            <a:endParaRPr sz="1300"/>
          </a:p>
          <a:p>
            <a:pPr indent="-311150" lvl="0" marL="457200" rtl="0" algn="l">
              <a:lnSpc>
                <a:spcPct val="95000"/>
              </a:lnSpc>
              <a:spcBef>
                <a:spcPts val="1200"/>
              </a:spcBef>
              <a:spcAft>
                <a:spcPts val="0"/>
              </a:spcAft>
              <a:buClr>
                <a:schemeClr val="dk1"/>
              </a:buClr>
              <a:buSzPts val="1300"/>
              <a:buChar char="●"/>
            </a:pPr>
            <a:r>
              <a:rPr lang="en-GB" sz="1300"/>
              <a:t>This highlights the key areas of focus in APOE research, showing the emphasis on Alzheimer's and genetic studies.</a:t>
            </a:r>
            <a:endParaRPr sz="1300"/>
          </a:p>
          <a:p>
            <a:pPr indent="0" lvl="0" marL="0" rtl="0" algn="l">
              <a:lnSpc>
                <a:spcPct val="95000"/>
              </a:lnSpc>
              <a:spcBef>
                <a:spcPts val="1200"/>
              </a:spcBef>
              <a:spcAft>
                <a:spcPts val="0"/>
              </a:spcAft>
              <a:buNone/>
            </a:pPr>
            <a:r>
              <a:t/>
            </a:r>
            <a:endParaRPr sz="1300"/>
          </a:p>
          <a:p>
            <a:pPr indent="-311150" lvl="0" marL="457200" rtl="0" algn="l">
              <a:lnSpc>
                <a:spcPct val="95000"/>
              </a:lnSpc>
              <a:spcBef>
                <a:spcPts val="1200"/>
              </a:spcBef>
              <a:spcAft>
                <a:spcPts val="0"/>
              </a:spcAft>
              <a:buClr>
                <a:schemeClr val="dk1"/>
              </a:buClr>
              <a:buSzPts val="1300"/>
              <a:buChar char="●"/>
            </a:pPr>
            <a:r>
              <a:rPr lang="en-GB" sz="1100">
                <a:latin typeface="Arial"/>
                <a:ea typeface="Arial"/>
                <a:cs typeface="Arial"/>
                <a:sym typeface="Arial"/>
              </a:rPr>
              <a:t>Words like </a:t>
            </a:r>
            <a:r>
              <a:rPr b="1" lang="en-GB" sz="1100">
                <a:latin typeface="Arial"/>
                <a:ea typeface="Arial"/>
                <a:cs typeface="Arial"/>
                <a:sym typeface="Arial"/>
              </a:rPr>
              <a:t>"effect," "patient," and "factor"</a:t>
            </a:r>
            <a:r>
              <a:rPr lang="en-GB" sz="1100">
                <a:latin typeface="Arial"/>
                <a:ea typeface="Arial"/>
                <a:cs typeface="Arial"/>
                <a:sym typeface="Arial"/>
              </a:rPr>
              <a:t> suggest researchers are not only studying genetics but also looking at </a:t>
            </a:r>
            <a:r>
              <a:rPr b="1" lang="en-GB" sz="1100">
                <a:latin typeface="Arial"/>
                <a:ea typeface="Arial"/>
                <a:cs typeface="Arial"/>
                <a:sym typeface="Arial"/>
              </a:rPr>
              <a:t>clinical impacts</a:t>
            </a:r>
            <a:r>
              <a:rPr lang="en-GB" sz="1100">
                <a:latin typeface="Arial"/>
                <a:ea typeface="Arial"/>
                <a:cs typeface="Arial"/>
                <a:sym typeface="Arial"/>
              </a:rPr>
              <a:t> of APOE.</a:t>
            </a:r>
            <a:endParaRPr sz="1300"/>
          </a:p>
          <a:p>
            <a:pPr indent="0" lvl="0" marL="0" rtl="0" algn="l">
              <a:lnSpc>
                <a:spcPct val="95000"/>
              </a:lnSpc>
              <a:spcBef>
                <a:spcPts val="1200"/>
              </a:spcBef>
              <a:spcAft>
                <a:spcPts val="1200"/>
              </a:spcAft>
              <a:buNone/>
            </a:pPr>
            <a:r>
              <a:t/>
            </a:r>
            <a:endParaRPr sz="1300"/>
          </a:p>
        </p:txBody>
      </p:sp>
      <p:pic>
        <p:nvPicPr>
          <p:cNvPr id="141" name="Google Shape;141;p23"/>
          <p:cNvPicPr preferRelativeResize="0"/>
          <p:nvPr/>
        </p:nvPicPr>
        <p:blipFill>
          <a:blip r:embed="rId3">
            <a:alphaModFix/>
          </a:blip>
          <a:stretch>
            <a:fillRect/>
          </a:stretch>
        </p:blipFill>
        <p:spPr>
          <a:xfrm>
            <a:off x="4991100" y="1130075"/>
            <a:ext cx="3562400" cy="3228725"/>
          </a:xfrm>
          <a:prstGeom prst="rect">
            <a:avLst/>
          </a:prstGeom>
          <a:noFill/>
          <a:ln>
            <a:noFill/>
          </a:ln>
        </p:spPr>
      </p:pic>
      <p:pic>
        <p:nvPicPr>
          <p:cNvPr id="142" name="Google Shape;142;p23"/>
          <p:cNvPicPr preferRelativeResize="0"/>
          <p:nvPr/>
        </p:nvPicPr>
        <p:blipFill>
          <a:blip r:embed="rId4">
            <a:alphaModFix/>
          </a:blip>
          <a:stretch>
            <a:fillRect/>
          </a:stretch>
        </p:blipFill>
        <p:spPr>
          <a:xfrm>
            <a:off x="7099620" y="4178775"/>
            <a:ext cx="1903575" cy="8741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4"/>
          <p:cNvSpPr txBox="1"/>
          <p:nvPr>
            <p:ph type="title"/>
          </p:nvPr>
        </p:nvSpPr>
        <p:spPr>
          <a:xfrm>
            <a:off x="261950" y="506550"/>
            <a:ext cx="7875600" cy="47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2720"/>
              <a:t>Research Growth Over Time</a:t>
            </a:r>
            <a:endParaRPr sz="2720"/>
          </a:p>
        </p:txBody>
      </p:sp>
      <p:sp>
        <p:nvSpPr>
          <p:cNvPr id="148" name="Google Shape;148;p24"/>
          <p:cNvSpPr txBox="1"/>
          <p:nvPr>
            <p:ph idx="1" type="body"/>
          </p:nvPr>
        </p:nvSpPr>
        <p:spPr>
          <a:xfrm>
            <a:off x="311700" y="1520375"/>
            <a:ext cx="4109100" cy="3048600"/>
          </a:xfrm>
          <a:prstGeom prst="rect">
            <a:avLst/>
          </a:prstGeom>
        </p:spPr>
        <p:txBody>
          <a:bodyPr anchorCtr="0" anchor="t" bIns="91425" lIns="91425" spcFirstLastPara="1" rIns="91425" wrap="square" tIns="91425">
            <a:normAutofit/>
          </a:bodyPr>
          <a:lstStyle/>
          <a:p>
            <a:pPr indent="-311150" lvl="0" marL="457200" rtl="0" algn="l">
              <a:spcBef>
                <a:spcPts val="1200"/>
              </a:spcBef>
              <a:spcAft>
                <a:spcPts val="0"/>
              </a:spcAft>
              <a:buClr>
                <a:schemeClr val="dk1"/>
              </a:buClr>
              <a:buSzPts val="1300"/>
              <a:buFont typeface="Arial"/>
              <a:buChar char="●"/>
            </a:pPr>
            <a:r>
              <a:rPr b="1" lang="en-GB" sz="1300">
                <a:solidFill>
                  <a:schemeClr val="accent1"/>
                </a:solidFill>
                <a:latin typeface="Arial"/>
                <a:ea typeface="Arial"/>
                <a:cs typeface="Arial"/>
                <a:sym typeface="Arial"/>
              </a:rPr>
              <a:t>Increased Research</a:t>
            </a:r>
            <a:r>
              <a:rPr lang="en-GB" sz="1300">
                <a:solidFill>
                  <a:schemeClr val="dk2"/>
                </a:solidFill>
                <a:latin typeface="Arial"/>
                <a:ea typeface="Arial"/>
                <a:cs typeface="Arial"/>
                <a:sym typeface="Arial"/>
              </a:rPr>
              <a:t>: </a:t>
            </a:r>
            <a:r>
              <a:rPr lang="en-GB" sz="1300">
                <a:latin typeface="Arial"/>
                <a:ea typeface="Arial"/>
                <a:cs typeface="Arial"/>
                <a:sym typeface="Arial"/>
              </a:rPr>
              <a:t>More dense points over time show growing interest in this field.</a:t>
            </a:r>
            <a:endParaRPr sz="1300">
              <a:latin typeface="Arial"/>
              <a:ea typeface="Arial"/>
              <a:cs typeface="Arial"/>
              <a:sym typeface="Arial"/>
            </a:endParaRPr>
          </a:p>
          <a:p>
            <a:pPr indent="0" lvl="0" marL="457200" rtl="0" algn="l">
              <a:spcBef>
                <a:spcPts val="1200"/>
              </a:spcBef>
              <a:spcAft>
                <a:spcPts val="0"/>
              </a:spcAft>
              <a:buNone/>
            </a:pPr>
            <a:r>
              <a:t/>
            </a:r>
            <a:endParaRPr sz="1300">
              <a:latin typeface="Arial"/>
              <a:ea typeface="Arial"/>
              <a:cs typeface="Arial"/>
              <a:sym typeface="Arial"/>
            </a:endParaRPr>
          </a:p>
          <a:p>
            <a:pPr indent="-311150" lvl="0" marL="457200" rtl="0" algn="l">
              <a:spcBef>
                <a:spcPts val="1200"/>
              </a:spcBef>
              <a:spcAft>
                <a:spcPts val="0"/>
              </a:spcAft>
              <a:buClr>
                <a:schemeClr val="dk1"/>
              </a:buClr>
              <a:buSzPts val="1300"/>
              <a:buFont typeface="Arial"/>
              <a:buChar char="●"/>
            </a:pPr>
            <a:r>
              <a:rPr b="1" lang="en-GB" sz="1300">
                <a:solidFill>
                  <a:schemeClr val="accent1"/>
                </a:solidFill>
                <a:latin typeface="Arial"/>
                <a:ea typeface="Arial"/>
                <a:cs typeface="Arial"/>
                <a:sym typeface="Arial"/>
              </a:rPr>
              <a:t>Peak Activity</a:t>
            </a:r>
            <a:r>
              <a:rPr lang="en-GB" sz="1300">
                <a:solidFill>
                  <a:schemeClr val="dk2"/>
                </a:solidFill>
                <a:latin typeface="Arial"/>
                <a:ea typeface="Arial"/>
                <a:cs typeface="Arial"/>
                <a:sym typeface="Arial"/>
              </a:rPr>
              <a:t>: </a:t>
            </a:r>
            <a:r>
              <a:rPr lang="en-GB" sz="1300">
                <a:latin typeface="Arial"/>
                <a:ea typeface="Arial"/>
                <a:cs typeface="Arial"/>
                <a:sym typeface="Arial"/>
              </a:rPr>
              <a:t>The period from 2010 to 2020 shows the highest activity.</a:t>
            </a:r>
            <a:endParaRPr sz="1300">
              <a:latin typeface="Arial"/>
              <a:ea typeface="Arial"/>
              <a:cs typeface="Arial"/>
              <a:sym typeface="Arial"/>
            </a:endParaRPr>
          </a:p>
          <a:p>
            <a:pPr indent="0" lvl="0" marL="0" rtl="0" algn="l">
              <a:spcBef>
                <a:spcPts val="1200"/>
              </a:spcBef>
              <a:spcAft>
                <a:spcPts val="0"/>
              </a:spcAft>
              <a:buNone/>
            </a:pPr>
            <a:r>
              <a:t/>
            </a:r>
            <a:endParaRPr sz="1300">
              <a:latin typeface="Arial"/>
              <a:ea typeface="Arial"/>
              <a:cs typeface="Arial"/>
              <a:sym typeface="Arial"/>
            </a:endParaRPr>
          </a:p>
          <a:p>
            <a:pPr indent="-311150" lvl="0" marL="457200" rtl="0" algn="l">
              <a:spcBef>
                <a:spcPts val="1200"/>
              </a:spcBef>
              <a:spcAft>
                <a:spcPts val="0"/>
              </a:spcAft>
              <a:buClr>
                <a:schemeClr val="dk1"/>
              </a:buClr>
              <a:buSzPts val="1300"/>
              <a:buFont typeface="Arial"/>
              <a:buChar char="●"/>
            </a:pPr>
            <a:r>
              <a:rPr b="1" lang="en-GB" sz="1300">
                <a:solidFill>
                  <a:schemeClr val="accent1"/>
                </a:solidFill>
                <a:latin typeface="Arial"/>
                <a:ea typeface="Arial"/>
                <a:cs typeface="Arial"/>
                <a:sym typeface="Arial"/>
              </a:rPr>
              <a:t>Overall Trend</a:t>
            </a:r>
            <a:r>
              <a:rPr lang="en-GB" sz="1300">
                <a:solidFill>
                  <a:schemeClr val="dk2"/>
                </a:solidFill>
                <a:latin typeface="Arial"/>
                <a:ea typeface="Arial"/>
                <a:cs typeface="Arial"/>
                <a:sym typeface="Arial"/>
              </a:rPr>
              <a:t>: </a:t>
            </a:r>
            <a:r>
              <a:rPr lang="en-GB" sz="1300">
                <a:latin typeface="Arial"/>
                <a:ea typeface="Arial"/>
                <a:cs typeface="Arial"/>
                <a:sym typeface="Arial"/>
              </a:rPr>
              <a:t>Research has consistently expanded and diversified over the years.</a:t>
            </a:r>
            <a:endParaRPr sz="1300">
              <a:latin typeface="Arial"/>
              <a:ea typeface="Arial"/>
              <a:cs typeface="Arial"/>
              <a:sym typeface="Arial"/>
            </a:endParaRPr>
          </a:p>
          <a:p>
            <a:pPr indent="0" lvl="0" marL="0" rtl="0" algn="l">
              <a:spcBef>
                <a:spcPts val="1200"/>
              </a:spcBef>
              <a:spcAft>
                <a:spcPts val="1200"/>
              </a:spcAft>
              <a:buNone/>
            </a:pPr>
            <a:r>
              <a:t/>
            </a:r>
            <a:endParaRPr sz="1300"/>
          </a:p>
        </p:txBody>
      </p:sp>
      <p:pic>
        <p:nvPicPr>
          <p:cNvPr id="149" name="Google Shape;149;p24"/>
          <p:cNvPicPr preferRelativeResize="0"/>
          <p:nvPr/>
        </p:nvPicPr>
        <p:blipFill>
          <a:blip r:embed="rId3">
            <a:alphaModFix/>
          </a:blip>
          <a:stretch>
            <a:fillRect/>
          </a:stretch>
        </p:blipFill>
        <p:spPr>
          <a:xfrm>
            <a:off x="4420800" y="1187300"/>
            <a:ext cx="4244375" cy="3241800"/>
          </a:xfrm>
          <a:prstGeom prst="rect">
            <a:avLst/>
          </a:prstGeom>
          <a:noFill/>
          <a:ln>
            <a:noFill/>
          </a:ln>
        </p:spPr>
      </p:pic>
      <p:pic>
        <p:nvPicPr>
          <p:cNvPr id="150" name="Google Shape;150;p24"/>
          <p:cNvPicPr preferRelativeResize="0"/>
          <p:nvPr/>
        </p:nvPicPr>
        <p:blipFill>
          <a:blip r:embed="rId4">
            <a:alphaModFix/>
          </a:blip>
          <a:stretch>
            <a:fillRect/>
          </a:stretch>
        </p:blipFill>
        <p:spPr>
          <a:xfrm>
            <a:off x="311695" y="4131825"/>
            <a:ext cx="1903575" cy="8741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5"/>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2720"/>
              <a:t>Comparison of Old vs. Recent Research</a:t>
            </a:r>
            <a:endParaRPr sz="2720"/>
          </a:p>
        </p:txBody>
      </p:sp>
      <p:sp>
        <p:nvSpPr>
          <p:cNvPr id="156" name="Google Shape;156;p25"/>
          <p:cNvSpPr txBox="1"/>
          <p:nvPr>
            <p:ph idx="1" type="body"/>
          </p:nvPr>
        </p:nvSpPr>
        <p:spPr>
          <a:xfrm>
            <a:off x="311700" y="1180000"/>
            <a:ext cx="3885000" cy="3388800"/>
          </a:xfrm>
          <a:prstGeom prst="rect">
            <a:avLst/>
          </a:prstGeom>
        </p:spPr>
        <p:txBody>
          <a:bodyPr anchorCtr="0" anchor="t" bIns="91425" lIns="91425" spcFirstLastPara="1" rIns="91425" wrap="square" tIns="91425">
            <a:normAutofit/>
          </a:bodyPr>
          <a:lstStyle/>
          <a:p>
            <a:pPr indent="-311150" lvl="0" marL="457200" rtl="0" algn="l">
              <a:spcBef>
                <a:spcPts val="1200"/>
              </a:spcBef>
              <a:spcAft>
                <a:spcPts val="0"/>
              </a:spcAft>
              <a:buClr>
                <a:schemeClr val="dk1"/>
              </a:buClr>
              <a:buSzPts val="1300"/>
              <a:buChar char="●"/>
            </a:pPr>
            <a:r>
              <a:rPr lang="en-GB" sz="1300"/>
              <a:t>Recent focus on "genetics" reflects advancements in technology.</a:t>
            </a:r>
            <a:endParaRPr sz="1300"/>
          </a:p>
          <a:p>
            <a:pPr indent="-311150" lvl="0" marL="457200" rtl="0" algn="l">
              <a:spcBef>
                <a:spcPts val="0"/>
              </a:spcBef>
              <a:spcAft>
                <a:spcPts val="0"/>
              </a:spcAft>
              <a:buClr>
                <a:schemeClr val="dk1"/>
              </a:buClr>
              <a:buSzPts val="1300"/>
              <a:buChar char="●"/>
            </a:pPr>
            <a:r>
              <a:rPr lang="en-GB" sz="1300"/>
              <a:t>Declining use of terms like "lipids" suggests changing priorities.</a:t>
            </a:r>
            <a:endParaRPr sz="1300"/>
          </a:p>
          <a:p>
            <a:pPr indent="-311150" lvl="0" marL="457200" rtl="0" algn="l">
              <a:spcBef>
                <a:spcPts val="0"/>
              </a:spcBef>
              <a:spcAft>
                <a:spcPts val="0"/>
              </a:spcAft>
              <a:buClr>
                <a:schemeClr val="dk1"/>
              </a:buClr>
              <a:buSzPts val="1300"/>
              <a:buChar char="●"/>
            </a:pPr>
            <a:r>
              <a:rPr lang="en-GB" sz="1300"/>
              <a:t>Words like "Alzheimer" remain equally significant.</a:t>
            </a:r>
            <a:endParaRPr sz="1300"/>
          </a:p>
          <a:p>
            <a:pPr indent="-311150" lvl="0" marL="457200" rtl="0" algn="l">
              <a:spcBef>
                <a:spcPts val="0"/>
              </a:spcBef>
              <a:spcAft>
                <a:spcPts val="0"/>
              </a:spcAft>
              <a:buClr>
                <a:schemeClr val="dk1"/>
              </a:buClr>
              <a:buSzPts val="1300"/>
              <a:buChar char="●"/>
            </a:pPr>
            <a:r>
              <a:rPr lang="en-GB" sz="1100">
                <a:latin typeface="Arial"/>
                <a:ea typeface="Arial"/>
                <a:cs typeface="Arial"/>
                <a:sym typeface="Arial"/>
              </a:rPr>
              <a:t>Early studies explored APOE’s structure and genetics; newer studies focus on its role in </a:t>
            </a:r>
            <a:r>
              <a:rPr b="1" lang="en-GB" sz="1100">
                <a:latin typeface="Arial"/>
                <a:ea typeface="Arial"/>
                <a:cs typeface="Arial"/>
                <a:sym typeface="Arial"/>
              </a:rPr>
              <a:t>Alzheimer’s Disease and patient care</a:t>
            </a:r>
            <a:r>
              <a:rPr lang="en-GB" sz="1100">
                <a:latin typeface="Arial"/>
                <a:ea typeface="Arial"/>
                <a:cs typeface="Arial"/>
                <a:sym typeface="Arial"/>
              </a:rPr>
              <a:t>.</a:t>
            </a:r>
            <a:endParaRPr sz="1300"/>
          </a:p>
          <a:p>
            <a:pPr indent="0" lvl="0" marL="0" rtl="0" algn="l">
              <a:spcBef>
                <a:spcPts val="1200"/>
              </a:spcBef>
              <a:spcAft>
                <a:spcPts val="1200"/>
              </a:spcAft>
              <a:buNone/>
            </a:pPr>
            <a:r>
              <a:t/>
            </a:r>
            <a:endParaRPr sz="1300"/>
          </a:p>
        </p:txBody>
      </p:sp>
      <p:pic>
        <p:nvPicPr>
          <p:cNvPr id="157" name="Google Shape;157;p25"/>
          <p:cNvPicPr preferRelativeResize="0"/>
          <p:nvPr/>
        </p:nvPicPr>
        <p:blipFill>
          <a:blip r:embed="rId3">
            <a:alphaModFix/>
          </a:blip>
          <a:stretch>
            <a:fillRect/>
          </a:stretch>
        </p:blipFill>
        <p:spPr>
          <a:xfrm>
            <a:off x="4263925" y="1180000"/>
            <a:ext cx="4505326" cy="3023301"/>
          </a:xfrm>
          <a:prstGeom prst="rect">
            <a:avLst/>
          </a:prstGeom>
          <a:noFill/>
          <a:ln>
            <a:noFill/>
          </a:ln>
        </p:spPr>
      </p:pic>
      <p:pic>
        <p:nvPicPr>
          <p:cNvPr id="158" name="Google Shape;158;p25"/>
          <p:cNvPicPr preferRelativeResize="0"/>
          <p:nvPr/>
        </p:nvPicPr>
        <p:blipFill>
          <a:blip r:embed="rId4">
            <a:alphaModFix/>
          </a:blip>
          <a:stretch>
            <a:fillRect/>
          </a:stretch>
        </p:blipFill>
        <p:spPr>
          <a:xfrm>
            <a:off x="311695" y="3981675"/>
            <a:ext cx="1903575" cy="8741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6"/>
          <p:cNvSpPr txBox="1"/>
          <p:nvPr>
            <p:ph type="title"/>
          </p:nvPr>
        </p:nvSpPr>
        <p:spPr>
          <a:xfrm>
            <a:off x="311700" y="445025"/>
            <a:ext cx="7686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Trends in APOE Research Themes</a:t>
            </a:r>
            <a:endParaRPr sz="2888"/>
          </a:p>
        </p:txBody>
      </p:sp>
      <p:sp>
        <p:nvSpPr>
          <p:cNvPr id="164" name="Google Shape;164;p26"/>
          <p:cNvSpPr txBox="1"/>
          <p:nvPr>
            <p:ph idx="1" type="body"/>
          </p:nvPr>
        </p:nvSpPr>
        <p:spPr>
          <a:xfrm>
            <a:off x="311700" y="1152475"/>
            <a:ext cx="3697200" cy="3416400"/>
          </a:xfrm>
          <a:prstGeom prst="rect">
            <a:avLst/>
          </a:prstGeom>
          <a:solidFill>
            <a:schemeClr val="lt1"/>
          </a:solidFill>
        </p:spPr>
        <p:txBody>
          <a:bodyPr anchorCtr="0" anchor="t" bIns="91425" lIns="91425" spcFirstLastPara="1" rIns="91425" wrap="square" tIns="91425">
            <a:normAutofit/>
          </a:bodyPr>
          <a:lstStyle/>
          <a:p>
            <a:pPr indent="0" lvl="0" marL="0" rtl="0" algn="l">
              <a:spcBef>
                <a:spcPts val="0"/>
              </a:spcBef>
              <a:spcAft>
                <a:spcPts val="0"/>
              </a:spcAft>
              <a:buNone/>
            </a:pPr>
            <a:r>
              <a:t/>
            </a:r>
            <a:endParaRPr b="1" sz="1300">
              <a:solidFill>
                <a:srgbClr val="1155CC"/>
              </a:solidFill>
              <a:latin typeface="Arial"/>
              <a:ea typeface="Arial"/>
              <a:cs typeface="Arial"/>
              <a:sym typeface="Arial"/>
            </a:endParaRPr>
          </a:p>
          <a:p>
            <a:pPr indent="-311150" lvl="0" marL="457200" rtl="0" algn="l">
              <a:spcBef>
                <a:spcPts val="1200"/>
              </a:spcBef>
              <a:spcAft>
                <a:spcPts val="0"/>
              </a:spcAft>
              <a:buClr>
                <a:schemeClr val="dk1"/>
              </a:buClr>
              <a:buSzPts val="1300"/>
              <a:buFont typeface="Arial"/>
              <a:buChar char="●"/>
            </a:pPr>
            <a:r>
              <a:rPr b="1" lang="en-GB" sz="1300">
                <a:solidFill>
                  <a:srgbClr val="1155CC"/>
                </a:solidFill>
                <a:latin typeface="Arial"/>
                <a:ea typeface="Arial"/>
                <a:cs typeface="Arial"/>
                <a:sym typeface="Arial"/>
              </a:rPr>
              <a:t>Genetics</a:t>
            </a:r>
            <a:r>
              <a:rPr lang="en-GB" sz="1300">
                <a:solidFill>
                  <a:schemeClr val="dk2"/>
                </a:solidFill>
                <a:latin typeface="Arial"/>
                <a:ea typeface="Arial"/>
                <a:cs typeface="Arial"/>
                <a:sym typeface="Arial"/>
              </a:rPr>
              <a:t> - Consistently high</a:t>
            </a:r>
            <a:endParaRPr sz="1300">
              <a:solidFill>
                <a:schemeClr val="dk2"/>
              </a:solidFill>
              <a:latin typeface="Arial"/>
              <a:ea typeface="Arial"/>
              <a:cs typeface="Arial"/>
              <a:sym typeface="Arial"/>
            </a:endParaRPr>
          </a:p>
          <a:p>
            <a:pPr indent="-311150" lvl="0" marL="457200" rtl="0" algn="l">
              <a:spcBef>
                <a:spcPts val="0"/>
              </a:spcBef>
              <a:spcAft>
                <a:spcPts val="0"/>
              </a:spcAft>
              <a:buClr>
                <a:schemeClr val="dk1"/>
              </a:buClr>
              <a:buSzPts val="1300"/>
              <a:buFont typeface="Arial"/>
              <a:buChar char="●"/>
            </a:pPr>
            <a:r>
              <a:rPr b="1" lang="en-GB" sz="1300">
                <a:solidFill>
                  <a:srgbClr val="FF9900"/>
                </a:solidFill>
                <a:latin typeface="Arial"/>
                <a:ea typeface="Arial"/>
                <a:cs typeface="Arial"/>
                <a:sym typeface="Arial"/>
              </a:rPr>
              <a:t>Alzheimer's Disease</a:t>
            </a:r>
            <a:r>
              <a:rPr lang="en-GB" sz="1300">
                <a:solidFill>
                  <a:schemeClr val="dk2"/>
                </a:solidFill>
                <a:latin typeface="Arial"/>
                <a:ea typeface="Arial"/>
                <a:cs typeface="Arial"/>
                <a:sym typeface="Arial"/>
              </a:rPr>
              <a:t> - Rising trend</a:t>
            </a:r>
            <a:endParaRPr sz="1300">
              <a:solidFill>
                <a:schemeClr val="dk2"/>
              </a:solidFill>
              <a:latin typeface="Arial"/>
              <a:ea typeface="Arial"/>
              <a:cs typeface="Arial"/>
              <a:sym typeface="Arial"/>
            </a:endParaRPr>
          </a:p>
          <a:p>
            <a:pPr indent="-311150" lvl="0" marL="457200" rtl="0" algn="l">
              <a:spcBef>
                <a:spcPts val="0"/>
              </a:spcBef>
              <a:spcAft>
                <a:spcPts val="0"/>
              </a:spcAft>
              <a:buClr>
                <a:schemeClr val="dk1"/>
              </a:buClr>
              <a:buSzPts val="1300"/>
              <a:buFont typeface="Arial"/>
              <a:buChar char="●"/>
            </a:pPr>
            <a:r>
              <a:rPr b="1" lang="en-GB" sz="1300">
                <a:solidFill>
                  <a:srgbClr val="674EA7"/>
                </a:solidFill>
                <a:latin typeface="Arial"/>
                <a:ea typeface="Arial"/>
                <a:cs typeface="Arial"/>
                <a:sym typeface="Arial"/>
              </a:rPr>
              <a:t>Emerging Themes</a:t>
            </a:r>
            <a:r>
              <a:rPr lang="en-GB" sz="1300">
                <a:solidFill>
                  <a:schemeClr val="dk2"/>
                </a:solidFill>
                <a:latin typeface="Arial"/>
                <a:ea typeface="Arial"/>
                <a:cs typeface="Arial"/>
                <a:sym typeface="Arial"/>
              </a:rPr>
              <a:t> - Neuroinflammation is still in the clinical trial phase.</a:t>
            </a:r>
            <a:endParaRPr sz="1300">
              <a:solidFill>
                <a:schemeClr val="dk2"/>
              </a:solidFill>
              <a:latin typeface="Arial"/>
              <a:ea typeface="Arial"/>
              <a:cs typeface="Arial"/>
              <a:sym typeface="Arial"/>
            </a:endParaRPr>
          </a:p>
          <a:p>
            <a:pPr indent="-311150" lvl="0" marL="457200" rtl="0" algn="l">
              <a:spcBef>
                <a:spcPts val="0"/>
              </a:spcBef>
              <a:spcAft>
                <a:spcPts val="0"/>
              </a:spcAft>
              <a:buClr>
                <a:schemeClr val="dk1"/>
              </a:buClr>
              <a:buSzPts val="1300"/>
              <a:buFont typeface="Arial"/>
              <a:buChar char="●"/>
            </a:pPr>
            <a:r>
              <a:rPr lang="en-GB" sz="1100">
                <a:solidFill>
                  <a:schemeClr val="dk2"/>
                </a:solidFill>
                <a:latin typeface="Arial"/>
                <a:ea typeface="Arial"/>
                <a:cs typeface="Arial"/>
                <a:sym typeface="Arial"/>
              </a:rPr>
              <a:t>Early research focused on </a:t>
            </a:r>
            <a:r>
              <a:rPr b="1" lang="en-GB" sz="1100">
                <a:solidFill>
                  <a:schemeClr val="dk2"/>
                </a:solidFill>
                <a:latin typeface="Arial"/>
                <a:ea typeface="Arial"/>
                <a:cs typeface="Arial"/>
                <a:sym typeface="Arial"/>
              </a:rPr>
              <a:t>genetic mechanisms.</a:t>
            </a:r>
            <a:endParaRPr b="1" sz="1100">
              <a:solidFill>
                <a:schemeClr val="dk2"/>
              </a:solidFill>
              <a:latin typeface="Arial"/>
              <a:ea typeface="Arial"/>
              <a:cs typeface="Arial"/>
              <a:sym typeface="Arial"/>
            </a:endParaRPr>
          </a:p>
          <a:p>
            <a:pPr indent="-311150" lvl="0" marL="457200" rtl="0" algn="l">
              <a:spcBef>
                <a:spcPts val="0"/>
              </a:spcBef>
              <a:spcAft>
                <a:spcPts val="0"/>
              </a:spcAft>
              <a:buClr>
                <a:schemeClr val="dk1"/>
              </a:buClr>
              <a:buSzPts val="1300"/>
              <a:buFont typeface="Arial"/>
              <a:buChar char="●"/>
            </a:pPr>
            <a:r>
              <a:rPr lang="en-GB" sz="1100">
                <a:solidFill>
                  <a:schemeClr val="dk2"/>
                </a:solidFill>
                <a:latin typeface="Arial"/>
                <a:ea typeface="Arial"/>
                <a:cs typeface="Arial"/>
                <a:sym typeface="Arial"/>
              </a:rPr>
              <a:t>Modern research emphasizes </a:t>
            </a:r>
            <a:r>
              <a:rPr b="1" lang="en-GB" sz="1100">
                <a:solidFill>
                  <a:schemeClr val="dk2"/>
                </a:solidFill>
                <a:latin typeface="Arial"/>
                <a:ea typeface="Arial"/>
                <a:cs typeface="Arial"/>
                <a:sym typeface="Arial"/>
              </a:rPr>
              <a:t>disease impact, prevention, and therapies.</a:t>
            </a:r>
            <a:endParaRPr b="1" sz="1100">
              <a:solidFill>
                <a:schemeClr val="dk2"/>
              </a:solidFill>
              <a:latin typeface="Arial"/>
              <a:ea typeface="Arial"/>
              <a:cs typeface="Arial"/>
              <a:sym typeface="Arial"/>
            </a:endParaRPr>
          </a:p>
          <a:p>
            <a:pPr indent="0" lvl="0" marL="457200" rtl="0" algn="l">
              <a:spcBef>
                <a:spcPts val="1200"/>
              </a:spcBef>
              <a:spcAft>
                <a:spcPts val="1200"/>
              </a:spcAft>
              <a:buNone/>
            </a:pPr>
            <a:r>
              <a:t/>
            </a:r>
            <a:endParaRPr sz="1300">
              <a:solidFill>
                <a:schemeClr val="dk2"/>
              </a:solidFill>
              <a:latin typeface="Arial"/>
              <a:ea typeface="Arial"/>
              <a:cs typeface="Arial"/>
              <a:sym typeface="Arial"/>
            </a:endParaRPr>
          </a:p>
        </p:txBody>
      </p:sp>
      <p:pic>
        <p:nvPicPr>
          <p:cNvPr id="165" name="Google Shape;165;p26"/>
          <p:cNvPicPr preferRelativeResize="0"/>
          <p:nvPr/>
        </p:nvPicPr>
        <p:blipFill>
          <a:blip r:embed="rId3">
            <a:alphaModFix/>
          </a:blip>
          <a:stretch>
            <a:fillRect/>
          </a:stretch>
        </p:blipFill>
        <p:spPr>
          <a:xfrm>
            <a:off x="3933900" y="1185850"/>
            <a:ext cx="4993750" cy="3349650"/>
          </a:xfrm>
          <a:prstGeom prst="rect">
            <a:avLst/>
          </a:prstGeom>
          <a:noFill/>
          <a:ln>
            <a:noFill/>
          </a:ln>
        </p:spPr>
      </p:pic>
      <p:pic>
        <p:nvPicPr>
          <p:cNvPr id="166" name="Google Shape;166;p26"/>
          <p:cNvPicPr preferRelativeResize="0"/>
          <p:nvPr/>
        </p:nvPicPr>
        <p:blipFill>
          <a:blip r:embed="rId4">
            <a:alphaModFix/>
          </a:blip>
          <a:stretch>
            <a:fillRect/>
          </a:stretch>
        </p:blipFill>
        <p:spPr>
          <a:xfrm>
            <a:off x="311695" y="3972275"/>
            <a:ext cx="1903575" cy="8741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7"/>
          <p:cNvSpPr txBox="1"/>
          <p:nvPr>
            <p:ph type="title"/>
          </p:nvPr>
        </p:nvSpPr>
        <p:spPr>
          <a:xfrm>
            <a:off x="311700" y="111125"/>
            <a:ext cx="8520600" cy="623400"/>
          </a:xfrm>
          <a:prstGeom prst="rect">
            <a:avLst/>
          </a:prstGeom>
        </p:spPr>
        <p:txBody>
          <a:bodyPr anchorCtr="0" anchor="t" bIns="91425" lIns="91425" spcFirstLastPara="1" rIns="91425" wrap="square" tIns="91425">
            <a:normAutofit fontScale="90000"/>
          </a:bodyPr>
          <a:lstStyle/>
          <a:p>
            <a:pPr indent="0" lvl="0" marL="0" rtl="0" algn="l">
              <a:lnSpc>
                <a:spcPct val="135714"/>
              </a:lnSpc>
              <a:spcBef>
                <a:spcPts val="0"/>
              </a:spcBef>
              <a:spcAft>
                <a:spcPts val="0"/>
              </a:spcAft>
              <a:buClr>
                <a:schemeClr val="dk2"/>
              </a:buClr>
              <a:buSzPct val="104761"/>
              <a:buFont typeface="Arial"/>
              <a:buNone/>
            </a:pPr>
            <a:r>
              <a:rPr lang="en-GB"/>
              <a:t>Future topic frequency prediction</a:t>
            </a:r>
            <a:endParaRPr b="0" sz="1050">
              <a:solidFill>
                <a:srgbClr val="CE9178"/>
              </a:solidFill>
              <a:highlight>
                <a:srgbClr val="1F1F1F"/>
              </a:highlight>
              <a:latin typeface="Courier New"/>
              <a:ea typeface="Courier New"/>
              <a:cs typeface="Courier New"/>
              <a:sym typeface="Courier New"/>
            </a:endParaRPr>
          </a:p>
          <a:p>
            <a:pPr indent="0" lvl="0" marL="0" rtl="0" algn="l">
              <a:spcBef>
                <a:spcPts val="0"/>
              </a:spcBef>
              <a:spcAft>
                <a:spcPts val="0"/>
              </a:spcAft>
              <a:buNone/>
            </a:pPr>
            <a:r>
              <a:t/>
            </a:r>
            <a:endParaRPr/>
          </a:p>
        </p:txBody>
      </p:sp>
      <p:pic>
        <p:nvPicPr>
          <p:cNvPr id="172" name="Google Shape;172;p27"/>
          <p:cNvPicPr preferRelativeResize="0"/>
          <p:nvPr/>
        </p:nvPicPr>
        <p:blipFill>
          <a:blip r:embed="rId3">
            <a:alphaModFix/>
          </a:blip>
          <a:stretch>
            <a:fillRect/>
          </a:stretch>
        </p:blipFill>
        <p:spPr>
          <a:xfrm>
            <a:off x="4097756" y="863550"/>
            <a:ext cx="4946794" cy="3416400"/>
          </a:xfrm>
          <a:prstGeom prst="rect">
            <a:avLst/>
          </a:prstGeom>
          <a:noFill/>
          <a:ln>
            <a:noFill/>
          </a:ln>
        </p:spPr>
      </p:pic>
      <p:sp>
        <p:nvSpPr>
          <p:cNvPr id="173" name="Google Shape;173;p27"/>
          <p:cNvSpPr txBox="1"/>
          <p:nvPr>
            <p:ph idx="1" type="body"/>
          </p:nvPr>
        </p:nvSpPr>
        <p:spPr>
          <a:xfrm>
            <a:off x="180700" y="1653150"/>
            <a:ext cx="3867900" cy="1837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sz="1300">
                <a:solidFill>
                  <a:schemeClr val="dk2"/>
                </a:solidFill>
              </a:rPr>
              <a:t>Group 1：</a:t>
            </a:r>
            <a:r>
              <a:rPr lang="en-GB" sz="1300"/>
              <a:t>disease patients allele </a:t>
            </a:r>
            <a:endParaRPr sz="1300"/>
          </a:p>
          <a:p>
            <a:pPr indent="-311150" lvl="0" marL="457200" rtl="0" algn="l">
              <a:spcBef>
                <a:spcPts val="0"/>
              </a:spcBef>
              <a:spcAft>
                <a:spcPts val="0"/>
              </a:spcAft>
              <a:buSzPts val="1300"/>
              <a:buChar char="●"/>
            </a:pPr>
            <a:r>
              <a:rPr lang="en-GB" sz="1300">
                <a:solidFill>
                  <a:schemeClr val="dk2"/>
                </a:solidFill>
              </a:rPr>
              <a:t>Group 2</a:t>
            </a:r>
            <a:r>
              <a:rPr lang="en-GB" sz="1300"/>
              <a:t>：disease alzheimer risk </a:t>
            </a:r>
            <a:endParaRPr sz="1300"/>
          </a:p>
          <a:p>
            <a:pPr indent="-311150" lvl="0" marL="457200" rtl="0" algn="l">
              <a:spcBef>
                <a:spcPts val="0"/>
              </a:spcBef>
              <a:spcAft>
                <a:spcPts val="0"/>
              </a:spcAft>
              <a:buSzPts val="1300"/>
              <a:buChar char="●"/>
            </a:pPr>
            <a:r>
              <a:rPr lang="en-GB" sz="1300">
                <a:solidFill>
                  <a:schemeClr val="dk2"/>
                </a:solidFill>
              </a:rPr>
              <a:t>Group 3</a:t>
            </a:r>
            <a:r>
              <a:rPr lang="en-GB" sz="1300"/>
              <a:t>：</a:t>
            </a:r>
            <a:r>
              <a:rPr lang="en-GB" sz="1300"/>
              <a:t>mice disease apoe4 </a:t>
            </a:r>
            <a:endParaRPr sz="1300"/>
          </a:p>
          <a:p>
            <a:pPr indent="-311150" lvl="0" marL="457200" rtl="0" algn="l">
              <a:spcBef>
                <a:spcPts val="0"/>
              </a:spcBef>
              <a:spcAft>
                <a:spcPts val="0"/>
              </a:spcAft>
              <a:buSzPts val="1300"/>
              <a:buChar char="●"/>
            </a:pPr>
            <a:r>
              <a:rPr lang="en-GB" sz="1300">
                <a:solidFill>
                  <a:schemeClr val="dk2"/>
                </a:solidFill>
              </a:rPr>
              <a:t>Group 4</a:t>
            </a:r>
            <a:r>
              <a:rPr lang="en-GB" sz="1300"/>
              <a:t>：</a:t>
            </a:r>
            <a:r>
              <a:rPr lang="en-GB" sz="1300"/>
              <a:t>cognitive ε4 carriers </a:t>
            </a:r>
            <a:endParaRPr sz="1300"/>
          </a:p>
          <a:p>
            <a:pPr indent="-311150" lvl="0" marL="457200" rtl="0" algn="l">
              <a:spcBef>
                <a:spcPts val="0"/>
              </a:spcBef>
              <a:spcAft>
                <a:spcPts val="0"/>
              </a:spcAft>
              <a:buSzPts val="1300"/>
              <a:buChar char="●"/>
            </a:pPr>
            <a:r>
              <a:rPr lang="en-GB" sz="1300">
                <a:solidFill>
                  <a:schemeClr val="dk2"/>
                </a:solidFill>
              </a:rPr>
              <a:t>Group 5</a:t>
            </a:r>
            <a:r>
              <a:rPr lang="en-GB" sz="1300"/>
              <a:t>：</a:t>
            </a:r>
            <a:r>
              <a:rPr lang="en-GB" sz="1300"/>
              <a:t>gene genes cholesterol</a:t>
            </a:r>
            <a:endParaRPr sz="1300"/>
          </a:p>
          <a:p>
            <a:pPr indent="-311150" lvl="0" marL="457200" rtl="0" algn="l">
              <a:spcBef>
                <a:spcPts val="0"/>
              </a:spcBef>
              <a:spcAft>
                <a:spcPts val="0"/>
              </a:spcAft>
              <a:buSzPts val="1300"/>
              <a:buChar char="●"/>
            </a:pPr>
            <a:r>
              <a:rPr lang="en-GB" sz="1300"/>
              <a:t>In the future, research on genes will decrease</a:t>
            </a:r>
            <a:endParaRPr sz="1300"/>
          </a:p>
          <a:p>
            <a:pPr indent="-311150" lvl="0" marL="457200" rtl="0" algn="l">
              <a:spcBef>
                <a:spcPts val="0"/>
              </a:spcBef>
              <a:spcAft>
                <a:spcPts val="0"/>
              </a:spcAft>
              <a:buSzPts val="1300"/>
              <a:buChar char="●"/>
            </a:pPr>
            <a:r>
              <a:rPr lang="en-GB" sz="1300"/>
              <a:t>Research on diseases will gradually increase</a:t>
            </a:r>
            <a:endParaRPr sz="1300"/>
          </a:p>
        </p:txBody>
      </p:sp>
      <p:pic>
        <p:nvPicPr>
          <p:cNvPr id="174" name="Google Shape;174;p27"/>
          <p:cNvPicPr preferRelativeResize="0"/>
          <p:nvPr/>
        </p:nvPicPr>
        <p:blipFill>
          <a:blip r:embed="rId4">
            <a:alphaModFix/>
          </a:blip>
          <a:stretch>
            <a:fillRect/>
          </a:stretch>
        </p:blipFill>
        <p:spPr>
          <a:xfrm>
            <a:off x="311695" y="4000425"/>
            <a:ext cx="1903575" cy="8741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8"/>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lnSpc>
                <a:spcPct val="135714"/>
              </a:lnSpc>
              <a:spcBef>
                <a:spcPts val="0"/>
              </a:spcBef>
              <a:spcAft>
                <a:spcPts val="0"/>
              </a:spcAft>
              <a:buClr>
                <a:schemeClr val="dk2"/>
              </a:buClr>
              <a:buSzPct val="36065"/>
              <a:buFont typeface="Arial"/>
              <a:buNone/>
            </a:pPr>
            <a:r>
              <a:rPr lang="en-GB" sz="3050">
                <a:highlight>
                  <a:schemeClr val="lt1"/>
                </a:highlight>
              </a:rPr>
              <a:t>Top 10 Institutions Contributing to APOE Research</a:t>
            </a:r>
            <a:endParaRPr sz="3050">
              <a:highlight>
                <a:schemeClr val="lt1"/>
              </a:highlight>
            </a:endParaRPr>
          </a:p>
          <a:p>
            <a:pPr indent="0" lvl="0" marL="0" rtl="0" algn="l">
              <a:spcBef>
                <a:spcPts val="0"/>
              </a:spcBef>
              <a:spcAft>
                <a:spcPts val="0"/>
              </a:spcAft>
              <a:buNone/>
            </a:pPr>
            <a:r>
              <a:t/>
            </a:r>
            <a:endParaRPr/>
          </a:p>
        </p:txBody>
      </p:sp>
      <p:pic>
        <p:nvPicPr>
          <p:cNvPr id="180" name="Google Shape;180;p28"/>
          <p:cNvPicPr preferRelativeResize="0"/>
          <p:nvPr/>
        </p:nvPicPr>
        <p:blipFill>
          <a:blip r:embed="rId3">
            <a:alphaModFix/>
          </a:blip>
          <a:stretch>
            <a:fillRect/>
          </a:stretch>
        </p:blipFill>
        <p:spPr>
          <a:xfrm>
            <a:off x="4008350" y="1350475"/>
            <a:ext cx="5032351" cy="3020425"/>
          </a:xfrm>
          <a:prstGeom prst="rect">
            <a:avLst/>
          </a:prstGeom>
          <a:noFill/>
          <a:ln>
            <a:noFill/>
          </a:ln>
        </p:spPr>
      </p:pic>
      <p:sp>
        <p:nvSpPr>
          <p:cNvPr id="181" name="Google Shape;181;p28"/>
          <p:cNvSpPr txBox="1"/>
          <p:nvPr>
            <p:ph idx="1" type="body"/>
          </p:nvPr>
        </p:nvSpPr>
        <p:spPr>
          <a:xfrm>
            <a:off x="372425" y="2004041"/>
            <a:ext cx="3413400" cy="17133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sz="1300"/>
              <a:t>Ranking of Institutional Contribution to Research</a:t>
            </a:r>
            <a:endParaRPr sz="1300"/>
          </a:p>
          <a:p>
            <a:pPr indent="-311150" lvl="0" marL="457200" rtl="0" algn="l">
              <a:spcBef>
                <a:spcPts val="0"/>
              </a:spcBef>
              <a:spcAft>
                <a:spcPts val="0"/>
              </a:spcAft>
              <a:buClr>
                <a:schemeClr val="dk2"/>
              </a:buClr>
              <a:buSzPts val="1300"/>
              <a:buChar char="●"/>
            </a:pPr>
            <a:r>
              <a:rPr lang="en-GB" sz="1300"/>
              <a:t>Major institutions are from </a:t>
            </a:r>
            <a:r>
              <a:rPr lang="en-GB" sz="1300">
                <a:solidFill>
                  <a:schemeClr val="dk2"/>
                </a:solidFill>
              </a:rPr>
              <a:t>the United States, China, </a:t>
            </a:r>
            <a:r>
              <a:rPr lang="en-GB" sz="1300"/>
              <a:t>and </a:t>
            </a:r>
            <a:r>
              <a:rPr lang="en-GB" sz="1300">
                <a:solidFill>
                  <a:schemeClr val="dk2"/>
                </a:solidFill>
              </a:rPr>
              <a:t>Sweden</a:t>
            </a:r>
            <a:endParaRPr sz="1300">
              <a:solidFill>
                <a:schemeClr val="dk2"/>
              </a:solidFill>
            </a:endParaRPr>
          </a:p>
          <a:p>
            <a:pPr indent="0" lvl="0" marL="0" rtl="0" algn="l">
              <a:spcBef>
                <a:spcPts val="1200"/>
              </a:spcBef>
              <a:spcAft>
                <a:spcPts val="1200"/>
              </a:spcAft>
              <a:buNone/>
            </a:pPr>
            <a:r>
              <a:t/>
            </a:r>
            <a:endParaRPr/>
          </a:p>
        </p:txBody>
      </p:sp>
      <p:pic>
        <p:nvPicPr>
          <p:cNvPr id="182" name="Google Shape;182;p28"/>
          <p:cNvPicPr preferRelativeResize="0"/>
          <p:nvPr/>
        </p:nvPicPr>
        <p:blipFill>
          <a:blip r:embed="rId4">
            <a:alphaModFix/>
          </a:blip>
          <a:stretch>
            <a:fillRect/>
          </a:stretch>
        </p:blipFill>
        <p:spPr>
          <a:xfrm>
            <a:off x="372420" y="4047375"/>
            <a:ext cx="1903575" cy="8741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9"/>
          <p:cNvSpPr txBox="1"/>
          <p:nvPr>
            <p:ph type="title"/>
          </p:nvPr>
        </p:nvSpPr>
        <p:spPr>
          <a:xfrm>
            <a:off x="311700" y="375650"/>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Top 16 Communities Core Authors Network</a:t>
            </a:r>
            <a:endParaRPr/>
          </a:p>
        </p:txBody>
      </p:sp>
      <p:pic>
        <p:nvPicPr>
          <p:cNvPr id="188" name="Google Shape;188;p29"/>
          <p:cNvPicPr preferRelativeResize="0"/>
          <p:nvPr/>
        </p:nvPicPr>
        <p:blipFill>
          <a:blip r:embed="rId3">
            <a:alphaModFix/>
          </a:blip>
          <a:stretch>
            <a:fillRect/>
          </a:stretch>
        </p:blipFill>
        <p:spPr>
          <a:xfrm>
            <a:off x="3965431" y="1122400"/>
            <a:ext cx="4866870" cy="3358951"/>
          </a:xfrm>
          <a:prstGeom prst="rect">
            <a:avLst/>
          </a:prstGeom>
          <a:noFill/>
          <a:ln>
            <a:noFill/>
          </a:ln>
        </p:spPr>
      </p:pic>
      <p:sp>
        <p:nvSpPr>
          <p:cNvPr id="189" name="Google Shape;189;p29"/>
          <p:cNvSpPr txBox="1"/>
          <p:nvPr>
            <p:ph idx="1" type="body"/>
          </p:nvPr>
        </p:nvSpPr>
        <p:spPr>
          <a:xfrm>
            <a:off x="311700" y="1674875"/>
            <a:ext cx="3905400" cy="1964100"/>
          </a:xfrm>
          <a:prstGeom prst="rect">
            <a:avLst/>
          </a:prstGeom>
        </p:spPr>
        <p:txBody>
          <a:bodyPr anchorCtr="0" anchor="t" bIns="91425" lIns="91425" spcFirstLastPara="1" rIns="91425" wrap="square" tIns="91425">
            <a:normAutofit/>
          </a:bodyPr>
          <a:lstStyle/>
          <a:p>
            <a:pPr indent="-311150" lvl="0" marL="457200" marR="0" rtl="0" algn="l">
              <a:lnSpc>
                <a:spcPct val="115000"/>
              </a:lnSpc>
              <a:spcBef>
                <a:spcPts val="0"/>
              </a:spcBef>
              <a:spcAft>
                <a:spcPts val="0"/>
              </a:spcAft>
              <a:buClr>
                <a:schemeClr val="dk2"/>
              </a:buClr>
              <a:buSzPts val="1300"/>
              <a:buChar char="●"/>
            </a:pPr>
            <a:r>
              <a:rPr lang="en-GB" sz="1300">
                <a:solidFill>
                  <a:schemeClr val="dk2"/>
                </a:solidFill>
              </a:rPr>
              <a:t>The dots represent the core authors</a:t>
            </a:r>
            <a:endParaRPr sz="1300">
              <a:solidFill>
                <a:schemeClr val="dk2"/>
              </a:solidFill>
            </a:endParaRPr>
          </a:p>
          <a:p>
            <a:pPr indent="-311150" lvl="0" marL="457200" rtl="0" algn="l">
              <a:lnSpc>
                <a:spcPct val="100000"/>
              </a:lnSpc>
              <a:spcBef>
                <a:spcPts val="0"/>
              </a:spcBef>
              <a:spcAft>
                <a:spcPts val="0"/>
              </a:spcAft>
              <a:buClr>
                <a:schemeClr val="dk2"/>
              </a:buClr>
              <a:buSzPts val="1300"/>
              <a:buChar char="●"/>
            </a:pPr>
            <a:r>
              <a:rPr lang="en-GB" sz="1300">
                <a:solidFill>
                  <a:schemeClr val="dk2"/>
                </a:solidFill>
              </a:rPr>
              <a:t>The thickness of the lines represent the the degree of collaboration.</a:t>
            </a:r>
            <a:endParaRPr sz="1300">
              <a:solidFill>
                <a:schemeClr val="dk2"/>
              </a:solidFill>
            </a:endParaRPr>
          </a:p>
          <a:p>
            <a:pPr indent="-311150" lvl="0" marL="457200" rtl="0" algn="l">
              <a:spcBef>
                <a:spcPts val="0"/>
              </a:spcBef>
              <a:spcAft>
                <a:spcPts val="0"/>
              </a:spcAft>
              <a:buClr>
                <a:schemeClr val="dk2"/>
              </a:buClr>
              <a:buSzPts val="1300"/>
              <a:buChar char="●"/>
            </a:pPr>
            <a:r>
              <a:rPr lang="en-GB" sz="1300">
                <a:solidFill>
                  <a:schemeClr val="dk2"/>
                </a:solidFill>
              </a:rPr>
              <a:t>Filter core authors based on the community</a:t>
            </a:r>
            <a:endParaRPr sz="1300">
              <a:solidFill>
                <a:schemeClr val="dk2"/>
              </a:solidFill>
            </a:endParaRPr>
          </a:p>
          <a:p>
            <a:pPr indent="-311150" lvl="0" marL="457200" rtl="0" algn="l">
              <a:spcBef>
                <a:spcPts val="0"/>
              </a:spcBef>
              <a:spcAft>
                <a:spcPts val="0"/>
              </a:spcAft>
              <a:buClr>
                <a:schemeClr val="dk2"/>
              </a:buClr>
              <a:buSzPts val="1300"/>
              <a:buChar char="●"/>
            </a:pPr>
            <a:r>
              <a:rPr lang="en-GB" sz="1300">
                <a:solidFill>
                  <a:schemeClr val="dk2"/>
                </a:solidFill>
              </a:rPr>
              <a:t>Filter out the core authors’ collaborations</a:t>
            </a:r>
            <a:endParaRPr sz="1300">
              <a:solidFill>
                <a:schemeClr val="dk2"/>
              </a:solidFill>
            </a:endParaRPr>
          </a:p>
          <a:p>
            <a:pPr indent="-311150" lvl="0" marL="457200" rtl="0" algn="l">
              <a:spcBef>
                <a:spcPts val="0"/>
              </a:spcBef>
              <a:spcAft>
                <a:spcPts val="0"/>
              </a:spcAft>
              <a:buClr>
                <a:schemeClr val="dk2"/>
              </a:buClr>
              <a:buSzPts val="1300"/>
              <a:buChar char="●"/>
            </a:pPr>
            <a:r>
              <a:rPr lang="en-GB" sz="1300">
                <a:solidFill>
                  <a:schemeClr val="dk2"/>
                </a:solidFill>
              </a:rPr>
              <a:t>Consider collaboration partners</a:t>
            </a:r>
            <a:endParaRPr sz="1300">
              <a:solidFill>
                <a:schemeClr val="dk2"/>
              </a:solidFill>
            </a:endParaRPr>
          </a:p>
          <a:p>
            <a:pPr indent="0" lvl="0" marL="0" rtl="0" algn="l">
              <a:spcBef>
                <a:spcPts val="1200"/>
              </a:spcBef>
              <a:spcAft>
                <a:spcPts val="1200"/>
              </a:spcAft>
              <a:buNone/>
            </a:pPr>
            <a:r>
              <a:t/>
            </a:r>
            <a:endParaRPr/>
          </a:p>
        </p:txBody>
      </p:sp>
      <p:pic>
        <p:nvPicPr>
          <p:cNvPr id="190" name="Google Shape;190;p29"/>
          <p:cNvPicPr preferRelativeResize="0"/>
          <p:nvPr/>
        </p:nvPicPr>
        <p:blipFill>
          <a:blip r:embed="rId4">
            <a:alphaModFix/>
          </a:blip>
          <a:stretch>
            <a:fillRect/>
          </a:stretch>
        </p:blipFill>
        <p:spPr>
          <a:xfrm>
            <a:off x="311695" y="4037975"/>
            <a:ext cx="1903575" cy="8741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0"/>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Challenges</a:t>
            </a:r>
            <a:endParaRPr/>
          </a:p>
        </p:txBody>
      </p:sp>
      <p:sp>
        <p:nvSpPr>
          <p:cNvPr id="196" name="Google Shape;196;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Font typeface="Arial"/>
              <a:buChar char="●"/>
            </a:pPr>
            <a:r>
              <a:rPr b="1" lang="en-GB" sz="1300">
                <a:solidFill>
                  <a:schemeClr val="dk2"/>
                </a:solidFill>
                <a:latin typeface="Arial"/>
                <a:ea typeface="Arial"/>
                <a:cs typeface="Arial"/>
                <a:sym typeface="Arial"/>
              </a:rPr>
              <a:t>Missing Data </a:t>
            </a:r>
            <a:r>
              <a:rPr b="1" lang="en-GB" sz="1300">
                <a:latin typeface="Arial"/>
                <a:ea typeface="Arial"/>
                <a:cs typeface="Arial"/>
                <a:sym typeface="Arial"/>
              </a:rPr>
              <a:t>: </a:t>
            </a:r>
            <a:r>
              <a:rPr lang="en-GB" sz="1300">
                <a:latin typeface="Arial"/>
                <a:ea typeface="Arial"/>
                <a:cs typeface="Arial"/>
                <a:sym typeface="Arial"/>
              </a:rPr>
              <a:t>Some papers may lack key information (e.g., missing author names, incomplete abstracts, or missing publication years).</a:t>
            </a:r>
            <a:endParaRPr sz="1300">
              <a:latin typeface="Arial"/>
              <a:ea typeface="Arial"/>
              <a:cs typeface="Arial"/>
              <a:sym typeface="Arial"/>
            </a:endParaRPr>
          </a:p>
          <a:p>
            <a:pPr indent="-311150" lvl="0" marL="457200" rtl="0" algn="l">
              <a:spcBef>
                <a:spcPts val="0"/>
              </a:spcBef>
              <a:spcAft>
                <a:spcPts val="0"/>
              </a:spcAft>
              <a:buSzPts val="1300"/>
              <a:buFont typeface="Arial"/>
              <a:buChar char="●"/>
            </a:pPr>
            <a:r>
              <a:rPr b="1" lang="en-GB" sz="1300">
                <a:solidFill>
                  <a:schemeClr val="dk2"/>
                </a:solidFill>
                <a:latin typeface="Arial"/>
                <a:ea typeface="Arial"/>
                <a:cs typeface="Arial"/>
                <a:sym typeface="Arial"/>
              </a:rPr>
              <a:t>Inconsistent Formatting</a:t>
            </a:r>
            <a:r>
              <a:rPr lang="en-GB" sz="1300">
                <a:latin typeface="Arial"/>
                <a:ea typeface="Arial"/>
                <a:cs typeface="Arial"/>
                <a:sym typeface="Arial"/>
              </a:rPr>
              <a:t>: Author names or journal names might be inconsistently recorded, making it difficult to identify authors accurately, group authors, or categorize papers.</a:t>
            </a:r>
            <a:endParaRPr sz="1300">
              <a:latin typeface="Arial"/>
              <a:ea typeface="Arial"/>
              <a:cs typeface="Arial"/>
              <a:sym typeface="Arial"/>
            </a:endParaRPr>
          </a:p>
          <a:p>
            <a:pPr indent="-311150" lvl="0" marL="457200" rtl="0" algn="l">
              <a:spcBef>
                <a:spcPts val="0"/>
              </a:spcBef>
              <a:spcAft>
                <a:spcPts val="0"/>
              </a:spcAft>
              <a:buSzPts val="1300"/>
              <a:buFont typeface="Arial"/>
              <a:buChar char="●"/>
            </a:pPr>
            <a:r>
              <a:rPr b="1" lang="en-GB" sz="1300">
                <a:solidFill>
                  <a:schemeClr val="dk2"/>
                </a:solidFill>
                <a:latin typeface="Arial"/>
                <a:ea typeface="Arial"/>
                <a:cs typeface="Arial"/>
                <a:sym typeface="Arial"/>
              </a:rPr>
              <a:t>Duplicate Records</a:t>
            </a:r>
            <a:r>
              <a:rPr lang="en-GB" sz="1300">
                <a:latin typeface="Arial"/>
                <a:ea typeface="Arial"/>
                <a:cs typeface="Arial"/>
                <a:sym typeface="Arial"/>
              </a:rPr>
              <a:t>: Papers may be listed multiple times with slight variations in the metadata, which is skewing the  results.</a:t>
            </a:r>
            <a:endParaRPr sz="1300">
              <a:latin typeface="Arial"/>
              <a:ea typeface="Arial"/>
              <a:cs typeface="Arial"/>
              <a:sym typeface="Arial"/>
            </a:endParaRPr>
          </a:p>
          <a:p>
            <a:pPr indent="-311150" lvl="0" marL="457200" rtl="0" algn="l">
              <a:spcBef>
                <a:spcPts val="0"/>
              </a:spcBef>
              <a:spcAft>
                <a:spcPts val="0"/>
              </a:spcAft>
              <a:buSzPts val="1300"/>
              <a:buFont typeface="Arial"/>
              <a:buChar char="●"/>
            </a:pPr>
            <a:r>
              <a:rPr b="1" lang="en-GB" sz="1300">
                <a:solidFill>
                  <a:schemeClr val="dk2"/>
                </a:solidFill>
                <a:latin typeface="Arial"/>
                <a:ea typeface="Arial"/>
                <a:cs typeface="Arial"/>
                <a:sym typeface="Arial"/>
              </a:rPr>
              <a:t>Large Dataset Processing</a:t>
            </a:r>
            <a:r>
              <a:rPr lang="en-GB" sz="1300">
                <a:latin typeface="Arial"/>
                <a:ea typeface="Arial"/>
                <a:cs typeface="Arial"/>
                <a:sym typeface="Arial"/>
              </a:rPr>
              <a:t>: If the dataset contains many records, it can lead to memory and performance issues during computation and visualization.</a:t>
            </a:r>
            <a:endParaRPr sz="1300">
              <a:latin typeface="Arial"/>
              <a:ea typeface="Arial"/>
              <a:cs typeface="Arial"/>
              <a:sym typeface="Arial"/>
            </a:endParaRPr>
          </a:p>
          <a:p>
            <a:pPr indent="0" lvl="0" marL="0" rtl="0" algn="l">
              <a:spcBef>
                <a:spcPts val="1200"/>
              </a:spcBef>
              <a:spcAft>
                <a:spcPts val="0"/>
              </a:spcAft>
              <a:buNone/>
            </a:pPr>
            <a:r>
              <a:t/>
            </a:r>
            <a:endParaRPr sz="1300">
              <a:solidFill>
                <a:schemeClr val="dk2"/>
              </a:solidFill>
              <a:latin typeface="Times New Roman"/>
              <a:ea typeface="Times New Roman"/>
              <a:cs typeface="Times New Roman"/>
              <a:sym typeface="Times New Roman"/>
            </a:endParaRPr>
          </a:p>
          <a:p>
            <a:pPr indent="0" lvl="0" marL="0" rtl="0" algn="l">
              <a:spcBef>
                <a:spcPts val="1200"/>
              </a:spcBef>
              <a:spcAft>
                <a:spcPts val="0"/>
              </a:spcAft>
              <a:buNone/>
            </a:pPr>
            <a:r>
              <a:t/>
            </a:r>
            <a:endParaRPr sz="1300">
              <a:solidFill>
                <a:schemeClr val="dk2"/>
              </a:solidFill>
              <a:latin typeface="Times New Roman"/>
              <a:ea typeface="Times New Roman"/>
              <a:cs typeface="Times New Roman"/>
              <a:sym typeface="Times New Roman"/>
            </a:endParaRPr>
          </a:p>
          <a:p>
            <a:pPr indent="0" lvl="0" marL="457200" rtl="0" algn="l">
              <a:spcBef>
                <a:spcPts val="1200"/>
              </a:spcBef>
              <a:spcAft>
                <a:spcPts val="1200"/>
              </a:spcAft>
              <a:buNone/>
            </a:pPr>
            <a:r>
              <a:t/>
            </a:r>
            <a:endParaRPr sz="1300">
              <a:solidFill>
                <a:schemeClr val="dk2"/>
              </a:solidFill>
              <a:latin typeface="Times New Roman"/>
              <a:ea typeface="Times New Roman"/>
              <a:cs typeface="Times New Roman"/>
              <a:sym typeface="Times New Roman"/>
            </a:endParaRPr>
          </a:p>
        </p:txBody>
      </p:sp>
      <p:pic>
        <p:nvPicPr>
          <p:cNvPr id="197" name="Google Shape;197;p30"/>
          <p:cNvPicPr preferRelativeResize="0"/>
          <p:nvPr/>
        </p:nvPicPr>
        <p:blipFill>
          <a:blip r:embed="rId3">
            <a:alphaModFix/>
          </a:blip>
          <a:stretch>
            <a:fillRect/>
          </a:stretch>
        </p:blipFill>
        <p:spPr>
          <a:xfrm>
            <a:off x="6761745" y="3972275"/>
            <a:ext cx="1903575" cy="8741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1"/>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Solutions</a:t>
            </a:r>
            <a:endParaRPr/>
          </a:p>
        </p:txBody>
      </p:sp>
      <p:sp>
        <p:nvSpPr>
          <p:cNvPr id="203" name="Google Shape;203;p31"/>
          <p:cNvSpPr txBox="1"/>
          <p:nvPr>
            <p:ph idx="1" type="body"/>
          </p:nvPr>
        </p:nvSpPr>
        <p:spPr>
          <a:xfrm>
            <a:off x="311700" y="1152475"/>
            <a:ext cx="4079400" cy="3749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2"/>
              </a:buClr>
              <a:buSzPts val="1100"/>
              <a:buFont typeface="Arial"/>
              <a:buNone/>
            </a:pPr>
            <a:r>
              <a:rPr b="1" lang="en-GB" sz="1100">
                <a:solidFill>
                  <a:schemeClr val="dk2"/>
                </a:solidFill>
                <a:latin typeface="Arial"/>
                <a:ea typeface="Arial"/>
                <a:cs typeface="Arial"/>
                <a:sym typeface="Arial"/>
              </a:rPr>
              <a:t>Missing Data</a:t>
            </a:r>
            <a:endParaRPr b="1" sz="1100">
              <a:solidFill>
                <a:schemeClr val="dk2"/>
              </a:solidFill>
              <a:latin typeface="Arial"/>
              <a:ea typeface="Arial"/>
              <a:cs typeface="Arial"/>
              <a:sym typeface="Arial"/>
            </a:endParaRPr>
          </a:p>
          <a:p>
            <a:pPr indent="-298450" lvl="0" marL="457200" rtl="0" algn="just">
              <a:spcBef>
                <a:spcPts val="1200"/>
              </a:spcBef>
              <a:spcAft>
                <a:spcPts val="0"/>
              </a:spcAft>
              <a:buClr>
                <a:schemeClr val="lt2"/>
              </a:buClr>
              <a:buSzPts val="1100"/>
              <a:buFont typeface="Arial"/>
              <a:buChar char="●"/>
            </a:pPr>
            <a:r>
              <a:rPr lang="en-GB" sz="1100">
                <a:latin typeface="Arial"/>
                <a:ea typeface="Arial"/>
                <a:cs typeface="Arial"/>
                <a:sym typeface="Arial"/>
              </a:rPr>
              <a:t>Impute missing values (e.g., averages, placeholders).                       </a:t>
            </a:r>
            <a:endParaRPr sz="1100">
              <a:latin typeface="Arial"/>
              <a:ea typeface="Arial"/>
              <a:cs typeface="Arial"/>
              <a:sym typeface="Arial"/>
            </a:endParaRPr>
          </a:p>
          <a:p>
            <a:pPr indent="-298450" lvl="0" marL="457200" rtl="0" algn="just">
              <a:spcBef>
                <a:spcPts val="0"/>
              </a:spcBef>
              <a:spcAft>
                <a:spcPts val="0"/>
              </a:spcAft>
              <a:buClr>
                <a:schemeClr val="lt2"/>
              </a:buClr>
              <a:buSzPts val="1100"/>
              <a:buFont typeface="Arial"/>
              <a:buChar char="●"/>
            </a:pPr>
            <a:r>
              <a:rPr lang="en-GB" sz="1100">
                <a:latin typeface="Arial"/>
                <a:ea typeface="Arial"/>
                <a:cs typeface="Arial"/>
                <a:sym typeface="Arial"/>
              </a:rPr>
              <a:t>Cross-reference external databases (e.g., PubMed, CrossRef).</a:t>
            </a:r>
            <a:endParaRPr sz="1100">
              <a:latin typeface="Arial"/>
              <a:ea typeface="Arial"/>
              <a:cs typeface="Arial"/>
              <a:sym typeface="Arial"/>
            </a:endParaRPr>
          </a:p>
          <a:p>
            <a:pPr indent="-298450" lvl="0" marL="457200" rtl="0" algn="just">
              <a:spcBef>
                <a:spcPts val="0"/>
              </a:spcBef>
              <a:spcAft>
                <a:spcPts val="0"/>
              </a:spcAft>
              <a:buClr>
                <a:schemeClr val="lt2"/>
              </a:buClr>
              <a:buSzPts val="1100"/>
              <a:buFont typeface="Arial"/>
              <a:buChar char="●"/>
            </a:pPr>
            <a:r>
              <a:rPr lang="en-GB" sz="1100">
                <a:latin typeface="Arial"/>
                <a:ea typeface="Arial"/>
                <a:cs typeface="Arial"/>
                <a:sym typeface="Arial"/>
              </a:rPr>
              <a:t>Filter out records missing critical information.</a:t>
            </a:r>
            <a:endParaRPr sz="1100">
              <a:latin typeface="Arial"/>
              <a:ea typeface="Arial"/>
              <a:cs typeface="Arial"/>
              <a:sym typeface="Arial"/>
            </a:endParaRPr>
          </a:p>
          <a:p>
            <a:pPr indent="0" lvl="0" marL="0" rtl="0" algn="just">
              <a:spcBef>
                <a:spcPts val="1200"/>
              </a:spcBef>
              <a:spcAft>
                <a:spcPts val="0"/>
              </a:spcAft>
              <a:buClr>
                <a:schemeClr val="dk2"/>
              </a:buClr>
              <a:buSzPts val="1100"/>
              <a:buFont typeface="Arial"/>
              <a:buNone/>
            </a:pPr>
            <a:r>
              <a:rPr b="1" lang="en-GB" sz="1100">
                <a:solidFill>
                  <a:schemeClr val="dk2"/>
                </a:solidFill>
                <a:latin typeface="Arial"/>
                <a:ea typeface="Arial"/>
                <a:cs typeface="Arial"/>
                <a:sym typeface="Arial"/>
              </a:rPr>
              <a:t>Inconsistent Formatting</a:t>
            </a:r>
            <a:endParaRPr b="1" sz="1100">
              <a:solidFill>
                <a:schemeClr val="dk2"/>
              </a:solidFill>
              <a:latin typeface="Arial"/>
              <a:ea typeface="Arial"/>
              <a:cs typeface="Arial"/>
              <a:sym typeface="Arial"/>
            </a:endParaRPr>
          </a:p>
          <a:p>
            <a:pPr indent="-298450" lvl="0" marL="457200" rtl="0" algn="just">
              <a:spcBef>
                <a:spcPts val="1200"/>
              </a:spcBef>
              <a:spcAft>
                <a:spcPts val="0"/>
              </a:spcAft>
              <a:buClr>
                <a:schemeClr val="lt2"/>
              </a:buClr>
              <a:buSzPts val="1100"/>
              <a:buFont typeface="Arial"/>
              <a:buChar char="●"/>
            </a:pPr>
            <a:r>
              <a:rPr lang="en-GB" sz="1100">
                <a:latin typeface="Arial"/>
                <a:ea typeface="Arial"/>
                <a:cs typeface="Arial"/>
                <a:sym typeface="Arial"/>
              </a:rPr>
              <a:t>Normalise text (lowercase, remove spaces).</a:t>
            </a:r>
            <a:endParaRPr sz="1100">
              <a:latin typeface="Arial"/>
              <a:ea typeface="Arial"/>
              <a:cs typeface="Arial"/>
              <a:sym typeface="Arial"/>
            </a:endParaRPr>
          </a:p>
          <a:p>
            <a:pPr indent="-298450" lvl="0" marL="457200" rtl="0" algn="just">
              <a:spcBef>
                <a:spcPts val="0"/>
              </a:spcBef>
              <a:spcAft>
                <a:spcPts val="0"/>
              </a:spcAft>
              <a:buClr>
                <a:schemeClr val="lt2"/>
              </a:buClr>
              <a:buSzPts val="1100"/>
              <a:buFont typeface="Arial"/>
              <a:buChar char="●"/>
            </a:pPr>
            <a:r>
              <a:rPr lang="en-GB" sz="1100">
                <a:latin typeface="Arial"/>
                <a:ea typeface="Arial"/>
                <a:cs typeface="Arial"/>
                <a:sym typeface="Arial"/>
              </a:rPr>
              <a:t>Use fuzzy matching for variations in author/journal names.</a:t>
            </a:r>
            <a:endParaRPr sz="1100">
              <a:latin typeface="Arial"/>
              <a:ea typeface="Arial"/>
              <a:cs typeface="Arial"/>
              <a:sym typeface="Arial"/>
            </a:endParaRPr>
          </a:p>
          <a:p>
            <a:pPr indent="-298450" lvl="0" marL="457200" rtl="0" algn="just">
              <a:spcBef>
                <a:spcPts val="0"/>
              </a:spcBef>
              <a:spcAft>
                <a:spcPts val="0"/>
              </a:spcAft>
              <a:buClr>
                <a:schemeClr val="lt2"/>
              </a:buClr>
              <a:buSzPts val="1100"/>
              <a:buFont typeface="Arial"/>
              <a:buChar char="●"/>
            </a:pPr>
            <a:r>
              <a:rPr lang="en-GB" sz="1100">
                <a:latin typeface="Arial"/>
                <a:ea typeface="Arial"/>
                <a:cs typeface="Arial"/>
                <a:sym typeface="Arial"/>
              </a:rPr>
              <a:t>Map common variations using dictionaries.</a:t>
            </a:r>
            <a:endParaRPr sz="1100">
              <a:latin typeface="Arial"/>
              <a:ea typeface="Arial"/>
              <a:cs typeface="Arial"/>
              <a:sym typeface="Arial"/>
            </a:endParaRPr>
          </a:p>
          <a:p>
            <a:pPr indent="0" lvl="0" marL="0" rtl="0" algn="just">
              <a:spcBef>
                <a:spcPts val="1200"/>
              </a:spcBef>
              <a:spcAft>
                <a:spcPts val="0"/>
              </a:spcAft>
              <a:buClr>
                <a:schemeClr val="dk2"/>
              </a:buClr>
              <a:buSzPts val="1100"/>
              <a:buFont typeface="Arial"/>
              <a:buNone/>
            </a:pPr>
            <a:r>
              <a:rPr b="1" lang="en-GB" sz="1100">
                <a:solidFill>
                  <a:schemeClr val="dk2"/>
                </a:solidFill>
                <a:latin typeface="Arial"/>
                <a:ea typeface="Arial"/>
                <a:cs typeface="Arial"/>
                <a:sym typeface="Arial"/>
              </a:rPr>
              <a:t>Duplicate Records</a:t>
            </a:r>
            <a:endParaRPr b="1" sz="1100">
              <a:solidFill>
                <a:schemeClr val="dk2"/>
              </a:solidFill>
              <a:latin typeface="Arial"/>
              <a:ea typeface="Arial"/>
              <a:cs typeface="Arial"/>
              <a:sym typeface="Arial"/>
            </a:endParaRPr>
          </a:p>
          <a:p>
            <a:pPr indent="-298450" lvl="0" marL="457200" rtl="0" algn="just">
              <a:spcBef>
                <a:spcPts val="1200"/>
              </a:spcBef>
              <a:spcAft>
                <a:spcPts val="0"/>
              </a:spcAft>
              <a:buClr>
                <a:schemeClr val="lt2"/>
              </a:buClr>
              <a:buSzPts val="1100"/>
              <a:buFont typeface="Arial"/>
              <a:buChar char="●"/>
            </a:pPr>
            <a:r>
              <a:rPr lang="en-GB" sz="1100">
                <a:latin typeface="Arial"/>
                <a:ea typeface="Arial"/>
                <a:cs typeface="Arial"/>
                <a:sym typeface="Arial"/>
              </a:rPr>
              <a:t>Identify exact duplicates using </a:t>
            </a:r>
            <a:r>
              <a:rPr lang="en-GB" sz="1100">
                <a:latin typeface="Roboto Mono"/>
                <a:ea typeface="Roboto Mono"/>
                <a:cs typeface="Roboto Mono"/>
                <a:sym typeface="Roboto Mono"/>
              </a:rPr>
              <a:t>.duplicated()</a:t>
            </a:r>
            <a:r>
              <a:rPr lang="en-GB" sz="1100">
                <a:latin typeface="Arial"/>
                <a:ea typeface="Arial"/>
                <a:cs typeface="Arial"/>
                <a:sym typeface="Arial"/>
              </a:rPr>
              <a:t>.</a:t>
            </a:r>
            <a:endParaRPr sz="1100">
              <a:latin typeface="Arial"/>
              <a:ea typeface="Arial"/>
              <a:cs typeface="Arial"/>
              <a:sym typeface="Arial"/>
            </a:endParaRPr>
          </a:p>
          <a:p>
            <a:pPr indent="-298450" lvl="0" marL="457200" rtl="0" algn="just">
              <a:spcBef>
                <a:spcPts val="0"/>
              </a:spcBef>
              <a:spcAft>
                <a:spcPts val="0"/>
              </a:spcAft>
              <a:buClr>
                <a:schemeClr val="lt2"/>
              </a:buClr>
              <a:buSzPts val="1100"/>
              <a:buFont typeface="Arial"/>
              <a:buChar char="●"/>
            </a:pPr>
            <a:r>
              <a:rPr lang="en-GB" sz="1100">
                <a:latin typeface="Arial"/>
                <a:ea typeface="Arial"/>
                <a:cs typeface="Arial"/>
                <a:sym typeface="Arial"/>
              </a:rPr>
              <a:t>Apply fuzzy matching for near-duplicates.</a:t>
            </a:r>
            <a:endParaRPr sz="1100">
              <a:latin typeface="Arial"/>
              <a:ea typeface="Arial"/>
              <a:cs typeface="Arial"/>
              <a:sym typeface="Arial"/>
            </a:endParaRPr>
          </a:p>
          <a:p>
            <a:pPr indent="-298450" lvl="0" marL="457200" rtl="0" algn="just">
              <a:spcBef>
                <a:spcPts val="0"/>
              </a:spcBef>
              <a:spcAft>
                <a:spcPts val="0"/>
              </a:spcAft>
              <a:buClr>
                <a:schemeClr val="lt2"/>
              </a:buClr>
              <a:buSzPts val="1100"/>
              <a:buFont typeface="Arial"/>
              <a:buChar char="●"/>
            </a:pPr>
            <a:r>
              <a:rPr lang="en-GB" sz="1100">
                <a:latin typeface="Arial"/>
                <a:ea typeface="Arial"/>
                <a:cs typeface="Arial"/>
                <a:sym typeface="Arial"/>
              </a:rPr>
              <a:t>Consolidate records by merging metadata.</a:t>
            </a:r>
            <a:endParaRPr sz="1100">
              <a:latin typeface="Arial"/>
              <a:ea typeface="Arial"/>
              <a:cs typeface="Arial"/>
              <a:sym typeface="Arial"/>
            </a:endParaRPr>
          </a:p>
          <a:p>
            <a:pPr indent="0" lvl="0" marL="0" rtl="0" algn="just">
              <a:spcBef>
                <a:spcPts val="1200"/>
              </a:spcBef>
              <a:spcAft>
                <a:spcPts val="1200"/>
              </a:spcAft>
              <a:buNone/>
            </a:pPr>
            <a:r>
              <a:t/>
            </a:r>
            <a:endParaRPr sz="1100"/>
          </a:p>
        </p:txBody>
      </p:sp>
      <p:sp>
        <p:nvSpPr>
          <p:cNvPr id="204" name="Google Shape;204;p31"/>
          <p:cNvSpPr txBox="1"/>
          <p:nvPr>
            <p:ph idx="1" type="body"/>
          </p:nvPr>
        </p:nvSpPr>
        <p:spPr>
          <a:xfrm>
            <a:off x="4572000" y="1264475"/>
            <a:ext cx="3837600" cy="3416400"/>
          </a:xfrm>
          <a:prstGeom prst="rect">
            <a:avLst/>
          </a:prstGeom>
        </p:spPr>
        <p:txBody>
          <a:bodyPr anchorCtr="0" anchor="t" bIns="91425" lIns="91425" spcFirstLastPara="1" rIns="91425" wrap="square" tIns="91425">
            <a:normAutofit lnSpcReduction="20000"/>
          </a:bodyPr>
          <a:lstStyle/>
          <a:p>
            <a:pPr indent="0" lvl="0" marL="0" rtl="0" algn="just">
              <a:spcBef>
                <a:spcPts val="1200"/>
              </a:spcBef>
              <a:spcAft>
                <a:spcPts val="0"/>
              </a:spcAft>
              <a:buNone/>
            </a:pPr>
            <a:r>
              <a:rPr b="1" lang="en-GB" sz="1100">
                <a:solidFill>
                  <a:schemeClr val="dk2"/>
                </a:solidFill>
                <a:latin typeface="Arial"/>
                <a:ea typeface="Arial"/>
                <a:cs typeface="Arial"/>
                <a:sym typeface="Arial"/>
              </a:rPr>
              <a:t>Large Dataset Processing</a:t>
            </a:r>
            <a:endParaRPr b="1" sz="1100">
              <a:solidFill>
                <a:schemeClr val="dk2"/>
              </a:solidFill>
              <a:latin typeface="Arial"/>
              <a:ea typeface="Arial"/>
              <a:cs typeface="Arial"/>
              <a:sym typeface="Arial"/>
            </a:endParaRPr>
          </a:p>
          <a:p>
            <a:pPr indent="-298450" lvl="0" marL="457200" rtl="0" algn="l">
              <a:spcBef>
                <a:spcPts val="1200"/>
              </a:spcBef>
              <a:spcAft>
                <a:spcPts val="0"/>
              </a:spcAft>
              <a:buClr>
                <a:srgbClr val="999999"/>
              </a:buClr>
              <a:buSzPts val="1100"/>
              <a:buFont typeface="Arial"/>
              <a:buChar char="●"/>
            </a:pPr>
            <a:r>
              <a:rPr lang="en-GB" sz="1100">
                <a:solidFill>
                  <a:srgbClr val="999999"/>
                </a:solidFill>
                <a:latin typeface="Arial"/>
                <a:ea typeface="Arial"/>
                <a:cs typeface="Arial"/>
                <a:sym typeface="Arial"/>
              </a:rPr>
              <a:t>Use chunked processing (</a:t>
            </a:r>
            <a:r>
              <a:rPr lang="en-GB" sz="1100">
                <a:solidFill>
                  <a:srgbClr val="999999"/>
                </a:solidFill>
                <a:latin typeface="Roboto Mono"/>
                <a:ea typeface="Roboto Mono"/>
                <a:cs typeface="Roboto Mono"/>
                <a:sym typeface="Roboto Mono"/>
              </a:rPr>
              <a:t>pandas</a:t>
            </a:r>
            <a:r>
              <a:rPr lang="en-GB" sz="1100">
                <a:solidFill>
                  <a:srgbClr val="999999"/>
                </a:solidFill>
                <a:latin typeface="Arial"/>
                <a:ea typeface="Arial"/>
                <a:cs typeface="Arial"/>
                <a:sym typeface="Arial"/>
              </a:rPr>
              <a:t> or </a:t>
            </a:r>
            <a:r>
              <a:rPr lang="en-GB" sz="1100">
                <a:solidFill>
                  <a:srgbClr val="999999"/>
                </a:solidFill>
                <a:latin typeface="Roboto Mono"/>
                <a:ea typeface="Roboto Mono"/>
                <a:cs typeface="Roboto Mono"/>
                <a:sym typeface="Roboto Mono"/>
              </a:rPr>
              <a:t>dask</a:t>
            </a:r>
            <a:r>
              <a:rPr lang="en-GB" sz="1100">
                <a:solidFill>
                  <a:srgbClr val="999999"/>
                </a:solidFill>
                <a:latin typeface="Arial"/>
                <a:ea typeface="Arial"/>
                <a:cs typeface="Arial"/>
                <a:sym typeface="Arial"/>
              </a:rPr>
              <a:t>).</a:t>
            </a:r>
            <a:endParaRPr sz="1100">
              <a:solidFill>
                <a:srgbClr val="999999"/>
              </a:solidFill>
              <a:latin typeface="Arial"/>
              <a:ea typeface="Arial"/>
              <a:cs typeface="Arial"/>
              <a:sym typeface="Arial"/>
            </a:endParaRPr>
          </a:p>
          <a:p>
            <a:pPr indent="-298450" lvl="0" marL="457200" rtl="0" algn="l">
              <a:spcBef>
                <a:spcPts val="0"/>
              </a:spcBef>
              <a:spcAft>
                <a:spcPts val="0"/>
              </a:spcAft>
              <a:buClr>
                <a:srgbClr val="999999"/>
              </a:buClr>
              <a:buSzPts val="1100"/>
              <a:buFont typeface="Arial"/>
              <a:buChar char="●"/>
            </a:pPr>
            <a:r>
              <a:rPr lang="en-GB" sz="1100">
                <a:solidFill>
                  <a:srgbClr val="999999"/>
                </a:solidFill>
                <a:latin typeface="Arial"/>
                <a:ea typeface="Arial"/>
                <a:cs typeface="Arial"/>
                <a:sym typeface="Arial"/>
              </a:rPr>
              <a:t>Optimize data types (e.g., </a:t>
            </a:r>
            <a:r>
              <a:rPr lang="en-GB" sz="1100">
                <a:solidFill>
                  <a:srgbClr val="999999"/>
                </a:solidFill>
                <a:latin typeface="Roboto Mono"/>
                <a:ea typeface="Roboto Mono"/>
                <a:cs typeface="Roboto Mono"/>
                <a:sym typeface="Roboto Mono"/>
              </a:rPr>
              <a:t>float64</a:t>
            </a:r>
            <a:r>
              <a:rPr lang="en-GB" sz="1100">
                <a:solidFill>
                  <a:srgbClr val="999999"/>
                </a:solidFill>
                <a:latin typeface="Arial"/>
                <a:ea typeface="Arial"/>
                <a:cs typeface="Arial"/>
                <a:sym typeface="Arial"/>
              </a:rPr>
              <a:t> → </a:t>
            </a:r>
            <a:r>
              <a:rPr lang="en-GB" sz="1100">
                <a:solidFill>
                  <a:srgbClr val="999999"/>
                </a:solidFill>
                <a:latin typeface="Roboto Mono"/>
                <a:ea typeface="Roboto Mono"/>
                <a:cs typeface="Roboto Mono"/>
                <a:sym typeface="Roboto Mono"/>
              </a:rPr>
              <a:t>float32</a:t>
            </a:r>
            <a:r>
              <a:rPr lang="en-GB" sz="1100">
                <a:solidFill>
                  <a:srgbClr val="999999"/>
                </a:solidFill>
                <a:latin typeface="Arial"/>
                <a:ea typeface="Arial"/>
                <a:cs typeface="Arial"/>
                <a:sym typeface="Arial"/>
              </a:rPr>
              <a:t>).</a:t>
            </a:r>
            <a:endParaRPr sz="1100">
              <a:solidFill>
                <a:srgbClr val="999999"/>
              </a:solidFill>
              <a:latin typeface="Arial"/>
              <a:ea typeface="Arial"/>
              <a:cs typeface="Arial"/>
              <a:sym typeface="Arial"/>
            </a:endParaRPr>
          </a:p>
          <a:p>
            <a:pPr indent="-298450" lvl="0" marL="457200" rtl="0" algn="l">
              <a:spcBef>
                <a:spcPts val="0"/>
              </a:spcBef>
              <a:spcAft>
                <a:spcPts val="0"/>
              </a:spcAft>
              <a:buClr>
                <a:srgbClr val="999999"/>
              </a:buClr>
              <a:buSzPts val="1100"/>
              <a:buFont typeface="Arial"/>
              <a:buChar char="●"/>
            </a:pPr>
            <a:r>
              <a:rPr lang="en-GB" sz="1100">
                <a:solidFill>
                  <a:srgbClr val="999999"/>
                </a:solidFill>
                <a:latin typeface="Arial"/>
                <a:ea typeface="Arial"/>
                <a:cs typeface="Arial"/>
                <a:sym typeface="Arial"/>
              </a:rPr>
              <a:t>Leverage cloud or distributed computing for scalability.</a:t>
            </a:r>
            <a:endParaRPr sz="1100">
              <a:solidFill>
                <a:srgbClr val="999999"/>
              </a:solidFill>
              <a:latin typeface="Arial"/>
              <a:ea typeface="Arial"/>
              <a:cs typeface="Arial"/>
              <a:sym typeface="Arial"/>
            </a:endParaRPr>
          </a:p>
          <a:p>
            <a:pPr indent="0" lvl="0" marL="0" rtl="0" algn="l">
              <a:spcBef>
                <a:spcPts val="1200"/>
              </a:spcBef>
              <a:spcAft>
                <a:spcPts val="0"/>
              </a:spcAft>
              <a:buNone/>
            </a:pPr>
            <a:r>
              <a:rPr b="1" lang="en-GB" sz="1100">
                <a:solidFill>
                  <a:schemeClr val="dk2"/>
                </a:solidFill>
                <a:latin typeface="Arial"/>
                <a:ea typeface="Arial"/>
                <a:cs typeface="Arial"/>
                <a:sym typeface="Arial"/>
              </a:rPr>
              <a:t>Best Practices</a:t>
            </a:r>
            <a:endParaRPr b="1" sz="1100">
              <a:solidFill>
                <a:schemeClr val="dk2"/>
              </a:solidFill>
              <a:latin typeface="Arial"/>
              <a:ea typeface="Arial"/>
              <a:cs typeface="Arial"/>
              <a:sym typeface="Arial"/>
            </a:endParaRPr>
          </a:p>
          <a:p>
            <a:pPr indent="-298450" lvl="0" marL="457200" rtl="0" algn="l">
              <a:spcBef>
                <a:spcPts val="1200"/>
              </a:spcBef>
              <a:spcAft>
                <a:spcPts val="0"/>
              </a:spcAft>
              <a:buClr>
                <a:srgbClr val="999999"/>
              </a:buClr>
              <a:buSzPts val="1100"/>
              <a:buFont typeface="Arial"/>
              <a:buChar char="●"/>
            </a:pPr>
            <a:r>
              <a:rPr lang="en-GB" sz="1100">
                <a:solidFill>
                  <a:srgbClr val="999999"/>
                </a:solidFill>
                <a:latin typeface="Arial"/>
                <a:ea typeface="Arial"/>
                <a:cs typeface="Arial"/>
                <a:sym typeface="Arial"/>
              </a:rPr>
              <a:t>Automate cleaning workflows.</a:t>
            </a:r>
            <a:endParaRPr sz="1100">
              <a:solidFill>
                <a:srgbClr val="999999"/>
              </a:solidFill>
              <a:latin typeface="Arial"/>
              <a:ea typeface="Arial"/>
              <a:cs typeface="Arial"/>
              <a:sym typeface="Arial"/>
            </a:endParaRPr>
          </a:p>
          <a:p>
            <a:pPr indent="-298450" lvl="0" marL="457200" rtl="0" algn="l">
              <a:spcBef>
                <a:spcPts val="0"/>
              </a:spcBef>
              <a:spcAft>
                <a:spcPts val="0"/>
              </a:spcAft>
              <a:buClr>
                <a:srgbClr val="999999"/>
              </a:buClr>
              <a:buSzPts val="1100"/>
              <a:buFont typeface="Arial"/>
              <a:buChar char="●"/>
            </a:pPr>
            <a:r>
              <a:rPr lang="en-GB" sz="1100">
                <a:solidFill>
                  <a:srgbClr val="999999"/>
                </a:solidFill>
                <a:latin typeface="Arial"/>
                <a:ea typeface="Arial"/>
                <a:cs typeface="Arial"/>
                <a:sym typeface="Arial"/>
              </a:rPr>
              <a:t>Maintain validation checks and detailed logs.</a:t>
            </a:r>
            <a:endParaRPr sz="1100">
              <a:solidFill>
                <a:srgbClr val="999999"/>
              </a:solidFill>
              <a:latin typeface="Arial"/>
              <a:ea typeface="Arial"/>
              <a:cs typeface="Arial"/>
              <a:sym typeface="Arial"/>
            </a:endParaRPr>
          </a:p>
          <a:p>
            <a:pPr indent="-298450" lvl="0" marL="457200" rtl="0" algn="l">
              <a:spcBef>
                <a:spcPts val="0"/>
              </a:spcBef>
              <a:spcAft>
                <a:spcPts val="0"/>
              </a:spcAft>
              <a:buClr>
                <a:srgbClr val="999999"/>
              </a:buClr>
              <a:buSzPts val="1100"/>
              <a:buFont typeface="Arial"/>
              <a:buChar char="●"/>
            </a:pPr>
            <a:r>
              <a:rPr lang="en-GB" sz="1100">
                <a:solidFill>
                  <a:srgbClr val="999999"/>
                </a:solidFill>
                <a:latin typeface="Arial"/>
                <a:ea typeface="Arial"/>
                <a:cs typeface="Arial"/>
                <a:sym typeface="Arial"/>
              </a:rPr>
              <a:t>Sample data for faster insights.</a:t>
            </a:r>
            <a:endParaRPr sz="1100">
              <a:solidFill>
                <a:srgbClr val="999999"/>
              </a:solidFill>
              <a:latin typeface="Arial"/>
              <a:ea typeface="Arial"/>
              <a:cs typeface="Arial"/>
              <a:sym typeface="Arial"/>
            </a:endParaRPr>
          </a:p>
          <a:p>
            <a:pPr indent="0" lvl="0" marL="0" rtl="0" algn="just">
              <a:spcBef>
                <a:spcPts val="1200"/>
              </a:spcBef>
              <a:spcAft>
                <a:spcPts val="0"/>
              </a:spcAft>
              <a:buNone/>
            </a:pPr>
            <a:r>
              <a:t/>
            </a:r>
            <a:endParaRPr b="1" sz="4668">
              <a:solidFill>
                <a:srgbClr val="999999"/>
              </a:solidFill>
              <a:latin typeface="Arial"/>
              <a:ea typeface="Arial"/>
              <a:cs typeface="Arial"/>
              <a:sym typeface="Arial"/>
            </a:endParaRPr>
          </a:p>
          <a:p>
            <a:pPr indent="0" lvl="0" marL="0" rtl="0" algn="just">
              <a:spcBef>
                <a:spcPts val="1200"/>
              </a:spcBef>
              <a:spcAft>
                <a:spcPts val="1200"/>
              </a:spcAft>
              <a:buNone/>
            </a:pPr>
            <a:r>
              <a:t/>
            </a:r>
            <a:endParaRPr>
              <a:solidFill>
                <a:srgbClr val="999999"/>
              </a:solidFill>
            </a:endParaRPr>
          </a:p>
        </p:txBody>
      </p:sp>
      <p:pic>
        <p:nvPicPr>
          <p:cNvPr id="205" name="Google Shape;205;p31"/>
          <p:cNvPicPr preferRelativeResize="0"/>
          <p:nvPr/>
        </p:nvPicPr>
        <p:blipFill>
          <a:blip r:embed="rId3">
            <a:alphaModFix/>
          </a:blip>
          <a:stretch>
            <a:fillRect/>
          </a:stretch>
        </p:blipFill>
        <p:spPr>
          <a:xfrm>
            <a:off x="6761745" y="3972275"/>
            <a:ext cx="1903575" cy="8741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Objective </a:t>
            </a:r>
            <a:endParaRPr/>
          </a:p>
        </p:txBody>
      </p:sp>
      <p:sp>
        <p:nvSpPr>
          <p:cNvPr id="67" name="Google Shape;67;p14"/>
          <p:cNvSpPr txBox="1"/>
          <p:nvPr>
            <p:ph idx="1" type="body"/>
          </p:nvPr>
        </p:nvSpPr>
        <p:spPr>
          <a:xfrm>
            <a:off x="311700" y="1152475"/>
            <a:ext cx="8520600" cy="27456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GB"/>
              <a:t>Identify key active researchers in APOE gene therapy</a:t>
            </a:r>
            <a:endParaRPr/>
          </a:p>
          <a:p>
            <a:pPr indent="-342900" lvl="0" marL="457200" rtl="0" algn="l">
              <a:spcBef>
                <a:spcPts val="0"/>
              </a:spcBef>
              <a:spcAft>
                <a:spcPts val="0"/>
              </a:spcAft>
              <a:buSzPts val="1800"/>
              <a:buChar char="●"/>
            </a:pPr>
            <a:r>
              <a:rPr lang="en-GB"/>
              <a:t>Impact factor of Journals </a:t>
            </a:r>
            <a:endParaRPr/>
          </a:p>
          <a:p>
            <a:pPr indent="-342900" lvl="0" marL="457200" rtl="0" algn="l">
              <a:spcBef>
                <a:spcPts val="0"/>
              </a:spcBef>
              <a:spcAft>
                <a:spcPts val="0"/>
              </a:spcAft>
              <a:buSzPts val="1800"/>
              <a:buChar char="●"/>
            </a:pPr>
            <a:r>
              <a:rPr lang="en-GB"/>
              <a:t>Analyse publication trends and focus areas in APOE research</a:t>
            </a:r>
            <a:endParaRPr/>
          </a:p>
          <a:p>
            <a:pPr indent="-342900" lvl="0" marL="457200" rtl="0" algn="l">
              <a:spcBef>
                <a:spcPts val="0"/>
              </a:spcBef>
              <a:spcAft>
                <a:spcPts val="0"/>
              </a:spcAft>
              <a:buSzPts val="1800"/>
              <a:buChar char="●"/>
            </a:pPr>
            <a:r>
              <a:rPr lang="en-GB"/>
              <a:t>Trends and Themes in APOE Research: Keywords, Evolution, and Comparative Analysis</a:t>
            </a:r>
            <a:endParaRPr/>
          </a:p>
          <a:p>
            <a:pPr indent="-342900" lvl="0" marL="457200" rtl="0" algn="l">
              <a:spcBef>
                <a:spcPts val="0"/>
              </a:spcBef>
              <a:spcAft>
                <a:spcPts val="0"/>
              </a:spcAft>
              <a:buSzPts val="1800"/>
              <a:buChar char="●"/>
            </a:pPr>
            <a:r>
              <a:rPr lang="en-GB"/>
              <a:t>Map collaboration networks between researchers.</a:t>
            </a:r>
            <a:endParaRPr/>
          </a:p>
          <a:p>
            <a:pPr indent="-342900" lvl="0" marL="457200" rtl="0" algn="l">
              <a:spcBef>
                <a:spcPts val="0"/>
              </a:spcBef>
              <a:spcAft>
                <a:spcPts val="0"/>
              </a:spcAft>
              <a:buSzPts val="1800"/>
              <a:buChar char="●"/>
            </a:pPr>
            <a:r>
              <a:rPr lang="en-GB"/>
              <a:t>Highlight insights to guide strategic connections.</a:t>
            </a:r>
            <a:endParaRPr/>
          </a:p>
          <a:p>
            <a:pPr indent="0" lvl="0" marL="457200" rtl="0" algn="l">
              <a:spcBef>
                <a:spcPts val="1200"/>
              </a:spcBef>
              <a:spcAft>
                <a:spcPts val="1200"/>
              </a:spcAft>
              <a:buNone/>
            </a:pPr>
            <a:r>
              <a:t/>
            </a:r>
            <a:endParaRPr/>
          </a:p>
        </p:txBody>
      </p:sp>
      <p:pic>
        <p:nvPicPr>
          <p:cNvPr id="68" name="Google Shape;68;p14"/>
          <p:cNvPicPr preferRelativeResize="0"/>
          <p:nvPr/>
        </p:nvPicPr>
        <p:blipFill>
          <a:blip r:embed="rId3">
            <a:alphaModFix/>
          </a:blip>
          <a:stretch>
            <a:fillRect/>
          </a:stretch>
        </p:blipFill>
        <p:spPr>
          <a:xfrm>
            <a:off x="6761745" y="3972275"/>
            <a:ext cx="1903575" cy="8741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2"/>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Conclusions</a:t>
            </a:r>
            <a:endParaRPr/>
          </a:p>
        </p:txBody>
      </p:sp>
      <p:sp>
        <p:nvSpPr>
          <p:cNvPr id="211" name="Google Shape;211;p32"/>
          <p:cNvSpPr txBox="1"/>
          <p:nvPr>
            <p:ph idx="1" type="body"/>
          </p:nvPr>
        </p:nvSpPr>
        <p:spPr>
          <a:xfrm>
            <a:off x="311700" y="1152475"/>
            <a:ext cx="8520600" cy="1577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Font typeface="Arial"/>
              <a:buChar char="●"/>
            </a:pPr>
            <a:r>
              <a:rPr b="1" lang="en-GB" sz="1300">
                <a:solidFill>
                  <a:schemeClr val="dk2"/>
                </a:solidFill>
                <a:latin typeface="Arial"/>
                <a:ea typeface="Arial"/>
                <a:cs typeface="Arial"/>
                <a:sym typeface="Arial"/>
              </a:rPr>
              <a:t>Research Trends</a:t>
            </a:r>
            <a:r>
              <a:rPr lang="en-GB" sz="1300">
                <a:latin typeface="Arial"/>
                <a:ea typeface="Arial"/>
                <a:cs typeface="Arial"/>
                <a:sym typeface="Arial"/>
              </a:rPr>
              <a:t>: APOE publications peaked in 2020 but declined sharply after, with stable proportions since 2005.</a:t>
            </a:r>
            <a:endParaRPr sz="1300">
              <a:latin typeface="Arial"/>
              <a:ea typeface="Arial"/>
              <a:cs typeface="Arial"/>
              <a:sym typeface="Arial"/>
            </a:endParaRPr>
          </a:p>
          <a:p>
            <a:pPr indent="-311150" lvl="0" marL="457200" rtl="0" algn="l">
              <a:spcBef>
                <a:spcPts val="0"/>
              </a:spcBef>
              <a:spcAft>
                <a:spcPts val="0"/>
              </a:spcAft>
              <a:buSzPts val="1300"/>
              <a:buFont typeface="Arial"/>
              <a:buChar char="●"/>
            </a:pPr>
            <a:r>
              <a:rPr b="1" lang="en-GB" sz="1300">
                <a:solidFill>
                  <a:schemeClr val="dk2"/>
                </a:solidFill>
                <a:latin typeface="Arial"/>
                <a:ea typeface="Arial"/>
                <a:cs typeface="Arial"/>
                <a:sym typeface="Arial"/>
              </a:rPr>
              <a:t>Geographical Insights</a:t>
            </a:r>
            <a:r>
              <a:rPr lang="en-GB" sz="1300">
                <a:latin typeface="Arial"/>
                <a:ea typeface="Arial"/>
                <a:cs typeface="Arial"/>
                <a:sym typeface="Arial"/>
              </a:rPr>
              <a:t>: Research is dominated by the U.S., China, and Europe, with minimal contributions from other regions.</a:t>
            </a:r>
            <a:endParaRPr sz="1300">
              <a:latin typeface="Arial"/>
              <a:ea typeface="Arial"/>
              <a:cs typeface="Arial"/>
              <a:sym typeface="Arial"/>
            </a:endParaRPr>
          </a:p>
          <a:p>
            <a:pPr indent="-311150" lvl="0" marL="457200" rtl="0" algn="l">
              <a:spcBef>
                <a:spcPts val="0"/>
              </a:spcBef>
              <a:spcAft>
                <a:spcPts val="0"/>
              </a:spcAft>
              <a:buSzPts val="1300"/>
              <a:buFont typeface="Arial"/>
              <a:buChar char="●"/>
            </a:pPr>
            <a:r>
              <a:rPr b="1" lang="en-GB" sz="1300">
                <a:solidFill>
                  <a:schemeClr val="dk2"/>
                </a:solidFill>
                <a:latin typeface="Arial"/>
                <a:ea typeface="Arial"/>
                <a:cs typeface="Arial"/>
                <a:sym typeface="Arial"/>
              </a:rPr>
              <a:t>Focus Areas</a:t>
            </a:r>
            <a:r>
              <a:rPr lang="en-GB" sz="1300">
                <a:latin typeface="Arial"/>
                <a:ea typeface="Arial"/>
                <a:cs typeface="Arial"/>
                <a:sym typeface="Arial"/>
              </a:rPr>
              <a:t>: Shifted from genetic mechanisms to clinical implications, especially Alzheimer’s and aging.</a:t>
            </a:r>
            <a:endParaRPr sz="1300">
              <a:latin typeface="Arial"/>
              <a:ea typeface="Arial"/>
              <a:cs typeface="Arial"/>
              <a:sym typeface="Arial"/>
            </a:endParaRPr>
          </a:p>
          <a:p>
            <a:pPr indent="-311150" lvl="0" marL="457200" rtl="0" algn="l">
              <a:spcBef>
                <a:spcPts val="0"/>
              </a:spcBef>
              <a:spcAft>
                <a:spcPts val="0"/>
              </a:spcAft>
              <a:buSzPts val="1300"/>
              <a:buFont typeface="Arial"/>
              <a:buChar char="●"/>
            </a:pPr>
            <a:r>
              <a:rPr b="1" lang="en-GB" sz="1300">
                <a:solidFill>
                  <a:schemeClr val="dk2"/>
                </a:solidFill>
                <a:latin typeface="Arial"/>
                <a:ea typeface="Arial"/>
                <a:cs typeface="Arial"/>
                <a:sym typeface="Arial"/>
              </a:rPr>
              <a:t>Gaps</a:t>
            </a:r>
            <a:r>
              <a:rPr lang="en-GB" sz="1300">
                <a:latin typeface="Arial"/>
                <a:ea typeface="Arial"/>
                <a:cs typeface="Arial"/>
                <a:sym typeface="Arial"/>
              </a:rPr>
              <a:t>: Declining trends highlight opportunities for innovative research in underexplored areas.</a:t>
            </a:r>
            <a:endParaRPr sz="1300">
              <a:latin typeface="Arial"/>
              <a:ea typeface="Arial"/>
              <a:cs typeface="Arial"/>
              <a:sym typeface="Arial"/>
            </a:endParaRPr>
          </a:p>
          <a:p>
            <a:pPr indent="0" lvl="0" marL="0" rtl="0" algn="l">
              <a:spcBef>
                <a:spcPts val="1200"/>
              </a:spcBef>
              <a:spcAft>
                <a:spcPts val="1200"/>
              </a:spcAft>
              <a:buNone/>
            </a:pPr>
            <a:r>
              <a:t/>
            </a:r>
            <a:endParaRPr b="1" sz="1300">
              <a:latin typeface="Arial"/>
              <a:ea typeface="Arial"/>
              <a:cs typeface="Arial"/>
              <a:sym typeface="Arial"/>
            </a:endParaRPr>
          </a:p>
        </p:txBody>
      </p:sp>
      <p:pic>
        <p:nvPicPr>
          <p:cNvPr id="212" name="Google Shape;212;p32"/>
          <p:cNvPicPr preferRelativeResize="0"/>
          <p:nvPr/>
        </p:nvPicPr>
        <p:blipFill>
          <a:blip r:embed="rId3">
            <a:alphaModFix/>
          </a:blip>
          <a:stretch>
            <a:fillRect/>
          </a:stretch>
        </p:blipFill>
        <p:spPr>
          <a:xfrm>
            <a:off x="6761745" y="3972275"/>
            <a:ext cx="1903575" cy="8741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5"/>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Top 10 Researchers by  Publication Count</a:t>
            </a:r>
            <a:endParaRPr/>
          </a:p>
        </p:txBody>
      </p:sp>
      <p:pic>
        <p:nvPicPr>
          <p:cNvPr id="74" name="Google Shape;74;p15"/>
          <p:cNvPicPr preferRelativeResize="0"/>
          <p:nvPr/>
        </p:nvPicPr>
        <p:blipFill>
          <a:blip r:embed="rId3">
            <a:alphaModFix/>
          </a:blip>
          <a:stretch>
            <a:fillRect/>
          </a:stretch>
        </p:blipFill>
        <p:spPr>
          <a:xfrm>
            <a:off x="3357675" y="1068425"/>
            <a:ext cx="5078799" cy="2963451"/>
          </a:xfrm>
          <a:prstGeom prst="rect">
            <a:avLst/>
          </a:prstGeom>
          <a:noFill/>
          <a:ln>
            <a:noFill/>
          </a:ln>
        </p:spPr>
      </p:pic>
      <p:sp>
        <p:nvSpPr>
          <p:cNvPr id="75" name="Google Shape;75;p15"/>
          <p:cNvSpPr txBox="1"/>
          <p:nvPr/>
        </p:nvSpPr>
        <p:spPr>
          <a:xfrm>
            <a:off x="311700" y="1354025"/>
            <a:ext cx="2335200" cy="36645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Font typeface="Source Sans Pro"/>
              <a:buChar char="●"/>
            </a:pPr>
            <a:r>
              <a:rPr lang="en-GB" sz="1300">
                <a:latin typeface="Source Sans Pro"/>
                <a:ea typeface="Source Sans Pro"/>
                <a:cs typeface="Source Sans Pro"/>
                <a:sym typeface="Source Sans Pro"/>
              </a:rPr>
              <a:t>Figure</a:t>
            </a:r>
            <a:r>
              <a:rPr lang="en-GB" sz="1300">
                <a:latin typeface="Source Sans Pro"/>
                <a:ea typeface="Source Sans Pro"/>
                <a:cs typeface="Source Sans Pro"/>
                <a:sym typeface="Source Sans Pro"/>
              </a:rPr>
              <a:t> displays the top 10 researchers of APOE gene therapy, by publication count</a:t>
            </a:r>
            <a:endParaRPr sz="1300">
              <a:latin typeface="Source Sans Pro"/>
              <a:ea typeface="Source Sans Pro"/>
              <a:cs typeface="Source Sans Pro"/>
              <a:sym typeface="Source Sans Pro"/>
            </a:endParaRPr>
          </a:p>
          <a:p>
            <a:pPr indent="-311150" lvl="0" marL="457200" rtl="0" algn="l">
              <a:lnSpc>
                <a:spcPct val="115000"/>
              </a:lnSpc>
              <a:spcBef>
                <a:spcPts val="1000"/>
              </a:spcBef>
              <a:spcAft>
                <a:spcPts val="0"/>
              </a:spcAft>
              <a:buSzPts val="1300"/>
              <a:buFont typeface="Source Sans Pro"/>
              <a:buChar char="●"/>
            </a:pPr>
            <a:r>
              <a:rPr lang="en-GB" sz="1300">
                <a:latin typeface="Source Sans Pro"/>
                <a:ea typeface="Source Sans Pro"/>
                <a:cs typeface="Source Sans Pro"/>
                <a:sym typeface="Source Sans Pro"/>
              </a:rPr>
              <a:t>Can provide insight into who are the current leading experts in the field</a:t>
            </a:r>
            <a:endParaRPr sz="1300">
              <a:latin typeface="Source Sans Pro"/>
              <a:ea typeface="Source Sans Pro"/>
              <a:cs typeface="Source Sans Pro"/>
              <a:sym typeface="Source Sans Pro"/>
            </a:endParaRPr>
          </a:p>
          <a:p>
            <a:pPr indent="0" lvl="0" marL="457200" rtl="0" algn="l">
              <a:lnSpc>
                <a:spcPct val="115000"/>
              </a:lnSpc>
              <a:spcBef>
                <a:spcPts val="1000"/>
              </a:spcBef>
              <a:spcAft>
                <a:spcPts val="0"/>
              </a:spcAft>
              <a:buNone/>
            </a:pPr>
            <a:r>
              <a:t/>
            </a:r>
            <a:endParaRPr sz="1300">
              <a:latin typeface="Source Sans Pro"/>
              <a:ea typeface="Source Sans Pro"/>
              <a:cs typeface="Source Sans Pro"/>
              <a:sym typeface="Source Sans Pro"/>
            </a:endParaRPr>
          </a:p>
        </p:txBody>
      </p:sp>
      <p:pic>
        <p:nvPicPr>
          <p:cNvPr id="76" name="Google Shape;76;p15"/>
          <p:cNvPicPr preferRelativeResize="0"/>
          <p:nvPr/>
        </p:nvPicPr>
        <p:blipFill>
          <a:blip r:embed="rId4">
            <a:alphaModFix/>
          </a:blip>
          <a:stretch>
            <a:fillRect/>
          </a:stretch>
        </p:blipFill>
        <p:spPr>
          <a:xfrm>
            <a:off x="414675" y="3985950"/>
            <a:ext cx="6497649" cy="1032575"/>
          </a:xfrm>
          <a:prstGeom prst="rect">
            <a:avLst/>
          </a:prstGeom>
          <a:noFill/>
          <a:ln>
            <a:noFill/>
          </a:ln>
        </p:spPr>
      </p:pic>
      <p:pic>
        <p:nvPicPr>
          <p:cNvPr id="77" name="Google Shape;77;p15"/>
          <p:cNvPicPr preferRelativeResize="0"/>
          <p:nvPr/>
        </p:nvPicPr>
        <p:blipFill>
          <a:blip r:embed="rId5">
            <a:alphaModFix/>
          </a:blip>
          <a:stretch>
            <a:fillRect/>
          </a:stretch>
        </p:blipFill>
        <p:spPr>
          <a:xfrm>
            <a:off x="7005770" y="4065163"/>
            <a:ext cx="1903575" cy="8741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pic>
        <p:nvPicPr>
          <p:cNvPr id="82" name="Google Shape;82;p16"/>
          <p:cNvPicPr preferRelativeResize="0"/>
          <p:nvPr/>
        </p:nvPicPr>
        <p:blipFill>
          <a:blip r:embed="rId3">
            <a:alphaModFix/>
          </a:blip>
          <a:stretch>
            <a:fillRect/>
          </a:stretch>
        </p:blipFill>
        <p:spPr>
          <a:xfrm>
            <a:off x="3311724" y="744700"/>
            <a:ext cx="5520573" cy="3013675"/>
          </a:xfrm>
          <a:prstGeom prst="rect">
            <a:avLst/>
          </a:prstGeom>
          <a:noFill/>
          <a:ln>
            <a:noFill/>
          </a:ln>
        </p:spPr>
      </p:pic>
      <p:sp>
        <p:nvSpPr>
          <p:cNvPr id="83" name="Google Shape;83;p16"/>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Top 10 First Authors</a:t>
            </a:r>
            <a:endParaRPr/>
          </a:p>
        </p:txBody>
      </p:sp>
      <p:sp>
        <p:nvSpPr>
          <p:cNvPr id="84" name="Google Shape;84;p16"/>
          <p:cNvSpPr txBox="1"/>
          <p:nvPr/>
        </p:nvSpPr>
        <p:spPr>
          <a:xfrm>
            <a:off x="311700" y="1297025"/>
            <a:ext cx="2335200" cy="36645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Font typeface="Source Sans Pro"/>
              <a:buChar char="●"/>
            </a:pPr>
            <a:r>
              <a:rPr lang="en-GB" sz="1300">
                <a:latin typeface="Source Sans Pro"/>
                <a:ea typeface="Source Sans Pro"/>
                <a:cs typeface="Source Sans Pro"/>
                <a:sym typeface="Source Sans Pro"/>
              </a:rPr>
              <a:t>Figure displays the top 10 authors who appear first when credited</a:t>
            </a:r>
            <a:endParaRPr sz="1300">
              <a:latin typeface="Source Sans Pro"/>
              <a:ea typeface="Source Sans Pro"/>
              <a:cs typeface="Source Sans Pro"/>
              <a:sym typeface="Source Sans Pro"/>
            </a:endParaRPr>
          </a:p>
          <a:p>
            <a:pPr indent="-311150" lvl="0" marL="457200" rtl="0" algn="l">
              <a:lnSpc>
                <a:spcPct val="115000"/>
              </a:lnSpc>
              <a:spcBef>
                <a:spcPts val="1000"/>
              </a:spcBef>
              <a:spcAft>
                <a:spcPts val="0"/>
              </a:spcAft>
              <a:buSzPts val="1300"/>
              <a:buFont typeface="Source Sans Pro"/>
              <a:buChar char="●"/>
            </a:pPr>
            <a:r>
              <a:rPr lang="en-GB" sz="1300">
                <a:latin typeface="Source Sans Pro"/>
                <a:ea typeface="Source Sans Pro"/>
                <a:cs typeface="Source Sans Pro"/>
                <a:sym typeface="Source Sans Pro"/>
              </a:rPr>
              <a:t>Can provide an alternative insight into who is prominent in APOE research</a:t>
            </a:r>
            <a:endParaRPr sz="1300">
              <a:latin typeface="Source Sans Pro"/>
              <a:ea typeface="Source Sans Pro"/>
              <a:cs typeface="Source Sans Pro"/>
              <a:sym typeface="Source Sans Pro"/>
            </a:endParaRPr>
          </a:p>
          <a:p>
            <a:pPr indent="0" lvl="0" marL="457200" rtl="0" algn="l">
              <a:lnSpc>
                <a:spcPct val="115000"/>
              </a:lnSpc>
              <a:spcBef>
                <a:spcPts val="1000"/>
              </a:spcBef>
              <a:spcAft>
                <a:spcPts val="0"/>
              </a:spcAft>
              <a:buNone/>
            </a:pPr>
            <a:r>
              <a:t/>
            </a:r>
            <a:endParaRPr sz="1300">
              <a:latin typeface="Source Sans Pro"/>
              <a:ea typeface="Source Sans Pro"/>
              <a:cs typeface="Source Sans Pro"/>
              <a:sym typeface="Source Sans Pro"/>
            </a:endParaRPr>
          </a:p>
        </p:txBody>
      </p:sp>
      <p:pic>
        <p:nvPicPr>
          <p:cNvPr id="85" name="Google Shape;85;p16"/>
          <p:cNvPicPr preferRelativeResize="0"/>
          <p:nvPr/>
        </p:nvPicPr>
        <p:blipFill>
          <a:blip r:embed="rId4">
            <a:alphaModFix/>
          </a:blip>
          <a:stretch>
            <a:fillRect/>
          </a:stretch>
        </p:blipFill>
        <p:spPr>
          <a:xfrm>
            <a:off x="387900" y="3723000"/>
            <a:ext cx="5996375" cy="1238525"/>
          </a:xfrm>
          <a:prstGeom prst="rect">
            <a:avLst/>
          </a:prstGeom>
          <a:noFill/>
          <a:ln>
            <a:noFill/>
          </a:ln>
        </p:spPr>
      </p:pic>
      <p:pic>
        <p:nvPicPr>
          <p:cNvPr id="86" name="Google Shape;86;p16"/>
          <p:cNvPicPr preferRelativeResize="0"/>
          <p:nvPr/>
        </p:nvPicPr>
        <p:blipFill>
          <a:blip r:embed="rId5">
            <a:alphaModFix/>
          </a:blip>
          <a:stretch>
            <a:fillRect/>
          </a:stretch>
        </p:blipFill>
        <p:spPr>
          <a:xfrm>
            <a:off x="6761745" y="3972275"/>
            <a:ext cx="1903575" cy="8741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Contributions by Affiliations</a:t>
            </a:r>
            <a:endParaRPr/>
          </a:p>
        </p:txBody>
      </p:sp>
      <p:sp>
        <p:nvSpPr>
          <p:cNvPr id="92" name="Google Shape;92;p17"/>
          <p:cNvSpPr txBox="1"/>
          <p:nvPr>
            <p:ph idx="1" type="body"/>
          </p:nvPr>
        </p:nvSpPr>
        <p:spPr>
          <a:xfrm>
            <a:off x="276400" y="4102450"/>
            <a:ext cx="5689200" cy="820500"/>
          </a:xfrm>
          <a:prstGeom prst="rect">
            <a:avLst/>
          </a:prstGeom>
        </p:spPr>
        <p:txBody>
          <a:bodyPr anchorCtr="0" anchor="t" bIns="91425" lIns="91425" spcFirstLastPara="1" rIns="91425" wrap="square" tIns="91425">
            <a:normAutofit/>
          </a:bodyPr>
          <a:lstStyle/>
          <a:p>
            <a:pPr indent="-311150" lvl="0" marL="457200" rtl="0" algn="l">
              <a:lnSpc>
                <a:spcPct val="95000"/>
              </a:lnSpc>
              <a:spcBef>
                <a:spcPts val="0"/>
              </a:spcBef>
              <a:spcAft>
                <a:spcPts val="0"/>
              </a:spcAft>
              <a:buClr>
                <a:srgbClr val="000000"/>
              </a:buClr>
              <a:buSzPts val="1300"/>
              <a:buChar char="●"/>
            </a:pPr>
            <a:r>
              <a:rPr lang="en-GB" sz="1300">
                <a:solidFill>
                  <a:srgbClr val="000000"/>
                </a:solidFill>
              </a:rPr>
              <a:t>Figure shows which institutions/organisations have published the most APOE related research</a:t>
            </a:r>
            <a:endParaRPr sz="1300">
              <a:solidFill>
                <a:srgbClr val="000000"/>
              </a:solidFill>
            </a:endParaRPr>
          </a:p>
        </p:txBody>
      </p:sp>
      <p:pic>
        <p:nvPicPr>
          <p:cNvPr id="93" name="Google Shape;93;p17"/>
          <p:cNvPicPr preferRelativeResize="0"/>
          <p:nvPr/>
        </p:nvPicPr>
        <p:blipFill>
          <a:blip r:embed="rId3">
            <a:alphaModFix/>
          </a:blip>
          <a:stretch>
            <a:fillRect/>
          </a:stretch>
        </p:blipFill>
        <p:spPr>
          <a:xfrm>
            <a:off x="6855595" y="4075625"/>
            <a:ext cx="1903575" cy="874150"/>
          </a:xfrm>
          <a:prstGeom prst="rect">
            <a:avLst/>
          </a:prstGeom>
          <a:noFill/>
          <a:ln>
            <a:noFill/>
          </a:ln>
        </p:spPr>
      </p:pic>
      <p:pic>
        <p:nvPicPr>
          <p:cNvPr id="94" name="Google Shape;94;p17"/>
          <p:cNvPicPr preferRelativeResize="0"/>
          <p:nvPr/>
        </p:nvPicPr>
        <p:blipFill>
          <a:blip r:embed="rId4">
            <a:alphaModFix/>
          </a:blip>
          <a:stretch>
            <a:fillRect/>
          </a:stretch>
        </p:blipFill>
        <p:spPr>
          <a:xfrm>
            <a:off x="625101" y="1006675"/>
            <a:ext cx="7893801" cy="29987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8"/>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Collaboration Network: Top 20 Authors</a:t>
            </a:r>
            <a:endParaRPr/>
          </a:p>
        </p:txBody>
      </p:sp>
      <p:sp>
        <p:nvSpPr>
          <p:cNvPr id="100" name="Google Shape;100;p18"/>
          <p:cNvSpPr txBox="1"/>
          <p:nvPr>
            <p:ph idx="1" type="body"/>
          </p:nvPr>
        </p:nvSpPr>
        <p:spPr>
          <a:xfrm>
            <a:off x="311700" y="1152475"/>
            <a:ext cx="4311300" cy="34164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rgbClr val="000000"/>
              </a:buClr>
              <a:buSzPts val="1300"/>
              <a:buChar char="●"/>
            </a:pPr>
            <a:r>
              <a:rPr lang="en-GB" sz="1300">
                <a:solidFill>
                  <a:srgbClr val="000000"/>
                </a:solidFill>
              </a:rPr>
              <a:t>Larger nodes indicate researchers with a higher number of collaborations</a:t>
            </a:r>
            <a:endParaRPr sz="1300">
              <a:solidFill>
                <a:srgbClr val="000000"/>
              </a:solidFill>
            </a:endParaRPr>
          </a:p>
          <a:p>
            <a:pPr indent="-311150" lvl="1" marL="914400" rtl="0" algn="l">
              <a:spcBef>
                <a:spcPts val="0"/>
              </a:spcBef>
              <a:spcAft>
                <a:spcPts val="0"/>
              </a:spcAft>
              <a:buClr>
                <a:srgbClr val="000000"/>
              </a:buClr>
              <a:buSzPts val="1300"/>
              <a:buChar char="○"/>
            </a:pPr>
            <a:r>
              <a:rPr lang="en-GB" sz="1300">
                <a:solidFill>
                  <a:srgbClr val="000000"/>
                </a:solidFill>
              </a:rPr>
              <a:t>Nodes are mostly the same size</a:t>
            </a:r>
            <a:endParaRPr sz="1300">
              <a:solidFill>
                <a:srgbClr val="000000"/>
              </a:solidFill>
            </a:endParaRPr>
          </a:p>
          <a:p>
            <a:pPr indent="-311150" lvl="0" marL="457200" rtl="0" algn="l">
              <a:spcBef>
                <a:spcPts val="1000"/>
              </a:spcBef>
              <a:spcAft>
                <a:spcPts val="0"/>
              </a:spcAft>
              <a:buClr>
                <a:srgbClr val="000000"/>
              </a:buClr>
              <a:buSzPts val="1300"/>
              <a:buChar char="●"/>
            </a:pPr>
            <a:r>
              <a:rPr lang="en-GB" sz="1300">
                <a:solidFill>
                  <a:srgbClr val="000000"/>
                </a:solidFill>
              </a:rPr>
              <a:t>Edges are weighted to represent the amount of collaboration between any two researchers</a:t>
            </a:r>
            <a:endParaRPr sz="1300">
              <a:solidFill>
                <a:srgbClr val="000000"/>
              </a:solidFill>
            </a:endParaRPr>
          </a:p>
          <a:p>
            <a:pPr indent="-311150" lvl="0" marL="457200" rtl="0" algn="l">
              <a:spcBef>
                <a:spcPts val="1200"/>
              </a:spcBef>
              <a:spcAft>
                <a:spcPts val="0"/>
              </a:spcAft>
              <a:buClr>
                <a:srgbClr val="000000"/>
              </a:buClr>
              <a:buSzPts val="1300"/>
              <a:buChar char="●"/>
            </a:pPr>
            <a:r>
              <a:rPr lang="en-GB" sz="1300">
                <a:solidFill>
                  <a:srgbClr val="000000"/>
                </a:solidFill>
              </a:rPr>
              <a:t>2-3 communities in the network could suggest groups focusing on specific subfields of APOE research</a:t>
            </a:r>
            <a:endParaRPr sz="1300">
              <a:solidFill>
                <a:srgbClr val="000000"/>
              </a:solidFill>
            </a:endParaRPr>
          </a:p>
          <a:p>
            <a:pPr indent="-311150" lvl="0" marL="457200" rtl="0" algn="l">
              <a:spcBef>
                <a:spcPts val="1200"/>
              </a:spcBef>
              <a:spcAft>
                <a:spcPts val="1200"/>
              </a:spcAft>
              <a:buClr>
                <a:srgbClr val="000000"/>
              </a:buClr>
              <a:buSzPts val="1300"/>
              <a:buChar char="●"/>
            </a:pPr>
            <a:r>
              <a:rPr lang="en-GB" sz="1300">
                <a:solidFill>
                  <a:srgbClr val="000000"/>
                </a:solidFill>
              </a:rPr>
              <a:t>HTML file available</a:t>
            </a:r>
            <a:endParaRPr sz="1300">
              <a:solidFill>
                <a:srgbClr val="000000"/>
              </a:solidFill>
            </a:endParaRPr>
          </a:p>
        </p:txBody>
      </p:sp>
      <p:pic>
        <p:nvPicPr>
          <p:cNvPr id="101" name="Google Shape;101;p18"/>
          <p:cNvPicPr preferRelativeResize="0"/>
          <p:nvPr/>
        </p:nvPicPr>
        <p:blipFill>
          <a:blip r:embed="rId3">
            <a:alphaModFix/>
          </a:blip>
          <a:stretch>
            <a:fillRect/>
          </a:stretch>
        </p:blipFill>
        <p:spPr>
          <a:xfrm>
            <a:off x="4989125" y="1055213"/>
            <a:ext cx="3683375" cy="3610926"/>
          </a:xfrm>
          <a:prstGeom prst="rect">
            <a:avLst/>
          </a:prstGeom>
          <a:noFill/>
          <a:ln>
            <a:noFill/>
          </a:ln>
        </p:spPr>
      </p:pic>
      <p:pic>
        <p:nvPicPr>
          <p:cNvPr id="102" name="Google Shape;102;p18"/>
          <p:cNvPicPr preferRelativeResize="0"/>
          <p:nvPr/>
        </p:nvPicPr>
        <p:blipFill>
          <a:blip r:embed="rId4">
            <a:alphaModFix/>
          </a:blip>
          <a:stretch>
            <a:fillRect/>
          </a:stretch>
        </p:blipFill>
        <p:spPr>
          <a:xfrm>
            <a:off x="454395" y="4103675"/>
            <a:ext cx="1903575" cy="8741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9"/>
          <p:cNvSpPr txBox="1"/>
          <p:nvPr>
            <p:ph type="title"/>
          </p:nvPr>
        </p:nvSpPr>
        <p:spPr>
          <a:xfrm>
            <a:off x="311700" y="2164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APOE Research Publication Trends</a:t>
            </a:r>
            <a:endParaRPr/>
          </a:p>
        </p:txBody>
      </p:sp>
      <p:sp>
        <p:nvSpPr>
          <p:cNvPr id="108" name="Google Shape;108;p19"/>
          <p:cNvSpPr txBox="1"/>
          <p:nvPr/>
        </p:nvSpPr>
        <p:spPr>
          <a:xfrm>
            <a:off x="98100" y="1608675"/>
            <a:ext cx="3718200" cy="2047200"/>
          </a:xfrm>
          <a:prstGeom prst="rect">
            <a:avLst/>
          </a:prstGeom>
          <a:noFill/>
          <a:ln>
            <a:noFill/>
          </a:ln>
        </p:spPr>
        <p:txBody>
          <a:bodyPr anchorCtr="0" anchor="t" bIns="91425" lIns="91425" spcFirstLastPara="1" rIns="91425" wrap="square" tIns="91425">
            <a:spAutoFit/>
          </a:bodyPr>
          <a:lstStyle/>
          <a:p>
            <a:pPr indent="-298450" lvl="0" marL="457200" rtl="0" algn="l">
              <a:spcBef>
                <a:spcPts val="0"/>
              </a:spcBef>
              <a:spcAft>
                <a:spcPts val="0"/>
              </a:spcAft>
              <a:buClr>
                <a:schemeClr val="lt2"/>
              </a:buClr>
              <a:buSzPts val="1100"/>
              <a:buChar char="●"/>
            </a:pPr>
            <a:r>
              <a:rPr b="1" lang="en-GB" sz="1100">
                <a:solidFill>
                  <a:schemeClr val="dk2"/>
                </a:solidFill>
              </a:rPr>
              <a:t>Rising Trends</a:t>
            </a:r>
            <a:r>
              <a:rPr lang="en-GB" sz="1100">
                <a:solidFill>
                  <a:schemeClr val="dk2"/>
                </a:solidFill>
              </a:rPr>
              <a:t>: </a:t>
            </a:r>
            <a:r>
              <a:rPr lang="en-GB" sz="1100">
                <a:solidFill>
                  <a:schemeClr val="lt2"/>
                </a:solidFill>
              </a:rPr>
              <a:t>APOE-related publications (blue line) increased steadily, peaking around 2020, before a sharp decline.</a:t>
            </a:r>
            <a:endParaRPr sz="1100">
              <a:solidFill>
                <a:schemeClr val="lt2"/>
              </a:solidFill>
            </a:endParaRPr>
          </a:p>
          <a:p>
            <a:pPr indent="0" lvl="0" marL="457200" rtl="0" algn="l">
              <a:spcBef>
                <a:spcPts val="0"/>
              </a:spcBef>
              <a:spcAft>
                <a:spcPts val="0"/>
              </a:spcAft>
              <a:buNone/>
            </a:pPr>
            <a:r>
              <a:t/>
            </a:r>
            <a:endParaRPr sz="1100">
              <a:solidFill>
                <a:schemeClr val="dk2"/>
              </a:solidFill>
            </a:endParaRPr>
          </a:p>
          <a:p>
            <a:pPr indent="-298450" lvl="0" marL="457200" rtl="0" algn="l">
              <a:spcBef>
                <a:spcPts val="0"/>
              </a:spcBef>
              <a:spcAft>
                <a:spcPts val="0"/>
              </a:spcAft>
              <a:buClr>
                <a:schemeClr val="lt2"/>
              </a:buClr>
              <a:buSzPts val="1100"/>
              <a:buChar char="●"/>
            </a:pPr>
            <a:r>
              <a:rPr b="1" lang="en-GB" sz="1100">
                <a:solidFill>
                  <a:schemeClr val="dk2"/>
                </a:solidFill>
              </a:rPr>
              <a:t>Stable Proportion</a:t>
            </a:r>
            <a:r>
              <a:rPr lang="en-GB" sz="1100">
                <a:solidFill>
                  <a:schemeClr val="dk2"/>
                </a:solidFill>
              </a:rPr>
              <a:t>: </a:t>
            </a:r>
            <a:r>
              <a:rPr lang="en-GB" sz="1100">
                <a:solidFill>
                  <a:schemeClr val="lt2"/>
                </a:solidFill>
              </a:rPr>
              <a:t>The proportion of APOE papers (red dashed line) rose until 2000, then remained relatively stable with minor fluctuations.</a:t>
            </a:r>
            <a:endParaRPr sz="1100">
              <a:solidFill>
                <a:schemeClr val="lt2"/>
              </a:solidFill>
            </a:endParaRPr>
          </a:p>
          <a:p>
            <a:pPr indent="0" lvl="0" marL="457200" rtl="0" algn="l">
              <a:spcBef>
                <a:spcPts val="0"/>
              </a:spcBef>
              <a:spcAft>
                <a:spcPts val="0"/>
              </a:spcAft>
              <a:buNone/>
            </a:pPr>
            <a:r>
              <a:t/>
            </a:r>
            <a:endParaRPr sz="1100">
              <a:solidFill>
                <a:schemeClr val="dk2"/>
              </a:solidFill>
            </a:endParaRPr>
          </a:p>
          <a:p>
            <a:pPr indent="-298450" lvl="0" marL="457200" rtl="0" algn="l">
              <a:spcBef>
                <a:spcPts val="0"/>
              </a:spcBef>
              <a:spcAft>
                <a:spcPts val="0"/>
              </a:spcAft>
              <a:buClr>
                <a:schemeClr val="lt2"/>
              </a:buClr>
              <a:buSzPts val="1100"/>
              <a:buChar char="●"/>
            </a:pPr>
            <a:r>
              <a:rPr b="1" lang="en-GB" sz="1100">
                <a:solidFill>
                  <a:schemeClr val="dk2"/>
                </a:solidFill>
              </a:rPr>
              <a:t>Recent Decline</a:t>
            </a:r>
            <a:r>
              <a:rPr lang="en-GB" sz="1100">
                <a:solidFill>
                  <a:schemeClr val="dk2"/>
                </a:solidFill>
              </a:rPr>
              <a:t>: </a:t>
            </a:r>
            <a:r>
              <a:rPr lang="en-GB" sz="1100">
                <a:solidFill>
                  <a:schemeClr val="lt2"/>
                </a:solidFill>
              </a:rPr>
              <a:t>Both total publications and their proportion show a decrease post-2020</a:t>
            </a:r>
            <a:endParaRPr sz="1100">
              <a:solidFill>
                <a:schemeClr val="lt2"/>
              </a:solidFill>
            </a:endParaRPr>
          </a:p>
          <a:p>
            <a:pPr indent="0" lvl="0" marL="0" rtl="0" algn="l">
              <a:spcBef>
                <a:spcPts val="0"/>
              </a:spcBef>
              <a:spcAft>
                <a:spcPts val="0"/>
              </a:spcAft>
              <a:buNone/>
            </a:pPr>
            <a:r>
              <a:t/>
            </a:r>
            <a:endParaRPr b="1" sz="1100">
              <a:solidFill>
                <a:schemeClr val="dk2"/>
              </a:solidFill>
            </a:endParaRPr>
          </a:p>
        </p:txBody>
      </p:sp>
      <p:pic>
        <p:nvPicPr>
          <p:cNvPr id="109" name="Google Shape;109;p19"/>
          <p:cNvPicPr preferRelativeResize="0"/>
          <p:nvPr/>
        </p:nvPicPr>
        <p:blipFill>
          <a:blip r:embed="rId3">
            <a:alphaModFix/>
          </a:blip>
          <a:stretch>
            <a:fillRect/>
          </a:stretch>
        </p:blipFill>
        <p:spPr>
          <a:xfrm>
            <a:off x="4021500" y="1333075"/>
            <a:ext cx="4942925" cy="2674999"/>
          </a:xfrm>
          <a:prstGeom prst="rect">
            <a:avLst/>
          </a:prstGeom>
          <a:noFill/>
          <a:ln>
            <a:noFill/>
          </a:ln>
        </p:spPr>
      </p:pic>
      <p:pic>
        <p:nvPicPr>
          <p:cNvPr id="110" name="Google Shape;110;p19"/>
          <p:cNvPicPr preferRelativeResize="0"/>
          <p:nvPr/>
        </p:nvPicPr>
        <p:blipFill>
          <a:blip r:embed="rId4">
            <a:alphaModFix/>
          </a:blip>
          <a:stretch>
            <a:fillRect/>
          </a:stretch>
        </p:blipFill>
        <p:spPr>
          <a:xfrm>
            <a:off x="6761745" y="3972275"/>
            <a:ext cx="1903575" cy="8741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0"/>
          <p:cNvSpPr txBox="1"/>
          <p:nvPr>
            <p:ph type="title"/>
          </p:nvPr>
        </p:nvSpPr>
        <p:spPr>
          <a:xfrm>
            <a:off x="274400" y="188550"/>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Impact factor of Journals</a:t>
            </a:r>
            <a:endParaRPr/>
          </a:p>
        </p:txBody>
      </p:sp>
      <p:pic>
        <p:nvPicPr>
          <p:cNvPr id="116" name="Google Shape;116;p20"/>
          <p:cNvPicPr preferRelativeResize="0"/>
          <p:nvPr/>
        </p:nvPicPr>
        <p:blipFill>
          <a:blip r:embed="rId3">
            <a:alphaModFix/>
          </a:blip>
          <a:stretch>
            <a:fillRect/>
          </a:stretch>
        </p:blipFill>
        <p:spPr>
          <a:xfrm>
            <a:off x="4029800" y="811950"/>
            <a:ext cx="4765200" cy="3362550"/>
          </a:xfrm>
          <a:prstGeom prst="rect">
            <a:avLst/>
          </a:prstGeom>
          <a:noFill/>
          <a:ln>
            <a:noFill/>
          </a:ln>
        </p:spPr>
      </p:pic>
      <p:sp>
        <p:nvSpPr>
          <p:cNvPr id="117" name="Google Shape;117;p20"/>
          <p:cNvSpPr txBox="1"/>
          <p:nvPr/>
        </p:nvSpPr>
        <p:spPr>
          <a:xfrm>
            <a:off x="204275" y="973175"/>
            <a:ext cx="3599700" cy="4079100"/>
          </a:xfrm>
          <a:prstGeom prst="rect">
            <a:avLst/>
          </a:prstGeom>
          <a:noFill/>
          <a:ln>
            <a:noFill/>
          </a:ln>
        </p:spPr>
        <p:txBody>
          <a:bodyPr anchorCtr="0" anchor="t" bIns="91425" lIns="91425" spcFirstLastPara="1" rIns="91425" wrap="square" tIns="91425">
            <a:spAutoFit/>
          </a:bodyPr>
          <a:lstStyle/>
          <a:p>
            <a:pPr indent="-298450" lvl="0" marL="457200" rtl="0" algn="l">
              <a:spcBef>
                <a:spcPts val="0"/>
              </a:spcBef>
              <a:spcAft>
                <a:spcPts val="0"/>
              </a:spcAft>
              <a:buClr>
                <a:schemeClr val="lt2"/>
              </a:buClr>
              <a:buSzPts val="1100"/>
              <a:buChar char="●"/>
            </a:pPr>
            <a:r>
              <a:rPr b="1" lang="en-GB" sz="1100">
                <a:solidFill>
                  <a:schemeClr val="dk2"/>
                </a:solidFill>
              </a:rPr>
              <a:t>Top Journal</a:t>
            </a:r>
            <a:r>
              <a:rPr lang="en-GB" sz="1100">
                <a:solidFill>
                  <a:schemeClr val="dk2"/>
                </a:solidFill>
              </a:rPr>
              <a:t>: </a:t>
            </a:r>
            <a:r>
              <a:rPr i="1" lang="en-GB" sz="1100">
                <a:solidFill>
                  <a:schemeClr val="lt2"/>
                </a:solidFill>
              </a:rPr>
              <a:t>Journal of Alzheimer’s Disease (JAD)</a:t>
            </a:r>
            <a:r>
              <a:rPr lang="en-GB" sz="1100">
                <a:solidFill>
                  <a:schemeClr val="lt2"/>
                </a:solidFill>
              </a:rPr>
              <a:t> has the highest number of publications, exceeding 350.</a:t>
            </a:r>
            <a:endParaRPr sz="1100">
              <a:solidFill>
                <a:schemeClr val="lt2"/>
              </a:solidFill>
            </a:endParaRPr>
          </a:p>
          <a:p>
            <a:pPr indent="0" lvl="0" marL="457200" rtl="0" algn="l">
              <a:spcBef>
                <a:spcPts val="0"/>
              </a:spcBef>
              <a:spcAft>
                <a:spcPts val="0"/>
              </a:spcAft>
              <a:buNone/>
            </a:pPr>
            <a:r>
              <a:t/>
            </a:r>
            <a:endParaRPr sz="1100">
              <a:solidFill>
                <a:schemeClr val="dk2"/>
              </a:solidFill>
            </a:endParaRPr>
          </a:p>
          <a:p>
            <a:pPr indent="-298450" lvl="0" marL="457200" rtl="0" algn="l">
              <a:spcBef>
                <a:spcPts val="0"/>
              </a:spcBef>
              <a:spcAft>
                <a:spcPts val="0"/>
              </a:spcAft>
              <a:buClr>
                <a:schemeClr val="lt2"/>
              </a:buClr>
              <a:buSzPts val="1100"/>
              <a:buChar char="●"/>
            </a:pPr>
            <a:r>
              <a:rPr b="1" lang="en-GB" sz="1100">
                <a:solidFill>
                  <a:schemeClr val="dk2"/>
                </a:solidFill>
              </a:rPr>
              <a:t>Second Place</a:t>
            </a:r>
            <a:r>
              <a:rPr lang="en-GB" sz="1100">
                <a:solidFill>
                  <a:schemeClr val="dk2"/>
                </a:solidFill>
              </a:rPr>
              <a:t>: </a:t>
            </a:r>
            <a:r>
              <a:rPr i="1" lang="en-GB" sz="1100">
                <a:solidFill>
                  <a:schemeClr val="lt2"/>
                </a:solidFill>
              </a:rPr>
              <a:t>Neurobiology of Aging</a:t>
            </a:r>
            <a:r>
              <a:rPr lang="en-GB" sz="1100">
                <a:solidFill>
                  <a:schemeClr val="lt2"/>
                </a:solidFill>
              </a:rPr>
              <a:t> follows with around 300 publications.</a:t>
            </a:r>
            <a:endParaRPr sz="1100">
              <a:solidFill>
                <a:schemeClr val="lt2"/>
              </a:solidFill>
            </a:endParaRPr>
          </a:p>
          <a:p>
            <a:pPr indent="0" lvl="0" marL="457200" rtl="0" algn="l">
              <a:spcBef>
                <a:spcPts val="0"/>
              </a:spcBef>
              <a:spcAft>
                <a:spcPts val="0"/>
              </a:spcAft>
              <a:buNone/>
            </a:pPr>
            <a:r>
              <a:t/>
            </a:r>
            <a:endParaRPr sz="1100">
              <a:solidFill>
                <a:schemeClr val="dk2"/>
              </a:solidFill>
            </a:endParaRPr>
          </a:p>
          <a:p>
            <a:pPr indent="-298450" lvl="0" marL="457200" rtl="0" algn="l">
              <a:spcBef>
                <a:spcPts val="0"/>
              </a:spcBef>
              <a:spcAft>
                <a:spcPts val="0"/>
              </a:spcAft>
              <a:buClr>
                <a:schemeClr val="lt2"/>
              </a:buClr>
              <a:buSzPts val="1100"/>
              <a:buChar char="●"/>
            </a:pPr>
            <a:r>
              <a:rPr b="1" lang="en-GB" sz="1100">
                <a:solidFill>
                  <a:schemeClr val="dk2"/>
                </a:solidFill>
              </a:rPr>
              <a:t>Mid-Tier Journals</a:t>
            </a:r>
            <a:r>
              <a:rPr lang="en-GB" sz="1100">
                <a:solidFill>
                  <a:schemeClr val="dk2"/>
                </a:solidFill>
              </a:rPr>
              <a:t>: </a:t>
            </a:r>
            <a:r>
              <a:rPr i="1" lang="en-GB" sz="1100">
                <a:solidFill>
                  <a:schemeClr val="lt2"/>
                </a:solidFill>
              </a:rPr>
              <a:t>PLOS One</a:t>
            </a:r>
            <a:r>
              <a:rPr lang="en-GB" sz="1100">
                <a:solidFill>
                  <a:schemeClr val="lt2"/>
                </a:solidFill>
              </a:rPr>
              <a:t>, </a:t>
            </a:r>
            <a:r>
              <a:rPr i="1" lang="en-GB" sz="1100">
                <a:solidFill>
                  <a:schemeClr val="lt2"/>
                </a:solidFill>
              </a:rPr>
              <a:t>Neurology</a:t>
            </a:r>
            <a:r>
              <a:rPr lang="en-GB" sz="1100">
                <a:solidFill>
                  <a:schemeClr val="lt2"/>
                </a:solidFill>
              </a:rPr>
              <a:t>, and </a:t>
            </a:r>
            <a:r>
              <a:rPr i="1" lang="en-GB" sz="1100">
                <a:solidFill>
                  <a:schemeClr val="lt2"/>
                </a:solidFill>
              </a:rPr>
              <a:t>Neuroscience Letters</a:t>
            </a:r>
            <a:r>
              <a:rPr lang="en-GB" sz="1100">
                <a:solidFill>
                  <a:schemeClr val="lt2"/>
                </a:solidFill>
              </a:rPr>
              <a:t> have publication counts in the 150–200 range.</a:t>
            </a:r>
            <a:endParaRPr sz="1100">
              <a:solidFill>
                <a:schemeClr val="lt2"/>
              </a:solidFill>
            </a:endParaRPr>
          </a:p>
          <a:p>
            <a:pPr indent="0" lvl="0" marL="457200" rtl="0" algn="l">
              <a:spcBef>
                <a:spcPts val="0"/>
              </a:spcBef>
              <a:spcAft>
                <a:spcPts val="0"/>
              </a:spcAft>
              <a:buNone/>
            </a:pPr>
            <a:r>
              <a:t/>
            </a:r>
            <a:endParaRPr sz="1100">
              <a:solidFill>
                <a:schemeClr val="dk2"/>
              </a:solidFill>
            </a:endParaRPr>
          </a:p>
          <a:p>
            <a:pPr indent="-298450" lvl="0" marL="457200" rtl="0" algn="l">
              <a:spcBef>
                <a:spcPts val="0"/>
              </a:spcBef>
              <a:spcAft>
                <a:spcPts val="0"/>
              </a:spcAft>
              <a:buClr>
                <a:schemeClr val="lt2"/>
              </a:buClr>
              <a:buSzPts val="1100"/>
              <a:buChar char="●"/>
            </a:pPr>
            <a:r>
              <a:rPr b="1" lang="en-GB" sz="1100">
                <a:solidFill>
                  <a:schemeClr val="dk2"/>
                </a:solidFill>
              </a:rPr>
              <a:t>Scientific Reports</a:t>
            </a:r>
            <a:r>
              <a:rPr lang="en-GB" sz="1100">
                <a:solidFill>
                  <a:schemeClr val="dk2"/>
                </a:solidFill>
              </a:rPr>
              <a:t>: </a:t>
            </a:r>
            <a:r>
              <a:rPr lang="en-GB" sz="1100">
                <a:solidFill>
                  <a:schemeClr val="lt2"/>
                </a:solidFill>
              </a:rPr>
              <a:t>Publishes slightly fewer than the mid-tier journals, close to 150.</a:t>
            </a:r>
            <a:endParaRPr sz="1100">
              <a:solidFill>
                <a:schemeClr val="lt2"/>
              </a:solidFill>
            </a:endParaRPr>
          </a:p>
          <a:p>
            <a:pPr indent="0" lvl="0" marL="457200" rtl="0" algn="l">
              <a:spcBef>
                <a:spcPts val="0"/>
              </a:spcBef>
              <a:spcAft>
                <a:spcPts val="0"/>
              </a:spcAft>
              <a:buNone/>
            </a:pPr>
            <a:r>
              <a:t/>
            </a:r>
            <a:endParaRPr sz="1100">
              <a:solidFill>
                <a:schemeClr val="dk2"/>
              </a:solidFill>
            </a:endParaRPr>
          </a:p>
          <a:p>
            <a:pPr indent="-298450" lvl="0" marL="457200" rtl="0" algn="l">
              <a:spcBef>
                <a:spcPts val="0"/>
              </a:spcBef>
              <a:spcAft>
                <a:spcPts val="0"/>
              </a:spcAft>
              <a:buClr>
                <a:schemeClr val="lt2"/>
              </a:buClr>
              <a:buSzPts val="1100"/>
              <a:buChar char="●"/>
            </a:pPr>
            <a:r>
              <a:rPr b="1" lang="en-GB" sz="1100">
                <a:solidFill>
                  <a:schemeClr val="dk2"/>
                </a:solidFill>
              </a:rPr>
              <a:t>Lower Tier</a:t>
            </a:r>
            <a:r>
              <a:rPr lang="en-GB" sz="1100">
                <a:solidFill>
                  <a:schemeClr val="dk2"/>
                </a:solidFill>
              </a:rPr>
              <a:t>: </a:t>
            </a:r>
            <a:r>
              <a:rPr i="1" lang="en-GB" sz="1100">
                <a:solidFill>
                  <a:schemeClr val="lt2"/>
                </a:solidFill>
              </a:rPr>
              <a:t>Molecular Psychiatry</a:t>
            </a:r>
            <a:r>
              <a:rPr lang="en-GB" sz="1100">
                <a:solidFill>
                  <a:schemeClr val="lt2"/>
                </a:solidFill>
              </a:rPr>
              <a:t> and </a:t>
            </a:r>
            <a:r>
              <a:rPr i="1" lang="en-GB" sz="1100">
                <a:solidFill>
                  <a:schemeClr val="lt2"/>
                </a:solidFill>
              </a:rPr>
              <a:t>Dementia and Geriatric Cognitive Disorders</a:t>
            </a:r>
            <a:r>
              <a:rPr lang="en-GB" sz="1100">
                <a:solidFill>
                  <a:schemeClr val="lt2"/>
                </a:solidFill>
              </a:rPr>
              <a:t> are among the journals with the least publications, under 100.</a:t>
            </a:r>
            <a:endParaRPr sz="1100">
              <a:solidFill>
                <a:schemeClr val="lt2"/>
              </a:solidFill>
            </a:endParaRPr>
          </a:p>
          <a:p>
            <a:pPr indent="0" lvl="0" marL="457200" rtl="0" algn="l">
              <a:spcBef>
                <a:spcPts val="0"/>
              </a:spcBef>
              <a:spcAft>
                <a:spcPts val="0"/>
              </a:spcAft>
              <a:buNone/>
            </a:pPr>
            <a:r>
              <a:t/>
            </a:r>
            <a:endParaRPr sz="1100">
              <a:solidFill>
                <a:schemeClr val="dk2"/>
              </a:solidFill>
            </a:endParaRPr>
          </a:p>
          <a:p>
            <a:pPr indent="-298450" lvl="0" marL="457200" rtl="0" algn="l">
              <a:spcBef>
                <a:spcPts val="0"/>
              </a:spcBef>
              <a:spcAft>
                <a:spcPts val="0"/>
              </a:spcAft>
              <a:buClr>
                <a:schemeClr val="lt2"/>
              </a:buClr>
              <a:buSzPts val="1100"/>
              <a:buChar char="●"/>
            </a:pPr>
            <a:r>
              <a:rPr b="1" lang="en-GB" sz="1100">
                <a:solidFill>
                  <a:schemeClr val="dk2"/>
                </a:solidFill>
              </a:rPr>
              <a:t>Overall Trend</a:t>
            </a:r>
            <a:r>
              <a:rPr lang="en-GB" sz="1100">
                <a:solidFill>
                  <a:schemeClr val="dk2"/>
                </a:solidFill>
              </a:rPr>
              <a:t>: </a:t>
            </a:r>
            <a:r>
              <a:rPr lang="en-GB" sz="1100">
                <a:solidFill>
                  <a:schemeClr val="lt2"/>
                </a:solidFill>
              </a:rPr>
              <a:t>A steep decline in the number of publications from the top journal to the lowest.</a:t>
            </a:r>
            <a:endParaRPr sz="1100">
              <a:solidFill>
                <a:schemeClr val="lt2"/>
              </a:solidFill>
            </a:endParaRPr>
          </a:p>
          <a:p>
            <a:pPr indent="0" lvl="0" marL="457200" rtl="0" algn="l">
              <a:spcBef>
                <a:spcPts val="0"/>
              </a:spcBef>
              <a:spcAft>
                <a:spcPts val="0"/>
              </a:spcAft>
              <a:buNone/>
            </a:pPr>
            <a:r>
              <a:t/>
            </a:r>
            <a:endParaRPr b="1" sz="1100">
              <a:solidFill>
                <a:schemeClr val="dk2"/>
              </a:solidFill>
            </a:endParaRPr>
          </a:p>
        </p:txBody>
      </p:sp>
      <p:pic>
        <p:nvPicPr>
          <p:cNvPr id="118" name="Google Shape;118;p20"/>
          <p:cNvPicPr preferRelativeResize="0"/>
          <p:nvPr/>
        </p:nvPicPr>
        <p:blipFill>
          <a:blip r:embed="rId4">
            <a:alphaModFix/>
          </a:blip>
          <a:stretch>
            <a:fillRect/>
          </a:stretch>
        </p:blipFill>
        <p:spPr>
          <a:xfrm>
            <a:off x="7127770" y="4131850"/>
            <a:ext cx="1903575" cy="8741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1"/>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a:t>
            </a:r>
            <a:r>
              <a:rPr lang="en-GB"/>
              <a:t>esearch Activity Distribution</a:t>
            </a:r>
            <a:endParaRPr/>
          </a:p>
        </p:txBody>
      </p:sp>
      <p:sp>
        <p:nvSpPr>
          <p:cNvPr id="124" name="Google Shape;124;p21"/>
          <p:cNvSpPr txBox="1"/>
          <p:nvPr/>
        </p:nvSpPr>
        <p:spPr>
          <a:xfrm>
            <a:off x="191375" y="1629975"/>
            <a:ext cx="2811000" cy="31863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Clr>
                <a:schemeClr val="lt2"/>
              </a:buClr>
              <a:buSzPts val="1300"/>
              <a:buChar char="●"/>
            </a:pPr>
            <a:r>
              <a:rPr lang="en-GB" sz="1300">
                <a:solidFill>
                  <a:schemeClr val="lt2"/>
                </a:solidFill>
              </a:rPr>
              <a:t>A heatmap is plotted, coloring each country based on its research activity.</a:t>
            </a:r>
            <a:endParaRPr sz="1300">
              <a:solidFill>
                <a:schemeClr val="lt2"/>
              </a:solidFill>
            </a:endParaRPr>
          </a:p>
          <a:p>
            <a:pPr indent="0" lvl="0" marL="457200" rtl="0" algn="l">
              <a:spcBef>
                <a:spcPts val="0"/>
              </a:spcBef>
              <a:spcAft>
                <a:spcPts val="0"/>
              </a:spcAft>
              <a:buNone/>
            </a:pPr>
            <a:r>
              <a:t/>
            </a:r>
            <a:endParaRPr sz="1300">
              <a:solidFill>
                <a:schemeClr val="lt2"/>
              </a:solidFill>
            </a:endParaRPr>
          </a:p>
          <a:p>
            <a:pPr indent="-311150" lvl="0" marL="457200" rtl="0" algn="l">
              <a:spcBef>
                <a:spcPts val="0"/>
              </a:spcBef>
              <a:spcAft>
                <a:spcPts val="0"/>
              </a:spcAft>
              <a:buClr>
                <a:schemeClr val="lt2"/>
              </a:buClr>
              <a:buSzPts val="1300"/>
              <a:buChar char="●"/>
            </a:pPr>
            <a:r>
              <a:rPr lang="en-GB" sz="1300">
                <a:solidFill>
                  <a:schemeClr val="lt2"/>
                </a:solidFill>
              </a:rPr>
              <a:t>Countries with higher research activity appear in warmer colors deep red and red, while those with lower activity are in cooler colors orange and white.</a:t>
            </a:r>
            <a:endParaRPr sz="1300">
              <a:solidFill>
                <a:schemeClr val="lt2"/>
              </a:solidFill>
            </a:endParaRPr>
          </a:p>
          <a:p>
            <a:pPr indent="0" lvl="0" marL="457200" rtl="0" algn="l">
              <a:spcBef>
                <a:spcPts val="0"/>
              </a:spcBef>
              <a:spcAft>
                <a:spcPts val="0"/>
              </a:spcAft>
              <a:buNone/>
            </a:pPr>
            <a:r>
              <a:t/>
            </a:r>
            <a:endParaRPr sz="1300">
              <a:solidFill>
                <a:schemeClr val="lt2"/>
              </a:solidFill>
            </a:endParaRPr>
          </a:p>
          <a:p>
            <a:pPr indent="-311150" lvl="0" marL="457200" rtl="0" algn="l">
              <a:spcBef>
                <a:spcPts val="0"/>
              </a:spcBef>
              <a:spcAft>
                <a:spcPts val="0"/>
              </a:spcAft>
              <a:buClr>
                <a:schemeClr val="lt2"/>
              </a:buClr>
              <a:buSzPts val="1300"/>
              <a:buChar char="●"/>
            </a:pPr>
            <a:r>
              <a:rPr lang="en-GB" sz="1300">
                <a:solidFill>
                  <a:schemeClr val="lt2"/>
                </a:solidFill>
              </a:rPr>
              <a:t>The heatmap provides a global view of where the research on APOE gene therapy,is concentrated.</a:t>
            </a:r>
            <a:endParaRPr sz="1300">
              <a:solidFill>
                <a:schemeClr val="lt2"/>
              </a:solidFill>
            </a:endParaRPr>
          </a:p>
        </p:txBody>
      </p:sp>
      <p:pic>
        <p:nvPicPr>
          <p:cNvPr id="125" name="Google Shape;125;p21"/>
          <p:cNvPicPr preferRelativeResize="0"/>
          <p:nvPr/>
        </p:nvPicPr>
        <p:blipFill>
          <a:blip r:embed="rId3">
            <a:alphaModFix/>
          </a:blip>
          <a:stretch>
            <a:fillRect/>
          </a:stretch>
        </p:blipFill>
        <p:spPr>
          <a:xfrm>
            <a:off x="3145050" y="1590925"/>
            <a:ext cx="5836825" cy="2633189"/>
          </a:xfrm>
          <a:prstGeom prst="rect">
            <a:avLst/>
          </a:prstGeom>
          <a:noFill/>
          <a:ln>
            <a:noFill/>
          </a:ln>
        </p:spPr>
      </p:pic>
      <p:pic>
        <p:nvPicPr>
          <p:cNvPr id="126" name="Google Shape;126;p21"/>
          <p:cNvPicPr preferRelativeResize="0"/>
          <p:nvPr/>
        </p:nvPicPr>
        <p:blipFill>
          <a:blip r:embed="rId4">
            <a:alphaModFix/>
          </a:blip>
          <a:stretch>
            <a:fillRect/>
          </a:stretch>
        </p:blipFill>
        <p:spPr>
          <a:xfrm>
            <a:off x="6928720" y="4131825"/>
            <a:ext cx="1903575" cy="8741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