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8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70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\Documents\data%20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\Documents\data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1.xlsx]Sheet6!PivotTable3</c:name>
    <c:fmtId val="2"/>
  </c:pivotSource>
  <c:chart>
    <c:title>
      <c:tx>
        <c:rich>
          <a:bodyPr/>
          <a:lstStyle/>
          <a:p>
            <a:pPr>
              <a:defRPr sz="1200" u="sng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pPr>
            <a:r>
              <a:rPr lang="en-US" sz="12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 WISE AVERAGE</a:t>
            </a:r>
            <a:r>
              <a:rPr lang="en-US" sz="1200" u="sng" baseline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SALARY DISTRIBUTION 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Sheet6!$A$4:$A$12</c:f>
              <c:strCache>
                <c:ptCount val="8"/>
                <c:pt idx="0">
                  <c:v>Customer Support</c:v>
                </c:pt>
                <c:pt idx="1">
                  <c:v>Finance</c:v>
                </c:pt>
                <c:pt idx="2">
                  <c:v>Grand Total</c:v>
                </c:pt>
                <c:pt idx="3">
                  <c:v>Human Resources</c:v>
                </c:pt>
                <c:pt idx="4">
                  <c:v>Leadership</c:v>
                </c:pt>
                <c:pt idx="5">
                  <c:v>Marketing</c:v>
                </c:pt>
                <c:pt idx="6">
                  <c:v>Operations and production</c:v>
                </c:pt>
                <c:pt idx="7">
                  <c:v>Sales</c:v>
                </c:pt>
              </c:strCache>
            </c:strRef>
          </c:cat>
          <c:val>
            <c:numRef>
              <c:f>Sheet6!$B$4:$B$12</c:f>
              <c:numCache>
                <c:formatCode>General</c:formatCode>
                <c:ptCount val="8"/>
                <c:pt idx="0">
                  <c:v>20880160</c:v>
                </c:pt>
                <c:pt idx="1">
                  <c:v>5861324</c:v>
                </c:pt>
                <c:pt idx="2">
                  <c:v>86057381</c:v>
                </c:pt>
                <c:pt idx="3">
                  <c:v>3264350</c:v>
                </c:pt>
                <c:pt idx="4">
                  <c:v>2544146</c:v>
                </c:pt>
                <c:pt idx="5">
                  <c:v>10014183</c:v>
                </c:pt>
                <c:pt idx="6">
                  <c:v>18946565</c:v>
                </c:pt>
                <c:pt idx="7">
                  <c:v>24546653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3A-4263-8FA3-25FDBD4CEC4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1061063396421798"/>
          <c:y val="0.11538167870931949"/>
          <c:w val="0.79633673540277861"/>
          <c:h val="0.12178556066962799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1.xlsx]Sheet9!PivotTable5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DEPARTMENT WISE MALE AND FEMALE COUNT 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4034989486650919E-2"/>
          <c:y val="0.21455827830726346"/>
          <c:w val="0.94853837188227985"/>
          <c:h val="0.669415037215087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F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Sheet9!$A$5:$A$11</c:f>
              <c:strCache>
                <c:ptCount val="6"/>
                <c:pt idx="0">
                  <c:v>Customer Support</c:v>
                </c:pt>
                <c:pt idx="1">
                  <c:v>Finance</c:v>
                </c:pt>
                <c:pt idx="2">
                  <c:v>Leadership</c:v>
                </c:pt>
                <c:pt idx="3">
                  <c:v>Marketing</c:v>
                </c:pt>
                <c:pt idx="4">
                  <c:v>Operations and production</c:v>
                </c:pt>
                <c:pt idx="5">
                  <c:v>Sales</c:v>
                </c:pt>
              </c:strCache>
            </c:strRef>
          </c:cat>
          <c:val>
            <c:numRef>
              <c:f>Sheet9!$B$5:$B$11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44-4F2A-9A44-7937B918FD47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Sheet9!$A$5:$A$11</c:f>
              <c:strCache>
                <c:ptCount val="6"/>
                <c:pt idx="0">
                  <c:v>Customer Support</c:v>
                </c:pt>
                <c:pt idx="1">
                  <c:v>Finance</c:v>
                </c:pt>
                <c:pt idx="2">
                  <c:v>Leadership</c:v>
                </c:pt>
                <c:pt idx="3">
                  <c:v>Marketing</c:v>
                </c:pt>
                <c:pt idx="4">
                  <c:v>Operations and production</c:v>
                </c:pt>
                <c:pt idx="5">
                  <c:v>Sales</c:v>
                </c:pt>
              </c:strCache>
            </c:strRef>
          </c:cat>
          <c:val>
            <c:numRef>
              <c:f>Sheet9!$C$5:$C$11</c:f>
              <c:numCache>
                <c:formatCode>General</c:formatCode>
                <c:ptCount val="6"/>
                <c:pt idx="0">
                  <c:v>14</c:v>
                </c:pt>
                <c:pt idx="1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44-4F2A-9A44-7937B918FD4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8081664"/>
        <c:axId val="168091648"/>
      </c:barChart>
      <c:catAx>
        <c:axId val="168081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168091648"/>
        <c:crosses val="autoZero"/>
        <c:auto val="1"/>
        <c:lblAlgn val="ctr"/>
        <c:lblOffset val="100"/>
        <c:noMultiLvlLbl val="0"/>
      </c:catAx>
      <c:valAx>
        <c:axId val="1680916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80816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4837831406254386"/>
          <c:y val="0.19910971751728773"/>
          <c:w val="0.20850560883858069"/>
          <c:h val="4.5924537960989151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7076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666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3356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66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0199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74576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42846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7823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41775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22790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8404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997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7946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1962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8323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5093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6783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3168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93773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  <p:sldLayoutId id="2147484000" r:id="rId14"/>
    <p:sldLayoutId id="2147484001" r:id="rId15"/>
    <p:sldLayoutId id="2147484002" r:id="rId16"/>
    <p:sldLayoutId id="2147484003" r:id="rId17"/>
    <p:sldLayoutId id="214748400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3575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MOHAMMED KAIF.M</a:t>
            </a:r>
          </a:p>
          <a:p>
            <a:r>
              <a:rPr lang="en-US" sz="2400" b="1" dirty="0"/>
              <a:t>REGISTER NO:312208146</a:t>
            </a:r>
          </a:p>
          <a:p>
            <a:r>
              <a:rPr lang="en-US" sz="2400" b="1" dirty="0"/>
              <a:t>DEPARTMENT:COMMERCE</a:t>
            </a:r>
          </a:p>
          <a:p>
            <a:r>
              <a:rPr lang="en-US" sz="2400" b="1" dirty="0"/>
              <a:t>COLLEGE: SIR THEAGARAYA COLLEGE 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2398" y="785794"/>
          <a:ext cx="4572032" cy="4143400"/>
        </p:xfrm>
        <a:graphic>
          <a:graphicData uri="http://schemas.openxmlformats.org/drawingml/2006/table">
            <a:tbl>
              <a:tblPr/>
              <a:tblGrid>
                <a:gridCol w="2210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Average of Sum of FTE Salary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Customer Support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20880160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5861324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86057381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Human 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3264350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Leadership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2544146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Marketing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10014183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Operations and production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18946565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24546653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21514345.25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167306" y="428604"/>
          <a:ext cx="6429420" cy="550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6713" y="642922"/>
          <a:ext cx="4929221" cy="550071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33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Count of Gender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Column Labels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Row Labels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Customer Support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Leadership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Marketing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Operations and production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810248" y="1214422"/>
          <a:ext cx="6381752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32656"/>
            <a:ext cx="10681335" cy="39395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concluded the sales department 14% of high salary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low level of salary pay to HR department and the majority of male staff working in this organization. This study help to improve the organization growth.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76296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C00000"/>
                </a:solidFill>
                <a:latin typeface="Algerian" pitchFamily="82" charset="0"/>
              </a:rPr>
              <a:t>PROJECT</a:t>
            </a:r>
            <a:r>
              <a:rPr sz="4250" spc="-8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4250" spc="25" dirty="0">
                <a:solidFill>
                  <a:srgbClr val="C00000"/>
                </a:solidFill>
                <a:latin typeface="Algerian" pitchFamily="82" charset="0"/>
              </a:rPr>
              <a:t>TITLE</a:t>
            </a:r>
            <a:endParaRPr sz="425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309522" y="2143116"/>
            <a:ext cx="85932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wise salary distribution, Male and Female count </a:t>
            </a:r>
            <a:endParaRPr lang="en-US" sz="2800" dirty="0">
              <a:solidFill>
                <a:srgbClr val="00B0F0"/>
              </a:solidFill>
            </a:endParaRP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7020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C00000"/>
                </a:solidFill>
                <a:latin typeface="Algerian" pitchFamily="82" charset="0"/>
              </a:rPr>
              <a:t>A</a:t>
            </a:r>
            <a:r>
              <a:rPr spc="-5" dirty="0">
                <a:solidFill>
                  <a:srgbClr val="C00000"/>
                </a:solidFill>
                <a:latin typeface="Algerian" pitchFamily="82" charset="0"/>
              </a:rPr>
              <a:t>G</a:t>
            </a:r>
            <a:r>
              <a:rPr spc="-3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pc="15" dirty="0">
                <a:solidFill>
                  <a:srgbClr val="C00000"/>
                </a:solidFill>
                <a:latin typeface="Algerian" pitchFamily="82" charset="0"/>
              </a:rPr>
              <a:t>N</a:t>
            </a:r>
            <a:r>
              <a:rPr dirty="0">
                <a:solidFill>
                  <a:srgbClr val="C00000"/>
                </a:solidFill>
                <a:latin typeface="Algerian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663352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20" dirty="0">
                <a:solidFill>
                  <a:srgbClr val="C00000"/>
                </a:solidFill>
                <a:latin typeface="Algerian" pitchFamily="82" charset="0"/>
              </a:rPr>
              <a:t>P</a:t>
            </a:r>
            <a:r>
              <a:rPr sz="4400" spc="15" dirty="0">
                <a:solidFill>
                  <a:srgbClr val="C00000"/>
                </a:solidFill>
                <a:latin typeface="Algerian" pitchFamily="82" charset="0"/>
              </a:rPr>
              <a:t>ROB</a:t>
            </a:r>
            <a:r>
              <a:rPr sz="4400" spc="55" dirty="0">
                <a:solidFill>
                  <a:srgbClr val="C00000"/>
                </a:solidFill>
                <a:latin typeface="Algerian" pitchFamily="82" charset="0"/>
              </a:rPr>
              <a:t>L</a:t>
            </a:r>
            <a:r>
              <a:rPr sz="4400" spc="-20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4400" spc="20" dirty="0">
                <a:solidFill>
                  <a:srgbClr val="C00000"/>
                </a:solidFill>
                <a:latin typeface="Algerian" pitchFamily="82" charset="0"/>
              </a:rPr>
              <a:t>M</a:t>
            </a:r>
            <a:r>
              <a:rPr sz="4400" dirty="0">
                <a:solidFill>
                  <a:srgbClr val="C00000"/>
                </a:solidFill>
                <a:latin typeface="Algerian" pitchFamily="82" charset="0"/>
              </a:rPr>
              <a:t>	</a:t>
            </a:r>
            <a:r>
              <a:rPr sz="4400" spc="10" dirty="0">
                <a:solidFill>
                  <a:srgbClr val="C00000"/>
                </a:solidFill>
                <a:latin typeface="Algerian" pitchFamily="82" charset="0"/>
              </a:rPr>
              <a:t>S</a:t>
            </a:r>
            <a:r>
              <a:rPr sz="4400" spc="-370" dirty="0">
                <a:solidFill>
                  <a:srgbClr val="C00000"/>
                </a:solidFill>
                <a:latin typeface="Algerian" pitchFamily="82" charset="0"/>
              </a:rPr>
              <a:t>T</a:t>
            </a:r>
            <a:r>
              <a:rPr sz="4400" spc="-375" dirty="0">
                <a:solidFill>
                  <a:srgbClr val="C00000"/>
                </a:solidFill>
                <a:latin typeface="Algerian" pitchFamily="82" charset="0"/>
              </a:rPr>
              <a:t>A</a:t>
            </a:r>
            <a:r>
              <a:rPr sz="4400" spc="15" dirty="0">
                <a:solidFill>
                  <a:srgbClr val="C00000"/>
                </a:solidFill>
                <a:latin typeface="Algerian" pitchFamily="82" charset="0"/>
              </a:rPr>
              <a:t>T</a:t>
            </a:r>
            <a:r>
              <a:rPr sz="4400" spc="-10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4400" spc="-20" dirty="0">
                <a:solidFill>
                  <a:srgbClr val="C00000"/>
                </a:solidFill>
                <a:latin typeface="Algerian" pitchFamily="82" charset="0"/>
              </a:rPr>
              <a:t>ME</a:t>
            </a:r>
            <a:r>
              <a:rPr sz="4400" spc="10" dirty="0">
                <a:solidFill>
                  <a:srgbClr val="C00000"/>
                </a:solidFill>
                <a:latin typeface="Algerian" pitchFamily="82" charset="0"/>
              </a:rPr>
              <a:t>NT</a:t>
            </a:r>
            <a:endParaRPr sz="4400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AE0531-B7C5-5285-FDA4-8D7C70E3BDD3}"/>
              </a:ext>
            </a:extLst>
          </p:cNvPr>
          <p:cNvSpPr txBox="1"/>
          <p:nvPr/>
        </p:nvSpPr>
        <p:spPr>
          <a:xfrm>
            <a:off x="533400" y="1600200"/>
            <a:ext cx="716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This study identified average salary of employee in department wise and count of male and female employee. </a:t>
            </a:r>
          </a:p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Its help to identify the employee salary growth.</a:t>
            </a:r>
          </a:p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C00000"/>
                </a:solidFill>
                <a:latin typeface="Algerian" pitchFamily="82" charset="0"/>
              </a:rPr>
              <a:t>PROJECT	</a:t>
            </a:r>
            <a:r>
              <a:rPr sz="4250" spc="-20" dirty="0">
                <a:solidFill>
                  <a:srgbClr val="C00000"/>
                </a:solidFill>
                <a:latin typeface="Algerian" pitchFamily="82" charset="0"/>
              </a:rPr>
              <a:t>OVERVIEW</a:t>
            </a:r>
            <a:endParaRPr sz="425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AA941-6BB6-2A57-5CA0-B5AA6CF2A269}"/>
              </a:ext>
            </a:extLst>
          </p:cNvPr>
          <p:cNvSpPr txBox="1"/>
          <p:nvPr/>
        </p:nvSpPr>
        <p:spPr>
          <a:xfrm>
            <a:off x="381000" y="1828800"/>
            <a:ext cx="8277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purpose of this project is to analyze the employee's working department and its salary. The gender count can be beneficial in boosting the number of employees.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F0229-F6C9-FAC4-4E16-C224FF22531C}"/>
              </a:ext>
            </a:extLst>
          </p:cNvPr>
          <p:cNvSpPr txBox="1"/>
          <p:nvPr/>
        </p:nvSpPr>
        <p:spPr>
          <a:xfrm>
            <a:off x="381000" y="3154740"/>
            <a:ext cx="8277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Conditional formatting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Pivot table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Pivot Chart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Average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6082348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>
                <a:solidFill>
                  <a:srgbClr val="C00000"/>
                </a:solidFill>
                <a:latin typeface="Algerian" pitchFamily="82" charset="0"/>
              </a:rPr>
              <a:t>W</a:t>
            </a:r>
            <a:r>
              <a:rPr sz="3600" spc="-20" dirty="0">
                <a:solidFill>
                  <a:srgbClr val="C00000"/>
                </a:solidFill>
                <a:latin typeface="Algerian" pitchFamily="82" charset="0"/>
              </a:rPr>
              <a:t>H</a:t>
            </a:r>
            <a:r>
              <a:rPr sz="3600" spc="20" dirty="0">
                <a:solidFill>
                  <a:srgbClr val="C00000"/>
                </a:solidFill>
                <a:latin typeface="Algerian" pitchFamily="82" charset="0"/>
              </a:rPr>
              <a:t>O</a:t>
            </a:r>
            <a:r>
              <a:rPr sz="3600" spc="-23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Algerian" pitchFamily="82" charset="0"/>
              </a:rPr>
              <a:t>AR</a:t>
            </a:r>
            <a:r>
              <a:rPr sz="3600" spc="1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3600" spc="-3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Algerian" pitchFamily="82" charset="0"/>
              </a:rPr>
              <a:t>T</a:t>
            </a:r>
            <a:r>
              <a:rPr sz="3600" spc="-15" dirty="0">
                <a:solidFill>
                  <a:srgbClr val="C00000"/>
                </a:solidFill>
                <a:latin typeface="Algerian" pitchFamily="82" charset="0"/>
              </a:rPr>
              <a:t>H</a:t>
            </a:r>
            <a:r>
              <a:rPr sz="3600" spc="1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3600" spc="-3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3600" spc="-20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3600" spc="30" dirty="0">
                <a:solidFill>
                  <a:srgbClr val="C00000"/>
                </a:solidFill>
                <a:latin typeface="Algerian" pitchFamily="82" charset="0"/>
              </a:rPr>
              <a:t>N</a:t>
            </a:r>
            <a:r>
              <a:rPr sz="3600" spc="15" dirty="0">
                <a:solidFill>
                  <a:srgbClr val="C00000"/>
                </a:solidFill>
                <a:latin typeface="Algerian" pitchFamily="82" charset="0"/>
              </a:rPr>
              <a:t>D</a:t>
            </a:r>
            <a:r>
              <a:rPr sz="3600" spc="-4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3600" dirty="0">
                <a:solidFill>
                  <a:srgbClr val="C00000"/>
                </a:solidFill>
                <a:latin typeface="Algerian" pitchFamily="82" charset="0"/>
              </a:rPr>
              <a:t>U</a:t>
            </a:r>
            <a:r>
              <a:rPr sz="3600" spc="10" dirty="0">
                <a:solidFill>
                  <a:srgbClr val="C00000"/>
                </a:solidFill>
                <a:latin typeface="Algerian" pitchFamily="82" charset="0"/>
              </a:rPr>
              <a:t>S</a:t>
            </a:r>
            <a:r>
              <a:rPr sz="3600" spc="-2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3600" spc="-10" dirty="0">
                <a:solidFill>
                  <a:srgbClr val="C00000"/>
                </a:solidFill>
                <a:latin typeface="Algerian" pitchFamily="82" charset="0"/>
              </a:rPr>
              <a:t>R</a:t>
            </a:r>
            <a:r>
              <a:rPr sz="3600" spc="5" dirty="0">
                <a:solidFill>
                  <a:srgbClr val="C00000"/>
                </a:solidFill>
                <a:latin typeface="Algerian" pitchFamily="82" charset="0"/>
              </a:rPr>
              <a:t>S?</a:t>
            </a:r>
            <a:endParaRPr sz="3600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B92B6-BD98-7999-E75C-B454CAEF6598}"/>
              </a:ext>
            </a:extLst>
          </p:cNvPr>
          <p:cNvSpPr txBox="1"/>
          <p:nvPr/>
        </p:nvSpPr>
        <p:spPr>
          <a:xfrm>
            <a:off x="457200" y="19050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Human Resources (HR) Department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Employee Requirement team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Operational Managers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IT and Data Management Teams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C50A3-DC05-7596-94E8-05AF9BCCF552}"/>
              </a:ext>
            </a:extLst>
          </p:cNvPr>
          <p:cNvSpPr txBox="1"/>
          <p:nvPr/>
        </p:nvSpPr>
        <p:spPr>
          <a:xfrm>
            <a:off x="2971800" y="1733549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95604" y="2000240"/>
            <a:ext cx="6096000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Comprehensive Data Management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Advanced Analytical Tools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Formulas and Functions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Pivot Tables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Visual Representation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Used to analyse different situation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5813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721AE-6499-198E-8F76-0EE48DE5C9ED}"/>
              </a:ext>
            </a:extLst>
          </p:cNvPr>
          <p:cNvSpPr txBox="1"/>
          <p:nvPr/>
        </p:nvSpPr>
        <p:spPr>
          <a:xfrm>
            <a:off x="755332" y="1175165"/>
            <a:ext cx="732186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Overview</a:t>
            </a:r>
            <a:r>
              <a:rPr lang="en-US" b="1" dirty="0"/>
              <a:t>:</a:t>
            </a:r>
          </a:p>
          <a:p>
            <a:r>
              <a:rPr lang="en-US" b="1" dirty="0"/>
              <a:t>The dataset contains information about employees within an organization, including their salaries and ages. This data is used to calculate and analyze average salary and average age metrics.</a:t>
            </a:r>
          </a:p>
          <a:p>
            <a:r>
              <a:rPr lang="en-IN" sz="2800" b="1" dirty="0"/>
              <a:t>Data Fields</a:t>
            </a:r>
            <a:r>
              <a:rPr lang="en-IN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Name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Surname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Age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Tenure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Gender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Region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Department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Manager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Hours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Salary Band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Performance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75943-ED22-8B97-34A9-27C50C2E9326}"/>
              </a:ext>
            </a:extLst>
          </p:cNvPr>
          <p:cNvSpPr txBox="1"/>
          <p:nvPr/>
        </p:nvSpPr>
        <p:spPr>
          <a:xfrm>
            <a:off x="739775" y="1447800"/>
            <a:ext cx="7108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Data cleaning.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Creating table.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Creating pivot chart.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Using  average formula 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372</TotalTime>
  <Words>397</Words>
  <Application>Microsoft Office PowerPoint</Application>
  <PresentationFormat>Widescreen</PresentationFormat>
  <Paragraphs>129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Calibri</vt:lpstr>
      <vt:lpstr>Century Gothic</vt:lpstr>
      <vt:lpstr>Roboto</vt:lpstr>
      <vt:lpstr>Times New Roman</vt:lpstr>
      <vt:lpstr>Trebuchet MS</vt:lpstr>
      <vt:lpstr>Wingdings</vt:lpstr>
      <vt:lpstr>Wingdings 3</vt:lpstr>
      <vt:lpstr>Ion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PowerPoint Presentation</vt:lpstr>
      <vt:lpstr>PowerPoint Presentation</vt:lpstr>
      <vt:lpstr>Conclusion  The study concluded the sales department 14% of high salary  and low level of salary pay to HR department and the majority of male staff working in this organization. This study help to improve the organization growth.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Kiran Kumar T</cp:lastModifiedBy>
  <cp:revision>19</cp:revision>
  <dcterms:created xsi:type="dcterms:W3CDTF">2024-03-29T15:07:22Z</dcterms:created>
  <dcterms:modified xsi:type="dcterms:W3CDTF">2024-08-28T09:33:50Z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