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605" autoAdjust="0"/>
    <p:restoredTop sz="86375" autoAdjust="0"/>
  </p:normalViewPr>
  <p:slideViewPr>
    <p:cSldViewPr>
      <p:cViewPr>
        <p:scale>
          <a:sx n="75" d="100"/>
          <a:sy n="75" d="100"/>
        </p:scale>
        <p:origin x="-1436" y="176"/>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D29F898-2A95-4A92-B85F-6A5AC1A762E6}" type="datetimeFigureOut">
              <a:rPr lang="en-GB" smtClean="0"/>
              <a:t>04/08/25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E9674C-3159-44E9-9164-CD2381FE3010}" type="slidenum">
              <a:rPr lang="en-GB" smtClean="0"/>
              <a:t>‹#›</a:t>
            </a:fld>
            <a:endParaRPr lang="en-GB"/>
          </a:p>
        </p:txBody>
      </p:sp>
    </p:spTree>
    <p:extLst>
      <p:ext uri="{BB962C8B-B14F-4D97-AF65-F5344CB8AC3E}">
        <p14:creationId xmlns:p14="http://schemas.microsoft.com/office/powerpoint/2010/main" val="1794225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D29F898-2A95-4A92-B85F-6A5AC1A762E6}" type="datetimeFigureOut">
              <a:rPr lang="en-GB" smtClean="0"/>
              <a:t>04/08/25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E9674C-3159-44E9-9164-CD2381FE3010}" type="slidenum">
              <a:rPr lang="en-GB" smtClean="0"/>
              <a:t>‹#›</a:t>
            </a:fld>
            <a:endParaRPr lang="en-GB"/>
          </a:p>
        </p:txBody>
      </p:sp>
    </p:spTree>
    <p:extLst>
      <p:ext uri="{BB962C8B-B14F-4D97-AF65-F5344CB8AC3E}">
        <p14:creationId xmlns:p14="http://schemas.microsoft.com/office/powerpoint/2010/main" val="2031840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D29F898-2A95-4A92-B85F-6A5AC1A762E6}" type="datetimeFigureOut">
              <a:rPr lang="en-GB" smtClean="0"/>
              <a:t>04/08/25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E9674C-3159-44E9-9164-CD2381FE3010}" type="slidenum">
              <a:rPr lang="en-GB" smtClean="0"/>
              <a:t>‹#›</a:t>
            </a:fld>
            <a:endParaRPr lang="en-GB"/>
          </a:p>
        </p:txBody>
      </p:sp>
    </p:spTree>
    <p:extLst>
      <p:ext uri="{BB962C8B-B14F-4D97-AF65-F5344CB8AC3E}">
        <p14:creationId xmlns:p14="http://schemas.microsoft.com/office/powerpoint/2010/main" val="1887526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D29F898-2A95-4A92-B85F-6A5AC1A762E6}" type="datetimeFigureOut">
              <a:rPr lang="en-GB" smtClean="0"/>
              <a:t>04/08/25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E9674C-3159-44E9-9164-CD2381FE3010}" type="slidenum">
              <a:rPr lang="en-GB" smtClean="0"/>
              <a:t>‹#›</a:t>
            </a:fld>
            <a:endParaRPr lang="en-GB"/>
          </a:p>
        </p:txBody>
      </p:sp>
    </p:spTree>
    <p:extLst>
      <p:ext uri="{BB962C8B-B14F-4D97-AF65-F5344CB8AC3E}">
        <p14:creationId xmlns:p14="http://schemas.microsoft.com/office/powerpoint/2010/main" val="2923578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9F898-2A95-4A92-B85F-6A5AC1A762E6}" type="datetimeFigureOut">
              <a:rPr lang="en-GB" smtClean="0"/>
              <a:t>04/08/25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E9674C-3159-44E9-9164-CD2381FE3010}" type="slidenum">
              <a:rPr lang="en-GB" smtClean="0"/>
              <a:t>‹#›</a:t>
            </a:fld>
            <a:endParaRPr lang="en-GB"/>
          </a:p>
        </p:txBody>
      </p:sp>
    </p:spTree>
    <p:extLst>
      <p:ext uri="{BB962C8B-B14F-4D97-AF65-F5344CB8AC3E}">
        <p14:creationId xmlns:p14="http://schemas.microsoft.com/office/powerpoint/2010/main" val="370497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D29F898-2A95-4A92-B85F-6A5AC1A762E6}" type="datetimeFigureOut">
              <a:rPr lang="en-GB" smtClean="0"/>
              <a:t>04/08/25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E9674C-3159-44E9-9164-CD2381FE3010}" type="slidenum">
              <a:rPr lang="en-GB" smtClean="0"/>
              <a:t>‹#›</a:t>
            </a:fld>
            <a:endParaRPr lang="en-GB"/>
          </a:p>
        </p:txBody>
      </p:sp>
    </p:spTree>
    <p:extLst>
      <p:ext uri="{BB962C8B-B14F-4D97-AF65-F5344CB8AC3E}">
        <p14:creationId xmlns:p14="http://schemas.microsoft.com/office/powerpoint/2010/main" val="79255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D29F898-2A95-4A92-B85F-6A5AC1A762E6}" type="datetimeFigureOut">
              <a:rPr lang="en-GB" smtClean="0"/>
              <a:t>04/08/25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8E9674C-3159-44E9-9164-CD2381FE3010}" type="slidenum">
              <a:rPr lang="en-GB" smtClean="0"/>
              <a:t>‹#›</a:t>
            </a:fld>
            <a:endParaRPr lang="en-GB"/>
          </a:p>
        </p:txBody>
      </p:sp>
    </p:spTree>
    <p:extLst>
      <p:ext uri="{BB962C8B-B14F-4D97-AF65-F5344CB8AC3E}">
        <p14:creationId xmlns:p14="http://schemas.microsoft.com/office/powerpoint/2010/main" val="692915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D29F898-2A95-4A92-B85F-6A5AC1A762E6}" type="datetimeFigureOut">
              <a:rPr lang="en-GB" smtClean="0"/>
              <a:t>04/08/25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8E9674C-3159-44E9-9164-CD2381FE3010}" type="slidenum">
              <a:rPr lang="en-GB" smtClean="0"/>
              <a:t>‹#›</a:t>
            </a:fld>
            <a:endParaRPr lang="en-GB"/>
          </a:p>
        </p:txBody>
      </p:sp>
    </p:spTree>
    <p:extLst>
      <p:ext uri="{BB962C8B-B14F-4D97-AF65-F5344CB8AC3E}">
        <p14:creationId xmlns:p14="http://schemas.microsoft.com/office/powerpoint/2010/main" val="3416858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9F898-2A95-4A92-B85F-6A5AC1A762E6}" type="datetimeFigureOut">
              <a:rPr lang="en-GB" smtClean="0"/>
              <a:t>04/08/25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8E9674C-3159-44E9-9164-CD2381FE3010}" type="slidenum">
              <a:rPr lang="en-GB" smtClean="0"/>
              <a:t>‹#›</a:t>
            </a:fld>
            <a:endParaRPr lang="en-GB"/>
          </a:p>
        </p:txBody>
      </p:sp>
    </p:spTree>
    <p:extLst>
      <p:ext uri="{BB962C8B-B14F-4D97-AF65-F5344CB8AC3E}">
        <p14:creationId xmlns:p14="http://schemas.microsoft.com/office/powerpoint/2010/main" val="267728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9F898-2A95-4A92-B85F-6A5AC1A762E6}" type="datetimeFigureOut">
              <a:rPr lang="en-GB" smtClean="0"/>
              <a:t>04/08/25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E9674C-3159-44E9-9164-CD2381FE3010}" type="slidenum">
              <a:rPr lang="en-GB" smtClean="0"/>
              <a:t>‹#›</a:t>
            </a:fld>
            <a:endParaRPr lang="en-GB"/>
          </a:p>
        </p:txBody>
      </p:sp>
    </p:spTree>
    <p:extLst>
      <p:ext uri="{BB962C8B-B14F-4D97-AF65-F5344CB8AC3E}">
        <p14:creationId xmlns:p14="http://schemas.microsoft.com/office/powerpoint/2010/main" val="620603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9F898-2A95-4A92-B85F-6A5AC1A762E6}" type="datetimeFigureOut">
              <a:rPr lang="en-GB" smtClean="0"/>
              <a:t>04/08/25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E9674C-3159-44E9-9164-CD2381FE3010}" type="slidenum">
              <a:rPr lang="en-GB" smtClean="0"/>
              <a:t>‹#›</a:t>
            </a:fld>
            <a:endParaRPr lang="en-GB"/>
          </a:p>
        </p:txBody>
      </p:sp>
    </p:spTree>
    <p:extLst>
      <p:ext uri="{BB962C8B-B14F-4D97-AF65-F5344CB8AC3E}">
        <p14:creationId xmlns:p14="http://schemas.microsoft.com/office/powerpoint/2010/main" val="418116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9F898-2A95-4A92-B85F-6A5AC1A762E6}" type="datetimeFigureOut">
              <a:rPr lang="en-GB" smtClean="0"/>
              <a:t>04/08/25</a:t>
            </a:fld>
            <a:endParaRPr lang="en-GB"/>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9674C-3159-44E9-9164-CD2381FE3010}" type="slidenum">
              <a:rPr lang="en-GB" smtClean="0"/>
              <a:t>‹#›</a:t>
            </a:fld>
            <a:endParaRPr lang="en-GB"/>
          </a:p>
        </p:txBody>
      </p:sp>
    </p:spTree>
    <p:extLst>
      <p:ext uri="{BB962C8B-B14F-4D97-AF65-F5344CB8AC3E}">
        <p14:creationId xmlns:p14="http://schemas.microsoft.com/office/powerpoint/2010/main" val="2817779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datatracker.ietf.org/doc/html/rfc867"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00" y="80688"/>
            <a:ext cx="9360000" cy="540000"/>
          </a:xfrm>
        </p:spPr>
        <p:style>
          <a:lnRef idx="2">
            <a:schemeClr val="dk1"/>
          </a:lnRef>
          <a:fillRef idx="1">
            <a:schemeClr val="lt1"/>
          </a:fillRef>
          <a:effectRef idx="0">
            <a:schemeClr val="dk1"/>
          </a:effectRef>
          <a:fontRef idx="minor">
            <a:schemeClr val="dk1"/>
          </a:fontRef>
        </p:style>
        <p:txBody>
          <a:bodyPr>
            <a:normAutofit/>
          </a:bodyPr>
          <a:lstStyle/>
          <a:p>
            <a:r>
              <a:rPr lang="en-US" sz="2800" b="1" dirty="0" smtClean="0"/>
              <a:t>Task 1: Scan Your Local Network for Open Ports</a:t>
            </a:r>
            <a:endParaRPr lang="en-GB" sz="2800" b="1" dirty="0"/>
          </a:p>
        </p:txBody>
      </p:sp>
      <p:sp>
        <p:nvSpPr>
          <p:cNvPr id="4" name="Content Placeholder 3"/>
          <p:cNvSpPr>
            <a:spLocks noGrp="1"/>
          </p:cNvSpPr>
          <p:nvPr>
            <p:ph idx="1"/>
          </p:nvPr>
        </p:nvSpPr>
        <p:spPr>
          <a:xfrm>
            <a:off x="273000" y="620688"/>
            <a:ext cx="9360000" cy="6048000"/>
          </a:xfrm>
          <a:noFill/>
          <a:ln w="25400">
            <a:solidFill>
              <a:schemeClr val="tx1"/>
            </a:solidFill>
          </a:ln>
        </p:spPr>
        <p:txBody>
          <a:bodyPr>
            <a:normAutofit fontScale="92500" lnSpcReduction="10000"/>
          </a:bodyPr>
          <a:lstStyle/>
          <a:p>
            <a:r>
              <a:rPr lang="en-GB" sz="2400" b="1" u="sng" dirty="0" smtClean="0"/>
              <a:t>Title</a:t>
            </a:r>
            <a:r>
              <a:rPr lang="en-GB" sz="2400" b="1" dirty="0" smtClean="0"/>
              <a:t> : </a:t>
            </a:r>
            <a:r>
              <a:rPr lang="en-US" sz="2400" dirty="0" smtClean="0"/>
              <a:t>Open Ports on Internal Network Devices</a:t>
            </a:r>
          </a:p>
          <a:p>
            <a:r>
              <a:rPr lang="en-GB" sz="2400" b="1" u="sng" dirty="0" smtClean="0"/>
              <a:t>Risk Rating </a:t>
            </a:r>
            <a:r>
              <a:rPr lang="en-GB" sz="2400" b="1" dirty="0" smtClean="0"/>
              <a:t>: </a:t>
            </a:r>
            <a:r>
              <a:rPr lang="en-US" sz="2400" dirty="0" smtClean="0"/>
              <a:t>Medium (CVSS: 5.3)</a:t>
            </a:r>
            <a:br>
              <a:rPr lang="en-US" sz="2400" dirty="0" smtClean="0"/>
            </a:br>
            <a:r>
              <a:rPr lang="en-US" sz="2400" dirty="0" smtClean="0"/>
              <a:t>Risk may vary depending on the specific services running and how </a:t>
            </a:r>
            <a:r>
              <a:rPr lang="en-GB" sz="2400" dirty="0" smtClean="0"/>
              <a:t>they are configured.</a:t>
            </a:r>
          </a:p>
          <a:p>
            <a:r>
              <a:rPr lang="en-US" sz="2400" b="1" u="sng" dirty="0" smtClean="0"/>
              <a:t>Summary</a:t>
            </a:r>
            <a:r>
              <a:rPr lang="en-US" sz="2400" b="1" dirty="0" smtClean="0"/>
              <a:t> :</a:t>
            </a:r>
            <a:r>
              <a:rPr lang="en-US" sz="2400" dirty="0" smtClean="0"/>
              <a:t> Several devices on the internal network were found to have open ports exposing services like HTTP, HTTPS, </a:t>
            </a:r>
            <a:r>
              <a:rPr lang="en-US" sz="2400" dirty="0" err="1" smtClean="0"/>
              <a:t>upnp</a:t>
            </a:r>
            <a:r>
              <a:rPr lang="en-US" sz="2400" dirty="0" smtClean="0"/>
              <a:t>, </a:t>
            </a:r>
            <a:r>
              <a:rPr lang="en-US" sz="2400" dirty="0" err="1" smtClean="0"/>
              <a:t>oracleas</a:t>
            </a:r>
            <a:r>
              <a:rPr lang="en-US" sz="2400" dirty="0" smtClean="0"/>
              <a:t>-https, http-proxy, https-alt, echo, discard, daytime, </a:t>
            </a:r>
            <a:r>
              <a:rPr lang="en-US" sz="2400" dirty="0" err="1" smtClean="0"/>
              <a:t>qotd</a:t>
            </a:r>
            <a:r>
              <a:rPr lang="en-US" sz="2400" dirty="0" smtClean="0"/>
              <a:t>, </a:t>
            </a:r>
            <a:r>
              <a:rPr lang="en-US" sz="2400" dirty="0" err="1" smtClean="0"/>
              <a:t>chargen</a:t>
            </a:r>
            <a:r>
              <a:rPr lang="en-US" sz="2400" dirty="0" smtClean="0"/>
              <a:t>, </a:t>
            </a:r>
            <a:r>
              <a:rPr lang="en-US" sz="2400" dirty="0" err="1" smtClean="0"/>
              <a:t>msrpc</a:t>
            </a:r>
            <a:r>
              <a:rPr lang="en-US" sz="2400" dirty="0" smtClean="0"/>
              <a:t>, </a:t>
            </a:r>
            <a:r>
              <a:rPr lang="en-US" sz="2400" dirty="0" err="1" smtClean="0"/>
              <a:t>netbios-ssn</a:t>
            </a:r>
            <a:r>
              <a:rPr lang="en-US" sz="2400" dirty="0" smtClean="0"/>
              <a:t>, </a:t>
            </a:r>
            <a:r>
              <a:rPr lang="en-US" sz="2400" dirty="0" err="1" smtClean="0"/>
              <a:t>microsoft</a:t>
            </a:r>
            <a:r>
              <a:rPr lang="en-US" sz="2400" dirty="0" smtClean="0"/>
              <a:t>-ds, </a:t>
            </a:r>
            <a:r>
              <a:rPr lang="en-US" sz="2400" dirty="0" err="1" smtClean="0"/>
              <a:t>msmq</a:t>
            </a:r>
            <a:r>
              <a:rPr lang="en-US" sz="2400" dirty="0" smtClean="0"/>
              <a:t>, zephyr-</a:t>
            </a:r>
            <a:r>
              <a:rPr lang="en-US" sz="2400" dirty="0" err="1" smtClean="0"/>
              <a:t>clt</a:t>
            </a:r>
            <a:r>
              <a:rPr lang="en-US" sz="2400" dirty="0" smtClean="0"/>
              <a:t>, </a:t>
            </a:r>
            <a:r>
              <a:rPr lang="en-US" sz="2400" dirty="0" err="1" smtClean="0"/>
              <a:t>eklogin</a:t>
            </a:r>
            <a:r>
              <a:rPr lang="en-US" sz="2400" dirty="0" smtClean="0"/>
              <a:t>, </a:t>
            </a:r>
            <a:r>
              <a:rPr lang="en-US" sz="2400" dirty="0" err="1" smtClean="0"/>
              <a:t>msmq-mgmt</a:t>
            </a:r>
            <a:r>
              <a:rPr lang="en-US" sz="2400" dirty="0" smtClean="0"/>
              <a:t>, </a:t>
            </a:r>
            <a:r>
              <a:rPr lang="en-US" sz="2400" dirty="0" err="1" smtClean="0"/>
              <a:t>wsdapi</a:t>
            </a:r>
            <a:r>
              <a:rPr lang="en-US" sz="2400" dirty="0" smtClean="0"/>
              <a:t>, </a:t>
            </a:r>
            <a:r>
              <a:rPr lang="en-US" sz="2400" dirty="0" err="1" smtClean="0"/>
              <a:t>realserver</a:t>
            </a:r>
            <a:r>
              <a:rPr lang="en-US" sz="2400" dirty="0" smtClean="0"/>
              <a:t>, and </a:t>
            </a:r>
            <a:r>
              <a:rPr lang="en-US" sz="2400" dirty="0" err="1" smtClean="0"/>
              <a:t>opsmessaging</a:t>
            </a:r>
            <a:r>
              <a:rPr lang="en-US" sz="2400" dirty="0" smtClean="0"/>
              <a:t>. If these services are misconfigured or outdated, they can become an entry point for attackers inside the network. This report outlines the services found, associated risks, and remediation steps.</a:t>
            </a:r>
          </a:p>
          <a:p>
            <a:r>
              <a:rPr lang="en-GB" sz="2400" b="1" u="sng" dirty="0" smtClean="0"/>
              <a:t>Background</a:t>
            </a:r>
            <a:r>
              <a:rPr lang="en-GB" sz="2400" b="1" dirty="0" smtClean="0"/>
              <a:t> : </a:t>
            </a:r>
            <a:r>
              <a:rPr lang="en-US" sz="2400" dirty="0" smtClean="0"/>
              <a:t>Port scanning is a key reconnaissance method used by attackers to map a network. Open ports can expose services such as file sharing, remote access, or web servers. If these are left unsecured, they can be exploited to gain unauthorized access or move laterally within the network. In this task, a TCP SYN scan was used via </a:t>
            </a:r>
            <a:r>
              <a:rPr lang="en-US" sz="2400" b="1" dirty="0" err="1" smtClean="0"/>
              <a:t>Nmap</a:t>
            </a:r>
            <a:r>
              <a:rPr lang="en-US" sz="2400" dirty="0" smtClean="0"/>
              <a:t> to discover devices and open ports on the local subnet. Tools like </a:t>
            </a:r>
            <a:r>
              <a:rPr lang="en-US" sz="2400" b="1" dirty="0" smtClean="0"/>
              <a:t>Wireshark</a:t>
            </a:r>
            <a:r>
              <a:rPr lang="en-US" sz="2400" dirty="0" smtClean="0"/>
              <a:t> were optionally used to analyze packet behavior during the scan.</a:t>
            </a:r>
            <a:endParaRPr lang="en-GB" sz="2400" b="1" dirty="0"/>
          </a:p>
        </p:txBody>
      </p:sp>
    </p:spTree>
    <p:extLst>
      <p:ext uri="{BB962C8B-B14F-4D97-AF65-F5344CB8AC3E}">
        <p14:creationId xmlns:p14="http://schemas.microsoft.com/office/powerpoint/2010/main" val="851794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480" y="164249"/>
            <a:ext cx="9360000" cy="6480000"/>
          </a:xfrm>
          <a:prstGeom prst="rect">
            <a:avLst/>
          </a:prstGeom>
          <a:noFill/>
          <a:ln w="25400">
            <a:solidFill>
              <a:schemeClr val="tx1"/>
            </a:solidFill>
          </a:ln>
        </p:spPr>
        <p:txBody>
          <a:bodyPr wrap="none" rtlCol="0">
            <a:spAutoFit/>
          </a:bodyPr>
          <a:lstStyle/>
          <a:p>
            <a:pPr marL="285750" indent="-285750">
              <a:buFont typeface="Wingdings" panose="05000000000000000000" pitchFamily="2" charset="2"/>
              <a:buChar char="Ø"/>
            </a:pPr>
            <a:r>
              <a:rPr lang="en-US" sz="2400" b="1" dirty="0" smtClean="0"/>
              <a:t>Image 5</a:t>
            </a:r>
            <a:endParaRPr lang="en-GB"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496" y="764704"/>
            <a:ext cx="9057456" cy="5572125"/>
          </a:xfrm>
          <a:prstGeom prst="rect">
            <a:avLst/>
          </a:prstGeom>
        </p:spPr>
      </p:pic>
    </p:spTree>
    <p:extLst>
      <p:ext uri="{BB962C8B-B14F-4D97-AF65-F5344CB8AC3E}">
        <p14:creationId xmlns:p14="http://schemas.microsoft.com/office/powerpoint/2010/main" val="3607800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480" y="188640"/>
            <a:ext cx="9360000" cy="6480000"/>
          </a:xfrm>
          <a:prstGeom prst="rect">
            <a:avLst/>
          </a:prstGeom>
          <a:noFill/>
          <a:ln w="25400">
            <a:solidFill>
              <a:schemeClr val="tx1"/>
            </a:solidFill>
          </a:ln>
        </p:spPr>
        <p:txBody>
          <a:bodyPr wrap="none" rtlCol="0">
            <a:spAutoFit/>
          </a:bodyPr>
          <a:lstStyle/>
          <a:p>
            <a:pPr marL="285750" indent="-285750">
              <a:buFont typeface="Wingdings" panose="05000000000000000000" pitchFamily="2" charset="2"/>
              <a:buChar char="Ø"/>
            </a:pPr>
            <a:r>
              <a:rPr lang="en-US" sz="2400" b="1" dirty="0" smtClean="0"/>
              <a:t>Image 6</a:t>
            </a:r>
            <a:endParaRPr lang="en-GB"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496" y="921792"/>
            <a:ext cx="9001000" cy="5572125"/>
          </a:xfrm>
          <a:prstGeom prst="rect">
            <a:avLst/>
          </a:prstGeom>
        </p:spPr>
      </p:pic>
    </p:spTree>
    <p:extLst>
      <p:ext uri="{BB962C8B-B14F-4D97-AF65-F5344CB8AC3E}">
        <p14:creationId xmlns:p14="http://schemas.microsoft.com/office/powerpoint/2010/main" val="1122790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472" y="116632"/>
            <a:ext cx="9360000" cy="6555641"/>
          </a:xfrm>
          <a:prstGeom prst="rect">
            <a:avLst/>
          </a:prstGeom>
          <a:noFill/>
          <a:ln w="25400">
            <a:solidFill>
              <a:schemeClr val="tx1"/>
            </a:solidFill>
          </a:ln>
        </p:spPr>
        <p:txBody>
          <a:bodyPr wrap="square" rtlCol="0">
            <a:spAutoFit/>
          </a:bodyPr>
          <a:lstStyle/>
          <a:p>
            <a:r>
              <a:rPr lang="en-US" sz="2400" b="1" u="sng" dirty="0" smtClean="0"/>
              <a:t>Impact </a:t>
            </a:r>
            <a:r>
              <a:rPr lang="en-US" sz="2400" b="1" dirty="0" smtClean="0"/>
              <a:t>:</a:t>
            </a:r>
          </a:p>
          <a:p>
            <a:r>
              <a:rPr lang="en-US" dirty="0" smtClean="0"/>
              <a:t>If these open ports expose outdated or misconfigured services:</a:t>
            </a:r>
          </a:p>
          <a:p>
            <a:pPr marL="342900" indent="-342900">
              <a:buFont typeface="Arial" panose="020B0604020202020204" pitchFamily="34" charset="0"/>
              <a:buChar char="•"/>
            </a:pPr>
            <a:r>
              <a:rPr lang="en-US" b="1" dirty="0" smtClean="0"/>
              <a:t>Echo (7) </a:t>
            </a:r>
            <a:r>
              <a:rPr lang="en-US" b="1" dirty="0"/>
              <a:t>Echo </a:t>
            </a:r>
            <a:r>
              <a:rPr lang="en-US" dirty="0"/>
              <a:t>Service, somewhat outdated by ICMP echo. Port just echoes whatever is sent to it. This feature can be used in many attacks, such as Smurf/</a:t>
            </a:r>
            <a:r>
              <a:rPr lang="en-US" dirty="0" err="1"/>
              <a:t>Fraggle</a:t>
            </a:r>
            <a:r>
              <a:rPr lang="en-US" dirty="0" smtClean="0"/>
              <a:t>.</a:t>
            </a:r>
          </a:p>
          <a:p>
            <a:pPr marL="342900" indent="-342900">
              <a:buFont typeface="Arial" panose="020B0604020202020204" pitchFamily="34" charset="0"/>
              <a:buChar char="•"/>
            </a:pPr>
            <a:r>
              <a:rPr lang="en-US" b="1" dirty="0" smtClean="0"/>
              <a:t>Discard (9</a:t>
            </a:r>
            <a:r>
              <a:rPr lang="en-US" dirty="0" smtClean="0"/>
              <a:t>) </a:t>
            </a:r>
            <a:r>
              <a:rPr lang="en-US" dirty="0"/>
              <a:t>Discard server - this protocol is only installed on machines for test purposes. The service listening at this port (both TCP and UDP) simply discards any input</a:t>
            </a:r>
            <a:r>
              <a:rPr lang="en-US" dirty="0" smtClean="0"/>
              <a:t>.</a:t>
            </a:r>
          </a:p>
          <a:p>
            <a:pPr marL="342900" indent="-342900">
              <a:buFont typeface="Arial" panose="020B0604020202020204" pitchFamily="34" charset="0"/>
              <a:buChar char="•"/>
            </a:pPr>
            <a:r>
              <a:rPr lang="en-US" b="1" dirty="0" smtClean="0"/>
              <a:t>Daytime (13) </a:t>
            </a:r>
            <a:r>
              <a:rPr lang="en-US" dirty="0"/>
              <a:t>Daytime service [</a:t>
            </a:r>
            <a:r>
              <a:rPr lang="en-US" dirty="0">
                <a:hlinkClick r:id="rId2" tooltip="RFC 867"/>
              </a:rPr>
              <a:t>RFC 867</a:t>
            </a:r>
            <a:r>
              <a:rPr lang="en-US" dirty="0"/>
              <a:t>] - responds with the current time of day. Different machines respond with slightly different date/time format, so port can be used to fingerprint machines</a:t>
            </a:r>
            <a:r>
              <a:rPr lang="en-US" dirty="0" smtClean="0"/>
              <a:t>.</a:t>
            </a:r>
          </a:p>
          <a:p>
            <a:pPr marL="342900" indent="-342900">
              <a:buFont typeface="Arial" panose="020B0604020202020204" pitchFamily="34" charset="0"/>
              <a:buChar char="•"/>
            </a:pPr>
            <a:r>
              <a:rPr lang="en-US" b="1" dirty="0" err="1"/>
              <a:t>q</a:t>
            </a:r>
            <a:r>
              <a:rPr lang="en-US" b="1" dirty="0" err="1" smtClean="0"/>
              <a:t>otd</a:t>
            </a:r>
            <a:r>
              <a:rPr lang="en-US" b="1" dirty="0" smtClean="0"/>
              <a:t> (17) </a:t>
            </a:r>
            <a:r>
              <a:rPr lang="en-US" dirty="0" smtClean="0"/>
              <a:t>Rarely used today. Can be abused in </a:t>
            </a:r>
            <a:r>
              <a:rPr lang="en-US" b="1" dirty="0" smtClean="0"/>
              <a:t>UDP-based amplification DDoS attacks</a:t>
            </a:r>
            <a:r>
              <a:rPr lang="en-US" dirty="0" smtClean="0"/>
              <a:t>. Should be disabled unless used for a very specific internal purpose.</a:t>
            </a:r>
          </a:p>
          <a:p>
            <a:pPr marL="342900" indent="-342900">
              <a:buFont typeface="Arial" panose="020B0604020202020204" pitchFamily="34" charset="0"/>
              <a:buChar char="•"/>
            </a:pPr>
            <a:r>
              <a:rPr lang="en-US" b="1" dirty="0" err="1" smtClean="0"/>
              <a:t>Chargen</a:t>
            </a:r>
            <a:r>
              <a:rPr lang="en-US" b="1" dirty="0" smtClean="0"/>
              <a:t>(19) </a:t>
            </a:r>
            <a:r>
              <a:rPr lang="en-US" dirty="0" smtClean="0"/>
              <a:t>Dangerous. Historically used for testing, now often abused in </a:t>
            </a:r>
            <a:r>
              <a:rPr lang="en-US" b="1" dirty="0" smtClean="0"/>
              <a:t>DDoS reflection/amplification attacks</a:t>
            </a:r>
            <a:r>
              <a:rPr lang="en-US" dirty="0" smtClean="0"/>
              <a:t>. Disable unless absolutely needed.</a:t>
            </a:r>
          </a:p>
          <a:p>
            <a:pPr marL="342900" indent="-342900">
              <a:buFont typeface="Arial" panose="020B0604020202020204" pitchFamily="34" charset="0"/>
              <a:buChar char="•"/>
            </a:pPr>
            <a:r>
              <a:rPr lang="en-GB" b="1" dirty="0" smtClean="0"/>
              <a:t>HTTP (80) </a:t>
            </a:r>
            <a:r>
              <a:rPr lang="en-GB" dirty="0" smtClean="0"/>
              <a:t>Normal for web services, but check for </a:t>
            </a:r>
            <a:r>
              <a:rPr lang="en-GB" b="1" dirty="0" smtClean="0"/>
              <a:t>outdated IIS versions</a:t>
            </a:r>
            <a:r>
              <a:rPr lang="en-GB" dirty="0" smtClean="0"/>
              <a:t>, </a:t>
            </a:r>
            <a:r>
              <a:rPr lang="en-GB" b="1" dirty="0" smtClean="0"/>
              <a:t>unpatched web apps</a:t>
            </a:r>
            <a:r>
              <a:rPr lang="en-GB" dirty="0" smtClean="0"/>
              <a:t>, or </a:t>
            </a:r>
            <a:r>
              <a:rPr lang="en-GB" b="1" dirty="0" smtClean="0"/>
              <a:t>default pages</a:t>
            </a:r>
            <a:r>
              <a:rPr lang="en-GB" dirty="0" smtClean="0"/>
              <a:t> that leak info. Target for XSS, </a:t>
            </a:r>
            <a:r>
              <a:rPr lang="en-GB" dirty="0" err="1" smtClean="0"/>
              <a:t>SQLi</a:t>
            </a:r>
            <a:r>
              <a:rPr lang="en-GB" dirty="0" smtClean="0"/>
              <a:t>, etc.</a:t>
            </a:r>
          </a:p>
          <a:p>
            <a:pPr marL="342900" indent="-342900">
              <a:buFont typeface="Arial" panose="020B0604020202020204" pitchFamily="34" charset="0"/>
              <a:buChar char="•"/>
            </a:pPr>
            <a:r>
              <a:rPr lang="en-GB" b="1" dirty="0" smtClean="0"/>
              <a:t>MSRPC (135) </a:t>
            </a:r>
            <a:r>
              <a:rPr lang="en-US" dirty="0" smtClean="0"/>
              <a:t>Critical Windows service used for </a:t>
            </a:r>
            <a:r>
              <a:rPr lang="en-US" b="1" dirty="0" err="1" smtClean="0"/>
              <a:t>DCom</a:t>
            </a:r>
            <a:r>
              <a:rPr lang="en-US" b="1" dirty="0" smtClean="0"/>
              <a:t>, WMI</a:t>
            </a:r>
            <a:r>
              <a:rPr lang="en-US" dirty="0" smtClean="0"/>
              <a:t>, etc. Can be abused for </a:t>
            </a:r>
            <a:r>
              <a:rPr lang="en-US" b="1" dirty="0" smtClean="0"/>
              <a:t>remote code execution</a:t>
            </a:r>
            <a:r>
              <a:rPr lang="en-US" dirty="0" smtClean="0"/>
              <a:t> or </a:t>
            </a:r>
            <a:r>
              <a:rPr lang="en-US" b="1" dirty="0" smtClean="0"/>
              <a:t>lateral movement</a:t>
            </a:r>
            <a:r>
              <a:rPr lang="en-US" dirty="0" smtClean="0"/>
              <a:t> (e.g., with tools like </a:t>
            </a:r>
            <a:r>
              <a:rPr lang="en-US" dirty="0" err="1" smtClean="0"/>
              <a:t>Mimikatz</a:t>
            </a:r>
            <a:r>
              <a:rPr lang="en-US" dirty="0" smtClean="0"/>
              <a:t> or </a:t>
            </a:r>
            <a:r>
              <a:rPr lang="en-US" dirty="0" err="1" smtClean="0"/>
              <a:t>EternalBlue</a:t>
            </a:r>
            <a:r>
              <a:rPr lang="en-US" dirty="0" smtClean="0"/>
              <a:t>).</a:t>
            </a:r>
          </a:p>
          <a:p>
            <a:pPr marL="342900" indent="-342900">
              <a:buFont typeface="Arial" panose="020B0604020202020204" pitchFamily="34" charset="0"/>
              <a:buChar char="•"/>
            </a:pPr>
            <a:r>
              <a:rPr lang="en-US" b="1" dirty="0" smtClean="0"/>
              <a:t>NetBIOS-SSN (139/</a:t>
            </a:r>
            <a:r>
              <a:rPr lang="en-US" b="1" dirty="0" err="1" smtClean="0"/>
              <a:t>tcp</a:t>
            </a:r>
            <a:r>
              <a:rPr lang="en-US" b="1" dirty="0" smtClean="0"/>
              <a:t>)</a:t>
            </a:r>
            <a:r>
              <a:rPr lang="en-US" dirty="0" smtClean="0"/>
              <a:t> may leak sensitive share names or credentials, and is often used in NTLM relay and credential harvesting attacks.</a:t>
            </a:r>
          </a:p>
          <a:p>
            <a:pPr marL="342900" indent="-342900">
              <a:buFont typeface="Arial" panose="020B0604020202020204" pitchFamily="34" charset="0"/>
              <a:buChar char="•"/>
            </a:pPr>
            <a:r>
              <a:rPr lang="en-US" b="1" dirty="0" smtClean="0"/>
              <a:t>SMB (445/</a:t>
            </a:r>
            <a:r>
              <a:rPr lang="en-US" b="1" dirty="0" err="1" smtClean="0"/>
              <a:t>tcp</a:t>
            </a:r>
            <a:r>
              <a:rPr lang="en-US" b="1" dirty="0" smtClean="0"/>
              <a:t>)</a:t>
            </a:r>
            <a:r>
              <a:rPr lang="en-US" dirty="0" smtClean="0"/>
              <a:t> may be exploited by malware (e.g., </a:t>
            </a:r>
            <a:r>
              <a:rPr lang="en-US" dirty="0" err="1" smtClean="0"/>
              <a:t>WannaCry</a:t>
            </a:r>
            <a:r>
              <a:rPr lang="en-US" dirty="0" smtClean="0"/>
              <a:t>, </a:t>
            </a:r>
            <a:r>
              <a:rPr lang="en-US" dirty="0" err="1" smtClean="0"/>
              <a:t>NotPetya</a:t>
            </a:r>
            <a:r>
              <a:rPr lang="en-US" dirty="0" smtClean="0"/>
              <a:t>) to perform remote code execution or lateral movement.</a:t>
            </a:r>
          </a:p>
          <a:p>
            <a:pPr marL="342900" indent="-342900">
              <a:buFont typeface="Arial" panose="020B0604020202020204" pitchFamily="34" charset="0"/>
              <a:buChar char="•"/>
            </a:pPr>
            <a:r>
              <a:rPr lang="en-US" b="1" dirty="0" smtClean="0"/>
              <a:t>MSMQ (1801/</a:t>
            </a:r>
            <a:r>
              <a:rPr lang="en-US" b="1" dirty="0" err="1" smtClean="0"/>
              <a:t>tcp</a:t>
            </a:r>
            <a:r>
              <a:rPr lang="en-US" b="1" dirty="0" smtClean="0"/>
              <a:t>)</a:t>
            </a:r>
            <a:r>
              <a:rPr lang="en-US" dirty="0" smtClean="0"/>
              <a:t> may allow unauthorized message injection or information disclosure if message authentication is not enforced.</a:t>
            </a:r>
          </a:p>
        </p:txBody>
      </p:sp>
    </p:spTree>
    <p:extLst>
      <p:ext uri="{BB962C8B-B14F-4D97-AF65-F5344CB8AC3E}">
        <p14:creationId xmlns:p14="http://schemas.microsoft.com/office/powerpoint/2010/main" val="2711774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280" y="332656"/>
            <a:ext cx="9289032" cy="6186309"/>
          </a:xfrm>
          <a:prstGeom prst="rect">
            <a:avLst/>
          </a:prstGeom>
          <a:noFill/>
          <a:ln w="25400">
            <a:solidFill>
              <a:schemeClr val="tx1"/>
            </a:solidFill>
          </a:ln>
        </p:spPr>
        <p:txBody>
          <a:bodyPr wrap="square" rtlCol="0">
            <a:spAutoFit/>
          </a:bodyPr>
          <a:lstStyle/>
          <a:p>
            <a:pPr marL="285750" indent="-285750">
              <a:buFont typeface="Arial" panose="020B0604020202020204" pitchFamily="34" charset="0"/>
              <a:buChar char="•"/>
            </a:pPr>
            <a:r>
              <a:rPr lang="en-US" b="1" dirty="0" smtClean="0"/>
              <a:t>MSRPC (2103/</a:t>
            </a:r>
            <a:r>
              <a:rPr lang="en-US" b="1" dirty="0" err="1" smtClean="0"/>
              <a:t>tcp</a:t>
            </a:r>
            <a:r>
              <a:rPr lang="en-US" b="1" dirty="0" smtClean="0"/>
              <a:t>, 2105/</a:t>
            </a:r>
            <a:r>
              <a:rPr lang="en-US" b="1" dirty="0" err="1" smtClean="0"/>
              <a:t>tcp</a:t>
            </a:r>
            <a:r>
              <a:rPr lang="en-US" b="1" dirty="0" smtClean="0"/>
              <a:t>, 2107/</a:t>
            </a:r>
            <a:r>
              <a:rPr lang="en-US" b="1" dirty="0" err="1" smtClean="0"/>
              <a:t>tcp</a:t>
            </a:r>
            <a:r>
              <a:rPr lang="en-US" b="1" dirty="0" smtClean="0"/>
              <a:t>)</a:t>
            </a:r>
            <a:r>
              <a:rPr lang="en-US" dirty="0" smtClean="0"/>
              <a:t> may expose Windows services to remote enumeration</a:t>
            </a:r>
          </a:p>
          <a:p>
            <a:pPr marL="285750" indent="-285750">
              <a:buFont typeface="Arial" panose="020B0604020202020204" pitchFamily="34" charset="0"/>
              <a:buChar char="•"/>
            </a:pPr>
            <a:r>
              <a:rPr lang="en-US" dirty="0" smtClean="0"/>
              <a:t>or abuse if not properly secured.</a:t>
            </a:r>
            <a:endParaRPr lang="en-GB" dirty="0" smtClean="0"/>
          </a:p>
          <a:p>
            <a:pPr marL="285750" indent="-285750">
              <a:buFont typeface="Arial" panose="020B0604020202020204" pitchFamily="34" charset="0"/>
              <a:buChar char="•"/>
            </a:pPr>
            <a:r>
              <a:rPr lang="en-US" b="1" dirty="0" smtClean="0"/>
              <a:t>HTTPAPI (5357/</a:t>
            </a:r>
            <a:r>
              <a:rPr lang="en-US" b="1" dirty="0" err="1" smtClean="0"/>
              <a:t>tcp</a:t>
            </a:r>
            <a:r>
              <a:rPr lang="en-US" b="1" dirty="0" smtClean="0"/>
              <a:t>)</a:t>
            </a:r>
            <a:r>
              <a:rPr lang="en-US" dirty="0" smtClean="0"/>
              <a:t> may reveal device capabilities or allow remote control via SSDP/UPnP, leading to potential misuse.</a:t>
            </a:r>
          </a:p>
          <a:p>
            <a:pPr marL="285750" indent="-285750">
              <a:buFont typeface="Arial" panose="020B0604020202020204" pitchFamily="34" charset="0"/>
              <a:buChar char="•"/>
            </a:pPr>
            <a:r>
              <a:rPr lang="en-US" b="1" dirty="0" err="1" smtClean="0"/>
              <a:t>RealServer</a:t>
            </a:r>
            <a:r>
              <a:rPr lang="en-US" b="1" dirty="0" smtClean="0"/>
              <a:t> (7070/</a:t>
            </a:r>
            <a:r>
              <a:rPr lang="en-US" b="1" dirty="0" err="1" smtClean="0"/>
              <a:t>tcp</a:t>
            </a:r>
            <a:r>
              <a:rPr lang="en-US" b="1" dirty="0" smtClean="0"/>
              <a:t>)</a:t>
            </a:r>
            <a:r>
              <a:rPr lang="en-US" dirty="0" smtClean="0"/>
              <a:t> may be a legacy streaming service vulnerable to SSL downgrade or outdated protocol attacks.</a:t>
            </a:r>
          </a:p>
          <a:p>
            <a:pPr marL="285750" indent="-285750">
              <a:buFont typeface="Arial" panose="020B0604020202020204" pitchFamily="34" charset="0"/>
              <a:buChar char="•"/>
            </a:pPr>
            <a:r>
              <a:rPr lang="en-US" b="1" dirty="0" smtClean="0"/>
              <a:t>Unknown Service (8090/</a:t>
            </a:r>
            <a:r>
              <a:rPr lang="en-US" b="1" dirty="0" err="1" smtClean="0"/>
              <a:t>tcp</a:t>
            </a:r>
            <a:r>
              <a:rPr lang="en-US" b="1" dirty="0" smtClean="0"/>
              <a:t>)</a:t>
            </a:r>
            <a:r>
              <a:rPr lang="en-US" dirty="0" smtClean="0"/>
              <a:t> may represent a custom or misconfigured application that could expose sensitive data or contain unknown vulnerabilities.</a:t>
            </a:r>
          </a:p>
          <a:p>
            <a:pPr marL="285750" indent="-285750">
              <a:buFont typeface="Arial" panose="020B0604020202020204" pitchFamily="34" charset="0"/>
              <a:buChar char="•"/>
            </a:pPr>
            <a:r>
              <a:rPr lang="en-US" b="1" dirty="0" smtClean="0"/>
              <a:t>SSL/HTTP (443/</a:t>
            </a:r>
            <a:r>
              <a:rPr lang="en-US" b="1" dirty="0" err="1" smtClean="0"/>
              <a:t>tcp</a:t>
            </a:r>
            <a:r>
              <a:rPr lang="en-US" b="1" dirty="0" smtClean="0"/>
              <a:t>)</a:t>
            </a:r>
            <a:r>
              <a:rPr lang="en-US" dirty="0" smtClean="0"/>
              <a:t> may expose HTTPS applications to vulnerabilities such as SSL misconfiguration, weak ciphers, or outdated web apps.</a:t>
            </a:r>
          </a:p>
          <a:p>
            <a:pPr marL="285750" indent="-285750">
              <a:buFont typeface="Arial" panose="020B0604020202020204" pitchFamily="34" charset="0"/>
              <a:buChar char="•"/>
            </a:pPr>
            <a:r>
              <a:rPr lang="en-US" b="1" dirty="0" smtClean="0"/>
              <a:t>UPnP (1900/</a:t>
            </a:r>
            <a:r>
              <a:rPr lang="en-US" b="1" dirty="0" err="1" smtClean="0"/>
              <a:t>tcp</a:t>
            </a:r>
            <a:r>
              <a:rPr lang="en-US" b="1" dirty="0" smtClean="0"/>
              <a:t>)</a:t>
            </a:r>
            <a:r>
              <a:rPr lang="en-US" dirty="0" smtClean="0"/>
              <a:t> may leak device information or allow remote control of services via SSDP, which can be abused for lateral movement or attacks.</a:t>
            </a:r>
          </a:p>
          <a:p>
            <a:pPr marL="285750" indent="-285750">
              <a:buFont typeface="Arial" panose="020B0604020202020204" pitchFamily="34" charset="0"/>
              <a:buChar char="•"/>
            </a:pPr>
            <a:r>
              <a:rPr lang="en-GB" b="1" dirty="0" err="1" smtClean="0"/>
              <a:t>OracleAS</a:t>
            </a:r>
            <a:r>
              <a:rPr lang="en-GB" b="1" dirty="0" smtClean="0"/>
              <a:t>-HTTPS (7443/</a:t>
            </a:r>
            <a:r>
              <a:rPr lang="en-GB" b="1" dirty="0" err="1" smtClean="0"/>
              <a:t>tcp</a:t>
            </a:r>
            <a:r>
              <a:rPr lang="en-GB" b="1" dirty="0" smtClean="0"/>
              <a:t>)</a:t>
            </a:r>
            <a:r>
              <a:rPr lang="en-GB" dirty="0" smtClean="0"/>
              <a:t> may expose Oracle-based services to SSL vulnerabilities or outdated web frameworks.</a:t>
            </a:r>
          </a:p>
          <a:p>
            <a:pPr marL="285750" indent="-285750">
              <a:buFont typeface="Arial" panose="020B0604020202020204" pitchFamily="34" charset="0"/>
              <a:buChar char="•"/>
            </a:pPr>
            <a:r>
              <a:rPr lang="en-GB" b="1" dirty="0" smtClean="0"/>
              <a:t>HTTP-Proxy (8080/</a:t>
            </a:r>
            <a:r>
              <a:rPr lang="en-GB" b="1" dirty="0" err="1" smtClean="0"/>
              <a:t>tcp</a:t>
            </a:r>
            <a:r>
              <a:rPr lang="en-GB" b="1" dirty="0" smtClean="0"/>
              <a:t>)</a:t>
            </a:r>
            <a:r>
              <a:rPr lang="en-GB" dirty="0" smtClean="0"/>
              <a:t> may allow proxy abuse, internal SSRF, or proxy chaining if unauthenticated access is allowed.</a:t>
            </a:r>
          </a:p>
          <a:p>
            <a:pPr marL="285750" indent="-285750">
              <a:buFont typeface="Arial" panose="020B0604020202020204" pitchFamily="34" charset="0"/>
              <a:buChar char="•"/>
            </a:pPr>
            <a:r>
              <a:rPr lang="en-GB" b="1" dirty="0" smtClean="0"/>
              <a:t>HTTPS-Alt (8443/</a:t>
            </a:r>
            <a:r>
              <a:rPr lang="en-GB" b="1" dirty="0" err="1" smtClean="0"/>
              <a:t>tcp</a:t>
            </a:r>
            <a:r>
              <a:rPr lang="en-GB" b="1" dirty="0" smtClean="0"/>
              <a:t>)</a:t>
            </a:r>
            <a:r>
              <a:rPr lang="en-GB" dirty="0" smtClean="0"/>
              <a:t> may expose admin panels or web interfaces over HTTPS that are often overlooked, making them attractive targets for attackers.</a:t>
            </a:r>
          </a:p>
          <a:p>
            <a:pPr marL="285750" indent="-285750">
              <a:buFont typeface="Wingdings" panose="05000000000000000000" pitchFamily="2" charset="2"/>
              <a:buChar char="Ø"/>
            </a:pPr>
            <a:r>
              <a:rPr lang="en-US" b="1" dirty="0" smtClean="0"/>
              <a:t>An internal attacker or malware already inside the network could use these ports to:</a:t>
            </a:r>
          </a:p>
          <a:p>
            <a:pPr marL="285750" indent="-285750">
              <a:buFont typeface="Arial" panose="020B0604020202020204" pitchFamily="34" charset="0"/>
              <a:buChar char="•"/>
            </a:pPr>
            <a:r>
              <a:rPr lang="en-US" b="1" dirty="0" smtClean="0"/>
              <a:t>Gain unauthorized access.</a:t>
            </a:r>
          </a:p>
          <a:p>
            <a:pPr marL="285750" indent="-285750">
              <a:buFont typeface="Arial" panose="020B0604020202020204" pitchFamily="34" charset="0"/>
              <a:buChar char="•"/>
            </a:pPr>
            <a:r>
              <a:rPr lang="en-US" b="1" dirty="0" smtClean="0"/>
              <a:t>Perform lateral movement.</a:t>
            </a:r>
          </a:p>
          <a:p>
            <a:pPr marL="285750" indent="-285750">
              <a:buFont typeface="Arial" panose="020B0604020202020204" pitchFamily="34" charset="0"/>
              <a:buChar char="•"/>
            </a:pPr>
            <a:r>
              <a:rPr lang="en-US" b="1" dirty="0" smtClean="0"/>
              <a:t>Dump credentials or escalate privileges.</a:t>
            </a:r>
          </a:p>
        </p:txBody>
      </p:sp>
    </p:spTree>
    <p:extLst>
      <p:ext uri="{BB962C8B-B14F-4D97-AF65-F5344CB8AC3E}">
        <p14:creationId xmlns:p14="http://schemas.microsoft.com/office/powerpoint/2010/main" val="1514611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481" y="188639"/>
            <a:ext cx="9361040" cy="6480000"/>
          </a:xfrm>
          <a:prstGeom prst="rect">
            <a:avLst/>
          </a:prstGeom>
          <a:noFill/>
          <a:ln w="25400">
            <a:solidFill>
              <a:schemeClr val="tx1"/>
            </a:solidFill>
          </a:ln>
        </p:spPr>
        <p:txBody>
          <a:bodyPr wrap="square" rtlCol="0">
            <a:spAutoFit/>
          </a:bodyPr>
          <a:lstStyle/>
          <a:p>
            <a:pPr marL="285750" indent="-285750">
              <a:buFont typeface="Wingdings" panose="05000000000000000000" pitchFamily="2" charset="2"/>
              <a:buChar char="Ø"/>
            </a:pPr>
            <a:r>
              <a:rPr lang="en-GB" b="1" u="sng" dirty="0" smtClean="0"/>
              <a:t>Remediation Advice </a:t>
            </a:r>
            <a:r>
              <a:rPr lang="en-GB" b="1" dirty="0" smtClean="0"/>
              <a:t>:</a:t>
            </a:r>
          </a:p>
          <a:p>
            <a:pPr marL="285750" indent="-285750">
              <a:buFont typeface="Arial" panose="020B0604020202020204" pitchFamily="34" charset="0"/>
              <a:buChar char="•"/>
            </a:pPr>
            <a:r>
              <a:rPr lang="en-GB" b="1" dirty="0" smtClean="0"/>
              <a:t>Core Fixes:</a:t>
            </a:r>
          </a:p>
          <a:p>
            <a:pPr marL="285750" indent="-285750">
              <a:buFont typeface="Arial" panose="020B0604020202020204" pitchFamily="34" charset="0"/>
              <a:buChar char="•"/>
            </a:pPr>
            <a:r>
              <a:rPr lang="en-GB" b="1" dirty="0" smtClean="0"/>
              <a:t>Disable unnecessary services</a:t>
            </a:r>
            <a:r>
              <a:rPr lang="en-GB" dirty="0" smtClean="0"/>
              <a:t>: Turn off services (like SMB, NetBIOS) on devices where they are not required.</a:t>
            </a:r>
          </a:p>
          <a:p>
            <a:pPr marL="285750" indent="-285750">
              <a:buFont typeface="Arial" panose="020B0604020202020204" pitchFamily="34" charset="0"/>
              <a:buChar char="•"/>
            </a:pPr>
            <a:r>
              <a:rPr lang="en-GB" b="1" dirty="0" smtClean="0"/>
              <a:t>Restrict access</a:t>
            </a:r>
            <a:r>
              <a:rPr lang="en-GB" dirty="0" smtClean="0"/>
              <a:t> using internal firewalls (e.g., block port 445 except where needed).</a:t>
            </a:r>
          </a:p>
          <a:p>
            <a:pPr marL="285750" indent="-285750">
              <a:buFont typeface="Arial" panose="020B0604020202020204" pitchFamily="34" charset="0"/>
              <a:buChar char="•"/>
            </a:pPr>
            <a:r>
              <a:rPr lang="en-GB" b="1" dirty="0" smtClean="0"/>
              <a:t>Ensure services are updated</a:t>
            </a:r>
            <a:r>
              <a:rPr lang="en-GB" dirty="0" smtClean="0"/>
              <a:t> to latest secure versions.</a:t>
            </a:r>
          </a:p>
          <a:p>
            <a:pPr marL="285750" indent="-285750">
              <a:buFont typeface="Arial" panose="020B0604020202020204" pitchFamily="34" charset="0"/>
              <a:buChar char="•"/>
            </a:pPr>
            <a:r>
              <a:rPr lang="en-GB" b="1" dirty="0" smtClean="0"/>
              <a:t>Enforce strong authentication</a:t>
            </a:r>
            <a:r>
              <a:rPr lang="en-GB" dirty="0" smtClean="0"/>
              <a:t> (e.g., key-based login for SSH).</a:t>
            </a:r>
          </a:p>
          <a:p>
            <a:pPr marL="285750" indent="-285750">
              <a:buFont typeface="Arial" panose="020B0604020202020204" pitchFamily="34" charset="0"/>
              <a:buChar char="•"/>
            </a:pPr>
            <a:r>
              <a:rPr lang="en-GB" b="1" u="sng" dirty="0" err="1" smtClean="0"/>
              <a:t>Defense</a:t>
            </a:r>
            <a:r>
              <a:rPr lang="en-GB" b="1" u="sng" dirty="0" smtClean="0"/>
              <a:t>-in-Depth</a:t>
            </a:r>
            <a:r>
              <a:rPr lang="en-GB" b="1" dirty="0" smtClean="0"/>
              <a:t> :</a:t>
            </a:r>
          </a:p>
          <a:p>
            <a:r>
              <a:rPr lang="en-GB" dirty="0" smtClean="0"/>
              <a:t>     Enable host-based firewalls (e.g., Windows Defender Firewall).</a:t>
            </a:r>
          </a:p>
          <a:p>
            <a:r>
              <a:rPr lang="en-GB" dirty="0" smtClean="0"/>
              <a:t>     Use network segmentation (e.g., VLANs) to isolate sensitive devices.</a:t>
            </a:r>
          </a:p>
          <a:p>
            <a:r>
              <a:rPr lang="en-GB" dirty="0" smtClean="0"/>
              <a:t>     Continuously monitor network activity and log suspicious connections.</a:t>
            </a:r>
          </a:p>
          <a:p>
            <a:pPr marL="285750" indent="-285750">
              <a:buFont typeface="Wingdings" panose="05000000000000000000" pitchFamily="2" charset="2"/>
              <a:buChar char="Ø"/>
            </a:pPr>
            <a:r>
              <a:rPr lang="en-GB" b="1" u="sng" dirty="0" smtClean="0"/>
              <a:t>References </a:t>
            </a:r>
            <a:r>
              <a:rPr lang="en-GB" b="1" dirty="0" smtClean="0"/>
              <a:t>: </a:t>
            </a:r>
          </a:p>
          <a:p>
            <a:pPr marL="285750" indent="-285750">
              <a:buFont typeface="Arial" panose="020B0604020202020204" pitchFamily="34" charset="0"/>
              <a:buChar char="•"/>
            </a:pPr>
            <a:r>
              <a:rPr lang="en-US" b="1" dirty="0" err="1" smtClean="0"/>
              <a:t>Nmap</a:t>
            </a:r>
            <a:r>
              <a:rPr lang="en-US" b="1" dirty="0" smtClean="0"/>
              <a:t> TCP SYN Scan Guide.</a:t>
            </a:r>
          </a:p>
          <a:p>
            <a:pPr marL="285750" indent="-285750">
              <a:buFont typeface="Arial" panose="020B0604020202020204" pitchFamily="34" charset="0"/>
              <a:buChar char="•"/>
            </a:pPr>
            <a:r>
              <a:rPr lang="en-US" b="1" dirty="0" smtClean="0"/>
              <a:t>Microsoft SMB Security Best Practices.</a:t>
            </a:r>
          </a:p>
          <a:p>
            <a:pPr marL="285750" indent="-285750">
              <a:buFont typeface="Arial" panose="020B0604020202020204" pitchFamily="34" charset="0"/>
              <a:buChar char="•"/>
            </a:pPr>
            <a:r>
              <a:rPr lang="en-US" b="1" dirty="0" smtClean="0"/>
              <a:t>OWASP Top 10: Network Exposure Risks.</a:t>
            </a:r>
          </a:p>
        </p:txBody>
      </p:sp>
    </p:spTree>
    <p:extLst>
      <p:ext uri="{BB962C8B-B14F-4D97-AF65-F5344CB8AC3E}">
        <p14:creationId xmlns:p14="http://schemas.microsoft.com/office/powerpoint/2010/main" val="3856218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273000" y="116631"/>
            <a:ext cx="9360000" cy="6408000"/>
          </a:xfrm>
          <a:prstGeom prst="rect">
            <a:avLst/>
          </a:prstGeom>
          <a:noFill/>
          <a:ln w="25400">
            <a:solidFill>
              <a:schemeClr val="tx1"/>
            </a:solidFill>
          </a:ln>
        </p:spPr>
        <p:txBody>
          <a:bodyPr wrap="square" rtlCol="0">
            <a:spAutoFit/>
          </a:bodyPr>
          <a:lstStyle/>
          <a:p>
            <a:r>
              <a:rPr lang="en-GB" sz="2000" b="1" u="sng" dirty="0" smtClean="0"/>
              <a:t>Technical Details &amp; Evidence </a:t>
            </a:r>
            <a:r>
              <a:rPr lang="en-GB" sz="2000" b="1" dirty="0" smtClean="0"/>
              <a:t>:</a:t>
            </a:r>
            <a:r>
              <a:rPr lang="en-GB" sz="2000" b="1" u="sng" dirty="0" smtClean="0"/>
              <a:t> </a:t>
            </a:r>
          </a:p>
          <a:p>
            <a:pPr marL="342900" indent="-342900">
              <a:buFont typeface="Arial" panose="020B0604020202020204" pitchFamily="34" charset="0"/>
              <a:buChar char="•"/>
            </a:pPr>
            <a:r>
              <a:rPr lang="en-GB" sz="2000" b="1" u="sng" dirty="0" smtClean="0"/>
              <a:t>Tools Used </a:t>
            </a:r>
            <a:r>
              <a:rPr lang="en-GB" sz="2000" b="1" dirty="0" smtClean="0"/>
              <a:t>:</a:t>
            </a:r>
          </a:p>
          <a:p>
            <a:pPr marL="342900" indent="-342900">
              <a:buFont typeface="Arial" panose="020B0604020202020204" pitchFamily="34" charset="0"/>
              <a:buChar char="•"/>
            </a:pPr>
            <a:r>
              <a:rPr lang="en-GB" sz="2000" b="1" dirty="0" err="1" smtClean="0"/>
              <a:t>Nmap</a:t>
            </a:r>
            <a:r>
              <a:rPr lang="en-GB" sz="2000" dirty="0" smtClean="0"/>
              <a:t> for port scanning.</a:t>
            </a:r>
          </a:p>
          <a:p>
            <a:pPr marL="342900" indent="-342900">
              <a:buFont typeface="Arial" panose="020B0604020202020204" pitchFamily="34" charset="0"/>
              <a:buChar char="•"/>
            </a:pPr>
            <a:r>
              <a:rPr lang="en-US" sz="2000" b="1" dirty="0" smtClean="0"/>
              <a:t>Wireshark</a:t>
            </a:r>
            <a:r>
              <a:rPr lang="en-US" sz="2000" dirty="0" smtClean="0"/>
              <a:t> (optional) for packet inspection.</a:t>
            </a:r>
          </a:p>
          <a:p>
            <a:pPr marL="342900" indent="-342900">
              <a:buFont typeface="Wingdings" panose="05000000000000000000" pitchFamily="2" charset="2"/>
              <a:buChar char="Ø"/>
            </a:pPr>
            <a:r>
              <a:rPr lang="en-US" sz="2000" b="1" dirty="0" smtClean="0"/>
              <a:t> Network Range Scanned : </a:t>
            </a:r>
            <a:r>
              <a:rPr lang="en-US" sz="2000" dirty="0" smtClean="0"/>
              <a:t>192.168.1.0/24</a:t>
            </a:r>
          </a:p>
          <a:p>
            <a:pPr marL="342900" indent="-342900">
              <a:buFont typeface="Wingdings" panose="05000000000000000000" pitchFamily="2" charset="2"/>
              <a:buChar char="Ø"/>
            </a:pPr>
            <a:r>
              <a:rPr lang="en-US" sz="2000" b="1" dirty="0" smtClean="0"/>
              <a:t> Commands Used : </a:t>
            </a:r>
          </a:p>
          <a:p>
            <a:pPr marL="457200" indent="-457200">
              <a:buFont typeface="+mj-lt"/>
              <a:buAutoNum type="arabicPeriod"/>
            </a:pPr>
            <a:r>
              <a:rPr lang="en-US" sz="2000" dirty="0" err="1" smtClean="0"/>
              <a:t>nmap</a:t>
            </a:r>
            <a:r>
              <a:rPr lang="en-US" sz="2000" dirty="0" smtClean="0"/>
              <a:t> -</a:t>
            </a:r>
            <a:r>
              <a:rPr lang="en-US" sz="2000" dirty="0" err="1" smtClean="0"/>
              <a:t>sS</a:t>
            </a:r>
            <a:r>
              <a:rPr lang="en-US" sz="2000" dirty="0" smtClean="0"/>
              <a:t> 192.168.1.0/24</a:t>
            </a:r>
          </a:p>
          <a:p>
            <a:pPr marL="457200" indent="-457200">
              <a:buFont typeface="+mj-lt"/>
              <a:buAutoNum type="arabicPeriod"/>
            </a:pPr>
            <a:r>
              <a:rPr lang="de-DE" sz="2000" dirty="0" smtClean="0"/>
              <a:t>nmap -SV -p 80, 443, 1900, 7443, 8080, 8443 -T4 192.168.29.1</a:t>
            </a:r>
          </a:p>
          <a:p>
            <a:pPr marL="457200" indent="-457200">
              <a:buFont typeface="+mj-lt"/>
              <a:buAutoNum type="arabicPeriod"/>
            </a:pPr>
            <a:r>
              <a:rPr lang="de-DE" sz="2000" dirty="0" smtClean="0"/>
              <a:t>Nmap -sV -p 7,9,13, 17, 19, 80, 135, 139, 445, 1801, 2103, 2105, 2107, 5357, 7070, 8090 -T4 192. 168.29.172</a:t>
            </a:r>
          </a:p>
          <a:p>
            <a:pPr marL="342900" indent="-342900">
              <a:buFont typeface="Wingdings" panose="05000000000000000000" pitchFamily="2" charset="2"/>
              <a:buChar char="ü"/>
            </a:pPr>
            <a:r>
              <a:rPr lang="en-GB" sz="2400" dirty="0" smtClean="0"/>
              <a:t>Results Summary</a:t>
            </a:r>
          </a:p>
          <a:p>
            <a:endParaRPr lang="en-US" sz="2400" dirty="0" smtClean="0"/>
          </a:p>
          <a:p>
            <a:pPr marL="342900" indent="-342900">
              <a:buFont typeface="Wingdings" panose="05000000000000000000" pitchFamily="2" charset="2"/>
              <a:buChar char="Ø"/>
            </a:pPr>
            <a:endParaRPr lang="en-US" sz="2400" dirty="0" smtClean="0"/>
          </a:p>
          <a:p>
            <a:pPr marL="342900" indent="-342900">
              <a:buFont typeface="Wingdings" panose="05000000000000000000" pitchFamily="2" charset="2"/>
              <a:buChar char="Ø"/>
            </a:pPr>
            <a:endParaRPr lang="en-US" sz="2400" dirty="0" smtClean="0"/>
          </a:p>
          <a:p>
            <a:endParaRPr lang="en-US" sz="2400" dirty="0" smtClean="0"/>
          </a:p>
          <a:p>
            <a:pPr marL="342900" indent="-342900">
              <a:buFont typeface="Wingdings" panose="05000000000000000000" pitchFamily="2" charset="2"/>
              <a:buChar char="Ø"/>
            </a:pPr>
            <a:endParaRPr lang="en-US" sz="2400" dirty="0" smtClean="0"/>
          </a:p>
          <a:p>
            <a:pPr marL="342900" indent="-342900">
              <a:buFont typeface="Arial" panose="020B0604020202020204" pitchFamily="34" charset="0"/>
              <a:buChar char="•"/>
            </a:pPr>
            <a:endParaRPr lang="en-GB" sz="2400" b="1" u="sng" dirty="0" smtClean="0"/>
          </a:p>
          <a:p>
            <a:endParaRPr lang="en-GB" sz="2400" b="1" dirty="0"/>
          </a:p>
        </p:txBody>
      </p:sp>
      <p:graphicFrame>
        <p:nvGraphicFramePr>
          <p:cNvPr id="10" name="Table 9"/>
          <p:cNvGraphicFramePr>
            <a:graphicFrameLocks noGrp="1"/>
          </p:cNvGraphicFramePr>
          <p:nvPr>
            <p:extLst>
              <p:ext uri="{D42A27DB-BD31-4B8C-83A1-F6EECF244321}">
                <p14:modId xmlns:p14="http://schemas.microsoft.com/office/powerpoint/2010/main" val="1545725765"/>
              </p:ext>
            </p:extLst>
          </p:nvPr>
        </p:nvGraphicFramePr>
        <p:xfrm>
          <a:off x="452500" y="3573016"/>
          <a:ext cx="9001000" cy="2752302"/>
        </p:xfrm>
        <a:graphic>
          <a:graphicData uri="http://schemas.openxmlformats.org/drawingml/2006/table">
            <a:tbl>
              <a:tblPr firstRow="1" bandRow="1">
                <a:effectLst>
                  <a:outerShdw blurRad="50800" dist="50800" dir="5400000" algn="ctr" rotWithShape="0">
                    <a:schemeClr val="tx1"/>
                  </a:outerShdw>
                </a:effectLst>
                <a:tableStyleId>{073A0DAA-6AF3-43AB-8588-CEC1D06C72B9}</a:tableStyleId>
              </a:tblPr>
              <a:tblGrid>
                <a:gridCol w="2832315"/>
                <a:gridCol w="2832315"/>
                <a:gridCol w="3336370"/>
              </a:tblGrid>
              <a:tr h="641358">
                <a:tc>
                  <a:txBody>
                    <a:bodyPr/>
                    <a:lstStyle/>
                    <a:p>
                      <a:r>
                        <a:rPr lang="en-GB" dirty="0"/>
                        <a:t>IP Address</a:t>
                      </a:r>
                    </a:p>
                  </a:txBody>
                  <a:tcPr anchor="ctr">
                    <a:solidFill>
                      <a:schemeClr val="tx1"/>
                    </a:solidFill>
                  </a:tcPr>
                </a:tc>
                <a:tc>
                  <a:txBody>
                    <a:bodyPr/>
                    <a:lstStyle/>
                    <a:p>
                      <a:r>
                        <a:rPr lang="en-GB" dirty="0"/>
                        <a:t>Open Ports</a:t>
                      </a:r>
                    </a:p>
                  </a:txBody>
                  <a:tcPr anchor="ctr">
                    <a:solidFill>
                      <a:schemeClr val="tx1"/>
                    </a:solidFill>
                  </a:tcPr>
                </a:tc>
                <a:tc>
                  <a:txBody>
                    <a:bodyPr/>
                    <a:lstStyle/>
                    <a:p>
                      <a:r>
                        <a:rPr lang="en-US" dirty="0" smtClean="0"/>
                        <a:t>Detected</a:t>
                      </a:r>
                      <a:r>
                        <a:rPr lang="en-US" baseline="0" dirty="0" smtClean="0"/>
                        <a:t> </a:t>
                      </a:r>
                      <a:r>
                        <a:rPr lang="en-US" dirty="0" smtClean="0"/>
                        <a:t>Services</a:t>
                      </a:r>
                      <a:endParaRPr lang="en-GB" dirty="0"/>
                    </a:p>
                  </a:txBody>
                  <a:tcPr anchor="ctr">
                    <a:solidFill>
                      <a:schemeClr val="tx1"/>
                    </a:solidFill>
                  </a:tcPr>
                </a:tc>
              </a:tr>
              <a:tr h="647904">
                <a:tc>
                  <a:txBody>
                    <a:bodyPr/>
                    <a:lstStyle/>
                    <a:p>
                      <a:r>
                        <a:rPr lang="en-GB" dirty="0" smtClean="0"/>
                        <a:t>192.168.29.1</a:t>
                      </a:r>
                      <a:endParaRPr lang="en-GB" dirty="0"/>
                    </a:p>
                  </a:txBody>
                  <a:tcPr/>
                </a:tc>
                <a:tc>
                  <a:txBody>
                    <a:bodyPr/>
                    <a:lstStyle/>
                    <a:p>
                      <a:r>
                        <a:rPr lang="en-GB" dirty="0" smtClean="0"/>
                        <a:t>80,443, 1900, 7443, 8080, 8443</a:t>
                      </a:r>
                      <a:endParaRPr lang="en-GB" dirty="0"/>
                    </a:p>
                  </a:txBody>
                  <a:tcPr/>
                </a:tc>
                <a:tc>
                  <a:txBody>
                    <a:bodyPr/>
                    <a:lstStyle/>
                    <a:p>
                      <a:r>
                        <a:rPr lang="en-GB" dirty="0" smtClean="0"/>
                        <a:t>http, </a:t>
                      </a:r>
                      <a:r>
                        <a:rPr lang="en-GB" dirty="0" err="1" smtClean="0"/>
                        <a:t>ssl</a:t>
                      </a:r>
                      <a:r>
                        <a:rPr lang="en-GB" dirty="0" smtClean="0"/>
                        <a:t>/http, </a:t>
                      </a:r>
                      <a:r>
                        <a:rPr lang="en-GB" dirty="0" err="1" smtClean="0"/>
                        <a:t>upnp</a:t>
                      </a:r>
                      <a:r>
                        <a:rPr lang="en-GB" dirty="0" smtClean="0"/>
                        <a:t>, </a:t>
                      </a:r>
                      <a:r>
                        <a:rPr lang="en-GB" dirty="0" err="1" smtClean="0"/>
                        <a:t>ssl</a:t>
                      </a:r>
                      <a:r>
                        <a:rPr lang="en-GB" dirty="0" smtClean="0"/>
                        <a:t>/</a:t>
                      </a:r>
                      <a:r>
                        <a:rPr lang="en-GB" dirty="0" err="1" smtClean="0"/>
                        <a:t>oracleas</a:t>
                      </a:r>
                      <a:r>
                        <a:rPr lang="en-GB" dirty="0" smtClean="0"/>
                        <a:t>-https, http-proxy, </a:t>
                      </a:r>
                      <a:r>
                        <a:rPr lang="en-GB" dirty="0" err="1" smtClean="0"/>
                        <a:t>ssl</a:t>
                      </a:r>
                      <a:r>
                        <a:rPr lang="en-GB" dirty="0" smtClean="0"/>
                        <a:t>/https-alt.</a:t>
                      </a:r>
                      <a:endParaRPr lang="en-GB" dirty="0"/>
                    </a:p>
                  </a:txBody>
                  <a:tcPr/>
                </a:tc>
              </a:tr>
              <a:tr h="1231017">
                <a:tc>
                  <a:txBody>
                    <a:bodyPr/>
                    <a:lstStyle/>
                    <a:p>
                      <a:r>
                        <a:rPr lang="en-GB" dirty="0" smtClean="0"/>
                        <a:t>192.168.29.172</a:t>
                      </a:r>
                      <a:endParaRPr lang="en-GB" dirty="0"/>
                    </a:p>
                  </a:txBody>
                  <a:tcPr/>
                </a:tc>
                <a:tc>
                  <a:txBody>
                    <a:bodyPr/>
                    <a:lstStyle/>
                    <a:p>
                      <a:r>
                        <a:rPr lang="en-GB" dirty="0" smtClean="0"/>
                        <a:t>7,9,13,17, 19, 80, 135, 139,445, 1801, 2103, 2105, 2107, 5357, 7070, 8090</a:t>
                      </a:r>
                      <a:endParaRPr lang="en-GB" dirty="0"/>
                    </a:p>
                  </a:txBody>
                  <a:tcPr/>
                </a:tc>
                <a:tc>
                  <a:txBody>
                    <a:bodyPr/>
                    <a:lstStyle/>
                    <a:p>
                      <a:r>
                        <a:rPr lang="en-GB" dirty="0" smtClean="0"/>
                        <a:t>Echo, discard, daytime, </a:t>
                      </a:r>
                      <a:r>
                        <a:rPr lang="en-GB" dirty="0" err="1" smtClean="0"/>
                        <a:t>qotd</a:t>
                      </a:r>
                      <a:r>
                        <a:rPr lang="en-GB" dirty="0" smtClean="0"/>
                        <a:t>, </a:t>
                      </a:r>
                      <a:r>
                        <a:rPr lang="en-GB" dirty="0" err="1" smtClean="0"/>
                        <a:t>chargen</a:t>
                      </a:r>
                      <a:r>
                        <a:rPr lang="en-GB" dirty="0" smtClean="0"/>
                        <a:t>, http, </a:t>
                      </a:r>
                      <a:r>
                        <a:rPr lang="en-GB" dirty="0" err="1" smtClean="0"/>
                        <a:t>msrpc</a:t>
                      </a:r>
                      <a:r>
                        <a:rPr lang="en-GB" dirty="0" smtClean="0"/>
                        <a:t>, </a:t>
                      </a:r>
                      <a:r>
                        <a:rPr lang="en-GB" dirty="0" err="1" smtClean="0"/>
                        <a:t>netbios-ssn</a:t>
                      </a:r>
                      <a:r>
                        <a:rPr lang="en-GB" dirty="0" smtClean="0"/>
                        <a:t>, </a:t>
                      </a:r>
                      <a:r>
                        <a:rPr lang="en-GB" dirty="0" err="1" smtClean="0"/>
                        <a:t>microsoft</a:t>
                      </a:r>
                      <a:r>
                        <a:rPr lang="en-GB" dirty="0" smtClean="0"/>
                        <a:t>-ds, </a:t>
                      </a:r>
                      <a:r>
                        <a:rPr lang="en-GB" dirty="0" err="1" smtClean="0"/>
                        <a:t>msmq</a:t>
                      </a:r>
                      <a:r>
                        <a:rPr lang="en-GB" dirty="0" smtClean="0"/>
                        <a:t>, zephyr-</a:t>
                      </a:r>
                      <a:r>
                        <a:rPr lang="en-GB" dirty="0" err="1" smtClean="0"/>
                        <a:t>clt</a:t>
                      </a:r>
                      <a:r>
                        <a:rPr lang="en-GB" dirty="0" smtClean="0"/>
                        <a:t>, </a:t>
                      </a:r>
                      <a:r>
                        <a:rPr lang="en-GB" dirty="0" err="1" smtClean="0"/>
                        <a:t>eklogin</a:t>
                      </a:r>
                      <a:r>
                        <a:rPr lang="en-GB" dirty="0" smtClean="0"/>
                        <a:t>, </a:t>
                      </a:r>
                      <a:r>
                        <a:rPr lang="en-GB" dirty="0" err="1" smtClean="0"/>
                        <a:t>msmq-mgmt</a:t>
                      </a:r>
                      <a:r>
                        <a:rPr lang="en-GB" dirty="0" smtClean="0"/>
                        <a:t>, </a:t>
                      </a:r>
                      <a:r>
                        <a:rPr lang="en-GB" dirty="0" err="1" smtClean="0"/>
                        <a:t>wsdapi</a:t>
                      </a:r>
                      <a:r>
                        <a:rPr lang="en-GB" dirty="0" smtClean="0"/>
                        <a:t>, </a:t>
                      </a:r>
                      <a:r>
                        <a:rPr lang="en-GB" dirty="0" err="1" smtClean="0"/>
                        <a:t>realserver</a:t>
                      </a:r>
                      <a:r>
                        <a:rPr lang="en-GB" dirty="0" smtClean="0"/>
                        <a:t>, </a:t>
                      </a:r>
                      <a:r>
                        <a:rPr lang="en-GB" dirty="0" err="1" smtClean="0"/>
                        <a:t>opsmessaging</a:t>
                      </a:r>
                      <a:r>
                        <a:rPr lang="en-GB" dirty="0" smtClean="0"/>
                        <a:t>.</a:t>
                      </a:r>
                      <a:endParaRPr lang="en-GB" dirty="0"/>
                    </a:p>
                  </a:txBody>
                  <a:tcPr/>
                </a:tc>
              </a:tr>
            </a:tbl>
          </a:graphicData>
        </a:graphic>
      </p:graphicFrame>
    </p:spTree>
    <p:extLst>
      <p:ext uri="{BB962C8B-B14F-4D97-AF65-F5344CB8AC3E}">
        <p14:creationId xmlns:p14="http://schemas.microsoft.com/office/powerpoint/2010/main" val="2639186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9756" y="260644"/>
            <a:ext cx="9360000" cy="6480000"/>
          </a:xfrm>
          <a:prstGeom prst="rect">
            <a:avLst/>
          </a:prstGeom>
          <a:noFill/>
          <a:ln w="25400">
            <a:solidFill>
              <a:schemeClr val="tx1"/>
            </a:solidFill>
          </a:ln>
        </p:spPr>
        <p:txBody>
          <a:bodyPr wrap="square" rtlCol="0">
            <a:spAutoFit/>
          </a:bodyPr>
          <a:lstStyle/>
          <a:p>
            <a:r>
              <a:rPr lang="en-US" sz="2400" b="1" u="sng" dirty="0" err="1" smtClean="0"/>
              <a:t>Nmap</a:t>
            </a:r>
            <a:r>
              <a:rPr lang="en-US" sz="2400" b="1" u="sng" dirty="0" smtClean="0"/>
              <a:t> Images </a:t>
            </a:r>
            <a:r>
              <a:rPr lang="en-US" sz="2400" b="1" dirty="0" smtClean="0"/>
              <a:t>: </a:t>
            </a:r>
          </a:p>
          <a:p>
            <a:pPr marL="342900" indent="-342900">
              <a:buFont typeface="Wingdings" panose="05000000000000000000" pitchFamily="2" charset="2"/>
              <a:buChar char="Ø"/>
            </a:pPr>
            <a:r>
              <a:rPr lang="en-US" sz="2400" b="1" dirty="0" smtClean="0"/>
              <a:t>Image 1</a:t>
            </a:r>
            <a:endParaRPr lang="en-GB"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956" y="1052736"/>
            <a:ext cx="9171126" cy="5172669"/>
          </a:xfrm>
          <a:prstGeom prst="rect">
            <a:avLst/>
          </a:prstGeom>
        </p:spPr>
      </p:pic>
    </p:spTree>
    <p:extLst>
      <p:ext uri="{BB962C8B-B14F-4D97-AF65-F5344CB8AC3E}">
        <p14:creationId xmlns:p14="http://schemas.microsoft.com/office/powerpoint/2010/main" val="2107671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3000" y="188640"/>
            <a:ext cx="9360000" cy="6408000"/>
          </a:xfrm>
          <a:prstGeom prst="rect">
            <a:avLst/>
          </a:prstGeom>
          <a:noFill/>
          <a:ln w="25400">
            <a:solidFill>
              <a:schemeClr val="tx1"/>
            </a:solidFill>
          </a:ln>
        </p:spPr>
        <p:txBody>
          <a:bodyPr wrap="square" rtlCol="0">
            <a:spAutoFit/>
          </a:bodyPr>
          <a:lstStyle/>
          <a:p>
            <a:pPr marL="342900" indent="-342900">
              <a:buFont typeface="Wingdings" panose="05000000000000000000" pitchFamily="2" charset="2"/>
              <a:buChar char="Ø"/>
            </a:pPr>
            <a:r>
              <a:rPr lang="en-US" sz="2400" b="1" dirty="0" smtClean="0"/>
              <a:t>Image 2</a:t>
            </a:r>
          </a:p>
          <a:p>
            <a:pPr marL="342900" indent="-342900">
              <a:buFont typeface="Wingdings" panose="05000000000000000000" pitchFamily="2" charset="2"/>
              <a:buChar char="Ø"/>
            </a:pPr>
            <a:endParaRPr lang="en-GB"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488" y="620688"/>
            <a:ext cx="9217024" cy="1486162"/>
          </a:xfrm>
          <a:prstGeom prst="rect">
            <a:avLst/>
          </a:prstGeom>
        </p:spPr>
      </p:pic>
      <p:sp>
        <p:nvSpPr>
          <p:cNvPr id="6" name="TextBox 5"/>
          <p:cNvSpPr txBox="1"/>
          <p:nvPr/>
        </p:nvSpPr>
        <p:spPr>
          <a:xfrm>
            <a:off x="416496" y="2348880"/>
            <a:ext cx="1537472" cy="461665"/>
          </a:xfrm>
          <a:prstGeom prst="rect">
            <a:avLst/>
          </a:prstGeom>
          <a:noFill/>
        </p:spPr>
        <p:txBody>
          <a:bodyPr wrap="none" rtlCol="0">
            <a:spAutoFit/>
          </a:bodyPr>
          <a:lstStyle/>
          <a:p>
            <a:pPr marL="342900" indent="-342900">
              <a:buFont typeface="Wingdings" panose="05000000000000000000" pitchFamily="2" charset="2"/>
              <a:buChar char="Ø"/>
            </a:pPr>
            <a:r>
              <a:rPr lang="en-US" sz="2400" b="1" dirty="0" smtClean="0"/>
              <a:t>Image 3</a:t>
            </a:r>
            <a:endParaRPr lang="en-GB" sz="24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600" y="2819177"/>
            <a:ext cx="9072488" cy="1517560"/>
          </a:xfrm>
          <a:prstGeom prst="rect">
            <a:avLst/>
          </a:prstGeom>
        </p:spPr>
      </p:pic>
    </p:spTree>
    <p:extLst>
      <p:ext uri="{BB962C8B-B14F-4D97-AF65-F5344CB8AC3E}">
        <p14:creationId xmlns:p14="http://schemas.microsoft.com/office/powerpoint/2010/main" val="1144579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488" y="188640"/>
            <a:ext cx="9360000" cy="6480000"/>
          </a:xfrm>
          <a:prstGeom prst="rect">
            <a:avLst/>
          </a:prstGeom>
          <a:noFill/>
          <a:ln w="25400">
            <a:solidFill>
              <a:schemeClr val="tx1"/>
            </a:solidFill>
          </a:ln>
        </p:spPr>
        <p:txBody>
          <a:bodyPr wrap="none" rtlCol="0">
            <a:spAutoFit/>
          </a:bodyPr>
          <a:lstStyle/>
          <a:p>
            <a:pPr marL="342900" indent="-342900">
              <a:buFont typeface="Wingdings" panose="05000000000000000000" pitchFamily="2" charset="2"/>
              <a:buChar char="Ø"/>
            </a:pPr>
            <a:r>
              <a:rPr lang="en-US" sz="2400" b="1" dirty="0" smtClean="0"/>
              <a:t>Image 4</a:t>
            </a:r>
            <a:endParaRPr lang="en-GB"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08" y="620688"/>
            <a:ext cx="9224912" cy="3450346"/>
          </a:xfrm>
          <a:prstGeom prst="rect">
            <a:avLst/>
          </a:prstGeom>
        </p:spPr>
      </p:pic>
    </p:spTree>
    <p:extLst>
      <p:ext uri="{BB962C8B-B14F-4D97-AF65-F5344CB8AC3E}">
        <p14:creationId xmlns:p14="http://schemas.microsoft.com/office/powerpoint/2010/main" val="571281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407" y="188639"/>
            <a:ext cx="9360000" cy="6480000"/>
          </a:xfrm>
          <a:prstGeom prst="rect">
            <a:avLst/>
          </a:prstGeom>
          <a:noFill/>
          <a:ln w="25400">
            <a:solidFill>
              <a:schemeClr val="tx1"/>
            </a:solidFill>
          </a:ln>
        </p:spPr>
        <p:txBody>
          <a:bodyPr wrap="none" rtlCol="0">
            <a:spAutoFit/>
          </a:bodyPr>
          <a:lstStyle/>
          <a:p>
            <a:pPr marL="342900" indent="-342900">
              <a:buFont typeface="Wingdings" panose="05000000000000000000" pitchFamily="2" charset="2"/>
              <a:buChar char="Ø"/>
            </a:pPr>
            <a:r>
              <a:rPr lang="en-US" sz="2400" b="1" u="sng" dirty="0" err="1" smtClean="0"/>
              <a:t>WireShark</a:t>
            </a:r>
            <a:r>
              <a:rPr lang="en-US" sz="2400" b="1" u="sng" dirty="0" smtClean="0"/>
              <a:t> Images </a:t>
            </a:r>
            <a:r>
              <a:rPr lang="en-US" sz="2400" b="1" dirty="0" smtClean="0"/>
              <a:t>:</a:t>
            </a:r>
          </a:p>
          <a:p>
            <a:pPr marL="342900" indent="-342900">
              <a:buFont typeface="Wingdings" panose="05000000000000000000" pitchFamily="2" charset="2"/>
              <a:buChar char="Ø"/>
            </a:pPr>
            <a:r>
              <a:rPr lang="en-US" sz="2400" b="1" dirty="0" smtClean="0"/>
              <a:t>Image 1</a:t>
            </a:r>
          </a:p>
          <a:p>
            <a:endParaRPr lang="en-GB"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74" y="980728"/>
            <a:ext cx="8942065" cy="5572125"/>
          </a:xfrm>
          <a:prstGeom prst="rect">
            <a:avLst/>
          </a:prstGeom>
        </p:spPr>
      </p:pic>
    </p:spTree>
    <p:extLst>
      <p:ext uri="{BB962C8B-B14F-4D97-AF65-F5344CB8AC3E}">
        <p14:creationId xmlns:p14="http://schemas.microsoft.com/office/powerpoint/2010/main" val="164702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480" y="188640"/>
            <a:ext cx="9360000" cy="6480000"/>
          </a:xfrm>
          <a:prstGeom prst="rect">
            <a:avLst/>
          </a:prstGeom>
          <a:noFill/>
          <a:ln w="25400">
            <a:solidFill>
              <a:schemeClr val="tx1"/>
            </a:solidFill>
          </a:ln>
        </p:spPr>
        <p:txBody>
          <a:bodyPr wrap="none" rtlCol="0">
            <a:spAutoFit/>
          </a:bodyPr>
          <a:lstStyle/>
          <a:p>
            <a:pPr marL="342900" indent="-342900">
              <a:buFont typeface="Wingdings" panose="05000000000000000000" pitchFamily="2" charset="2"/>
              <a:buChar char="Ø"/>
            </a:pPr>
            <a:r>
              <a:rPr lang="en-US" sz="2400" b="1" dirty="0" smtClean="0"/>
              <a:t>Image 2</a:t>
            </a:r>
            <a:endParaRPr lang="en-GB"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496" y="908720"/>
            <a:ext cx="8913440" cy="5572125"/>
          </a:xfrm>
          <a:prstGeom prst="rect">
            <a:avLst/>
          </a:prstGeom>
        </p:spPr>
      </p:pic>
    </p:spTree>
    <p:extLst>
      <p:ext uri="{BB962C8B-B14F-4D97-AF65-F5344CB8AC3E}">
        <p14:creationId xmlns:p14="http://schemas.microsoft.com/office/powerpoint/2010/main" val="1325572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8216" y="188640"/>
            <a:ext cx="9360000" cy="6480000"/>
          </a:xfrm>
          <a:prstGeom prst="rect">
            <a:avLst/>
          </a:prstGeom>
          <a:noFill/>
          <a:ln w="25400">
            <a:solidFill>
              <a:schemeClr val="tx1"/>
            </a:solidFill>
          </a:ln>
        </p:spPr>
        <p:txBody>
          <a:bodyPr wrap="none" rtlCol="0">
            <a:spAutoFit/>
          </a:bodyPr>
          <a:lstStyle/>
          <a:p>
            <a:pPr marL="285750" indent="-285750">
              <a:buFont typeface="Wingdings" panose="05000000000000000000" pitchFamily="2" charset="2"/>
              <a:buChar char="Ø"/>
            </a:pPr>
            <a:r>
              <a:rPr lang="en-US" sz="2400" b="1" dirty="0" smtClean="0"/>
              <a:t>Image 3</a:t>
            </a:r>
            <a:endParaRPr lang="en-GB"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492" y="858600"/>
            <a:ext cx="8985448" cy="5572125"/>
          </a:xfrm>
          <a:prstGeom prst="rect">
            <a:avLst/>
          </a:prstGeom>
        </p:spPr>
      </p:pic>
    </p:spTree>
    <p:extLst>
      <p:ext uri="{BB962C8B-B14F-4D97-AF65-F5344CB8AC3E}">
        <p14:creationId xmlns:p14="http://schemas.microsoft.com/office/powerpoint/2010/main" val="811620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228" y="188640"/>
            <a:ext cx="9360000" cy="6480000"/>
          </a:xfrm>
          <a:prstGeom prst="rect">
            <a:avLst/>
          </a:prstGeom>
          <a:noFill/>
          <a:ln w="25400">
            <a:solidFill>
              <a:schemeClr val="tx1"/>
            </a:solidFill>
          </a:ln>
        </p:spPr>
        <p:txBody>
          <a:bodyPr wrap="none" rtlCol="0">
            <a:spAutoFit/>
          </a:bodyPr>
          <a:lstStyle/>
          <a:p>
            <a:pPr marL="285750" indent="-285750">
              <a:buFont typeface="Wingdings" panose="05000000000000000000" pitchFamily="2" charset="2"/>
              <a:buChar char="Ø"/>
            </a:pPr>
            <a:r>
              <a:rPr lang="en-US" sz="2400" b="1" dirty="0" smtClean="0"/>
              <a:t>Image 4</a:t>
            </a:r>
            <a:endParaRPr lang="en-GB"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04" y="908720"/>
            <a:ext cx="8985448" cy="5572125"/>
          </a:xfrm>
          <a:prstGeom prst="rect">
            <a:avLst/>
          </a:prstGeom>
        </p:spPr>
      </p:pic>
    </p:spTree>
    <p:extLst>
      <p:ext uri="{BB962C8B-B14F-4D97-AF65-F5344CB8AC3E}">
        <p14:creationId xmlns:p14="http://schemas.microsoft.com/office/powerpoint/2010/main" val="130242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883</Words>
  <Application>Microsoft Office PowerPoint</Application>
  <PresentationFormat>A4 Paper (210x297 mm)</PresentationFormat>
  <Paragraphs>81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Task 1: Scan Your Local Network for Open Ports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 Scan Your Local Network for Open Ports</dc:title>
  <dc:creator>HP</dc:creator>
  <cp:lastModifiedBy>HP</cp:lastModifiedBy>
  <cp:revision>25</cp:revision>
  <dcterms:created xsi:type="dcterms:W3CDTF">2025-08-04T10:46:21Z</dcterms:created>
  <dcterms:modified xsi:type="dcterms:W3CDTF">2025-08-04T16:32:57Z</dcterms:modified>
</cp:coreProperties>
</file>