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3"/>
  </p:notesMasterIdLst>
  <p:sldIdLst>
    <p:sldId id="280" r:id="rId2"/>
    <p:sldId id="257" r:id="rId3"/>
    <p:sldId id="281" r:id="rId4"/>
    <p:sldId id="260" r:id="rId5"/>
    <p:sldId id="261" r:id="rId6"/>
    <p:sldId id="282" r:id="rId7"/>
    <p:sldId id="263" r:id="rId8"/>
    <p:sldId id="262" r:id="rId9"/>
    <p:sldId id="264" r:id="rId10"/>
    <p:sldId id="283" r:id="rId11"/>
    <p:sldId id="284" r:id="rId12"/>
    <p:sldId id="286" r:id="rId13"/>
    <p:sldId id="285" r:id="rId14"/>
    <p:sldId id="290" r:id="rId15"/>
    <p:sldId id="291" r:id="rId16"/>
    <p:sldId id="292" r:id="rId17"/>
    <p:sldId id="267" r:id="rId18"/>
    <p:sldId id="268" r:id="rId19"/>
    <p:sldId id="269" r:id="rId20"/>
    <p:sldId id="270" r:id="rId21"/>
    <p:sldId id="289" r:id="rId22"/>
  </p:sldIdLst>
  <p:sldSz cx="113792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0278"/>
    <a:srgbClr val="2C1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0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9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0" y="1988402"/>
            <a:ext cx="9672320" cy="13720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880" y="3627120"/>
            <a:ext cx="7965440" cy="1635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6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3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3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0" y="1493523"/>
            <a:ext cx="10241280" cy="42242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920" y="256334"/>
            <a:ext cx="2560320" cy="546142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8961" y="256334"/>
            <a:ext cx="7491307" cy="54614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04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1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1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1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0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30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493523"/>
            <a:ext cx="10241280" cy="42242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97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0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92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37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47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39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2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24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1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878" y="4113111"/>
            <a:ext cx="9672320" cy="1271270"/>
          </a:xfrm>
          <a:prstGeom prst="rect">
            <a:avLst/>
          </a:prstGeom>
        </p:spPr>
        <p:txBody>
          <a:bodyPr anchor="t"/>
          <a:lstStyle>
            <a:lvl1pPr algn="l">
              <a:defRPr sz="37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878" y="2712933"/>
            <a:ext cx="9672320" cy="1400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1pPr>
            <a:lvl2pPr marL="42667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85335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280034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4pPr>
            <a:lvl5pPr marL="1706713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5pPr>
            <a:lvl6pPr marL="2133391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6pPr>
            <a:lvl7pPr marL="2560069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7pPr>
            <a:lvl8pPr marL="2986747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8pPr>
            <a:lvl9pPr marL="3413425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9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174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909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16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>
                <a:solidFill>
                  <a:prstClr val="white"/>
                </a:solidFill>
              </a:rPr>
              <a:pPr/>
              <a:t>‹#›</a:t>
            </a:fld>
            <a:endParaRPr lang="en-US" sz="16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960" y="1493523"/>
            <a:ext cx="5025813" cy="4224232"/>
          </a:xfrm>
          <a:prstGeom prst="rect">
            <a:avLst/>
          </a:prstGeom>
        </p:spPr>
        <p:txBody>
          <a:bodyPr/>
          <a:lstStyle>
            <a:lvl1pPr>
              <a:defRPr sz="2613"/>
            </a:lvl1pPr>
            <a:lvl2pPr>
              <a:defRPr sz="2240"/>
            </a:lvl2pPr>
            <a:lvl3pPr>
              <a:defRPr sz="1867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428" y="1493523"/>
            <a:ext cx="5025813" cy="4224232"/>
          </a:xfrm>
          <a:prstGeom prst="rect">
            <a:avLst/>
          </a:prstGeom>
        </p:spPr>
        <p:txBody>
          <a:bodyPr/>
          <a:lstStyle>
            <a:lvl1pPr>
              <a:defRPr sz="2613"/>
            </a:lvl1pPr>
            <a:lvl2pPr>
              <a:defRPr sz="2240"/>
            </a:lvl2pPr>
            <a:lvl3pPr>
              <a:defRPr sz="1867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960" y="1432773"/>
            <a:ext cx="5027790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40" b="1"/>
            </a:lvl1pPr>
            <a:lvl2pPr marL="426679" indent="0">
              <a:buNone/>
              <a:defRPr sz="1867" b="1"/>
            </a:lvl2pPr>
            <a:lvl3pPr marL="853356" indent="0">
              <a:buNone/>
              <a:defRPr sz="1680" b="1"/>
            </a:lvl3pPr>
            <a:lvl4pPr marL="1280034" indent="0">
              <a:buNone/>
              <a:defRPr sz="1493" b="1"/>
            </a:lvl4pPr>
            <a:lvl5pPr marL="1706713" indent="0">
              <a:buNone/>
              <a:defRPr sz="1493" b="1"/>
            </a:lvl5pPr>
            <a:lvl6pPr marL="2133391" indent="0">
              <a:buNone/>
              <a:defRPr sz="1493" b="1"/>
            </a:lvl6pPr>
            <a:lvl7pPr marL="2560069" indent="0">
              <a:buNone/>
              <a:defRPr sz="1493" b="1"/>
            </a:lvl7pPr>
            <a:lvl8pPr marL="2986747" indent="0">
              <a:buNone/>
              <a:defRPr sz="1493" b="1"/>
            </a:lvl8pPr>
            <a:lvl9pPr marL="3413425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" y="2029884"/>
            <a:ext cx="5027790" cy="3687869"/>
          </a:xfrm>
          <a:prstGeom prst="rect">
            <a:avLst/>
          </a:prstGeom>
        </p:spPr>
        <p:txBody>
          <a:bodyPr/>
          <a:lstStyle>
            <a:lvl1pPr>
              <a:defRPr sz="224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0478" y="1432773"/>
            <a:ext cx="5029764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40" b="1"/>
            </a:lvl1pPr>
            <a:lvl2pPr marL="426679" indent="0">
              <a:buNone/>
              <a:defRPr sz="1867" b="1"/>
            </a:lvl2pPr>
            <a:lvl3pPr marL="853356" indent="0">
              <a:buNone/>
              <a:defRPr sz="1680" b="1"/>
            </a:lvl3pPr>
            <a:lvl4pPr marL="1280034" indent="0">
              <a:buNone/>
              <a:defRPr sz="1493" b="1"/>
            </a:lvl4pPr>
            <a:lvl5pPr marL="1706713" indent="0">
              <a:buNone/>
              <a:defRPr sz="1493" b="1"/>
            </a:lvl5pPr>
            <a:lvl6pPr marL="2133391" indent="0">
              <a:buNone/>
              <a:defRPr sz="1493" b="1"/>
            </a:lvl6pPr>
            <a:lvl7pPr marL="2560069" indent="0">
              <a:buNone/>
              <a:defRPr sz="1493" b="1"/>
            </a:lvl7pPr>
            <a:lvl8pPr marL="2986747" indent="0">
              <a:buNone/>
              <a:defRPr sz="1493" b="1"/>
            </a:lvl8pPr>
            <a:lvl9pPr marL="3413425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0478" y="2029884"/>
            <a:ext cx="5029764" cy="3687869"/>
          </a:xfrm>
          <a:prstGeom prst="rect">
            <a:avLst/>
          </a:prstGeom>
        </p:spPr>
        <p:txBody>
          <a:bodyPr/>
          <a:lstStyle>
            <a:lvl1pPr>
              <a:defRPr sz="224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256329"/>
            <a:ext cx="10241280" cy="106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6" name="Rectangle 5"/>
          <p:cNvSpPr/>
          <p:nvPr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8" name="TextBox 7"/>
          <p:cNvSpPr txBox="1"/>
          <p:nvPr/>
        </p:nvSpPr>
        <p:spPr>
          <a:xfrm>
            <a:off x="-25750" y="6211670"/>
            <a:ext cx="2579552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schemeClr val="bg1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9" name="Rectangle 8"/>
          <p:cNvSpPr/>
          <p:nvPr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schemeClr val="bg1"/>
                </a:solidFill>
              </a:rPr>
              <a:pPr/>
              <a:t>‹#›</a:t>
            </a:fld>
            <a:endParaRPr lang="en-US" sz="16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0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2" y="254847"/>
            <a:ext cx="3743678" cy="1084580"/>
          </a:xfrm>
          <a:prstGeom prst="rect">
            <a:avLst/>
          </a:prstGeom>
        </p:spPr>
        <p:txBody>
          <a:bodyPr anchor="b"/>
          <a:lstStyle>
            <a:lvl1pPr algn="l">
              <a:defRPr sz="18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951" y="254852"/>
            <a:ext cx="6361289" cy="5462905"/>
          </a:xfrm>
          <a:prstGeom prst="rect">
            <a:avLst/>
          </a:prstGeo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962" y="1339432"/>
            <a:ext cx="3743678" cy="437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7"/>
            </a:lvl1pPr>
            <a:lvl2pPr marL="426679" indent="0">
              <a:buNone/>
              <a:defRPr sz="1120"/>
            </a:lvl2pPr>
            <a:lvl3pPr marL="853356" indent="0">
              <a:buNone/>
              <a:defRPr sz="933"/>
            </a:lvl3pPr>
            <a:lvl4pPr marL="1280034" indent="0">
              <a:buNone/>
              <a:defRPr sz="840"/>
            </a:lvl4pPr>
            <a:lvl5pPr marL="1706713" indent="0">
              <a:buNone/>
              <a:defRPr sz="840"/>
            </a:lvl5pPr>
            <a:lvl6pPr marL="2133391" indent="0">
              <a:buNone/>
              <a:defRPr sz="840"/>
            </a:lvl6pPr>
            <a:lvl7pPr marL="2560069" indent="0">
              <a:buNone/>
              <a:defRPr sz="840"/>
            </a:lvl7pPr>
            <a:lvl8pPr marL="2986747" indent="0">
              <a:buNone/>
              <a:defRPr sz="840"/>
            </a:lvl8pPr>
            <a:lvl9pPr marL="3413425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403" y="4480561"/>
            <a:ext cx="6827520" cy="528955"/>
          </a:xfrm>
          <a:prstGeom prst="rect">
            <a:avLst/>
          </a:prstGeom>
        </p:spPr>
        <p:txBody>
          <a:bodyPr anchor="b"/>
          <a:lstStyle>
            <a:lvl1pPr algn="l">
              <a:defRPr sz="18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30403" y="571923"/>
            <a:ext cx="682752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87"/>
            </a:lvl1pPr>
            <a:lvl2pPr marL="426679" indent="0">
              <a:buNone/>
              <a:defRPr sz="2613"/>
            </a:lvl2pPr>
            <a:lvl3pPr marL="853356" indent="0">
              <a:buNone/>
              <a:defRPr sz="2240"/>
            </a:lvl3pPr>
            <a:lvl4pPr marL="1280034" indent="0">
              <a:buNone/>
              <a:defRPr sz="1867"/>
            </a:lvl4pPr>
            <a:lvl5pPr marL="1706713" indent="0">
              <a:buNone/>
              <a:defRPr sz="1867"/>
            </a:lvl5pPr>
            <a:lvl6pPr marL="2133391" indent="0">
              <a:buNone/>
              <a:defRPr sz="1867"/>
            </a:lvl6pPr>
            <a:lvl7pPr marL="2560069" indent="0">
              <a:buNone/>
              <a:defRPr sz="1867"/>
            </a:lvl7pPr>
            <a:lvl8pPr marL="2986747" indent="0">
              <a:buNone/>
              <a:defRPr sz="1867"/>
            </a:lvl8pPr>
            <a:lvl9pPr marL="3413425" indent="0">
              <a:buNone/>
              <a:defRPr sz="18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0403" y="5009517"/>
            <a:ext cx="6827520" cy="751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7"/>
            </a:lvl1pPr>
            <a:lvl2pPr marL="426679" indent="0">
              <a:buNone/>
              <a:defRPr sz="1120"/>
            </a:lvl2pPr>
            <a:lvl3pPr marL="853356" indent="0">
              <a:buNone/>
              <a:defRPr sz="933"/>
            </a:lvl3pPr>
            <a:lvl4pPr marL="1280034" indent="0">
              <a:buNone/>
              <a:defRPr sz="840"/>
            </a:lvl4pPr>
            <a:lvl5pPr marL="1706713" indent="0">
              <a:buNone/>
              <a:defRPr sz="840"/>
            </a:lvl5pPr>
            <a:lvl6pPr marL="2133391" indent="0">
              <a:buNone/>
              <a:defRPr sz="840"/>
            </a:lvl6pPr>
            <a:lvl7pPr marL="2560069" indent="0">
              <a:buNone/>
              <a:defRPr sz="840"/>
            </a:lvl7pPr>
            <a:lvl8pPr marL="2986747" indent="0">
              <a:buNone/>
              <a:defRPr sz="840"/>
            </a:lvl8pPr>
            <a:lvl9pPr marL="3413425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8961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8BA007EC-94A5-4D5E-BE0D-4B473029EA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7895" y="5932599"/>
            <a:ext cx="3603413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5093" y="5932599"/>
            <a:ext cx="2655147" cy="340783"/>
          </a:xfrm>
          <a:prstGeom prst="rect">
            <a:avLst/>
          </a:prstGeom>
        </p:spPr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1379200" cy="14224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14" name="Rectangle 13"/>
          <p:cNvSpPr/>
          <p:nvPr/>
        </p:nvSpPr>
        <p:spPr>
          <a:xfrm>
            <a:off x="0" y="6258560"/>
            <a:ext cx="11379200" cy="142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16" name="TextBox 15"/>
          <p:cNvSpPr txBox="1"/>
          <p:nvPr/>
        </p:nvSpPr>
        <p:spPr>
          <a:xfrm>
            <a:off x="7915697" y="6211482"/>
            <a:ext cx="2321469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41539" y="5902960"/>
            <a:ext cx="437661" cy="497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18" name="Rectangle 17"/>
          <p:cNvSpPr/>
          <p:nvPr/>
        </p:nvSpPr>
        <p:spPr>
          <a:xfrm>
            <a:off x="10919426" y="5902961"/>
            <a:ext cx="439544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80" smtClean="0">
                <a:solidFill>
                  <a:schemeClr val="bg1"/>
                </a:solidFill>
              </a:rPr>
              <a:pPr/>
              <a:t>‹#›</a:t>
            </a:fld>
            <a:endParaRPr lang="en-US" sz="168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9586" y="6211482"/>
            <a:ext cx="2044149" cy="243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1" dirty="0">
                <a:solidFill>
                  <a:schemeClr val="bg1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69612"/>
            <a:ext cx="477052" cy="48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29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679" r:id="rId12"/>
    <p:sldLayoutId id="2147483691" r:id="rId13"/>
    <p:sldLayoutId id="2147483703" r:id="rId14"/>
    <p:sldLayoutId id="2147483715" r:id="rId15"/>
    <p:sldLayoutId id="2147483727" r:id="rId16"/>
    <p:sldLayoutId id="2147483739" r:id="rId17"/>
    <p:sldLayoutId id="2147483751" r:id="rId18"/>
    <p:sldLayoutId id="2147483763" r:id="rId19"/>
    <p:sldLayoutId id="2147483775" r:id="rId20"/>
    <p:sldLayoutId id="2147483787" r:id="rId21"/>
    <p:sldLayoutId id="2147483799" r:id="rId22"/>
    <p:sldLayoutId id="2147483811" r:id="rId23"/>
    <p:sldLayoutId id="2147483823" r:id="rId24"/>
    <p:sldLayoutId id="2147483835" r:id="rId25"/>
    <p:sldLayoutId id="2147483847" r:id="rId26"/>
    <p:sldLayoutId id="2147483859" r:id="rId27"/>
    <p:sldLayoutId id="2147483871" r:id="rId28"/>
    <p:sldLayoutId id="2147483883" r:id="rId29"/>
    <p:sldLayoutId id="2147483895" r:id="rId30"/>
    <p:sldLayoutId id="2147483907" r:id="rId31"/>
    <p:sldLayoutId id="2147483919" r:id="rId32"/>
    <p:sldLayoutId id="2147483667" r:id="rId33"/>
  </p:sldLayoutIdLst>
  <p:txStyles>
    <p:titleStyle>
      <a:lvl1pPr algn="ctr" defTabSz="853356" rtl="0" eaLnBrk="1" latinLnBrk="0" hangingPunct="1"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09" indent="-320009" algn="l" defTabSz="853356" rtl="0" eaLnBrk="1" latinLnBrk="0" hangingPunct="1">
        <a:spcBef>
          <a:spcPct val="20000"/>
        </a:spcBef>
        <a:buFont typeface="Arial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693352" indent="-266676" algn="l" defTabSz="853356" rtl="0" eaLnBrk="1" latinLnBrk="0" hangingPunct="1">
        <a:spcBef>
          <a:spcPct val="20000"/>
        </a:spcBef>
        <a:buFont typeface="Arial" pitchFamily="34" charset="0"/>
        <a:buChar char="–"/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066696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74" indent="-213338" algn="l" defTabSz="853356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920051" indent="-213338" algn="l" defTabSz="853356" rtl="0" eaLnBrk="1" latinLnBrk="0" hangingPunct="1">
        <a:spcBef>
          <a:spcPct val="20000"/>
        </a:spcBef>
        <a:buFont typeface="Arial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346730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73408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6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26764" indent="-213338" algn="l" defTabSz="853356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679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356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34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713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391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069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747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425" algn="l" defTabSz="853356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0.jpe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4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1.jpe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6960" y="2615625"/>
            <a:ext cx="668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320278"/>
                </a:solidFill>
                <a:latin typeface="Arial Black" panose="020B0A04020102020204" pitchFamily="34" charset="0"/>
                <a:cs typeface="Times New Roman" pitchFamily="18" charset="0"/>
              </a:rPr>
              <a:t>Introduction to CSE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C2AC1-5DD0-84DB-BF78-4450B990B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624BA-E1D9-150E-7AB5-B7BB8FBC1B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0"/>
            <a:ext cx="8321040" cy="1038649"/>
          </a:xfrm>
        </p:spPr>
        <p:txBody>
          <a:bodyPr/>
          <a:lstStyle/>
          <a:p>
            <a:r>
              <a:rPr lang="en-US" sz="4000" dirty="0"/>
              <a:t>Can You See Computer(s) in These?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95782" y="4467234"/>
            <a:ext cx="5894082" cy="1466860"/>
          </a:xfrm>
        </p:spPr>
        <p:txBody>
          <a:bodyPr/>
          <a:lstStyle/>
          <a:p>
            <a:pPr algn="just"/>
            <a:r>
              <a:rPr lang="en-GB" sz="2240" dirty="0">
                <a:cs typeface="Times New Roman" pitchFamily="18" charset="0"/>
              </a:rPr>
              <a:t>Embedded computers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ECUs in cars and other automobiles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Robots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Control units in industrial settings, traffic lights, etc.</a:t>
            </a:r>
          </a:p>
          <a:p>
            <a:pPr lvl="1"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utomotiveElectronicSystem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64" y="1111433"/>
            <a:ext cx="5611324" cy="3089099"/>
          </a:xfrm>
          <a:prstGeom prst="rect">
            <a:avLst/>
          </a:prstGeom>
        </p:spPr>
      </p:pic>
      <p:pic>
        <p:nvPicPr>
          <p:cNvPr id="5" name="Picture 4" descr="220px-HONDA_ASIM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3" y="1047390"/>
            <a:ext cx="1866913" cy="2486388"/>
          </a:xfrm>
          <a:prstGeom prst="rect">
            <a:avLst/>
          </a:prstGeom>
        </p:spPr>
      </p:pic>
      <p:pic>
        <p:nvPicPr>
          <p:cNvPr id="7" name="Picture 6" descr="traffic_signal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809" y="3853836"/>
            <a:ext cx="1804670" cy="22136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719B1F-3E41-8682-26EB-7B0EE8AA6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2F6341-DFB8-A50D-B0B5-FA0E25490E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512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0"/>
            <a:ext cx="8321040" cy="1038649"/>
          </a:xfrm>
        </p:spPr>
        <p:txBody>
          <a:bodyPr>
            <a:normAutofit/>
          </a:bodyPr>
          <a:lstStyle/>
          <a:p>
            <a:r>
              <a:rPr lang="en-GB" sz="4000" dirty="0"/>
              <a:t>Computer Applications</a:t>
            </a:r>
            <a:endParaRPr lang="en-US" sz="40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9080" y="5200664"/>
            <a:ext cx="8321040" cy="77341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240" dirty="0">
                <a:cs typeface="Times New Roman" pitchFamily="18" charset="0"/>
              </a:rPr>
              <a:t>Indirect use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Phone booking, Voice search on a mobile, Navigation , Driving a car, ...</a:t>
            </a:r>
          </a:p>
        </p:txBody>
      </p:sp>
      <p:pic>
        <p:nvPicPr>
          <p:cNvPr id="5" name="Picture 4" descr="email_cli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06" y="2200268"/>
            <a:ext cx="2636606" cy="1533536"/>
          </a:xfrm>
          <a:prstGeom prst="rect">
            <a:avLst/>
          </a:prstGeom>
        </p:spPr>
      </p:pic>
      <p:pic>
        <p:nvPicPr>
          <p:cNvPr id="7" name="Picture 6" descr="Elmer-pump-heatequ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9540" y="1128281"/>
            <a:ext cx="2726663" cy="2133615"/>
          </a:xfrm>
          <a:prstGeom prst="rect">
            <a:avLst/>
          </a:prstGeom>
        </p:spPr>
      </p:pic>
      <p:pic>
        <p:nvPicPr>
          <p:cNvPr id="8" name="Picture 7" descr="KyotoTaxiRid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624" y="3629892"/>
            <a:ext cx="2758958" cy="1714946"/>
          </a:xfrm>
          <a:prstGeom prst="rect">
            <a:avLst/>
          </a:prstGeom>
        </p:spPr>
      </p:pic>
      <p:pic>
        <p:nvPicPr>
          <p:cNvPr id="9" name="Picture 8" descr="Unvisited_trip_map_around_Elm_Street_Historic_District,_New_Haven_C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944" y="1200136"/>
            <a:ext cx="1689407" cy="30003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C6DD98-BA9F-F63A-0A9A-B51B1C999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AEADEA-E167-07E3-19A4-8047E44A54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125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Nature of Computation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209040"/>
            <a:ext cx="10241280" cy="4508714"/>
          </a:xfrm>
        </p:spPr>
        <p:txBody>
          <a:bodyPr/>
          <a:lstStyle/>
          <a:p>
            <a:pPr algn="just">
              <a:buNone/>
            </a:pPr>
            <a:r>
              <a:rPr lang="en-IN" sz="2400" b="1" dirty="0">
                <a:cs typeface="Times New Roman" pitchFamily="18" charset="0"/>
              </a:rPr>
              <a:t>Q. With such variety of uses, what should computers be designed to do?</a:t>
            </a:r>
          </a:p>
          <a:p>
            <a:pPr lvl="1"/>
            <a:r>
              <a:rPr lang="en-IN" sz="2053" dirty="0">
                <a:cs typeface="Times New Roman" pitchFamily="18" charset="0"/>
              </a:rPr>
              <a:t>Computation is what computers do (rather, are put to do)</a:t>
            </a:r>
          </a:p>
          <a:p>
            <a:pPr lvl="1"/>
            <a:r>
              <a:rPr lang="en-IN" sz="2053" dirty="0">
                <a:cs typeface="Times New Roman" pitchFamily="18" charset="0"/>
              </a:rPr>
              <a:t>Computation is what happens when an computer application is run</a:t>
            </a:r>
          </a:p>
          <a:p>
            <a:pPr lvl="1"/>
            <a:r>
              <a:rPr lang="en-IN" sz="2053" dirty="0">
                <a:cs typeface="Times New Roman" pitchFamily="18" charset="0"/>
              </a:rPr>
              <a:t>Computer applications reside in the computer </a:t>
            </a:r>
          </a:p>
          <a:p>
            <a:pPr algn="just">
              <a:buNone/>
            </a:pPr>
            <a:endParaRPr lang="en-GB" sz="2240" b="1" dirty="0">
              <a:cs typeface="Times New Roman" pitchFamily="18" charset="0"/>
            </a:endParaRPr>
          </a:p>
          <a:p>
            <a:pPr algn="just">
              <a:buNone/>
            </a:pPr>
            <a:r>
              <a:rPr lang="en-GB" sz="2400" b="1" dirty="0">
                <a:cs typeface="Times New Roman" pitchFamily="18" charset="0"/>
              </a:rPr>
              <a:t>Q. What types of computations do computer applications require?</a:t>
            </a:r>
          </a:p>
          <a:p>
            <a:pPr algn="just"/>
            <a:r>
              <a:rPr lang="en-GB" sz="2053" dirty="0">
                <a:cs typeface="Times New Roman" pitchFamily="18" charset="0"/>
              </a:rPr>
              <a:t>At first sight, there have to be as many types of computations as there are types of applications</a:t>
            </a:r>
          </a:p>
          <a:p>
            <a:pPr lvl="1" algn="just"/>
            <a:r>
              <a:rPr lang="en-GB" sz="2053" dirty="0">
                <a:cs typeface="Times New Roman" pitchFamily="18" charset="0"/>
              </a:rPr>
              <a:t>A word processor requires a different type of computation than an autopilot?</a:t>
            </a:r>
          </a:p>
          <a:p>
            <a:pPr algn="just">
              <a:buNone/>
            </a:pPr>
            <a:endParaRPr lang="en-GB" sz="3360" b="1" dirty="0"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E5993-079D-D174-CFDC-75DF5EE22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1FF02-527D-EB57-F3EE-953BDECFF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1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Types of Computation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422400"/>
            <a:ext cx="10241280" cy="4295354"/>
          </a:xfrm>
        </p:spPr>
        <p:txBody>
          <a:bodyPr/>
          <a:lstStyle/>
          <a:p>
            <a:pPr algn="just">
              <a:buNone/>
            </a:pPr>
            <a:r>
              <a:rPr lang="en-GB" sz="2400" dirty="0">
                <a:cs typeface="Times New Roman" pitchFamily="18" charset="0"/>
              </a:rPr>
              <a:t>Different types of computations are needed by applications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Numerical computation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Forms a major component of all Science and Engineering applications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Data processing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Largely string processing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Storage, search, access and update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Input and Output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User interface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Textual or graphical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Web based</a:t>
            </a:r>
          </a:p>
          <a:p>
            <a:pPr algn="just"/>
            <a:r>
              <a:rPr lang="en-GB" sz="2240" b="1" dirty="0">
                <a:cs typeface="Times New Roman" pitchFamily="18" charset="0"/>
              </a:rPr>
              <a:t>Communication</a:t>
            </a:r>
          </a:p>
          <a:p>
            <a:pPr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9665F-762C-74A2-FCDD-4BF193C0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1C9F1-0963-F169-C277-0B63FC35A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6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History of Computing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209040"/>
            <a:ext cx="10241280" cy="4508714"/>
          </a:xfrm>
        </p:spPr>
        <p:txBody>
          <a:bodyPr/>
          <a:lstStyle/>
          <a:p>
            <a:pPr algn="just"/>
            <a:r>
              <a:rPr lang="en-US" sz="2400" dirty="0"/>
              <a:t>Figure summarizes some of the major developments in the history of computing</a:t>
            </a:r>
          </a:p>
          <a:p>
            <a:pPr algn="just"/>
            <a:endParaRPr lang="en-GB" sz="2200" dirty="0"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24" y="1993246"/>
            <a:ext cx="6858000" cy="416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4A5622-4BE4-21AE-6C0A-C50353FF7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FC34E-CEA3-29E4-284F-4D1E57B6F8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5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History of Computing contd.</a:t>
            </a:r>
            <a:endParaRPr lang="en-GB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41" y="1234016"/>
            <a:ext cx="7100047" cy="4938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BB532-676B-08EE-DD3A-BDA7215C1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93DFE2-9F12-1132-0FE7-AEB6444AD6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3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Computer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323129"/>
            <a:ext cx="10241280" cy="4394627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System </a:t>
            </a:r>
          </a:p>
          <a:p>
            <a:pPr lvl="1" algn="just"/>
            <a:r>
              <a:rPr lang="en-GB" sz="2200" dirty="0">
                <a:cs typeface="Times New Roman" panose="02020603050405020304" pitchFamily="18" charset="0"/>
              </a:rPr>
              <a:t>A combination of components which cooperate and coordinate for a specific operation</a:t>
            </a:r>
          </a:p>
          <a:p>
            <a:pPr marL="426679" lvl="1" indent="0" algn="just">
              <a:buNone/>
            </a:pPr>
            <a:endParaRPr lang="en-GB" sz="2400" dirty="0"/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Hardware</a:t>
            </a:r>
            <a:r>
              <a:rPr lang="en-GB" sz="2400" dirty="0"/>
              <a:t> </a:t>
            </a:r>
          </a:p>
          <a:p>
            <a:pPr lvl="1" algn="just"/>
            <a:r>
              <a:rPr lang="en-GB" sz="2200" dirty="0">
                <a:cs typeface="Times New Roman" panose="02020603050405020304" pitchFamily="18" charset="0"/>
              </a:rPr>
              <a:t>Physical devices that you can see and touch in a computer system</a:t>
            </a:r>
          </a:p>
          <a:p>
            <a:pPr lvl="1" algn="just"/>
            <a:r>
              <a:rPr lang="en-GB" sz="2200" dirty="0">
                <a:cs typeface="Times New Roman" panose="02020603050405020304" pitchFamily="18" charset="0"/>
              </a:rPr>
              <a:t>Keyboard, screen, memory, DVD, etc.,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Software </a:t>
            </a:r>
          </a:p>
          <a:p>
            <a:pPr lvl="1" algn="just"/>
            <a:r>
              <a:rPr lang="en-GB" sz="2200" dirty="0">
                <a:cs typeface="Times New Roman" panose="02020603050405020304" pitchFamily="18" charset="0"/>
              </a:rPr>
              <a:t>Programs and instructions makes the hardware to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CFA43-0638-0C9A-F641-729F66A3A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F5436-00BC-A6AB-9883-ABDF2509C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 Functional Units of a Computer</a:t>
            </a:r>
            <a:endParaRPr lang="en-GB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3323" y="1280160"/>
            <a:ext cx="5122493" cy="4693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5AB8CB-0256-E5D0-98A9-45E8A9A29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C2504-F6BC-40DF-CE8A-1574906FE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7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489411"/>
            <a:ext cx="10241280" cy="1066800"/>
          </a:xfrm>
        </p:spPr>
        <p:txBody>
          <a:bodyPr/>
          <a:lstStyle/>
          <a:p>
            <a:r>
              <a:rPr lang="en-US" sz="4000" dirty="0"/>
              <a:t>Basic Functional Units of a Computer contd.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323129"/>
            <a:ext cx="10003416" cy="4394627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Input unit </a:t>
            </a:r>
          </a:p>
          <a:p>
            <a:pPr lvl="1" algn="just"/>
            <a:r>
              <a:rPr lang="en-GB" sz="2000" dirty="0">
                <a:cs typeface="Times New Roman" panose="02020603050405020304" pitchFamily="18" charset="0"/>
              </a:rPr>
              <a:t>Obtains information (data and computer programs) from input devices</a:t>
            </a:r>
          </a:p>
          <a:p>
            <a:pPr lvl="1" algn="just"/>
            <a:r>
              <a:rPr lang="en-GB" sz="2000" dirty="0">
                <a:cs typeface="Times New Roman" panose="02020603050405020304" pitchFamily="18" charset="0"/>
              </a:rPr>
              <a:t>keyboard, mouse, etc.,</a:t>
            </a:r>
          </a:p>
          <a:p>
            <a:pPr algn="just"/>
            <a:endParaRPr lang="en-GB" sz="2613" dirty="0"/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Output unit </a:t>
            </a:r>
          </a:p>
          <a:p>
            <a:pPr lvl="1" algn="just"/>
            <a:r>
              <a:rPr lang="en-GB" sz="2000" dirty="0">
                <a:cs typeface="Times New Roman" panose="02020603050405020304" pitchFamily="18" charset="0"/>
              </a:rPr>
              <a:t>Takes information that has been processed by the computer and place it in different output devices</a:t>
            </a:r>
          </a:p>
          <a:p>
            <a:pPr lvl="1" algn="just"/>
            <a:r>
              <a:rPr lang="en-GB" sz="2000" dirty="0">
                <a:cs typeface="Times New Roman" panose="02020603050405020304" pitchFamily="18" charset="0"/>
              </a:rPr>
              <a:t>Printer, screens, etc.,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F3865-2A26-BA39-691C-8C6B6920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EEC90-C3C1-5741-CB71-9D71A5D249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453552"/>
            <a:ext cx="10241280" cy="1066800"/>
          </a:xfrm>
        </p:spPr>
        <p:txBody>
          <a:bodyPr/>
          <a:lstStyle/>
          <a:p>
            <a:r>
              <a:rPr lang="en-US" sz="4000" dirty="0"/>
              <a:t>Basic Functional Units of a Computer contd.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323129"/>
            <a:ext cx="10241280" cy="4394627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CPU</a:t>
            </a:r>
            <a:r>
              <a:rPr lang="en-GB" sz="2400" dirty="0"/>
              <a:t> – </a:t>
            </a:r>
            <a:r>
              <a:rPr lang="en-GB" sz="2400" dirty="0">
                <a:cs typeface="Times New Roman" panose="02020603050405020304" pitchFamily="18" charset="0"/>
              </a:rPr>
              <a:t>computer’s coordinator and is responsible for supervising the operations of other sections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240" dirty="0">
                <a:cs typeface="Times New Roman" panose="02020603050405020304" pitchFamily="18" charset="0"/>
              </a:rPr>
              <a:t>Control unit </a:t>
            </a:r>
            <a:r>
              <a:rPr lang="en-GB" sz="2240" dirty="0"/>
              <a:t>– </a:t>
            </a:r>
            <a:r>
              <a:rPr lang="en-GB" sz="1867" dirty="0">
                <a:cs typeface="Times New Roman" panose="02020603050405020304" pitchFamily="18" charset="0"/>
              </a:rPr>
              <a:t>coordinates the activities of various components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240" dirty="0">
                <a:cs typeface="Times New Roman" panose="02020603050405020304" pitchFamily="18" charset="0"/>
              </a:rPr>
              <a:t>Arithmetic unit </a:t>
            </a:r>
            <a:r>
              <a:rPr lang="en-GB" sz="2240" dirty="0"/>
              <a:t>–</a:t>
            </a:r>
            <a:r>
              <a:rPr lang="en-GB" sz="1867" dirty="0">
                <a:cs typeface="Times New Roman" panose="02020603050405020304" pitchFamily="18" charset="0"/>
              </a:rPr>
              <a:t>operations such as addition and subtraction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GB" sz="2240" dirty="0">
                <a:cs typeface="Times New Roman" panose="02020603050405020304" pitchFamily="18" charset="0"/>
              </a:rPr>
              <a:t>Logic unit </a:t>
            </a:r>
            <a:r>
              <a:rPr lang="en-GB" sz="2240" dirty="0"/>
              <a:t>– </a:t>
            </a:r>
            <a:r>
              <a:rPr lang="en-GB" sz="1867" dirty="0">
                <a:cs typeface="Times New Roman" panose="02020603050405020304" pitchFamily="18" charset="0"/>
              </a:rPr>
              <a:t>operations result in either TRUE or FALSE</a:t>
            </a:r>
          </a:p>
          <a:p>
            <a:pPr lvl="1" algn="just">
              <a:buNone/>
            </a:pPr>
            <a:endParaRPr lang="en-GB" sz="1867" dirty="0">
              <a:cs typeface="Times New Roman" panose="02020603050405020304" pitchFamily="18" charset="0"/>
            </a:endParaRPr>
          </a:p>
          <a:p>
            <a:pPr marL="324276" lvl="1" indent="-281607" algn="just">
              <a:buFont typeface="Arial" pitchFamily="34" charset="0"/>
              <a:buChar char="•"/>
            </a:pPr>
            <a:r>
              <a:rPr lang="en-GB" sz="2400" dirty="0">
                <a:cs typeface="Times New Roman" panose="02020603050405020304" pitchFamily="18" charset="0"/>
              </a:rPr>
              <a:t>Multiprocessor </a:t>
            </a:r>
          </a:p>
          <a:p>
            <a:pPr marL="1196256" lvl="2" indent="-342900" algn="just"/>
            <a:r>
              <a:rPr lang="en-GB" sz="2000" dirty="0">
                <a:cs typeface="Times New Roman" panose="02020603050405020304" pitchFamily="18" charset="0"/>
              </a:rPr>
              <a:t>Multiple processing units and hence, can perform many operations simultaneously</a:t>
            </a:r>
          </a:p>
          <a:p>
            <a:pPr lvl="1" algn="just"/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555EB-E881-32B0-BB20-96B067429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419FE-56E8-9A2D-3E06-316FA564D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3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529081" y="355604"/>
            <a:ext cx="8309805" cy="703791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26679" algn="l"/>
                <a:tab pos="853356" algn="l"/>
                <a:tab pos="1280034" algn="l"/>
                <a:tab pos="1706713" algn="l"/>
                <a:tab pos="2133391" algn="l"/>
                <a:tab pos="2560069" algn="l"/>
                <a:tab pos="2986747" algn="l"/>
                <a:tab pos="3413425" algn="l"/>
                <a:tab pos="3840103" algn="l"/>
                <a:tab pos="4266782" algn="l"/>
                <a:tab pos="4693459" algn="l"/>
                <a:tab pos="5120138" algn="l"/>
                <a:tab pos="5546816" algn="l"/>
                <a:tab pos="5973494" algn="l"/>
                <a:tab pos="6400172" algn="l"/>
                <a:tab pos="6826851" algn="l"/>
                <a:tab pos="7253528" algn="l"/>
                <a:tab pos="7680207" algn="l"/>
                <a:tab pos="8106885" algn="l"/>
                <a:tab pos="8533562" algn="l"/>
              </a:tabLst>
            </a:pPr>
            <a:r>
              <a:rPr lang="en-GB" sz="4000" dirty="0">
                <a:latin typeface="+mn-lt"/>
                <a:cs typeface="Times New Roman" pitchFamily="18" charset="0"/>
              </a:rPr>
              <a:t>Objectives</a:t>
            </a:r>
            <a:endParaRPr lang="en-GB" sz="2400" dirty="0">
              <a:latin typeface="+mn-lt"/>
              <a:cs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97541" y="1351281"/>
            <a:ext cx="10246659" cy="4356101"/>
          </a:xfrm>
          <a:prstGeom prst="rect">
            <a:avLst/>
          </a:prstGeom>
        </p:spPr>
        <p:txBody>
          <a:bodyPr/>
          <a:lstStyle/>
          <a:p>
            <a:pPr algn="just">
              <a:tabLst>
                <a:tab pos="423715" algn="l"/>
                <a:tab pos="850394" algn="l"/>
                <a:tab pos="1277073" algn="l"/>
                <a:tab pos="1703749" algn="l"/>
                <a:tab pos="2130428" algn="l"/>
                <a:tab pos="2557107" algn="l"/>
                <a:tab pos="2983785" algn="l"/>
                <a:tab pos="3410462" algn="l"/>
                <a:tab pos="3837141" algn="l"/>
                <a:tab pos="4263819" algn="l"/>
                <a:tab pos="4690497" algn="l"/>
                <a:tab pos="5117175" algn="l"/>
                <a:tab pos="5543853" algn="l"/>
                <a:tab pos="5970532" algn="l"/>
                <a:tab pos="6397210" algn="l"/>
                <a:tab pos="6823887" algn="l"/>
                <a:tab pos="7250566" algn="l"/>
                <a:tab pos="7677244" algn="l"/>
                <a:tab pos="8103922" algn="l"/>
                <a:tab pos="8530600" algn="l"/>
              </a:tabLst>
            </a:pPr>
            <a:r>
              <a:rPr lang="en-US" sz="2240" dirty="0">
                <a:latin typeface="+mj-lt"/>
                <a:cs typeface="Times New Roman" pitchFamily="18" charset="0"/>
              </a:rPr>
              <a:t>At the end of this lecture, student will be able to </a:t>
            </a:r>
          </a:p>
          <a:p>
            <a:pPr lvl="1" algn="just">
              <a:tabLst>
                <a:tab pos="423715" algn="l"/>
                <a:tab pos="850394" algn="l"/>
                <a:tab pos="1277073" algn="l"/>
                <a:tab pos="1703749" algn="l"/>
                <a:tab pos="2130428" algn="l"/>
                <a:tab pos="2557107" algn="l"/>
                <a:tab pos="2983785" algn="l"/>
                <a:tab pos="3410462" algn="l"/>
                <a:tab pos="3837141" algn="l"/>
                <a:tab pos="4263819" algn="l"/>
                <a:tab pos="4690497" algn="l"/>
                <a:tab pos="5117175" algn="l"/>
                <a:tab pos="5543853" algn="l"/>
                <a:tab pos="5970532" algn="l"/>
                <a:tab pos="6397210" algn="l"/>
                <a:tab pos="6823887" algn="l"/>
                <a:tab pos="7250566" algn="l"/>
                <a:tab pos="7677244" algn="l"/>
                <a:tab pos="8103922" algn="l"/>
                <a:tab pos="8530600" algn="l"/>
              </a:tabLst>
            </a:pPr>
            <a:r>
              <a:rPr lang="en-US" sz="2200" dirty="0">
                <a:latin typeface="+mj-lt"/>
                <a:cs typeface="Times New Roman" pitchFamily="18" charset="0"/>
              </a:rPr>
              <a:t>Explain the types of computers and their ubiquitous presence</a:t>
            </a:r>
          </a:p>
          <a:p>
            <a:pPr lvl="1" algn="just">
              <a:tabLst>
                <a:tab pos="423715" algn="l"/>
                <a:tab pos="850394" algn="l"/>
                <a:tab pos="1277073" algn="l"/>
                <a:tab pos="1703749" algn="l"/>
                <a:tab pos="2130428" algn="l"/>
                <a:tab pos="2557107" algn="l"/>
                <a:tab pos="2983785" algn="l"/>
                <a:tab pos="3410462" algn="l"/>
                <a:tab pos="3837141" algn="l"/>
                <a:tab pos="4263819" algn="l"/>
                <a:tab pos="4690497" algn="l"/>
                <a:tab pos="5117175" algn="l"/>
                <a:tab pos="5543853" algn="l"/>
                <a:tab pos="5970532" algn="l"/>
                <a:tab pos="6397210" algn="l"/>
                <a:tab pos="6823887" algn="l"/>
                <a:tab pos="7250566" algn="l"/>
                <a:tab pos="7677244" algn="l"/>
                <a:tab pos="8103922" algn="l"/>
                <a:tab pos="8530600" algn="l"/>
              </a:tabLst>
            </a:pPr>
            <a:r>
              <a:rPr lang="en-US" sz="2200" dirty="0">
                <a:latin typeface="+mj-lt"/>
                <a:cs typeface="Times New Roman" pitchFamily="18" charset="0"/>
              </a:rPr>
              <a:t>Explain the nature and types of computation</a:t>
            </a:r>
          </a:p>
          <a:p>
            <a:pPr lvl="1" algn="just">
              <a:tabLst>
                <a:tab pos="423715" algn="l"/>
                <a:tab pos="850394" algn="l"/>
                <a:tab pos="1277073" algn="l"/>
                <a:tab pos="1703749" algn="l"/>
                <a:tab pos="2130428" algn="l"/>
                <a:tab pos="2557107" algn="l"/>
                <a:tab pos="2983785" algn="l"/>
                <a:tab pos="3410462" algn="l"/>
                <a:tab pos="3837141" algn="l"/>
                <a:tab pos="4263819" algn="l"/>
                <a:tab pos="4690497" algn="l"/>
                <a:tab pos="5117175" algn="l"/>
                <a:tab pos="5543853" algn="l"/>
                <a:tab pos="5970532" algn="l"/>
                <a:tab pos="6397210" algn="l"/>
                <a:tab pos="6823887" algn="l"/>
                <a:tab pos="7250566" algn="l"/>
                <a:tab pos="7677244" algn="l"/>
                <a:tab pos="8103922" algn="l"/>
                <a:tab pos="8530600" algn="l"/>
              </a:tabLst>
            </a:pPr>
            <a:r>
              <a:rPr lang="en-US" sz="2200" dirty="0">
                <a:latin typeface="+mj-lt"/>
                <a:cs typeface="Times New Roman" pitchFamily="18" charset="0"/>
              </a:rPr>
              <a:t>State the nature of requirements by computer applications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B21B88-04A5-B2A3-CE4D-5FD5CD99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8335F-BB1E-8E9D-FA17-B6FC2AE2D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308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445325"/>
            <a:ext cx="10241280" cy="1066800"/>
          </a:xfrm>
        </p:spPr>
        <p:txBody>
          <a:bodyPr/>
          <a:lstStyle/>
          <a:p>
            <a:r>
              <a:rPr lang="en-US" sz="4000" dirty="0"/>
              <a:t>Basic Functional Units of a Computer contd.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8" y="1323129"/>
            <a:ext cx="10070652" cy="4394627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Memory unit </a:t>
            </a:r>
            <a:r>
              <a:rPr lang="en-GB" sz="2400" dirty="0"/>
              <a:t>- </a:t>
            </a:r>
            <a:r>
              <a:rPr lang="en-GB" sz="2400" dirty="0">
                <a:cs typeface="Times New Roman" panose="02020603050405020304" pitchFamily="18" charset="0"/>
              </a:rPr>
              <a:t>A storage device</a:t>
            </a: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Memory is classified into</a:t>
            </a:r>
          </a:p>
          <a:p>
            <a:pPr marL="853356" lvl="1" indent="-426679" algn="just">
              <a:buFont typeface="+mj-lt"/>
              <a:buAutoNum type="arabicPeriod"/>
            </a:pPr>
            <a:r>
              <a:rPr lang="en-GB" sz="2400" b="1" dirty="0">
                <a:cs typeface="Times New Roman" panose="02020603050405020304" pitchFamily="18" charset="0"/>
              </a:rPr>
              <a:t>Main </a:t>
            </a:r>
            <a:r>
              <a:rPr lang="en-GB" sz="2400" dirty="0">
                <a:cs typeface="Times New Roman" panose="02020603050405020304" pitchFamily="18" charset="0"/>
              </a:rPr>
              <a:t>memory </a:t>
            </a:r>
            <a:r>
              <a:rPr lang="en-GB" sz="2400" dirty="0"/>
              <a:t>– </a:t>
            </a:r>
            <a:r>
              <a:rPr lang="en-GB" sz="2400" dirty="0">
                <a:cs typeface="Times New Roman" panose="02020603050405020304" pitchFamily="18" charset="0"/>
              </a:rPr>
              <a:t>primary memory, temporary memory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Rapid access, relatively low capacity, costly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RAM,ROM</a:t>
            </a:r>
          </a:p>
          <a:p>
            <a:pPr marL="853356" lvl="1" indent="-426679" algn="just">
              <a:buFont typeface="+mj-lt"/>
              <a:buAutoNum type="arabicPeriod"/>
            </a:pPr>
            <a:r>
              <a:rPr lang="en-GB" sz="2400" b="1" dirty="0">
                <a:cs typeface="Times New Roman" panose="02020603050405020304" pitchFamily="18" charset="0"/>
              </a:rPr>
              <a:t>Secondary </a:t>
            </a:r>
            <a:r>
              <a:rPr lang="en-GB" sz="2400" dirty="0">
                <a:cs typeface="Times New Roman" panose="02020603050405020304" pitchFamily="18" charset="0"/>
              </a:rPr>
              <a:t>memory – permanent memory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Long-term, high capacity, cheaper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disks, pen drive, etc.,</a:t>
            </a:r>
          </a:p>
          <a:p>
            <a:pPr marL="853356" lvl="1" indent="-426679" algn="just">
              <a:buFont typeface="+mj-lt"/>
              <a:buAutoNum type="arabicPeriod"/>
            </a:pPr>
            <a:r>
              <a:rPr lang="en-GB" sz="2400" b="1" dirty="0">
                <a:cs typeface="Times New Roman" panose="02020603050405020304" pitchFamily="18" charset="0"/>
              </a:rPr>
              <a:t>Cache</a:t>
            </a:r>
            <a:r>
              <a:rPr lang="en-GB" sz="2400" dirty="0">
                <a:cs typeface="Times New Roman" panose="02020603050405020304" pitchFamily="18" charset="0"/>
              </a:rPr>
              <a:t> memory</a:t>
            </a:r>
          </a:p>
          <a:p>
            <a:pPr marL="1226701" lvl="2" indent="-426679" algn="just"/>
            <a:r>
              <a:rPr lang="en-GB" sz="2000" dirty="0">
                <a:cs typeface="Times New Roman" panose="02020603050405020304" pitchFamily="18" charset="0"/>
              </a:rPr>
              <a:t>placed between CPU and main memory</a:t>
            </a:r>
          </a:p>
          <a:p>
            <a:pPr algn="just"/>
            <a:endParaRPr lang="en-GB" sz="2613" dirty="0"/>
          </a:p>
          <a:p>
            <a:pPr algn="just"/>
            <a:endParaRPr lang="en-GB" sz="2613" dirty="0"/>
          </a:p>
          <a:p>
            <a:pPr algn="just"/>
            <a:endParaRPr lang="en-GB" sz="22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C55D0-5E53-440D-9F6A-74C7A43D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1AF44-6311-3940-4AE3-9C6D2C8820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1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Summary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156448"/>
            <a:ext cx="10241280" cy="4561310"/>
          </a:xfrm>
        </p:spPr>
        <p:txBody>
          <a:bodyPr/>
          <a:lstStyle/>
          <a:p>
            <a:pPr algn="just"/>
            <a:r>
              <a:rPr lang="en-IN" sz="2240" dirty="0">
                <a:cs typeface="Times New Roman" pitchFamily="18" charset="0"/>
              </a:rPr>
              <a:t>Computers are employed in all aspects of human activities in the Information Age</a:t>
            </a:r>
          </a:p>
          <a:p>
            <a:pPr algn="just"/>
            <a:r>
              <a:rPr lang="en-IN" sz="2240" dirty="0">
                <a:cs typeface="Times New Roman" pitchFamily="18" charset="0"/>
              </a:rPr>
              <a:t>There are a wide variety of the types of computers, from mobile handsets through workstations and servers to distributed computers</a:t>
            </a:r>
          </a:p>
          <a:p>
            <a:pPr algn="just"/>
            <a:r>
              <a:rPr lang="en-IN" sz="2240" dirty="0">
                <a:cs typeface="Times New Roman" pitchFamily="18" charset="0"/>
              </a:rPr>
              <a:t>A computation is what happens when a computer is put to use by running a computer application</a:t>
            </a:r>
          </a:p>
          <a:p>
            <a:pPr algn="just"/>
            <a:r>
              <a:rPr lang="en-IN" sz="2240" dirty="0">
                <a:cs typeface="Times New Roman" pitchFamily="18" charset="0"/>
              </a:rPr>
              <a:t>Computer applications are mainly software that reside in a computer to be run</a:t>
            </a:r>
          </a:p>
          <a:p>
            <a:pPr marL="333342" indent="-333342" algn="just"/>
            <a:r>
              <a:rPr lang="en-IN" sz="2240" dirty="0">
                <a:cs typeface="Times New Roman" pitchFamily="18" charset="0"/>
              </a:rPr>
              <a:t>A wide variety of computations are performed by applications: numerical computation, data processing, input/output, user interface and communication</a:t>
            </a:r>
          </a:p>
          <a:p>
            <a:pPr marL="333342" indent="-333342" algn="just"/>
            <a:r>
              <a:rPr lang="en-IN" sz="2240" dirty="0">
                <a:cs typeface="Times New Roman" pitchFamily="18" charset="0"/>
              </a:rPr>
              <a:t>Computers are designed to perform a basic set of computation: fetch, operate &amp; store information from memory and perform input/output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91F75-598D-63B1-4A81-8C271B47E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E1D9C0-401B-CCB9-D098-A7402A885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0"/>
            <a:ext cx="8321040" cy="1038649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Contents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74059" y="1323129"/>
            <a:ext cx="9910482" cy="4394625"/>
          </a:xfrm>
        </p:spPr>
        <p:txBody>
          <a:bodyPr/>
          <a:lstStyle/>
          <a:p>
            <a:pPr algn="just"/>
            <a:r>
              <a:rPr lang="en-GB" sz="2240" dirty="0">
                <a:cs typeface="Times New Roman" pitchFamily="18" charset="0"/>
              </a:rPr>
              <a:t>Computers</a:t>
            </a:r>
          </a:p>
          <a:p>
            <a:pPr algn="just"/>
            <a:r>
              <a:rPr lang="en-GB" sz="2240" dirty="0">
                <a:cs typeface="Times New Roman" pitchFamily="18" charset="0"/>
              </a:rPr>
              <a:t>Computer Applications</a:t>
            </a:r>
          </a:p>
          <a:p>
            <a:pPr algn="just"/>
            <a:r>
              <a:rPr lang="en-GB" sz="2240" dirty="0">
                <a:cs typeface="Times New Roman" pitchFamily="18" charset="0"/>
              </a:rPr>
              <a:t>Computation</a:t>
            </a:r>
          </a:p>
          <a:p>
            <a:pPr algn="just"/>
            <a:endParaRPr lang="en-US" sz="224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AF0E0-1609-0CE2-EFB3-11628856C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F2D803-396B-85CB-08BC-EE03C1BA31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990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1209043"/>
            <a:ext cx="10241280" cy="4508713"/>
          </a:xfrm>
        </p:spPr>
        <p:txBody>
          <a:bodyPr/>
          <a:lstStyle/>
          <a:p>
            <a:pPr algn="just"/>
            <a:r>
              <a:rPr lang="en-GB" sz="2400" dirty="0">
                <a:cs typeface="Times New Roman" panose="02020603050405020304" pitchFamily="18" charset="0"/>
              </a:rPr>
              <a:t>An electronic device capable of performing computations and making logical decisions at high speed</a:t>
            </a:r>
          </a:p>
          <a:p>
            <a:pPr algn="just"/>
            <a:endParaRPr lang="en-GB" sz="2400" dirty="0"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Accepts data and instructions, stores in its memory, processes and gives the results to the user</a:t>
            </a:r>
          </a:p>
          <a:p>
            <a:pPr algn="just"/>
            <a:endParaRPr lang="en-GB" sz="2400" dirty="0"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cs typeface="Times New Roman" panose="02020603050405020304" pitchFamily="18" charset="0"/>
              </a:rPr>
              <a:t>The term computer is derived from the Latin word </a:t>
            </a:r>
            <a:r>
              <a:rPr lang="en-GB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compute</a:t>
            </a:r>
            <a:r>
              <a:rPr lang="en-GB" sz="2400" i="1" dirty="0">
                <a:cs typeface="Times New Roman" panose="02020603050405020304" pitchFamily="18" charset="0"/>
              </a:rPr>
              <a:t> </a:t>
            </a:r>
            <a:r>
              <a:rPr lang="en-GB" sz="2400" dirty="0">
                <a:cs typeface="Times New Roman" panose="02020603050405020304" pitchFamily="18" charset="0"/>
              </a:rPr>
              <a:t>which means to calculate or to manipulate</a:t>
            </a:r>
            <a:endParaRPr lang="en-GB" sz="2400" i="1" dirty="0"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13334-900A-5AED-0933-5CC1DB3DA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68674-D106-F260-2117-C0696A524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7541" y="284481"/>
            <a:ext cx="10502153" cy="1038650"/>
          </a:xfrm>
        </p:spPr>
        <p:txBody>
          <a:bodyPr/>
          <a:lstStyle/>
          <a:p>
            <a:r>
              <a:rPr lang="en-GB" sz="4000" dirty="0"/>
              <a:t>Computers are Everywhere and in Various Types</a:t>
            </a:r>
            <a:endParaRPr lang="en-US" sz="4000" dirty="0"/>
          </a:p>
        </p:txBody>
      </p:sp>
      <p:pic>
        <p:nvPicPr>
          <p:cNvPr id="4" name="Picture 3" descr="320px-Computer-aj_aj_ashton_01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46" y="1200136"/>
            <a:ext cx="2844852" cy="2844852"/>
          </a:xfrm>
          <a:prstGeom prst="rect">
            <a:avLst/>
          </a:prstGeom>
        </p:spPr>
      </p:pic>
      <p:pic>
        <p:nvPicPr>
          <p:cNvPr id="5" name="Picture 4" descr="Sony_VAIO_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2926" y="1600190"/>
            <a:ext cx="2466993" cy="1850244"/>
          </a:xfrm>
          <a:prstGeom prst="rect">
            <a:avLst/>
          </a:prstGeom>
        </p:spPr>
      </p:pic>
      <p:pic>
        <p:nvPicPr>
          <p:cNvPr id="6" name="Picture 5" descr="300px-HP_2133_Mini-Note_PC_(front_view_compare_with_pencil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190" y="3897159"/>
            <a:ext cx="2266966" cy="2017600"/>
          </a:xfrm>
          <a:prstGeom prst="rect">
            <a:avLst/>
          </a:prstGeom>
        </p:spPr>
      </p:pic>
      <p:pic>
        <p:nvPicPr>
          <p:cNvPr id="9" name="Picture 8" descr="IBM_Blue_Gene_P_supercomput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87939" y="3533779"/>
            <a:ext cx="3935147" cy="26065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8FAF0F-D89C-B761-FF6B-74BCF5F90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57E62A-CEEB-8C63-1BAE-EDA8FB9F97F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528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306" y="284480"/>
            <a:ext cx="10233212" cy="1038649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Computers are Everywhere and in Various Types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195834" y="4750250"/>
            <a:ext cx="4960626" cy="1450546"/>
          </a:xfrm>
        </p:spPr>
        <p:txBody>
          <a:bodyPr/>
          <a:lstStyle/>
          <a:p>
            <a:pPr algn="just">
              <a:buNone/>
            </a:pPr>
            <a:r>
              <a:rPr lang="en-GB" sz="2240" dirty="0">
                <a:cs typeface="Times New Roman" pitchFamily="18" charset="0"/>
              </a:rPr>
              <a:t>Not just traditional computing machines: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Email servers, File servers, Database servers, ...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Network switches, routers, ...</a:t>
            </a:r>
          </a:p>
          <a:p>
            <a:pPr lvl="1" algn="just"/>
            <a:endParaRPr lang="en-GB" sz="1867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640px-Rack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15" y="1866891"/>
            <a:ext cx="2901517" cy="3867177"/>
          </a:xfrm>
          <a:prstGeom prst="rect">
            <a:avLst/>
          </a:prstGeom>
        </p:spPr>
      </p:pic>
      <p:pic>
        <p:nvPicPr>
          <p:cNvPr id="10" name="Picture 9" descr="core_route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547" y="2266943"/>
            <a:ext cx="3588913" cy="2133615"/>
          </a:xfrm>
          <a:prstGeom prst="rect">
            <a:avLst/>
          </a:prstGeom>
        </p:spPr>
      </p:pic>
      <p:pic>
        <p:nvPicPr>
          <p:cNvPr id="11" name="Picture 10" descr="wireless_rout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93" y="2475872"/>
            <a:ext cx="2311400" cy="17246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3E602C-0C03-54A7-5D7E-495BDDEED7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227B2F-9208-37C6-39E2-DBBB1DF7D7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073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1"/>
            <a:ext cx="8321040" cy="1038650"/>
          </a:xfrm>
        </p:spPr>
        <p:txBody>
          <a:bodyPr/>
          <a:lstStyle/>
          <a:p>
            <a:r>
              <a:rPr lang="en-GB" sz="4000" dirty="0"/>
              <a:t>Is this a Computer?</a:t>
            </a:r>
            <a:endParaRPr lang="en-US" sz="4000" dirty="0"/>
          </a:p>
        </p:txBody>
      </p:sp>
      <p:pic>
        <p:nvPicPr>
          <p:cNvPr id="4" name="Picture 3" descr="IPhone_keyboard_unblur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61" y="1333490"/>
            <a:ext cx="4067204" cy="42348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E58B40-ECB7-F092-E684-E4848C97C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FA453-FB1F-458C-6950-E8FD9EF93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330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1"/>
            <a:ext cx="8321040" cy="1038650"/>
          </a:xfrm>
        </p:spPr>
        <p:txBody>
          <a:bodyPr/>
          <a:lstStyle/>
          <a:p>
            <a:r>
              <a:rPr lang="en-US" sz="4000" dirty="0"/>
              <a:t>Newer and More Ubiquitous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9082" y="4533911"/>
            <a:ext cx="3893818" cy="1183844"/>
          </a:xfrm>
        </p:spPr>
        <p:txBody>
          <a:bodyPr/>
          <a:lstStyle/>
          <a:p>
            <a:pPr lvl="1" algn="just"/>
            <a:r>
              <a:rPr lang="en-GB" sz="1867" dirty="0">
                <a:cs typeface="Times New Roman" pitchFamily="18" charset="0"/>
              </a:rPr>
              <a:t>Mobiles, Tablets</a:t>
            </a:r>
          </a:p>
          <a:p>
            <a:pPr lvl="1" algn="just"/>
            <a:r>
              <a:rPr lang="en-GB" sz="1867" dirty="0">
                <a:cs typeface="Times New Roman" pitchFamily="18" charset="0"/>
              </a:rPr>
              <a:t>Wearable devices</a:t>
            </a:r>
            <a:endParaRPr lang="en-US" sz="1867" dirty="0">
              <a:cs typeface="Times New Roman" pitchFamily="18" charset="0"/>
            </a:endParaRPr>
          </a:p>
          <a:p>
            <a:pPr lvl="1" algn="just"/>
            <a:endParaRPr lang="en-GB" sz="1867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24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Phone_keyboard_unblur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46" y="1133460"/>
            <a:ext cx="2241268" cy="2333642"/>
          </a:xfrm>
          <a:prstGeom prst="rect">
            <a:avLst/>
          </a:prstGeom>
        </p:spPr>
      </p:pic>
      <p:pic>
        <p:nvPicPr>
          <p:cNvPr id="5" name="Picture 4" descr="220px-IPad1stGe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41" y="1083102"/>
            <a:ext cx="2600343" cy="2584027"/>
          </a:xfrm>
          <a:prstGeom prst="rect">
            <a:avLst/>
          </a:prstGeom>
        </p:spPr>
      </p:pic>
      <p:pic>
        <p:nvPicPr>
          <p:cNvPr id="6" name="Picture 5" descr="220px-WimmOneInBan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746" y="1188302"/>
            <a:ext cx="2607733" cy="2678853"/>
          </a:xfrm>
          <a:prstGeom prst="rect">
            <a:avLst/>
          </a:prstGeom>
        </p:spPr>
      </p:pic>
      <p:pic>
        <p:nvPicPr>
          <p:cNvPr id="7" name="Picture 6" descr="220px-Google_Glass_deta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4067183"/>
            <a:ext cx="2607733" cy="1955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140706-F8BB-8D5F-4596-D2D1F8823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72A33B-2112-4B8C-79B4-39F9A01212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99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080" y="284481"/>
            <a:ext cx="8321040" cy="1038650"/>
          </a:xfrm>
        </p:spPr>
        <p:txBody>
          <a:bodyPr/>
          <a:lstStyle/>
          <a:p>
            <a:r>
              <a:rPr lang="en-US" sz="4000" dirty="0"/>
              <a:t>Computers Need Not be Single Units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5695" y="4333884"/>
            <a:ext cx="3827144" cy="1583897"/>
          </a:xfrm>
        </p:spPr>
        <p:txBody>
          <a:bodyPr/>
          <a:lstStyle/>
          <a:p>
            <a:pPr lvl="1" algn="just"/>
            <a:r>
              <a:rPr lang="en-GB" sz="1867" dirty="0">
                <a:cs typeface="Times New Roman" panose="02020603050405020304" pitchFamily="18" charset="0"/>
              </a:rPr>
              <a:t>Distributed computers</a:t>
            </a:r>
          </a:p>
          <a:p>
            <a:pPr lvl="1" algn="just"/>
            <a:r>
              <a:rPr lang="en-GB" sz="1867" dirty="0">
                <a:cs typeface="Times New Roman" panose="02020603050405020304" pitchFamily="18" charset="0"/>
              </a:rPr>
              <a:t>Data farms</a:t>
            </a:r>
          </a:p>
          <a:p>
            <a:pPr lvl="1" algn="just"/>
            <a:r>
              <a:rPr lang="en-GB" sz="1867" dirty="0">
                <a:cs typeface="Times New Roman" panose="02020603050405020304" pitchFamily="18" charset="0"/>
              </a:rPr>
              <a:t>Computing grids and clouds</a:t>
            </a:r>
          </a:p>
          <a:p>
            <a:pPr algn="just"/>
            <a:endParaRPr lang="en-GB" sz="2240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5" name="Picture 4" descr="Computer_cluster_MEGWARE.CL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32" y="1133461"/>
            <a:ext cx="3929309" cy="2667019"/>
          </a:xfrm>
          <a:prstGeom prst="rect">
            <a:avLst/>
          </a:prstGeom>
        </p:spPr>
      </p:pic>
      <p:pic>
        <p:nvPicPr>
          <p:cNvPr id="6" name="Picture 5" descr="CERN_Server_0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6250" y="2733675"/>
            <a:ext cx="4600607" cy="30670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D4DE06-0CE0-BC78-4994-A86770095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96882"/>
            <a:ext cx="833718" cy="7039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BF5A7B-EC9D-FFA6-C87E-7229EF6A8B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0" y="67332"/>
            <a:ext cx="1877639" cy="37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88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1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" id="{A1BAF793-D9A4-45C3-87F9-DB68FA1B5BFC}" vid="{E422D33F-7E8A-4037-9A3A-188E26740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183</TotalTime>
  <Words>709</Words>
  <Application>Microsoft Office PowerPoint</Application>
  <PresentationFormat>Custom</PresentationFormat>
  <Paragraphs>107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Wingdings</vt:lpstr>
      <vt:lpstr>1111</vt:lpstr>
      <vt:lpstr>PowerPoint Presentation</vt:lpstr>
      <vt:lpstr>Objectives</vt:lpstr>
      <vt:lpstr>Contents</vt:lpstr>
      <vt:lpstr>Computer</vt:lpstr>
      <vt:lpstr>Computers are Everywhere and in Various Types</vt:lpstr>
      <vt:lpstr>Computers are Everywhere and in Various Types</vt:lpstr>
      <vt:lpstr>Is this a Computer?</vt:lpstr>
      <vt:lpstr>Newer and More Ubiquitous Types</vt:lpstr>
      <vt:lpstr>Computers Need Not be Single Units </vt:lpstr>
      <vt:lpstr>Can You See Computer(s) in These?</vt:lpstr>
      <vt:lpstr>Computer Applications</vt:lpstr>
      <vt:lpstr>Nature of Computation</vt:lpstr>
      <vt:lpstr>Types of Computation</vt:lpstr>
      <vt:lpstr>History of Computing</vt:lpstr>
      <vt:lpstr>History of Computing contd.</vt:lpstr>
      <vt:lpstr>Computer</vt:lpstr>
      <vt:lpstr>Basic Functional Units of a Computer</vt:lpstr>
      <vt:lpstr>Basic Functional Units of a Computer contd.</vt:lpstr>
      <vt:lpstr>Basic Functional Units of a Computer contd.</vt:lpstr>
      <vt:lpstr>Basic Functional Units of a Computer contd.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79</cp:revision>
  <dcterms:created xsi:type="dcterms:W3CDTF">2015-10-21T06:04:19Z</dcterms:created>
  <dcterms:modified xsi:type="dcterms:W3CDTF">2025-02-15T05:22:43Z</dcterms:modified>
</cp:coreProperties>
</file>