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42" r:id="rId2"/>
    <p:sldId id="310" r:id="rId3"/>
    <p:sldId id="311" r:id="rId4"/>
    <p:sldId id="312" r:id="rId5"/>
    <p:sldId id="313" r:id="rId6"/>
    <p:sldId id="315" r:id="rId7"/>
    <p:sldId id="316" r:id="rId8"/>
    <p:sldId id="317" r:id="rId9"/>
    <p:sldId id="318" r:id="rId10"/>
    <p:sldId id="320" r:id="rId11"/>
    <p:sldId id="321" r:id="rId12"/>
    <p:sldId id="338" r:id="rId13"/>
    <p:sldId id="324" r:id="rId14"/>
    <p:sldId id="325" r:id="rId15"/>
    <p:sldId id="341" r:id="rId16"/>
    <p:sldId id="331" r:id="rId17"/>
    <p:sldId id="332" r:id="rId18"/>
    <p:sldId id="333" r:id="rId19"/>
    <p:sldId id="334" r:id="rId20"/>
    <p:sldId id="335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98" d="100"/>
          <a:sy n="98" d="100"/>
        </p:scale>
        <p:origin x="72" y="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88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7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3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3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F0A134D-5D46-4645-B8E2-112F09E81B6B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A5327FD-E672-42E1-9628-FC44A810D21B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00F50B6-6A8C-4D87-B659-D81D9EBE8984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9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EA11CBB-7E18-4274-B162-88BE877F5492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C84089E-F547-4B9A-BC68-92FDAD475246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36F492-CB37-4074-878C-36332AD10BEE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48F0606-75AB-4304-8EB3-8EAEF74B4AA8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5F5ABBA-1144-4269-831E-AABA59754AEC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D06FD67-04B8-4BD6-94A7-DFCCA5EEA9A2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DB01C37-C752-482B-A608-63C254C636B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Faculty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06244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112" y="2667000"/>
            <a:ext cx="5819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Fundamentals of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EE8D1-CF09-F918-D6A7-90F78030D4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D8886-9B54-7E89-89E9-DACB37BAE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0E3F4-7364-D594-2926-29E0E9BF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19551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Example: Executable Code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lum bright="-22000" contras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9626"/>
            <a:ext cx="5638800" cy="530710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D428E3-40A2-F66E-5FC1-3D5BAAD684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4B7447-4F57-B524-279E-E4C3556E67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78E9-36E4-293F-F248-D53B36F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328637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Algorithms and Programs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>
                <a:solidFill>
                  <a:srgbClr val="0000CC"/>
                </a:solidFill>
              </a:rPr>
              <a:t>An Algorithm</a:t>
            </a:r>
          </a:p>
          <a:p>
            <a:pPr marL="0" indent="0" algn="just">
              <a:tabLst>
                <a:tab pos="400050" algn="l"/>
              </a:tabLst>
            </a:pPr>
            <a:r>
              <a:rPr lang="en-IN" sz="2400" dirty="0"/>
              <a:t>   Sequence of steps or procedure to solve a problem</a:t>
            </a:r>
          </a:p>
          <a:p>
            <a:r>
              <a:rPr lang="en-US" sz="2400" dirty="0"/>
              <a:t>A procedure for solving a problem consists of</a:t>
            </a:r>
          </a:p>
          <a:p>
            <a:pPr lvl="1"/>
            <a:r>
              <a:rPr lang="en-US" sz="2000" dirty="0"/>
              <a:t>actions to be executed, and</a:t>
            </a:r>
          </a:p>
          <a:p>
            <a:pPr lvl="1"/>
            <a:r>
              <a:rPr lang="en-US" sz="2000" dirty="0"/>
              <a:t>order in which these actions are to be executed</a:t>
            </a:r>
            <a:endParaRPr lang="en-IN" sz="2000" dirty="0"/>
          </a:p>
          <a:p>
            <a:pPr marL="0" indent="0" algn="just">
              <a:buNone/>
            </a:pPr>
            <a:endParaRPr lang="en-IN" sz="2400" dirty="0">
              <a:solidFill>
                <a:srgbClr val="0000CC"/>
              </a:solidFill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CC"/>
                </a:solidFill>
              </a:rPr>
              <a:t>A Computer Program</a:t>
            </a:r>
          </a:p>
          <a:p>
            <a:pPr algn="just"/>
            <a:r>
              <a:rPr lang="en-IN" sz="2400" dirty="0"/>
              <a:t>It is the algorithm to solve a problem, expressed in a programming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760F6-6A17-B780-33CC-4114C9FF34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AEEFB2-9C5B-889E-466D-D2A041282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A103-07BB-A7B4-159B-48894413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135207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Characteristics of an Algorithm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5029200"/>
          </a:xfrm>
        </p:spPr>
        <p:txBody>
          <a:bodyPr/>
          <a:lstStyle/>
          <a:p>
            <a:pPr algn="just"/>
            <a:r>
              <a:rPr lang="en-IN" sz="2400" dirty="0"/>
              <a:t>Input </a:t>
            </a:r>
          </a:p>
          <a:p>
            <a:pPr lvl="1" algn="just"/>
            <a:r>
              <a:rPr lang="en-IN" sz="2200" dirty="0"/>
              <a:t>May accept zero or more inputs</a:t>
            </a:r>
          </a:p>
          <a:p>
            <a:pPr algn="just"/>
            <a:r>
              <a:rPr lang="en-IN" sz="2400" dirty="0"/>
              <a:t>Output</a:t>
            </a:r>
          </a:p>
          <a:p>
            <a:pPr lvl="1" algn="just"/>
            <a:r>
              <a:rPr lang="en-IN" sz="2200" dirty="0"/>
              <a:t>Should produce at least one output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/>
              <a:t>Definiteness</a:t>
            </a:r>
            <a:endParaRPr lang="en-IN" sz="2000" dirty="0"/>
          </a:p>
          <a:p>
            <a:pPr lvl="1" algn="just"/>
            <a:r>
              <a:rPr lang="en-US" sz="2200" dirty="0"/>
              <a:t>Each step of an algorithm must be precisely defined</a:t>
            </a:r>
          </a:p>
          <a:p>
            <a:pPr algn="just"/>
            <a:r>
              <a:rPr lang="en-IN" sz="2400" dirty="0"/>
              <a:t>Finiteness</a:t>
            </a:r>
          </a:p>
          <a:p>
            <a:pPr lvl="1" algn="just"/>
            <a:r>
              <a:rPr lang="en-IN" sz="2200" dirty="0"/>
              <a:t>An algorithm must always terminate after a finite number of steps</a:t>
            </a:r>
          </a:p>
          <a:p>
            <a:pPr algn="just"/>
            <a:r>
              <a:rPr lang="en-IN" sz="2400" dirty="0"/>
              <a:t>Effectiveness</a:t>
            </a:r>
          </a:p>
          <a:p>
            <a:pPr lvl="1" algn="just"/>
            <a:r>
              <a:rPr lang="en-IN" sz="2200" dirty="0"/>
              <a:t>Steps must be simple and can </a:t>
            </a:r>
            <a:r>
              <a:rPr lang="en-US" sz="2200" dirty="0"/>
              <a:t>be done exactly and in a finite length of time, by person using pencil and paper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3D234-B448-858F-E2E2-22F3DAE0D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9E52D-3082-19C0-065F-3B20B9DAB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A6C4-AAC0-B1F7-EF20-1388CE49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33438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Memory, Storage and Variable</a:t>
            </a:r>
            <a:endParaRPr lang="en-US" sz="4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66800" y="1295400"/>
            <a:ext cx="8382000" cy="556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pic>
        <p:nvPicPr>
          <p:cNvPr id="1026" name="Picture 2" descr="D:\SARMA\DOCS\Current\NEO_ESC108A\computing_elemen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2899" y="1536383"/>
            <a:ext cx="4355901" cy="4114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6149" y="1470025"/>
            <a:ext cx="4191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Computers store values in its memory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value is associated with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Name  (Variable)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Address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Hence in Computer algorithms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Variables are used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1" i="1" dirty="0"/>
              <a:t>Variables are associated with type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57B6E-672C-5B89-7552-6179DDB18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3B41F-501B-0CD9-9A7A-F442C31596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ECC9E-B2D2-DBC4-A95B-C43272A8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Variable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983161"/>
          </a:xfrm>
        </p:spPr>
        <p:txBody>
          <a:bodyPr/>
          <a:lstStyle/>
          <a:p>
            <a:r>
              <a:rPr lang="en-IN" sz="2400" dirty="0"/>
              <a:t>Consider the assignment statement</a:t>
            </a:r>
            <a:endParaRPr lang="en-IN" sz="2800" dirty="0"/>
          </a:p>
          <a:p>
            <a:pPr marL="914400" lvl="2" indent="0">
              <a:buNone/>
            </a:pPr>
            <a:r>
              <a:rPr lang="en-IN" sz="2200" dirty="0" err="1"/>
              <a:t>num</a:t>
            </a:r>
            <a:r>
              <a:rPr lang="en-IN" sz="2200" dirty="0"/>
              <a:t> </a:t>
            </a:r>
            <a:r>
              <a:rPr lang="en-IN" sz="2200" b="1" dirty="0"/>
              <a:t>=</a:t>
            </a:r>
            <a:r>
              <a:rPr lang="en-IN" sz="2200" dirty="0"/>
              <a:t> 5;</a:t>
            </a:r>
          </a:p>
          <a:p>
            <a:pPr marL="914400" lvl="2" indent="0">
              <a:buNone/>
            </a:pPr>
            <a:r>
              <a:rPr lang="en-IN" sz="2200" dirty="0">
                <a:solidFill>
                  <a:srgbClr val="0070C0"/>
                </a:solidFill>
              </a:rPr>
              <a:t>{the variable </a:t>
            </a:r>
            <a:r>
              <a:rPr lang="en-IN" sz="2200" i="1" dirty="0">
                <a:solidFill>
                  <a:srgbClr val="0070C0"/>
                </a:solidFill>
              </a:rPr>
              <a:t>num</a:t>
            </a:r>
            <a:r>
              <a:rPr lang="en-IN" sz="2200" dirty="0">
                <a:solidFill>
                  <a:srgbClr val="0070C0"/>
                </a:solidFill>
              </a:rPr>
              <a:t> refers to integer object instance containing the value 5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3962400"/>
            <a:ext cx="14478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int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" name="Straight Connector 16"/>
          <p:cNvCxnSpPr>
            <a:stCxn id="5" idx="1"/>
            <a:endCxn id="5" idx="3"/>
          </p:cNvCxnSpPr>
          <p:nvPr/>
        </p:nvCxnSpPr>
        <p:spPr>
          <a:xfrm>
            <a:off x="5105400" y="45339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57600" y="4343400"/>
            <a:ext cx="1295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45836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num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9F12A-388F-8A34-7CA8-305FF2A80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D46E00-F6D3-0911-118B-1260F7D72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F98B4-459C-9E33-B7A6-019236E2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6608870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Example: Swap 2 Variables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287962"/>
          </a:xfrm>
        </p:spPr>
        <p:txBody>
          <a:bodyPr/>
          <a:lstStyle/>
          <a:p>
            <a:r>
              <a:rPr lang="en-IN" sz="2400" dirty="0">
                <a:solidFill>
                  <a:srgbClr val="FF0000"/>
                </a:solidFill>
              </a:rPr>
              <a:t>Swap values in two integer variables</a:t>
            </a:r>
          </a:p>
          <a:p>
            <a:pPr lvl="1"/>
            <a:r>
              <a:rPr lang="en-IN" sz="2200" dirty="0"/>
              <a:t>Problem definition:</a:t>
            </a:r>
          </a:p>
          <a:p>
            <a:pPr lvl="2"/>
            <a:r>
              <a:rPr lang="en-IN" sz="2200" dirty="0"/>
              <a:t>x has an integer value ‘k’</a:t>
            </a:r>
          </a:p>
          <a:p>
            <a:pPr lvl="2"/>
            <a:r>
              <a:rPr lang="en-IN" sz="2200" dirty="0"/>
              <a:t>y has an integer value ‘l’</a:t>
            </a:r>
          </a:p>
          <a:p>
            <a:pPr lvl="2"/>
            <a:r>
              <a:rPr lang="en-IN" sz="2200" dirty="0"/>
              <a:t>At end of execution</a:t>
            </a:r>
          </a:p>
          <a:p>
            <a:pPr lvl="3"/>
            <a:r>
              <a:rPr lang="en-IN" sz="2200" dirty="0"/>
              <a:t>x must have integer value ‘l’</a:t>
            </a:r>
          </a:p>
          <a:p>
            <a:pPr lvl="3"/>
            <a:r>
              <a:rPr lang="en-IN" sz="2200" dirty="0"/>
              <a:t>y must have integer value ‘k’</a:t>
            </a:r>
          </a:p>
          <a:p>
            <a:pPr marL="1371600" lvl="3" indent="0">
              <a:buNone/>
            </a:pPr>
            <a:endParaRPr lang="en-IN" dirty="0"/>
          </a:p>
          <a:p>
            <a:r>
              <a:rPr lang="en-IN" sz="2400" dirty="0"/>
              <a:t>APPROACH</a:t>
            </a:r>
          </a:p>
          <a:p>
            <a:pPr lvl="1"/>
            <a:r>
              <a:rPr lang="en-IN" sz="2200" dirty="0"/>
              <a:t>No initial checks are required</a:t>
            </a:r>
            <a:endParaRPr lang="en-IN" sz="2200" dirty="0">
              <a:solidFill>
                <a:srgbClr val="0070C0"/>
              </a:solidFill>
            </a:endParaRPr>
          </a:p>
          <a:p>
            <a:pPr lvl="1"/>
            <a:r>
              <a:rPr lang="en-IN" sz="2200" dirty="0"/>
              <a:t>To Swap values of variables, we need a third variable</a:t>
            </a:r>
          </a:p>
          <a:p>
            <a:pPr lvl="2"/>
            <a:r>
              <a:rPr lang="en-IN" sz="2200" dirty="0">
                <a:solidFill>
                  <a:srgbClr val="FF0000"/>
                </a:solidFill>
              </a:rPr>
              <a:t>Take an example: a := 10 and b :=20</a:t>
            </a:r>
            <a:endParaRPr lang="en-IN" sz="2200" dirty="0">
              <a:solidFill>
                <a:srgbClr val="0070C0"/>
              </a:solidFill>
            </a:endParaRPr>
          </a:p>
          <a:p>
            <a:pPr lvl="3"/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E14FA-88B1-5DB9-07DF-ED7CE633F1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30882-53DF-DAEB-5CD7-1ADB290D3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7674-339C-D4C9-48E4-316217E1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925351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Example: Swap 2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94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43000" y="3276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895600" y="3276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2209800" y="3695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876800" y="3429000"/>
            <a:ext cx="1066800" cy="99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4876800" y="3429000"/>
            <a:ext cx="1066800" cy="99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90600" y="4953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743200" y="4953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9" name="Straight Arrow Connector 38"/>
          <p:cNvCxnSpPr>
            <a:stCxn id="38" idx="1"/>
            <a:endCxn id="37" idx="3"/>
          </p:cNvCxnSpPr>
          <p:nvPr/>
        </p:nvCxnSpPr>
        <p:spPr>
          <a:xfrm rot="10800000">
            <a:off x="2057400" y="5372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95400" y="594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0" y="594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724400" y="5105400"/>
            <a:ext cx="1066800" cy="99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 flipV="1">
            <a:off x="4724400" y="5105400"/>
            <a:ext cx="1066800" cy="990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3200" y="3657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:= a;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9400" y="5257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:= b;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7CA62B-B3AA-4D85-6E65-68723242BA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05706-065A-9E42-0F0F-C16EBDA0A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9B49-C848-3BEB-D3B0-E5D30E4D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3670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  <p:bldP spid="37" grpId="0" animBg="1"/>
      <p:bldP spid="38" grpId="0" animBg="1"/>
      <p:bldP spid="40" grpId="0"/>
      <p:bldP spid="41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Example: Swap 2 Variables contd.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94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72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19800" y="13716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5334000" y="1790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2438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22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67200" y="47244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19800" y="47244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334000" y="5143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5715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67200" y="3048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19800" y="30480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>
            <a:off x="5334000" y="3467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9600" y="4114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22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66800" y="3200400"/>
            <a:ext cx="1066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4191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1828800" y="5334000"/>
            <a:ext cx="533400" cy="381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86000" y="4648200"/>
            <a:ext cx="1600200" cy="1143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152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 := a;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0" y="3276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:= b;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0" y="495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:=  temp;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D64071-2451-11F1-C71D-CFEC57DE1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C79228-FF57-453D-2C5D-031B2DE0E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2A7CE-FB73-E610-FC71-338B95C9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3670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  <p:bldP spid="17" grpId="0" animBg="1"/>
      <p:bldP spid="18" grpId="0" animBg="1"/>
      <p:bldP spid="20" grpId="0"/>
      <p:bldP spid="21" grpId="0"/>
      <p:bldP spid="24" grpId="0" animBg="1"/>
      <p:bldP spid="25" grpId="0" animBg="1"/>
      <p:bldP spid="27" grpId="0"/>
      <p:bldP spid="29" grpId="0"/>
      <p:bldP spid="31" grpId="0"/>
      <p:bldP spid="28" grpId="0"/>
      <p:bldP spid="32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85800"/>
            <a:ext cx="8915400" cy="1112838"/>
          </a:xfrm>
        </p:spPr>
        <p:txBody>
          <a:bodyPr/>
          <a:lstStyle/>
          <a:p>
            <a:r>
              <a:rPr lang="en-IN" sz="4000" dirty="0"/>
              <a:t>Example: Swap 2 Variables contd.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990600"/>
            <a:ext cx="8915400" cy="5562600"/>
          </a:xfrm>
        </p:spPr>
        <p:txBody>
          <a:bodyPr/>
          <a:lstStyle/>
          <a:p>
            <a:endParaRPr lang="en-IN" dirty="0"/>
          </a:p>
          <a:p>
            <a:r>
              <a:rPr lang="en-IN" sz="2400" dirty="0">
                <a:solidFill>
                  <a:srgbClr val="0000CC"/>
                </a:solidFill>
              </a:rPr>
              <a:t>Final Algorithm: Swapping two variables</a:t>
            </a:r>
          </a:p>
          <a:p>
            <a:pPr marL="0" indent="0">
              <a:buNone/>
            </a:pPr>
            <a:r>
              <a:rPr lang="en-IN" sz="1400" b="1" dirty="0"/>
              <a:t>	</a:t>
            </a:r>
          </a:p>
          <a:p>
            <a:pPr marL="0" indent="0">
              <a:buNone/>
            </a:pPr>
            <a:r>
              <a:rPr lang="en-IN" sz="1400" b="1" dirty="0"/>
              <a:t>	</a:t>
            </a:r>
            <a:r>
              <a:rPr lang="en-IN" sz="2400" b="1" dirty="0"/>
              <a:t>Algorithm</a:t>
            </a:r>
            <a:r>
              <a:rPr lang="en-IN" sz="2400" dirty="0"/>
              <a:t> swap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2400" b="1" dirty="0" err="1"/>
              <a:t>var</a:t>
            </a:r>
            <a:r>
              <a:rPr lang="en-IN" sz="2400" dirty="0"/>
              <a:t> </a:t>
            </a:r>
            <a:r>
              <a:rPr lang="en-IN" sz="2400" dirty="0" err="1"/>
              <a:t>a,b,temp</a:t>
            </a:r>
            <a:r>
              <a:rPr lang="en-IN" sz="2400" dirty="0"/>
              <a:t> :</a:t>
            </a:r>
            <a:r>
              <a:rPr lang="en-IN" sz="2400" b="1" dirty="0"/>
              <a:t>integer</a:t>
            </a:r>
            <a:r>
              <a:rPr lang="en-IN" sz="2400" dirty="0"/>
              <a:t>; </a:t>
            </a:r>
            <a:r>
              <a:rPr lang="en-IN" sz="2400" dirty="0">
                <a:solidFill>
                  <a:srgbClr val="7030A0"/>
                </a:solidFill>
              </a:rPr>
              <a:t>{The temporary variable} </a:t>
            </a:r>
          </a:p>
          <a:p>
            <a:pPr marL="914400" lvl="2" indent="0">
              <a:buNone/>
            </a:pPr>
            <a:r>
              <a:rPr lang="en-IN" b="1" dirty="0"/>
              <a:t>begin</a:t>
            </a:r>
          </a:p>
          <a:p>
            <a:pPr marL="914400" lvl="2" indent="0">
              <a:buNone/>
            </a:pPr>
            <a:r>
              <a:rPr lang="en-IN" dirty="0"/>
              <a:t>	temp </a:t>
            </a:r>
            <a:r>
              <a:rPr lang="en-IN" b="1" dirty="0"/>
              <a:t>:=</a:t>
            </a:r>
            <a:r>
              <a:rPr lang="en-IN" dirty="0"/>
              <a:t> a ;</a:t>
            </a:r>
          </a:p>
          <a:p>
            <a:pPr marL="914400" lvl="2" indent="0">
              <a:buNone/>
            </a:pPr>
            <a:r>
              <a:rPr lang="en-IN" dirty="0"/>
              <a:t>	 a </a:t>
            </a:r>
            <a:r>
              <a:rPr lang="en-IN" b="1" dirty="0"/>
              <a:t>:=</a:t>
            </a:r>
            <a:r>
              <a:rPr lang="en-IN" dirty="0"/>
              <a:t> b ;</a:t>
            </a:r>
          </a:p>
          <a:p>
            <a:pPr marL="914400" lvl="2" indent="0">
              <a:buNone/>
            </a:pPr>
            <a:r>
              <a:rPr lang="en-IN" dirty="0"/>
              <a:t>	 b </a:t>
            </a:r>
            <a:r>
              <a:rPr lang="en-IN" b="1" dirty="0"/>
              <a:t>:=</a:t>
            </a:r>
            <a:r>
              <a:rPr lang="en-IN" dirty="0"/>
              <a:t> temp ;</a:t>
            </a:r>
          </a:p>
          <a:p>
            <a:pPr marL="914400" lvl="2" indent="0">
              <a:buNone/>
            </a:pPr>
            <a:r>
              <a:rPr lang="en-IN" b="1" dirty="0"/>
              <a:t>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CDA65-DF42-F18B-5B02-A1AE001C8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ED6193-C918-4D1F-213B-A5596FB2BC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147C-9588-047E-B003-2A452DB8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42120071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Practice Problems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5333999"/>
          </a:xfrm>
        </p:spPr>
        <p:txBody>
          <a:bodyPr/>
          <a:lstStyle/>
          <a:p>
            <a:pPr marL="357188" indent="-357188" algn="just"/>
            <a:r>
              <a:rPr lang="en-IN" sz="2400" dirty="0">
                <a:latin typeface="Calibri" pitchFamily="34" charset="0"/>
                <a:cs typeface="Times New Roman" pitchFamily="18" charset="0"/>
              </a:rPr>
              <a:t>Write an algorithm to </a:t>
            </a:r>
          </a:p>
          <a:p>
            <a:pPr marL="757238" lvl="1" indent="-357188" algn="just"/>
            <a:r>
              <a:rPr lang="en-IN" sz="2200" dirty="0">
                <a:latin typeface="Calibri" pitchFamily="34" charset="0"/>
                <a:cs typeface="Times New Roman" pitchFamily="18" charset="0"/>
              </a:rPr>
              <a:t>Calculate the sum of two numbers</a:t>
            </a:r>
          </a:p>
          <a:p>
            <a:pPr marL="757238" lvl="1" indent="-357188" algn="just"/>
            <a:r>
              <a:rPr lang="en-IN" sz="2200" dirty="0">
                <a:latin typeface="Calibri" pitchFamily="34" charset="0"/>
                <a:cs typeface="Times New Roman" pitchFamily="18" charset="0"/>
              </a:rPr>
              <a:t>Calculate the area of a circle</a:t>
            </a:r>
          </a:p>
          <a:p>
            <a:pPr marL="757238" lvl="1" indent="-357188" algn="just"/>
            <a:r>
              <a:rPr lang="en-IN" sz="2200" dirty="0">
                <a:latin typeface="Calibri" pitchFamily="34" charset="0"/>
                <a:cs typeface="Times New Roman" pitchFamily="18" charset="0"/>
              </a:rPr>
              <a:t>Find the largest of three numbers</a:t>
            </a:r>
          </a:p>
          <a:p>
            <a:pPr marL="757238" lvl="1" indent="-357188" algn="just"/>
            <a:r>
              <a:rPr lang="en-IN" sz="2200" dirty="0">
                <a:latin typeface="Calibri" pitchFamily="34" charset="0"/>
                <a:cs typeface="Times New Roman" pitchFamily="18" charset="0"/>
              </a:rPr>
              <a:t>Compute the sum of first N natural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1B3B4-E4D9-E90D-C5E0-B534CE392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F9FE2-A16A-E5AB-073F-C7202B056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E03C9-D10B-53E6-7F04-FAAED950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4091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+mn-lt"/>
                <a:cs typeface="Times New Roman" pitchFamily="18" charset="0"/>
              </a:rPr>
              <a:t>Objectives</a:t>
            </a:r>
            <a:endParaRPr lang="en-GB" sz="2400" dirty="0">
              <a:latin typeface="+mn-lt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>
                <a:cs typeface="Times New Roman" pitchFamily="18" charset="0"/>
              </a:rPr>
              <a:t>Explain the process of arriving at a computer solution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>
                <a:cs typeface="Times New Roman" pitchFamily="18" charset="0"/>
              </a:rPr>
              <a:t>Describe the basic features of a computer algorithm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>
                <a:cs typeface="Times New Roman" pitchFamily="18" charset="0"/>
              </a:rPr>
              <a:t>Explain the role of memory in a computer program and hence the use of variable in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B2E361-9CFE-1AA5-E4E5-3EEF7AB2AB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1B597-C03D-0480-5F61-0D6326E92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3AF22-9BEA-C181-6597-8E9CA8CF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Summary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830765"/>
          </a:xfrm>
        </p:spPr>
        <p:txBody>
          <a:bodyPr/>
          <a:lstStyle/>
          <a:p>
            <a:pPr algn="just"/>
            <a:r>
              <a:rPr lang="en-IN" sz="2400" dirty="0">
                <a:latin typeface="Calibri" pitchFamily="34" charset="0"/>
                <a:cs typeface="Times New Roman" pitchFamily="18" charset="0"/>
              </a:rPr>
              <a:t>An algorithm is a set of explicit and unambiguous finite steps which when carried out for a given set of initial conditions, produce the corresponding output and terminate in a finite time</a:t>
            </a:r>
          </a:p>
          <a:p>
            <a:pPr algn="just"/>
            <a:r>
              <a:rPr lang="en-IN" sz="2400" dirty="0">
                <a:latin typeface="Calibri" pitchFamily="34" charset="0"/>
                <a:cs typeface="Times New Roman" pitchFamily="18" charset="0"/>
              </a:rPr>
              <a:t>Computers programs work with memory and hence computer algorithms are written to work with variables</a:t>
            </a:r>
          </a:p>
          <a:p>
            <a:pPr algn="just"/>
            <a:r>
              <a:rPr lang="en-US" sz="2400" dirty="0">
                <a:latin typeface="Calibri" pitchFamily="34" charset="0"/>
                <a:cs typeface="Times New Roman" pitchFamily="18" charset="0"/>
              </a:rPr>
              <a:t>Computer solutions are called programs</a:t>
            </a:r>
          </a:p>
          <a:p>
            <a:pPr algn="just"/>
            <a:r>
              <a:rPr lang="en-IN" sz="2400" dirty="0">
                <a:latin typeface="Calibri" pitchFamily="34" charset="0"/>
                <a:cs typeface="Times New Roman" pitchFamily="18" charset="0"/>
              </a:rPr>
              <a:t>A Program is a set of explicit and unambiguous instructions expressed in a programming language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GB" sz="2400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17576-F106-7501-A8E0-8872350F6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EC018-19A4-61BA-09E6-0D81424DB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4A5C83-82DB-6ACF-93D3-C3628BD7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400" dirty="0">
                <a:cs typeface="Times New Roman" pitchFamily="18" charset="0"/>
              </a:rPr>
              <a:t>Algorithms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Role of Memory and its impact on computer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113E4-8AF2-B68B-00AD-B04D3EF887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E6A3F-5835-ED58-3534-F449DEBB2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00EC6-C251-036A-CDAD-25400762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A Problem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0"/>
            <a:ext cx="2019300" cy="1981200"/>
          </a:xfrm>
        </p:spPr>
        <p:txBody>
          <a:bodyPr/>
          <a:lstStyle/>
          <a:p>
            <a:pPr algn="just">
              <a:buNone/>
            </a:pPr>
            <a:r>
              <a:rPr lang="en-US" sz="2400" b="1" u="sng" dirty="0">
                <a:latin typeface="Calibri" pitchFamily="34" charset="0"/>
                <a:cs typeface="Times New Roman" pitchFamily="18" charset="0"/>
              </a:rPr>
              <a:t>Multiply</a:t>
            </a:r>
          </a:p>
          <a:p>
            <a:pPr algn="just">
              <a:buNone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129837382</a:t>
            </a:r>
          </a:p>
          <a:p>
            <a:pPr algn="just">
              <a:buNone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with</a:t>
            </a:r>
          </a:p>
          <a:p>
            <a:pPr algn="just">
              <a:buNone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914147324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76600" y="1219200"/>
            <a:ext cx="2019300" cy="1981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Given: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129837382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X</a:t>
            </a:r>
            <a:r>
              <a:rPr kumimoji="0" lang="en-US" sz="2400" b="0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914147324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dirty="0">
                <a:latin typeface="Calibri" pitchFamily="34" charset="0"/>
                <a:cs typeface="Times New Roman" pitchFamily="18" charset="0"/>
              </a:rPr>
              <a:t>????????????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0" y="1295400"/>
            <a:ext cx="2971800" cy="55626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           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129837382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      </a:t>
            </a:r>
            <a:r>
              <a:rPr kumimoji="0" lang="en-US" sz="2400" b="0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X</a:t>
            </a:r>
            <a:r>
              <a:rPr kumimoji="0" lang="en-US" sz="2400" b="0" i="0" u="sng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914147324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                  </a:t>
            </a:r>
            <a:r>
              <a:rPr lang="en-US" sz="2400" dirty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519349528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            259674764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          389512146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           908861674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      519349528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    129837382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  519349528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    129837382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u="sng" dirty="0">
                <a:solidFill>
                  <a:srgbClr val="009900"/>
                </a:solidFill>
                <a:latin typeface="Calibri" pitchFamily="34" charset="0"/>
                <a:cs typeface="Times New Roman" pitchFamily="18" charset="0"/>
              </a:rPr>
              <a:t>1168536438		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u="sng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118690495310465768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EC7466-9381-4321-63C4-653F1FA5C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22DB8-A899-89D4-9C14-61D759F83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77B4-2B18-19D3-6A0F-F2EBFACF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What Did You Do?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the numbers down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956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Multiply all digits of first number with single digit of second number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30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the result with offset if required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Repeat previous 2 steps for each digit of second number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362200" y="2743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5720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629400" y="2743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315200" y="41148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Sum up all the products</a:t>
            </a:r>
          </a:p>
        </p:txBody>
      </p:sp>
      <p:cxnSp>
        <p:nvCxnSpPr>
          <p:cNvPr id="32" name="Straight Arrow Connector 31"/>
          <p:cNvCxnSpPr>
            <a:stCxn id="7" idx="2"/>
            <a:endCxn id="31" idx="0"/>
          </p:cNvCxnSpPr>
          <p:nvPr/>
        </p:nvCxnSpPr>
        <p:spPr>
          <a:xfrm rot="5400000">
            <a:off x="7810500" y="37719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1BFC39-1BB9-3AB1-DE81-7C416825B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499264-BD9D-A47A-293F-C0A8E8BE5E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A6F93C4-A3DC-6089-5013-85C77171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Program Development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956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Step-by-step Solution</a:t>
            </a:r>
          </a:p>
          <a:p>
            <a:pPr algn="ctr"/>
            <a:r>
              <a:rPr lang="en-US" dirty="0"/>
              <a:t>(Algorithm)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0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(High Level Language)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0" y="2057400"/>
            <a:ext cx="1676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</a:p>
          <a:p>
            <a:pPr algn="ctr"/>
            <a:r>
              <a:rPr lang="en-US" dirty="0"/>
              <a:t>(Machine Code)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362200" y="2743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45720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629400" y="2743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627412E-1922-5578-CE47-15600EB9C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B11D2A-C449-9CEE-ED56-A10F2A744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FA5AA-8852-8FCB-AD22-8B7DFDB7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Example: Problem</a:t>
            </a:r>
            <a:endParaRPr lang="en-US" sz="4000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Q. Design and Develop a program to find factorial of a number</a:t>
            </a:r>
          </a:p>
          <a:p>
            <a:pPr algn="ctr">
              <a:buNone/>
            </a:pPr>
            <a:r>
              <a:rPr lang="en-US" sz="2400" dirty="0"/>
              <a:t>n! = 1 x 2 x 3 x … x (n-1)  x 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B82F6-947E-EFE5-1B0F-7FAE869144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9F7FF4-2B4D-8B71-5901-707E49C86F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D82EB-60B1-F9EC-082E-0664B2F7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Example: Algorithm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 noChangeArrowheads="1"/>
          </p:cNvSpPr>
          <p:nvPr>
            <p:ph idx="1"/>
          </p:nvPr>
        </p:nvSpPr>
        <p:spPr>
          <a:xfrm>
            <a:off x="495300" y="1524001"/>
            <a:ext cx="4076700" cy="46021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lvl="1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i="1" dirty="0">
                <a:latin typeface="Calibri" pitchFamily="34" charset="0"/>
                <a:cs typeface="Times New Roman" pitchFamily="18" charset="0"/>
              </a:rPr>
              <a:t>factorial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n:</a:t>
            </a:r>
            <a:r>
              <a:rPr lang="en-US" sz="2000" b="1" dirty="0">
                <a:latin typeface="Calibri" pitchFamily="34" charset="0"/>
                <a:cs typeface="Times New Roman" pitchFamily="18" charset="0"/>
              </a:rPr>
              <a:t>Integer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) </a:t>
            </a:r>
          </a:p>
          <a:p>
            <a:pPr marL="4763" lvl="1" indent="0" algn="just">
              <a:buNone/>
            </a:pPr>
            <a:r>
              <a:rPr lang="en-US" sz="2000" b="1" dirty="0" err="1">
                <a:latin typeface="Calibri" pitchFamily="34" charset="0"/>
                <a:cs typeface="Times New Roman" pitchFamily="18" charset="0"/>
              </a:rPr>
              <a:t>var</a:t>
            </a:r>
            <a:r>
              <a:rPr lang="en-US" sz="20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fact, </a:t>
            </a:r>
            <a:r>
              <a:rPr lang="en-US" sz="2000" dirty="0" err="1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: </a:t>
            </a:r>
            <a:r>
              <a:rPr lang="en-US" sz="2000" b="1" dirty="0">
                <a:latin typeface="Calibri" pitchFamily="34" charset="0"/>
                <a:cs typeface="Times New Roman" pitchFamily="18" charset="0"/>
              </a:rPr>
              <a:t>Integer; Begin</a:t>
            </a:r>
          </a:p>
          <a:p>
            <a:pPr marL="4763" lvl="1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	{assert: n&gt;=0}</a:t>
            </a:r>
          </a:p>
          <a:p>
            <a:pPr marL="4763" lvl="2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	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fact := 1; </a:t>
            </a:r>
            <a:r>
              <a:rPr lang="en-US" sz="2000" b="1" dirty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4763" lvl="2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for </a:t>
            </a:r>
            <a:r>
              <a:rPr lang="en-US" sz="2000" dirty="0" err="1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alibri" pitchFamily="34" charset="0"/>
                <a:cs typeface="Times New Roman" pitchFamily="18" charset="0"/>
              </a:rPr>
              <a:t>in  range(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1,n+1) </a:t>
            </a:r>
            <a:r>
              <a:rPr lang="en-US" sz="2000" b="1" dirty="0">
                <a:latin typeface="Calibri" pitchFamily="34" charset="0"/>
                <a:cs typeface="Times New Roman" pitchFamily="18" charset="0"/>
              </a:rPr>
              <a:t>do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4763" lvl="2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	begin</a:t>
            </a:r>
          </a:p>
          <a:p>
            <a:pPr marL="4763" lvl="2" indent="0" algn="just"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		fact:= fact * </a:t>
            </a:r>
            <a:r>
              <a:rPr lang="en-US" sz="2000" dirty="0" err="1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;  </a:t>
            </a:r>
            <a:endParaRPr lang="en-US" sz="2000" dirty="0">
              <a:solidFill>
                <a:srgbClr val="FF0000"/>
              </a:solidFill>
              <a:latin typeface="Calibri" pitchFamily="34" charset="0"/>
              <a:cs typeface="Times New Roman" pitchFamily="18" charset="0"/>
            </a:endParaRPr>
          </a:p>
          <a:p>
            <a:pPr marL="4763" lvl="2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	end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marL="4763" lvl="1" indent="0" algn="just"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end</a:t>
            </a:r>
          </a:p>
          <a:p>
            <a:pPr marL="400050" lvl="1" indent="0" algn="just">
              <a:buNone/>
            </a:pPr>
            <a:endParaRPr lang="en-US" sz="20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" name="Content Placeholder 7"/>
          <p:cNvSpPr txBox="1">
            <a:spLocks noChangeArrowheads="1"/>
          </p:cNvSpPr>
          <p:nvPr/>
        </p:nvSpPr>
        <p:spPr>
          <a:xfrm>
            <a:off x="5486400" y="1524000"/>
            <a:ext cx="4191000" cy="45259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lvl="1" indent="0" algn="just">
              <a:buFont typeface="Arial" pitchFamily="34" charset="0"/>
              <a:buNone/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Algorithm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: factorial(n)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step1: START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step2: assign fact=1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Step3: get value of n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step4: for </a:t>
            </a:r>
            <a:r>
              <a:rPr lang="en-US" sz="2000" dirty="0" err="1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in range(1,n+1):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step5: fact = fact * </a:t>
            </a:r>
            <a:r>
              <a:rPr lang="en-US" sz="2000" dirty="0" err="1">
                <a:latin typeface="Calibri" pitchFamily="34" charset="0"/>
                <a:cs typeface="Times New Roman" pitchFamily="18" charset="0"/>
              </a:rPr>
              <a:t>iLoop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step6: STOP</a:t>
            </a:r>
          </a:p>
          <a:p>
            <a:pPr marL="400050" lvl="1" indent="0" algn="just">
              <a:buFont typeface="Arial" pitchFamily="34" charset="0"/>
              <a:buNone/>
            </a:pPr>
            <a:endParaRPr lang="en-US" sz="20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0" name="Content Placeholder 7"/>
          <p:cNvSpPr txBox="1">
            <a:spLocks noChangeArrowheads="1"/>
          </p:cNvSpPr>
          <p:nvPr/>
        </p:nvSpPr>
        <p:spPr>
          <a:xfrm>
            <a:off x="4800600" y="2667000"/>
            <a:ext cx="685800" cy="129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3" lvl="1" indent="0" algn="just"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OR</a:t>
            </a:r>
          </a:p>
          <a:p>
            <a:pPr marL="400050" lvl="1" indent="0" algn="just">
              <a:buFont typeface="Arial" pitchFamily="34" charset="0"/>
              <a:buNone/>
            </a:pPr>
            <a:endParaRPr lang="en-US" sz="2000" b="1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27C16-D037-2F13-880C-49387576F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39DF98-34F1-FD31-CB30-82398C6A9B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6377E-3E37-F671-BB23-D8FDC7DF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41692628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IN" sz="4000" dirty="0"/>
              <a:t>Example: Python Program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8572500" cy="4878075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E8B292-226B-FE58-BD28-FE282FD3FF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"/>
            <a:ext cx="1838325" cy="370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9BDA8B-6375-D115-0EEB-35BCDC784A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971"/>
            <a:ext cx="685800" cy="579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F336-C98B-A786-EC62-55DCA75A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1673565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1998</TotalTime>
  <Words>837</Words>
  <Application>Microsoft Office PowerPoint</Application>
  <PresentationFormat>A4 Paper (210x297 mm)</PresentationFormat>
  <Paragraphs>197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Times New Roman</vt:lpstr>
      <vt:lpstr>1111</vt:lpstr>
      <vt:lpstr>PowerPoint Presentation</vt:lpstr>
      <vt:lpstr>Objectives</vt:lpstr>
      <vt:lpstr>Contents</vt:lpstr>
      <vt:lpstr>A Problem</vt:lpstr>
      <vt:lpstr>What Did You Do?</vt:lpstr>
      <vt:lpstr>Program Development</vt:lpstr>
      <vt:lpstr>Example: Problem</vt:lpstr>
      <vt:lpstr>Example: Algorithm</vt:lpstr>
      <vt:lpstr>Example: Python Program</vt:lpstr>
      <vt:lpstr>Example: Executable Code</vt:lpstr>
      <vt:lpstr>Algorithms and Programs</vt:lpstr>
      <vt:lpstr>Characteristics of an Algorithm</vt:lpstr>
      <vt:lpstr>Memory, Storage and Variable</vt:lpstr>
      <vt:lpstr>Variable</vt:lpstr>
      <vt:lpstr>Example: Swap 2 Variables</vt:lpstr>
      <vt:lpstr>Example: Swap 2 Variables</vt:lpstr>
      <vt:lpstr>Example: Swap 2 Variables contd.</vt:lpstr>
      <vt:lpstr>Example: Swap 2 Variables contd.</vt:lpstr>
      <vt:lpstr>Practice Problems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Mohammed Kaif</cp:lastModifiedBy>
  <cp:revision>472</cp:revision>
  <dcterms:created xsi:type="dcterms:W3CDTF">2006-08-16T00:00:00Z</dcterms:created>
  <dcterms:modified xsi:type="dcterms:W3CDTF">2025-02-15T05:27:00Z</dcterms:modified>
</cp:coreProperties>
</file>