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06" r:id="rId2"/>
    <p:sldId id="310" r:id="rId3"/>
    <p:sldId id="311" r:id="rId4"/>
    <p:sldId id="352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1" r:id="rId14"/>
    <p:sldId id="322" r:id="rId15"/>
    <p:sldId id="354" r:id="rId16"/>
    <p:sldId id="324" r:id="rId17"/>
    <p:sldId id="325" r:id="rId18"/>
    <p:sldId id="327" r:id="rId19"/>
    <p:sldId id="328" r:id="rId20"/>
    <p:sldId id="329" r:id="rId21"/>
    <p:sldId id="331" r:id="rId22"/>
    <p:sldId id="332" r:id="rId23"/>
    <p:sldId id="345" r:id="rId24"/>
    <p:sldId id="355" r:id="rId2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2" autoAdjust="0"/>
    <p:restoredTop sz="94633" autoAdjust="0"/>
  </p:normalViewPr>
  <p:slideViewPr>
    <p:cSldViewPr>
      <p:cViewPr varScale="1">
        <p:scale>
          <a:sx n="98" d="100"/>
          <a:sy n="98" d="100"/>
        </p:scale>
        <p:origin x="72" y="8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6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42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1F47A37-19F2-483C-9AE3-D174DB3A3911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9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47848D2-2D7A-4D0C-A3B6-F592376FAD27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D098091-9F3E-4A8F-9678-9BBD7A8187BC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24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E203177-787A-4798-84B4-B4E1312A1D13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5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2FB4896-3DD6-4754-989F-8223C5E2186C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4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E752B82-A23C-4BCD-B969-E62E4069EA6E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2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B11BCB0-7DF0-43B0-ABE2-5038E0044E13}" type="datetime1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4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535D148-8AB3-44CF-9048-5FB79014F540}" type="datetime1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0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1C5A6A4-460B-4BB2-868E-E3450940C909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1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B24456E-F08D-457D-A4C9-BE48F3E3754A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3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Faculty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280689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2743200"/>
            <a:ext cx="6491288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rgbClr val="0000CC"/>
                </a:solidFill>
                <a:latin typeface="Arial Black" panose="020B0A04020102020204" pitchFamily="34" charset="0"/>
                <a:cs typeface="Times New Roman" pitchFamily="18" charset="0"/>
              </a:rPr>
              <a:t>Elements of Computer Programming</a:t>
            </a:r>
          </a:p>
          <a:p>
            <a:pPr algn="ctr"/>
            <a:endParaRPr lang="en-US" sz="2000" dirty="0">
              <a:latin typeface="Arial Black" panose="020B0A04020102020204" pitchFamily="34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48A12-9B89-27F9-8232-A79D6D883C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39382"/>
            <a:ext cx="533400" cy="45035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1691F7-759A-B2DC-C857-D7E22885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7644"/>
            <a:ext cx="3124200" cy="313832"/>
          </a:xfrm>
        </p:spPr>
        <p:txBody>
          <a:bodyPr/>
          <a:lstStyle/>
          <a:p>
            <a:r>
              <a:rPr lang="en-US" sz="1200"/>
              <a:t>© Syncrocore Technologies </a:t>
            </a:r>
            <a:endParaRPr lang="en-US" sz="1200" b="1" dirty="0">
              <a:latin typeface="Constantia" panose="020306020503060303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2D9B9D-14CA-75CE-10BD-97FE2EB028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80" y="109012"/>
            <a:ext cx="1762125" cy="35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38400"/>
            <a:ext cx="8915400" cy="1112838"/>
          </a:xfrm>
        </p:spPr>
        <p:txBody>
          <a:bodyPr/>
          <a:lstStyle/>
          <a:p>
            <a:r>
              <a:rPr lang="en-US" sz="4000" dirty="0"/>
              <a:t>Tools Used to Develop a Computer Program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5D8E70-0E70-6FF5-E8B5-F614FC7E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A98B4-5115-5AD3-E2D5-AD6E4383E2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39382"/>
            <a:ext cx="533400" cy="450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91E5E-24CE-9CD9-940A-0CB135A358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80" y="109012"/>
            <a:ext cx="1762125" cy="3547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/>
              <a:t>Compiler/Interpreter</a:t>
            </a:r>
          </a:p>
        </p:txBody>
      </p:sp>
      <p:pic>
        <p:nvPicPr>
          <p:cNvPr id="7" name="Content Placeholder 5" descr="Executable.png"/>
          <p:cNvPicPr>
            <a:picLocks noChangeAspect="1"/>
          </p:cNvPicPr>
          <p:nvPr/>
        </p:nvPicPr>
        <p:blipFill>
          <a:blip r:embed="rId3">
            <a:lum bright="-55000" contrast="82000"/>
          </a:blip>
          <a:stretch>
            <a:fillRect/>
          </a:stretch>
        </p:blipFill>
        <p:spPr>
          <a:xfrm>
            <a:off x="5495925" y="3124200"/>
            <a:ext cx="3756323" cy="35353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28800" y="51054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 / Interpreter</a:t>
            </a:r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 rot="16200000" flipH="1">
            <a:off x="2478320" y="4764320"/>
            <a:ext cx="457200" cy="2249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7" idx="1"/>
          </p:cNvCxnSpPr>
          <p:nvPr/>
        </p:nvCxnSpPr>
        <p:spPr>
          <a:xfrm flipV="1">
            <a:off x="3810000" y="4891882"/>
            <a:ext cx="1685925" cy="8231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5181600" cy="320040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BA7055-9E93-C47F-BACE-B6517F9F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05CF1-D89F-97FA-2879-6C1C705883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39382"/>
            <a:ext cx="533400" cy="450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5AF5BA-0EE1-6E2E-A24F-ECB74AF81F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80" y="109012"/>
            <a:ext cx="1762125" cy="3547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/>
              <a:t>Compiler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5300" y="1371601"/>
            <a:ext cx="8915400" cy="4754564"/>
          </a:xfrm>
        </p:spPr>
        <p:txBody>
          <a:bodyPr/>
          <a:lstStyle/>
          <a:p>
            <a:pPr algn="just"/>
            <a:r>
              <a:rPr lang="en-US" sz="2400" dirty="0"/>
              <a:t>Translates High Level Language programs to Operational Codes at one go</a:t>
            </a:r>
          </a:p>
          <a:p>
            <a:pPr algn="just"/>
            <a:r>
              <a:rPr lang="en-US" sz="2400" dirty="0"/>
              <a:t>Compiled programs run faster as there is no translation during runtime</a:t>
            </a:r>
          </a:p>
          <a:p>
            <a:pPr algn="just"/>
            <a:r>
              <a:rPr lang="en-US" sz="2400" dirty="0"/>
              <a:t>Example: </a:t>
            </a:r>
            <a:r>
              <a:rPr lang="en-US" sz="2400" dirty="0" err="1"/>
              <a:t>gcc</a:t>
            </a:r>
            <a:r>
              <a:rPr lang="en-US" sz="2400" dirty="0"/>
              <a:t> (GNU C Compiler)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A0AF8E-E61F-18FB-CB6E-D8D10300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4AC06A-DD86-C041-0EA4-4A9DCEF076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39382"/>
            <a:ext cx="533400" cy="450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A1BDF-E474-1600-4AF8-1F1A18A2B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80" y="109012"/>
            <a:ext cx="1762125" cy="3547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/>
              <a:t>Interpreter</a:t>
            </a:r>
          </a:p>
        </p:txBody>
      </p:sp>
      <p:pic>
        <p:nvPicPr>
          <p:cNvPr id="6" name="Content Placeholder 5" descr="INTERPRETER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1178" y="1600200"/>
            <a:ext cx="6783644" cy="4525963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39C8DC-F37E-C674-EA9A-F09C89BD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44835-F4B5-67A7-6C52-C02F0E506F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39382"/>
            <a:ext cx="533400" cy="450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28F040-7C6F-0409-BC26-F99EFE3D43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80" y="109012"/>
            <a:ext cx="1762125" cy="3547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/>
              <a:t>Interpreter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5300" y="1371601"/>
            <a:ext cx="8915400" cy="4754564"/>
          </a:xfrm>
        </p:spPr>
        <p:txBody>
          <a:bodyPr/>
          <a:lstStyle/>
          <a:p>
            <a:pPr algn="just"/>
            <a:r>
              <a:rPr lang="en-US" sz="2400" dirty="0"/>
              <a:t>Reads High Level Language programs line by line and executes their equivalent operational codes</a:t>
            </a:r>
          </a:p>
          <a:p>
            <a:pPr algn="just"/>
            <a:r>
              <a:rPr lang="en-US" sz="2400" dirty="0"/>
              <a:t>The process of interpretation makes the program execution slower</a:t>
            </a:r>
          </a:p>
          <a:p>
            <a:pPr algn="just"/>
            <a:r>
              <a:rPr lang="en-US" sz="2400" dirty="0"/>
              <a:t>Example: </a:t>
            </a:r>
          </a:p>
          <a:p>
            <a:pPr lvl="1" algn="just"/>
            <a:r>
              <a:rPr lang="en-US" sz="2200" dirty="0"/>
              <a:t>Java Virtual Machine: Works on object code generated by Java compiler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309CA2-EFB2-6C80-6210-EF9AE9B4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230991-DAD9-4624-1BD7-76C27F1E8F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39382"/>
            <a:ext cx="533400" cy="450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D987DF-95C8-296C-DF9D-50346CD69A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80" y="109012"/>
            <a:ext cx="1762125" cy="3547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/>
              <a:t>Assembler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5300" y="1371601"/>
            <a:ext cx="8915400" cy="4754564"/>
          </a:xfrm>
        </p:spPr>
        <p:txBody>
          <a:bodyPr/>
          <a:lstStyle/>
          <a:p>
            <a:pPr algn="just"/>
            <a:r>
              <a:rPr lang="en-US" sz="2400" dirty="0"/>
              <a:t>Reads assembly language programs and translates into machine language</a:t>
            </a:r>
          </a:p>
          <a:p>
            <a:pPr algn="just"/>
            <a:r>
              <a:rPr lang="en-US" sz="2400" dirty="0"/>
              <a:t>Example: </a:t>
            </a:r>
          </a:p>
          <a:p>
            <a:pPr lvl="1" algn="just"/>
            <a:r>
              <a:rPr lang="en-US" sz="2200" dirty="0"/>
              <a:t>TASM (Turbo </a:t>
            </a:r>
            <a:r>
              <a:rPr lang="en-US" sz="2200" dirty="0" err="1"/>
              <a:t>ASseMbler</a:t>
            </a:r>
            <a:r>
              <a:rPr lang="en-US" sz="2200" dirty="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F74355-32BC-0968-06E8-57046B94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FA6D30-C610-8C70-CDD3-B859195A49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39382"/>
            <a:ext cx="533400" cy="450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FB54C-ADDF-05C4-53BA-066CE16234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80" y="109012"/>
            <a:ext cx="1762125" cy="3547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/>
              <a:t>Debugger</a:t>
            </a:r>
          </a:p>
        </p:txBody>
      </p:sp>
      <p:pic>
        <p:nvPicPr>
          <p:cNvPr id="6" name="Content Placeholder 5" descr="Executable.png"/>
          <p:cNvPicPr>
            <a:picLocks noChangeAspect="1"/>
          </p:cNvPicPr>
          <p:nvPr/>
        </p:nvPicPr>
        <p:blipFill>
          <a:blip r:embed="rId3">
            <a:lum bright="-55000" contrast="82000"/>
          </a:blip>
          <a:stretch>
            <a:fillRect/>
          </a:stretch>
        </p:blipFill>
        <p:spPr>
          <a:xfrm>
            <a:off x="381000" y="1219200"/>
            <a:ext cx="3657600" cy="34424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95600" y="51816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Debugger</a:t>
            </a:r>
          </a:p>
        </p:txBody>
      </p:sp>
      <p:cxnSp>
        <p:nvCxnSpPr>
          <p:cNvPr id="9" name="Straight Arrow Connector 8"/>
          <p:cNvCxnSpPr>
            <a:stCxn id="6" idx="2"/>
            <a:endCxn id="7" idx="1"/>
          </p:cNvCxnSpPr>
          <p:nvPr/>
        </p:nvCxnSpPr>
        <p:spPr>
          <a:xfrm rot="16200000" flipH="1">
            <a:off x="1987924" y="4883523"/>
            <a:ext cx="1129553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</p:cNvCxnSpPr>
          <p:nvPr/>
        </p:nvCxnSpPr>
        <p:spPr>
          <a:xfrm flipV="1">
            <a:off x="4876800" y="4661646"/>
            <a:ext cx="457200" cy="11295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19200"/>
            <a:ext cx="4724399" cy="3359846"/>
          </a:xfrm>
          <a:prstGeom prst="rect">
            <a:avLst/>
          </a:prstGeom>
        </p:spPr>
      </p:pic>
      <p:pic>
        <p:nvPicPr>
          <p:cNvPr id="15" name="Picture 14" descr="glas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0" y="3733800"/>
            <a:ext cx="1005105" cy="1096251"/>
          </a:xfrm>
          <a:prstGeom prst="rect">
            <a:avLst/>
          </a:prstGeom>
          <a:scene3d>
            <a:camera prst="orthographicFront">
              <a:rot lat="0" lon="0" rev="2994000"/>
            </a:camera>
            <a:lightRig rig="threePt" dir="t"/>
          </a:scene3d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C7994D-71BC-F27A-1915-BF6B3E06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6A71D-61CC-20E3-4304-F4D33B10CA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39382"/>
            <a:ext cx="533400" cy="450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AD8A55-95F5-B4B5-9745-E1F992FB73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80" y="109012"/>
            <a:ext cx="1762125" cy="3547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/>
              <a:t>Debugger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5300" y="1371601"/>
            <a:ext cx="8915400" cy="4754564"/>
          </a:xfrm>
        </p:spPr>
        <p:txBody>
          <a:bodyPr/>
          <a:lstStyle/>
          <a:p>
            <a:pPr algn="just"/>
            <a:r>
              <a:rPr lang="en-US" sz="2400" dirty="0"/>
              <a:t>Used for checking the run time condition of code</a:t>
            </a:r>
          </a:p>
          <a:p>
            <a:pPr algn="just"/>
            <a:r>
              <a:rPr lang="en-US" sz="2400" dirty="0"/>
              <a:t>Variable values during execution can be evaluated</a:t>
            </a:r>
          </a:p>
          <a:p>
            <a:pPr algn="just"/>
            <a:r>
              <a:rPr lang="en-US" sz="2400" dirty="0"/>
              <a:t>Useful in finding and removing ‘bugs’(errors in logic that cause unwanted results)</a:t>
            </a:r>
          </a:p>
          <a:p>
            <a:pPr algn="just"/>
            <a:r>
              <a:rPr lang="en-US" sz="2400" dirty="0"/>
              <a:t>Example: </a:t>
            </a:r>
            <a:r>
              <a:rPr lang="en-US" sz="2400" dirty="0" err="1"/>
              <a:t>pdb</a:t>
            </a:r>
            <a:r>
              <a:rPr lang="en-US" sz="2400" dirty="0"/>
              <a:t> (Python Debugger)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155A39-DC76-FEE0-B1FD-ADC49CA7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6B7330-9A22-5FA5-DECF-2567DCA9CE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39382"/>
            <a:ext cx="533400" cy="450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8E3E47-EF88-AE34-2BE9-25BC3C9D0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80" y="109012"/>
            <a:ext cx="1762125" cy="3547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/>
              <a:t>Runtime Environment</a:t>
            </a:r>
          </a:p>
        </p:txBody>
      </p:sp>
      <p:pic>
        <p:nvPicPr>
          <p:cNvPr id="6" name="Picture 5" descr="runTim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066800"/>
            <a:ext cx="3711297" cy="5562600"/>
          </a:xfrm>
          <a:prstGeom prst="rect">
            <a:avLst/>
          </a:prstGeom>
        </p:spPr>
      </p:pic>
      <p:pic>
        <p:nvPicPr>
          <p:cNvPr id="7" name="Content Placeholder 5" descr="Executable.png"/>
          <p:cNvPicPr>
            <a:picLocks noChangeAspect="1"/>
          </p:cNvPicPr>
          <p:nvPr/>
        </p:nvPicPr>
        <p:blipFill>
          <a:blip r:embed="rId4">
            <a:lum bright="-55000" contrast="82000"/>
          </a:blip>
          <a:stretch>
            <a:fillRect/>
          </a:stretch>
        </p:blipFill>
        <p:spPr>
          <a:xfrm>
            <a:off x="304800" y="2362200"/>
            <a:ext cx="1981200" cy="15541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95600" y="25146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Environment</a:t>
            </a:r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 flipV="1">
            <a:off x="2286000" y="3124200"/>
            <a:ext cx="609600" cy="150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2"/>
          </p:cNvCxnSpPr>
          <p:nvPr/>
        </p:nvCxnSpPr>
        <p:spPr>
          <a:xfrm rot="5400000">
            <a:off x="3505200" y="4114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 rot="5400000">
            <a:off x="3467100" y="2095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29000" y="1295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29000" y="449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E95BA7-B2EC-3743-A883-BABF14DC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F2398-CF9D-22F1-F389-D0D7F9169B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39382"/>
            <a:ext cx="533400" cy="450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E6CBEC-6548-4D76-20F7-8432825E28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80" y="109012"/>
            <a:ext cx="1762125" cy="3547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/>
              <a:t>Runtime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The environment where the interpreted code executes</a:t>
            </a:r>
          </a:p>
          <a:p>
            <a:pPr algn="just"/>
            <a:r>
              <a:rPr lang="en-US" sz="2400" dirty="0"/>
              <a:t>Consists of </a:t>
            </a:r>
          </a:p>
          <a:p>
            <a:pPr lvl="1" algn="just"/>
            <a:r>
              <a:rPr lang="en-US" sz="2400" dirty="0"/>
              <a:t>a set of support libraries</a:t>
            </a:r>
          </a:p>
          <a:p>
            <a:pPr lvl="1" algn="just"/>
            <a:r>
              <a:rPr lang="en-US" sz="2400" dirty="0"/>
              <a:t>operating system loader and scheduler</a:t>
            </a:r>
          </a:p>
          <a:p>
            <a:pPr lvl="2" algn="just">
              <a:buNone/>
            </a:pPr>
            <a:r>
              <a:rPr lang="en-US" dirty="0"/>
              <a:t>or </a:t>
            </a:r>
          </a:p>
          <a:p>
            <a:pPr lvl="1" algn="just"/>
            <a:r>
              <a:rPr lang="en-US" sz="2400" dirty="0"/>
              <a:t>a program that starts the execution of the developed program 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2D1BB4-D133-BA66-3F94-C6ECD390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607EF0-D0E4-5950-98C7-72D436D9F5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39382"/>
            <a:ext cx="533400" cy="450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D6358-B310-BE3D-37BB-19BC9E1CA5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80" y="109012"/>
            <a:ext cx="1762125" cy="3547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81001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4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At the end of this lecture, students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 dirty="0">
                <a:latin typeface="Calibri" pitchFamily="34" charset="0"/>
                <a:cs typeface="Times New Roman" pitchFamily="18" charset="0"/>
              </a:rPr>
              <a:t>Identify categories of programming languages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200" dirty="0">
                <a:latin typeface="Calibri" pitchFamily="34" charset="0"/>
                <a:cs typeface="Times New Roman" pitchFamily="18" charset="0"/>
              </a:rPr>
              <a:t>Identify the tools used for software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6DE8C-D8C5-0DCA-B793-3771306178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56351"/>
            <a:ext cx="533400" cy="450356"/>
          </a:xfrm>
          <a:prstGeom prst="rect">
            <a:avLst/>
          </a:prstGeom>
        </p:spPr>
      </p:pic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DBE553D9-D4D2-FF6C-F8D5-DAFF955F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r>
              <a:rPr lang="en-US" dirty="0"/>
              <a:t>© Syncrocore Technologies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6C3CE7-4145-7916-5D05-01F3A0E3DC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80" y="109012"/>
            <a:ext cx="1762125" cy="3547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/>
              <a:t>Runtime Environment contd.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7811005" cy="3487157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103BE0-F335-0F31-4707-565A328D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29DF3-3CAC-7FC2-0C82-0AE4FBCF11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39382"/>
            <a:ext cx="533400" cy="450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B0E392-0C81-13A3-78B3-DB3495CFE5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80" y="109012"/>
            <a:ext cx="1762125" cy="3547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/>
              <a:t>Integrated Development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One tool that integrates compiler/interpreter, debugger and runtime environment in a user friendly interface</a:t>
            </a:r>
          </a:p>
          <a:p>
            <a:pPr algn="just"/>
            <a:r>
              <a:rPr lang="en-US" sz="2400" dirty="0"/>
              <a:t>Example: </a:t>
            </a:r>
            <a:r>
              <a:rPr lang="en-US" sz="2400" dirty="0" err="1"/>
              <a:t>spyder</a:t>
            </a:r>
            <a:endParaRPr lang="en-US" sz="2400" dirty="0"/>
          </a:p>
        </p:txBody>
      </p:sp>
      <p:pic>
        <p:nvPicPr>
          <p:cNvPr id="5" name="Picture 4" descr="i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971800"/>
            <a:ext cx="4495800" cy="36576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9EF4E6-57E8-93D6-23C6-A192D691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99522-6F56-C18C-B190-4C940CF89B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39382"/>
            <a:ext cx="533400" cy="450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9B07F8-E39B-012B-F6F7-A3A63F9A44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80" y="109012"/>
            <a:ext cx="1762125" cy="3547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990600"/>
          </a:xfrm>
        </p:spPr>
        <p:txBody>
          <a:bodyPr/>
          <a:lstStyle/>
          <a:p>
            <a:r>
              <a:rPr lang="en-US" sz="4000" dirty="0"/>
              <a:t>Execution of a Python Program Using IDE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143001"/>
            <a:ext cx="9334500" cy="510540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25347A-BA3F-6CA7-B297-2C3E1378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FF4EF3-36DD-62BA-3A84-219E0BC311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39382"/>
            <a:ext cx="533400" cy="450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1CD5EE-5582-B491-E66D-2505A37496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80" y="109012"/>
            <a:ext cx="1762125" cy="3547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Software Used in the Coding Process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479927"/>
          </a:xfrm>
        </p:spPr>
        <p:txBody>
          <a:bodyPr/>
          <a:lstStyle/>
          <a:p>
            <a:r>
              <a:rPr lang="en-GB" sz="2400" dirty="0">
                <a:latin typeface="Calibri" pitchFamily="34" charset="0"/>
                <a:cs typeface="Times New Roman" pitchFamily="18" charset="0"/>
              </a:rPr>
              <a:t>The figure </a:t>
            </a:r>
            <a:r>
              <a:rPr lang="en-US" sz="2400" dirty="0"/>
              <a:t>shows the steps and software used in the coding process</a:t>
            </a:r>
            <a:endParaRPr lang="en-GB" sz="2400" dirty="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6718339" cy="4419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99C89-C503-3E31-6787-9A9FFFFC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B966C4-95A7-8B6C-460B-089D08E774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39382"/>
            <a:ext cx="533400" cy="450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84FB40-B79B-C5A9-EDDC-65AB543A1E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80" y="109012"/>
            <a:ext cx="1762125" cy="35473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Summary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479927"/>
          </a:xfrm>
        </p:spPr>
        <p:txBody>
          <a:bodyPr/>
          <a:lstStyle/>
          <a:p>
            <a:pPr algn="just"/>
            <a:r>
              <a:rPr lang="en-GB" sz="2400" dirty="0">
                <a:latin typeface="Calibri" pitchFamily="34" charset="0"/>
                <a:cs typeface="Times New Roman" pitchFamily="18" charset="0"/>
              </a:rPr>
              <a:t>Computer understands only numbers</a:t>
            </a:r>
          </a:p>
          <a:p>
            <a:pPr algn="just"/>
            <a:r>
              <a:rPr lang="en-GB" sz="2400" dirty="0">
                <a:latin typeface="Calibri" pitchFamily="34" charset="0"/>
                <a:cs typeface="Times New Roman" pitchFamily="18" charset="0"/>
              </a:rPr>
              <a:t>A Compiler translates a high level language program in to an executable, while an interpreter translates it to machine code line by line</a:t>
            </a:r>
          </a:p>
          <a:p>
            <a:pPr algn="just"/>
            <a:r>
              <a:rPr lang="en-GB" sz="2400" dirty="0">
                <a:latin typeface="Calibri" pitchFamily="34" charset="0"/>
                <a:cs typeface="Times New Roman" pitchFamily="18" charset="0"/>
              </a:rPr>
              <a:t>De-bugger helps in troubleshooting the program by running the executable and allowing the user to control the execution and watch the values in the variables</a:t>
            </a:r>
          </a:p>
          <a:p>
            <a:pPr algn="just"/>
            <a:r>
              <a:rPr lang="en-GB" sz="2400" dirty="0">
                <a:latin typeface="Calibri" pitchFamily="34" charset="0"/>
                <a:cs typeface="Times New Roman" pitchFamily="18" charset="0"/>
              </a:rPr>
              <a:t>An IDE integrates all development tools and provides a </a:t>
            </a:r>
            <a:r>
              <a:rPr lang="en-GB" sz="2400">
                <a:latin typeface="Calibri" pitchFamily="34" charset="0"/>
                <a:cs typeface="Times New Roman" pitchFamily="18" charset="0"/>
              </a:rPr>
              <a:t>simple interface</a:t>
            </a:r>
            <a:endParaRPr lang="en-GB" sz="24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E13C2-9C92-2D5C-B1F0-5206F67D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699907-B5FE-3BA5-DCCE-5DB9190E4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39382"/>
            <a:ext cx="533400" cy="450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8F6363-CEB3-AE27-EFC4-EB7AE2502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80" y="109012"/>
            <a:ext cx="1762125" cy="35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7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/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US" sz="2400" dirty="0">
                <a:latin typeface="Calibri" pitchFamily="34" charset="0"/>
                <a:cs typeface="Times New Roman" pitchFamily="18" charset="0"/>
              </a:rPr>
              <a:t>Categories of Programming Languages</a:t>
            </a:r>
          </a:p>
          <a:p>
            <a:pPr algn="just"/>
            <a:r>
              <a:rPr lang="en-US" sz="2400" dirty="0">
                <a:latin typeface="Calibri" pitchFamily="34" charset="0"/>
                <a:cs typeface="Times New Roman" pitchFamily="18" charset="0"/>
              </a:rPr>
              <a:t>Tools Used to Develop a Computer Program</a:t>
            </a:r>
          </a:p>
          <a:p>
            <a:pPr algn="just"/>
            <a:r>
              <a:rPr lang="en-US" sz="2400" dirty="0">
                <a:latin typeface="Calibri" pitchFamily="34" charset="0"/>
                <a:cs typeface="Times New Roman" pitchFamily="18" charset="0"/>
              </a:rPr>
              <a:t>Execution of a Python Program Using an IDE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DADAD6-D331-2F4D-DA31-7D67BDFD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Syncrocore Technologies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4609C-31C1-EF54-F0EB-E2EFC7CE06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39382"/>
            <a:ext cx="533400" cy="450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A1DB3-0F01-CE08-147E-5A20D563DB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80" y="109012"/>
            <a:ext cx="1762125" cy="3547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1"/>
            <a:ext cx="8915400" cy="4830764"/>
          </a:xfrm>
        </p:spPr>
        <p:txBody>
          <a:bodyPr/>
          <a:lstStyle/>
          <a:p>
            <a:pPr algn="just"/>
            <a:r>
              <a:rPr lang="en-GB" sz="2400" dirty="0"/>
              <a:t>Program </a:t>
            </a:r>
          </a:p>
          <a:p>
            <a:pPr lvl="1" algn="just"/>
            <a:r>
              <a:rPr lang="en-GB" sz="2200" dirty="0"/>
              <a:t>A well-defined set of instructions</a:t>
            </a:r>
          </a:p>
          <a:p>
            <a:pPr lvl="1" algn="just"/>
            <a:endParaRPr lang="en-GB" sz="2200" dirty="0"/>
          </a:p>
          <a:p>
            <a:pPr algn="just"/>
            <a:r>
              <a:rPr lang="en-GB" sz="2400" dirty="0"/>
              <a:t>Programming</a:t>
            </a:r>
          </a:p>
          <a:p>
            <a:pPr lvl="1" algn="just"/>
            <a:r>
              <a:rPr lang="en-GB" sz="2200" dirty="0"/>
              <a:t>Process of writing instructions in a language for a computer to solve a specific task</a:t>
            </a:r>
          </a:p>
          <a:p>
            <a:pPr lvl="1" algn="just"/>
            <a:endParaRPr lang="en-GB" sz="2000" dirty="0"/>
          </a:p>
          <a:p>
            <a:pPr algn="just"/>
            <a:r>
              <a:rPr lang="en-GB" sz="2400" dirty="0"/>
              <a:t>Programming languages</a:t>
            </a:r>
          </a:p>
          <a:p>
            <a:pPr lvl="1" algn="just"/>
            <a:r>
              <a:rPr lang="en-GB" sz="2200" dirty="0"/>
              <a:t>Medium of communication between the man and the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FB37F-E19D-95FD-562A-771C1E78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93514-F00D-8F86-0029-096E7782B3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39382"/>
            <a:ext cx="533400" cy="450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04543C-065E-35E6-807C-34D1A45F6B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80" y="109012"/>
            <a:ext cx="1762125" cy="3547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000" dirty="0"/>
              <a:t>Question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990599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What language does the computer understand?</a:t>
            </a:r>
          </a:p>
          <a:p>
            <a:pPr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76207E-53D0-40CC-ACEE-7A8A15D8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82652-7072-3ADC-3837-62BCE41209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39382"/>
            <a:ext cx="533400" cy="450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859B59-BEF7-A064-AD8C-FFF7A445C0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80" y="109012"/>
            <a:ext cx="1762125" cy="3547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000" dirty="0"/>
              <a:t>Categories of Programming Languages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 dirty="0"/>
              <a:t>Machine language </a:t>
            </a:r>
          </a:p>
          <a:p>
            <a:pPr lvl="1" algn="just"/>
            <a:r>
              <a:rPr lang="en-US" altLang="en-US" sz="2200" dirty="0"/>
              <a:t>Easily understood by the machine</a:t>
            </a:r>
          </a:p>
          <a:p>
            <a:pPr lvl="1" algn="just"/>
            <a:r>
              <a:rPr lang="en-US" altLang="en-US" sz="2200" dirty="0"/>
              <a:t>0 and 1</a:t>
            </a:r>
          </a:p>
          <a:p>
            <a:pPr lvl="1" algn="just"/>
            <a:r>
              <a:rPr lang="en-US" altLang="en-US" sz="2200" dirty="0"/>
              <a:t>Tedious for programmers</a:t>
            </a:r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400" dirty="0"/>
              <a:t>Assembly Language</a:t>
            </a:r>
          </a:p>
          <a:p>
            <a:pPr lvl="1" algn="just"/>
            <a:r>
              <a:rPr lang="en-US" altLang="en-US" sz="2200" dirty="0"/>
              <a:t>Mnemonics  (“add”, “sub”, etc.)</a:t>
            </a:r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400" dirty="0"/>
              <a:t>High Level Languages</a:t>
            </a:r>
          </a:p>
          <a:p>
            <a:pPr lvl="1" algn="just"/>
            <a:r>
              <a:rPr lang="en-US" altLang="en-US" sz="2200" dirty="0"/>
              <a:t>High Level Language Instructions (closer to English)</a:t>
            </a:r>
          </a:p>
          <a:p>
            <a:pPr algn="just"/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3C21AC-18E3-8F6A-F4D2-607483A7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2FAA6F-36D6-C72E-51CE-3AB01D9AED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39382"/>
            <a:ext cx="533400" cy="450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3960FE-C82F-E784-49C7-18116AE9C8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80" y="109012"/>
            <a:ext cx="1762125" cy="3547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/>
              <a:t>High Level Language - Python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95400"/>
            <a:ext cx="6857999" cy="4392073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E343CF-1077-006A-83C5-9AB8E599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815C6-A544-471C-E131-0B860FD7F8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80" y="109012"/>
            <a:ext cx="1762125" cy="3547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/>
              <a:t>Assembly Language</a:t>
            </a:r>
          </a:p>
        </p:txBody>
      </p:sp>
      <p:pic>
        <p:nvPicPr>
          <p:cNvPr id="5" name="Content Placeholder 4" descr="Assembly.png"/>
          <p:cNvPicPr>
            <a:picLocks noGrp="1" noChangeAspect="1"/>
          </p:cNvPicPr>
          <p:nvPr>
            <p:ph idx="1"/>
          </p:nvPr>
        </p:nvPicPr>
        <p:blipFill>
          <a:blip r:embed="rId3">
            <a:lum bright="-46000" contrast="61000"/>
          </a:blip>
          <a:stretch>
            <a:fillRect/>
          </a:stretch>
        </p:blipFill>
        <p:spPr>
          <a:xfrm>
            <a:off x="3200400" y="1219200"/>
            <a:ext cx="3428999" cy="4906963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E1D2FD-75CB-8D9C-4C3E-7ED7919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44BAD-2350-6482-6BEB-883BB2789B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39382"/>
            <a:ext cx="533400" cy="450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068F39-E66D-031C-A2C6-B4826FF2F3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80" y="109012"/>
            <a:ext cx="1762125" cy="3547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000" dirty="0"/>
              <a:t>Machine Language</a:t>
            </a:r>
          </a:p>
        </p:txBody>
      </p:sp>
      <p:pic>
        <p:nvPicPr>
          <p:cNvPr id="6" name="Content Placeholder 5" descr="Executable.png"/>
          <p:cNvPicPr>
            <a:picLocks noGrp="1" noChangeAspect="1"/>
          </p:cNvPicPr>
          <p:nvPr>
            <p:ph idx="1"/>
          </p:nvPr>
        </p:nvPicPr>
        <p:blipFill>
          <a:blip r:embed="rId3">
            <a:lum bright="-55000" contrast="82000"/>
          </a:blip>
          <a:stretch>
            <a:fillRect/>
          </a:stretch>
        </p:blipFill>
        <p:spPr>
          <a:xfrm>
            <a:off x="1981200" y="1600200"/>
            <a:ext cx="5376217" cy="480060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A50728-1113-216C-4C8B-6E88485A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Syncrocore Technologies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278D7-DC24-E4FD-6578-E80C189C26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39382"/>
            <a:ext cx="533400" cy="450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87D94F-0305-9969-1719-E298F2D165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80" y="109012"/>
            <a:ext cx="1762125" cy="354739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1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" id="{A1BAF793-D9A4-45C3-87F9-DB68FA1B5BFC}" vid="{E422D33F-7E8A-4037-9A3A-188E26740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1546</TotalTime>
  <Words>509</Words>
  <Application>Microsoft Office PowerPoint</Application>
  <PresentationFormat>A4 Paper (210x297 mm)</PresentationFormat>
  <Paragraphs>105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Calibri</vt:lpstr>
      <vt:lpstr>Constantia</vt:lpstr>
      <vt:lpstr>1111</vt:lpstr>
      <vt:lpstr>PowerPoint Presentation</vt:lpstr>
      <vt:lpstr>Objectives</vt:lpstr>
      <vt:lpstr>Contents</vt:lpstr>
      <vt:lpstr>Programming </vt:lpstr>
      <vt:lpstr>Question</vt:lpstr>
      <vt:lpstr>Categories of Programming Languages</vt:lpstr>
      <vt:lpstr>High Level Language - Python</vt:lpstr>
      <vt:lpstr>Assembly Language</vt:lpstr>
      <vt:lpstr>Machine Language</vt:lpstr>
      <vt:lpstr>Tools Used to Develop a Computer Program</vt:lpstr>
      <vt:lpstr>Compiler/Interpreter</vt:lpstr>
      <vt:lpstr>Compiler</vt:lpstr>
      <vt:lpstr>Interpreter</vt:lpstr>
      <vt:lpstr>Interpreter</vt:lpstr>
      <vt:lpstr>Assembler</vt:lpstr>
      <vt:lpstr>Debugger</vt:lpstr>
      <vt:lpstr>Debugger</vt:lpstr>
      <vt:lpstr>Runtime Environment</vt:lpstr>
      <vt:lpstr>Runtime Environment</vt:lpstr>
      <vt:lpstr>Runtime Environment contd.</vt:lpstr>
      <vt:lpstr>Integrated Development Environment</vt:lpstr>
      <vt:lpstr>Execution of a Python Program Using IDE</vt:lpstr>
      <vt:lpstr>Software Used in the Coding Process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Mohammed Kaif</cp:lastModifiedBy>
  <cp:revision>432</cp:revision>
  <dcterms:created xsi:type="dcterms:W3CDTF">2006-08-16T00:00:00Z</dcterms:created>
  <dcterms:modified xsi:type="dcterms:W3CDTF">2025-02-15T04:48:49Z</dcterms:modified>
</cp:coreProperties>
</file>