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handoutMasterIdLst>
    <p:handoutMasterId r:id="rId23"/>
  </p:handoutMasterIdLst>
  <p:sldIdLst>
    <p:sldId id="306" r:id="rId2"/>
    <p:sldId id="310" r:id="rId3"/>
    <p:sldId id="311" r:id="rId4"/>
    <p:sldId id="312" r:id="rId5"/>
    <p:sldId id="314" r:id="rId6"/>
    <p:sldId id="376" r:id="rId7"/>
    <p:sldId id="315" r:id="rId8"/>
    <p:sldId id="373" r:id="rId9"/>
    <p:sldId id="316" r:id="rId10"/>
    <p:sldId id="317" r:id="rId11"/>
    <p:sldId id="319" r:id="rId12"/>
    <p:sldId id="320" r:id="rId13"/>
    <p:sldId id="377" r:id="rId14"/>
    <p:sldId id="321" r:id="rId15"/>
    <p:sldId id="374" r:id="rId16"/>
    <p:sldId id="375" r:id="rId17"/>
    <p:sldId id="323" r:id="rId18"/>
    <p:sldId id="324" r:id="rId19"/>
    <p:sldId id="326" r:id="rId20"/>
    <p:sldId id="369" r:id="rId21"/>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3366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2" autoAdjust="0"/>
    <p:restoredTop sz="94633" autoAdjust="0"/>
  </p:normalViewPr>
  <p:slideViewPr>
    <p:cSldViewPr>
      <p:cViewPr varScale="1">
        <p:scale>
          <a:sx n="98" d="100"/>
          <a:sy n="98" d="100"/>
        </p:scale>
        <p:origin x="72" y="8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BD6149-F860-46EB-888F-B7F54A879ACB}" type="datetimeFigureOut">
              <a:rPr lang="en-US" smtClean="0"/>
              <a:pPr/>
              <a:t>2/15/2025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DE4C5-FD42-43C3-A107-FC2F226E7727}" type="datetimeFigureOut">
              <a:rPr lang="en-US" smtClean="0"/>
              <a:pPr/>
              <a:t>2/15/2025</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a:ln/>
        </p:spPr>
      </p:sp>
      <p:sp>
        <p:nvSpPr>
          <p:cNvPr id="66563"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17026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039903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359571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039903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039903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039903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039903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759042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759042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039903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039903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039903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039903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039903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039903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2BFCA67D-A6D0-4D30-A4CD-5E2B49F47DD6}" type="datetime1">
              <a:rPr lang="en-US" smtClean="0"/>
              <a:t>2/15/2025</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r>
              <a:rPr lang="en-US"/>
              <a:t>©Syncrocore Technologies</a:t>
            </a: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47485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BBA3E0D9-A81A-4EC3-9BDC-6839DC6F61BE}" type="datetime1">
              <a:rPr lang="en-US" smtClean="0"/>
              <a:t>2/15/2025</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r>
              <a:rPr lang="en-US"/>
              <a:t>©Syncrocore Technologies</a:t>
            </a: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81146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EE9367CB-0FD6-4EFE-A23B-70648B5BAD0C}" type="datetime1">
              <a:rPr lang="en-US" smtClean="0"/>
              <a:t>2/15/2025</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r>
              <a:rPr lang="en-US"/>
              <a:t>©Syncrocore Technologies</a:t>
            </a: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2513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22416" y="6655360"/>
            <a:ext cx="2747868" cy="253916"/>
          </a:xfrm>
          <a:prstGeom prst="rect">
            <a:avLst/>
          </a:prstGeom>
          <a:noFill/>
        </p:spPr>
        <p:txBody>
          <a:bodyPr wrap="none" rtlCol="0">
            <a:spAutoFit/>
          </a:bodyPr>
          <a:lstStyle/>
          <a:p>
            <a:r>
              <a:rPr lang="en-US" sz="1050" dirty="0">
                <a:solidFill>
                  <a:schemeClr val="bg1"/>
                </a:solidFill>
              </a:rPr>
              <a:t>©M. S. Ramaiah University of Applied Sciences</a:t>
            </a: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8F379C7D-842F-4CC8-A2B7-7E2CD03EAB9B}" type="datetime1">
              <a:rPr lang="en-US" smtClean="0"/>
              <a:t>2/15/2025</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r>
              <a:rPr lang="en-US"/>
              <a:t>©Syncrocore Technologies</a:t>
            </a: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0518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22D12911-8BB3-4FF7-8645-3CB915E27F4E}" type="datetime1">
              <a:rPr lang="en-US" smtClean="0"/>
              <a:t>2/15/2025</a:t>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r>
              <a:rPr lang="en-US"/>
              <a:t>©Syncrocore Technologies</a:t>
            </a:r>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824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CF7FFC6D-B2E0-4E5F-8951-EED47C948C0B}" type="datetime1">
              <a:rPr lang="en-US" smtClean="0"/>
              <a:t>2/15/2025</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r>
              <a:rPr lang="en-US"/>
              <a:t>©Syncrocore Technologies</a:t>
            </a: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8317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AE7F6AB4-3D3F-4B9F-B7B2-C0EA71E5F8C5}" type="datetime1">
              <a:rPr lang="en-US" smtClean="0"/>
              <a:t>2/15/2025</a:t>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r>
              <a:rPr lang="en-US"/>
              <a:t>©Syncrocore Technologies</a:t>
            </a:r>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2192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2824CC61-BD14-44CB-890D-2D3AFB7868E7}" type="datetime1">
              <a:rPr lang="en-US" smtClean="0"/>
              <a:t>2/15/2025</a:t>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r>
              <a:rPr lang="en-US"/>
              <a:t>©Syncrocore Technologies</a:t>
            </a:r>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99808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Rectangle 4"/>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416" y="6655360"/>
            <a:ext cx="2747868" cy="253916"/>
          </a:xfrm>
          <a:prstGeom prst="rect">
            <a:avLst/>
          </a:prstGeom>
          <a:noFill/>
        </p:spPr>
        <p:txBody>
          <a:bodyPr wrap="none" rtlCol="0">
            <a:spAutoFit/>
          </a:bodyPr>
          <a:lstStyle/>
          <a:p>
            <a:r>
              <a:rPr lang="en-US" sz="1050" dirty="0">
                <a:solidFill>
                  <a:schemeClr val="bg1"/>
                </a:solidFill>
              </a:rPr>
              <a:t>©M. S. Ramaiah University of Applied Sciences</a:t>
            </a:r>
          </a:p>
        </p:txBody>
      </p:sp>
      <p:sp>
        <p:nvSpPr>
          <p:cNvPr id="10" name="Rectangle 9"/>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7" name="Rectangle 6"/>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22416" y="6655360"/>
            <a:ext cx="2747868" cy="253916"/>
          </a:xfrm>
          <a:prstGeom prst="rect">
            <a:avLst/>
          </a:prstGeom>
          <a:noFill/>
        </p:spPr>
        <p:txBody>
          <a:bodyPr wrap="none" rtlCol="0">
            <a:spAutoFit/>
          </a:bodyPr>
          <a:lstStyle/>
          <a:p>
            <a:r>
              <a:rPr lang="en-US" sz="1050" dirty="0">
                <a:solidFill>
                  <a:schemeClr val="bg1"/>
                </a:solidFill>
              </a:rPr>
              <a:t>©M. S. Ramaiah University of Applied Sciences</a:t>
            </a:r>
          </a:p>
        </p:txBody>
      </p:sp>
      <p:sp>
        <p:nvSpPr>
          <p:cNvPr id="13" name="Rectangle 12"/>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4264368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BC0029B0-4785-47B1-B547-D75B219383B8}" type="datetime1">
              <a:rPr lang="en-US" smtClean="0"/>
              <a:t>2/15/2025</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r>
              <a:rPr lang="en-US"/>
              <a:t>©Syncrocore Technologies</a:t>
            </a: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69209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3B91B4C-7A1E-43FF-A99E-60A905870392}" type="datetime1">
              <a:rPr lang="en-US" smtClean="0"/>
              <a:t>2/15/2025</a:t>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r>
              <a:rPr lang="en-US"/>
              <a:t>©Syncrocore Technologies</a:t>
            </a:r>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2897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890895" y="6655158"/>
            <a:ext cx="2472152" cy="253916"/>
          </a:xfrm>
          <a:prstGeom prst="rect">
            <a:avLst/>
          </a:prstGeom>
          <a:noFill/>
        </p:spPr>
        <p:txBody>
          <a:bodyPr wrap="none" rtlCol="0">
            <a:spAutoFit/>
          </a:bodyPr>
          <a:lstStyle/>
          <a:p>
            <a:r>
              <a:rPr lang="en-US" sz="1050" dirty="0">
                <a:solidFill>
                  <a:schemeClr val="bg1"/>
                </a:solidFill>
              </a:rPr>
              <a:t>© Ramaiah University of Applied Sciences</a:t>
            </a:r>
          </a:p>
        </p:txBody>
      </p:sp>
      <p:sp>
        <p:nvSpPr>
          <p:cNvPr id="17" name="Rectangle 16"/>
          <p:cNvSpPr/>
          <p:nvPr/>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8" name="TextBox 7"/>
          <p:cNvSpPr txBox="1"/>
          <p:nvPr/>
        </p:nvSpPr>
        <p:spPr>
          <a:xfrm>
            <a:off x="-25758" y="6655158"/>
            <a:ext cx="2177199" cy="253916"/>
          </a:xfrm>
          <a:prstGeom prst="rect">
            <a:avLst/>
          </a:prstGeom>
          <a:noFill/>
        </p:spPr>
        <p:txBody>
          <a:bodyPr wrap="none" rtlCol="0">
            <a:spAutoFit/>
          </a:bodyPr>
          <a:lstStyle/>
          <a:p>
            <a:r>
              <a:rPr lang="en-US" sz="1050" dirty="0">
                <a:solidFill>
                  <a:schemeClr val="bg1"/>
                </a:solidFill>
              </a:rPr>
              <a:t>Faculty of Engineering &amp; Technology</a:t>
            </a:r>
          </a:p>
        </p:txBody>
      </p:sp>
      <p:pic>
        <p:nvPicPr>
          <p:cNvPr id="10" name="Picture 9"/>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6181725"/>
            <a:ext cx="415290" cy="523875"/>
          </a:xfrm>
          <a:prstGeom prst="rect">
            <a:avLst/>
          </a:prstGeom>
          <a:noFill/>
          <a:ln>
            <a:noFill/>
          </a:ln>
        </p:spPr>
      </p:pic>
      <p:sp>
        <p:nvSpPr>
          <p:cNvPr id="9" name="Rectangle 8"/>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6890895" y="6655158"/>
            <a:ext cx="2472152" cy="253916"/>
          </a:xfrm>
          <a:prstGeom prst="rect">
            <a:avLst/>
          </a:prstGeom>
          <a:noFill/>
        </p:spPr>
        <p:txBody>
          <a:bodyPr wrap="none" rtlCol="0">
            <a:spAutoFit/>
          </a:bodyPr>
          <a:lstStyle/>
          <a:p>
            <a:r>
              <a:rPr lang="en-US" sz="1050" dirty="0">
                <a:solidFill>
                  <a:schemeClr val="bg1"/>
                </a:solidFill>
              </a:rPr>
              <a:t>© Ramaiah University of Applied Sciences</a:t>
            </a:r>
          </a:p>
        </p:txBody>
      </p:sp>
      <p:sp>
        <p:nvSpPr>
          <p:cNvPr id="15" name="Rectangle 14"/>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21" name="TextBox 20"/>
          <p:cNvSpPr txBox="1"/>
          <p:nvPr userDrawn="1"/>
        </p:nvSpPr>
        <p:spPr>
          <a:xfrm>
            <a:off x="-25758" y="6655158"/>
            <a:ext cx="2177199" cy="253916"/>
          </a:xfrm>
          <a:prstGeom prst="rect">
            <a:avLst/>
          </a:prstGeom>
          <a:noFill/>
        </p:spPr>
        <p:txBody>
          <a:bodyPr wrap="none" rtlCol="0">
            <a:spAutoFit/>
          </a:bodyPr>
          <a:lstStyle/>
          <a:p>
            <a:r>
              <a:rPr lang="en-US" sz="1050" dirty="0">
                <a:solidFill>
                  <a:schemeClr val="bg1"/>
                </a:solidFill>
              </a:rPr>
              <a:t>Faculty of Engineering &amp; Technology</a:t>
            </a:r>
          </a:p>
        </p:txBody>
      </p:sp>
    </p:spTree>
    <p:extLst>
      <p:ext uri="{BB962C8B-B14F-4D97-AF65-F5344CB8AC3E}">
        <p14:creationId xmlns:p14="http://schemas.microsoft.com/office/powerpoint/2010/main" val="13733571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55"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2043112" y="2667000"/>
            <a:ext cx="5819775" cy="58477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solidFill>
                  <a:srgbClr val="0000CC"/>
                </a:solidFill>
                <a:latin typeface="Arial Black" panose="020B0A04020102020204" pitchFamily="34" charset="0"/>
                <a:cs typeface="Times New Roman" pitchFamily="18" charset="0"/>
              </a:rPr>
              <a:t>Number System</a:t>
            </a:r>
          </a:p>
        </p:txBody>
      </p:sp>
      <p:sp>
        <p:nvSpPr>
          <p:cNvPr id="2" name="Footer Placeholder 1">
            <a:extLst>
              <a:ext uri="{FF2B5EF4-FFF2-40B4-BE49-F238E27FC236}">
                <a16:creationId xmlns:a16="http://schemas.microsoft.com/office/drawing/2014/main" id="{D55389EE-9CEA-8495-1F8C-A4DD85AC9235}"/>
              </a:ext>
            </a:extLst>
          </p:cNvPr>
          <p:cNvSpPr>
            <a:spLocks noGrp="1"/>
          </p:cNvSpPr>
          <p:nvPr>
            <p:ph type="ftr" sz="quarter" idx="11"/>
          </p:nvPr>
        </p:nvSpPr>
        <p:spPr>
          <a:xfrm>
            <a:off x="3962400" y="6400800"/>
            <a:ext cx="4540250" cy="168276"/>
          </a:xfrm>
        </p:spPr>
        <p:txBody>
          <a:bodyPr/>
          <a:lstStyle/>
          <a:p>
            <a:r>
              <a:rPr lang="en-US" dirty="0"/>
              <a:t>©</a:t>
            </a:r>
            <a:r>
              <a:rPr lang="en-US" dirty="0" err="1"/>
              <a:t>Syncrocore</a:t>
            </a:r>
            <a:r>
              <a:rPr lang="en-US" dirty="0"/>
              <a:t> Technologies</a:t>
            </a:r>
          </a:p>
        </p:txBody>
      </p:sp>
      <p:pic>
        <p:nvPicPr>
          <p:cNvPr id="3" name="Picture 2">
            <a:extLst>
              <a:ext uri="{FF2B5EF4-FFF2-40B4-BE49-F238E27FC236}">
                <a16:creationId xmlns:a16="http://schemas.microsoft.com/office/drawing/2014/main" id="{5808995D-D06E-0870-B713-1250B1868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813" y="0"/>
            <a:ext cx="2066925" cy="416099"/>
          </a:xfrm>
          <a:prstGeom prst="rect">
            <a:avLst/>
          </a:prstGeom>
        </p:spPr>
      </p:pic>
      <p:pic>
        <p:nvPicPr>
          <p:cNvPr id="6" name="Picture 5">
            <a:extLst>
              <a:ext uri="{FF2B5EF4-FFF2-40B4-BE49-F238E27FC236}">
                <a16:creationId xmlns:a16="http://schemas.microsoft.com/office/drawing/2014/main" id="{C0CE581A-3AD0-3A83-D321-986AA42776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78971"/>
            <a:ext cx="685800" cy="579029"/>
          </a:xfrm>
          <a:prstGeom prst="rect">
            <a:avLst/>
          </a:prstGeom>
        </p:spPr>
      </p:pic>
    </p:spTree>
    <p:extLst>
      <p:ext uri="{BB962C8B-B14F-4D97-AF65-F5344CB8AC3E}">
        <p14:creationId xmlns:p14="http://schemas.microsoft.com/office/powerpoint/2010/main" val="46621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3600" dirty="0">
                <a:solidFill>
                  <a:schemeClr val="accent1"/>
                </a:solidFill>
                <a:latin typeface="Arial Black" panose="020B0A04020102020204" pitchFamily="34" charset="0"/>
              </a:rPr>
              <a:t>Number Systems and Conversion</a:t>
            </a:r>
          </a:p>
        </p:txBody>
      </p:sp>
      <p:sp>
        <p:nvSpPr>
          <p:cNvPr id="4" name="Content Placeholder 3"/>
          <p:cNvSpPr>
            <a:spLocks noGrp="1"/>
          </p:cNvSpPr>
          <p:nvPr>
            <p:ph idx="1"/>
          </p:nvPr>
        </p:nvSpPr>
        <p:spPr>
          <a:xfrm>
            <a:off x="457200" y="1143000"/>
            <a:ext cx="8915400" cy="5486400"/>
          </a:xfrm>
        </p:spPr>
        <p:txBody>
          <a:bodyPr/>
          <a:lstStyle/>
          <a:p>
            <a:pPr algn="just"/>
            <a:r>
              <a:rPr lang="en-US" sz="2400" dirty="0"/>
              <a:t>Conversion from any base system to Decimal number system</a:t>
            </a:r>
          </a:p>
          <a:p>
            <a:pPr lvl="1"/>
            <a:r>
              <a:rPr lang="en-US" sz="2400" dirty="0"/>
              <a:t>Multiply with respective base powers for that location</a:t>
            </a:r>
          </a:p>
          <a:p>
            <a:pPr lvl="2"/>
            <a:r>
              <a:rPr lang="en-US" dirty="0"/>
              <a:t>(1</a:t>
            </a:r>
            <a:r>
              <a:rPr lang="en-US" dirty="0">
                <a:solidFill>
                  <a:srgbClr val="009900"/>
                </a:solidFill>
              </a:rPr>
              <a:t>1</a:t>
            </a:r>
            <a:r>
              <a:rPr lang="en-US" dirty="0">
                <a:solidFill>
                  <a:srgbClr val="FF0000"/>
                </a:solidFill>
              </a:rPr>
              <a:t>0</a:t>
            </a:r>
            <a:r>
              <a:rPr lang="en-US" dirty="0">
                <a:solidFill>
                  <a:srgbClr val="7030A0"/>
                </a:solidFill>
              </a:rPr>
              <a:t>1</a:t>
            </a:r>
            <a:r>
              <a:rPr lang="en-US" dirty="0"/>
              <a:t>)</a:t>
            </a:r>
            <a:r>
              <a:rPr lang="en-US" baseline="-25000" dirty="0"/>
              <a:t>2</a:t>
            </a:r>
            <a:r>
              <a:rPr lang="en-US" dirty="0"/>
              <a:t> = </a:t>
            </a:r>
            <a:r>
              <a:rPr lang="en-US" dirty="0">
                <a:solidFill>
                  <a:srgbClr val="7030A0"/>
                </a:solidFill>
              </a:rPr>
              <a:t>1x2</a:t>
            </a:r>
            <a:r>
              <a:rPr lang="en-US" baseline="30000" dirty="0">
                <a:solidFill>
                  <a:srgbClr val="7030A0"/>
                </a:solidFill>
              </a:rPr>
              <a:t>0</a:t>
            </a:r>
            <a:r>
              <a:rPr lang="en-US" dirty="0"/>
              <a:t>+</a:t>
            </a:r>
            <a:r>
              <a:rPr lang="en-US" dirty="0">
                <a:solidFill>
                  <a:srgbClr val="FF0000"/>
                </a:solidFill>
              </a:rPr>
              <a:t>0x2</a:t>
            </a:r>
            <a:r>
              <a:rPr lang="en-US" baseline="30000" dirty="0">
                <a:solidFill>
                  <a:srgbClr val="FF0000"/>
                </a:solidFill>
              </a:rPr>
              <a:t>1</a:t>
            </a:r>
            <a:r>
              <a:rPr lang="en-US" dirty="0"/>
              <a:t>+</a:t>
            </a:r>
            <a:r>
              <a:rPr lang="en-US" dirty="0">
                <a:solidFill>
                  <a:srgbClr val="009900"/>
                </a:solidFill>
              </a:rPr>
              <a:t>1x2</a:t>
            </a:r>
            <a:r>
              <a:rPr lang="en-US" baseline="30000" dirty="0">
                <a:solidFill>
                  <a:srgbClr val="009900"/>
                </a:solidFill>
              </a:rPr>
              <a:t>2</a:t>
            </a:r>
            <a:r>
              <a:rPr lang="en-US" dirty="0"/>
              <a:t>+1x2</a:t>
            </a:r>
            <a:r>
              <a:rPr lang="en-US" baseline="30000" dirty="0"/>
              <a:t>3</a:t>
            </a:r>
            <a:r>
              <a:rPr lang="en-US" dirty="0"/>
              <a:t> = (13)</a:t>
            </a:r>
            <a:r>
              <a:rPr lang="en-US" baseline="-25000" dirty="0"/>
              <a:t> 10</a:t>
            </a:r>
            <a:endParaRPr lang="en-US" baseline="30000" dirty="0"/>
          </a:p>
          <a:p>
            <a:pPr lvl="2"/>
            <a:r>
              <a:rPr lang="en-US" dirty="0"/>
              <a:t>(</a:t>
            </a:r>
            <a:r>
              <a:rPr lang="en-US" dirty="0">
                <a:solidFill>
                  <a:srgbClr val="FF0000"/>
                </a:solidFill>
              </a:rPr>
              <a:t>1</a:t>
            </a:r>
            <a:r>
              <a:rPr lang="en-US" dirty="0">
                <a:solidFill>
                  <a:srgbClr val="7030A0"/>
                </a:solidFill>
              </a:rPr>
              <a:t>f</a:t>
            </a:r>
            <a:r>
              <a:rPr lang="en-US" dirty="0"/>
              <a:t>)</a:t>
            </a:r>
            <a:r>
              <a:rPr lang="en-US" baseline="-25000" dirty="0"/>
              <a:t>16</a:t>
            </a:r>
            <a:r>
              <a:rPr lang="en-US" dirty="0"/>
              <a:t> = </a:t>
            </a:r>
            <a:r>
              <a:rPr lang="en-US" dirty="0">
                <a:solidFill>
                  <a:srgbClr val="FF0000"/>
                </a:solidFill>
              </a:rPr>
              <a:t>fx16</a:t>
            </a:r>
            <a:r>
              <a:rPr lang="en-US" baseline="30000" dirty="0">
                <a:solidFill>
                  <a:srgbClr val="FF0000"/>
                </a:solidFill>
              </a:rPr>
              <a:t>1</a:t>
            </a:r>
            <a:r>
              <a:rPr lang="en-US" dirty="0"/>
              <a:t>+1x16</a:t>
            </a:r>
            <a:r>
              <a:rPr lang="en-US" baseline="30000" dirty="0"/>
              <a:t>1</a:t>
            </a:r>
            <a:r>
              <a:rPr lang="en-US" dirty="0"/>
              <a:t> =(241)</a:t>
            </a:r>
            <a:r>
              <a:rPr lang="en-US" baseline="-25000" dirty="0"/>
              <a:t> 10 </a:t>
            </a:r>
          </a:p>
          <a:p>
            <a:pPr algn="just"/>
            <a:endParaRPr lang="en-US" sz="2400" dirty="0"/>
          </a:p>
          <a:p>
            <a:pPr algn="just"/>
            <a:r>
              <a:rPr lang="en-US" sz="2400" dirty="0"/>
              <a:t>Conversion from Decimal number system to another base number system</a:t>
            </a:r>
          </a:p>
          <a:p>
            <a:pPr lvl="1" algn="just"/>
            <a:r>
              <a:rPr lang="en-US" sz="2400" dirty="0"/>
              <a:t>Divide with the base of the number system recursively and find remainder</a:t>
            </a:r>
          </a:p>
          <a:p>
            <a:pPr lvl="1" algn="just"/>
            <a:r>
              <a:rPr lang="en-US" sz="2400" dirty="0"/>
              <a:t>Reverse the order of remainder</a:t>
            </a:r>
          </a:p>
          <a:p>
            <a:pPr lvl="2"/>
            <a:endParaRPr lang="en-US" baseline="-25000" dirty="0"/>
          </a:p>
          <a:p>
            <a:pPr lvl="2"/>
            <a:endParaRPr lang="en-US" dirty="0"/>
          </a:p>
          <a:p>
            <a:endParaRPr lang="en-US" baseline="-25000" dirty="0"/>
          </a:p>
        </p:txBody>
      </p:sp>
      <p:sp>
        <p:nvSpPr>
          <p:cNvPr id="2" name="Footer Placeholder 1">
            <a:extLst>
              <a:ext uri="{FF2B5EF4-FFF2-40B4-BE49-F238E27FC236}">
                <a16:creationId xmlns:a16="http://schemas.microsoft.com/office/drawing/2014/main" id="{67AE78AD-B9CD-4725-1C3F-29754185532C}"/>
              </a:ext>
            </a:extLst>
          </p:cNvPr>
          <p:cNvSpPr>
            <a:spLocks noGrp="1"/>
          </p:cNvSpPr>
          <p:nvPr>
            <p:ph type="ftr" sz="quarter" idx="11"/>
          </p:nvPr>
        </p:nvSpPr>
        <p:spPr/>
        <p:txBody>
          <a:bodyPr/>
          <a:lstStyle/>
          <a:p>
            <a:r>
              <a:rPr lang="en-US"/>
              <a:t>©Syncrocore Technologies</a:t>
            </a:r>
          </a:p>
        </p:txBody>
      </p:sp>
      <p:pic>
        <p:nvPicPr>
          <p:cNvPr id="3" name="Picture 2">
            <a:extLst>
              <a:ext uri="{FF2B5EF4-FFF2-40B4-BE49-F238E27FC236}">
                <a16:creationId xmlns:a16="http://schemas.microsoft.com/office/drawing/2014/main" id="{44C2E119-92C0-D8B9-596B-F08B9AB9C9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7813" y="0"/>
            <a:ext cx="2066925" cy="416099"/>
          </a:xfrm>
          <a:prstGeom prst="rect">
            <a:avLst/>
          </a:prstGeom>
        </p:spPr>
      </p:pic>
      <p:pic>
        <p:nvPicPr>
          <p:cNvPr id="5" name="Picture 4">
            <a:extLst>
              <a:ext uri="{FF2B5EF4-FFF2-40B4-BE49-F238E27FC236}">
                <a16:creationId xmlns:a16="http://schemas.microsoft.com/office/drawing/2014/main" id="{BEBADC1C-CFD8-E85A-0E6A-EF8DDA264FC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278971"/>
            <a:ext cx="685800" cy="579029"/>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000" dirty="0">
                <a:solidFill>
                  <a:schemeClr val="accent1"/>
                </a:solidFill>
                <a:latin typeface="Arial Black" panose="020B0A04020102020204" pitchFamily="34" charset="0"/>
              </a:rPr>
              <a:t>Decimal to Binary</a:t>
            </a:r>
          </a:p>
        </p:txBody>
      </p:sp>
      <p:sp>
        <p:nvSpPr>
          <p:cNvPr id="4" name="Content Placeholder 3"/>
          <p:cNvSpPr>
            <a:spLocks noGrp="1"/>
          </p:cNvSpPr>
          <p:nvPr>
            <p:ph idx="1"/>
          </p:nvPr>
        </p:nvSpPr>
        <p:spPr>
          <a:xfrm>
            <a:off x="457200" y="1417638"/>
            <a:ext cx="8915400" cy="5211762"/>
          </a:xfrm>
        </p:spPr>
        <p:txBody>
          <a:bodyPr/>
          <a:lstStyle/>
          <a:p>
            <a:r>
              <a:rPr lang="en-US" sz="2400" dirty="0">
                <a:solidFill>
                  <a:srgbClr val="0070C0"/>
                </a:solidFill>
              </a:rPr>
              <a:t>Decimal number system to Binary number system</a:t>
            </a:r>
          </a:p>
          <a:p>
            <a:pPr lvl="1"/>
            <a:r>
              <a:rPr lang="en-US" sz="2400" dirty="0"/>
              <a:t>(13)</a:t>
            </a:r>
            <a:r>
              <a:rPr lang="en-US" sz="2400" baseline="-25000" dirty="0"/>
              <a:t> 10</a:t>
            </a:r>
            <a:endParaRPr lang="en-US" sz="2400" dirty="0"/>
          </a:p>
          <a:p>
            <a:pPr lvl="1"/>
            <a:r>
              <a:rPr lang="en-US" sz="2400" dirty="0"/>
              <a:t>13/2 = 6 , remainder 1</a:t>
            </a:r>
          </a:p>
          <a:p>
            <a:pPr lvl="1"/>
            <a:r>
              <a:rPr lang="en-US" sz="2400" dirty="0"/>
              <a:t> 6 /2 = 3, remainder 0</a:t>
            </a:r>
          </a:p>
          <a:p>
            <a:pPr lvl="1"/>
            <a:r>
              <a:rPr lang="en-US" sz="2400" dirty="0"/>
              <a:t> 3 /2 = 1, remainder 1</a:t>
            </a:r>
          </a:p>
          <a:p>
            <a:pPr lvl="1"/>
            <a:r>
              <a:rPr lang="en-US" sz="2400" dirty="0"/>
              <a:t> 1 /2 = 0, remainder 1</a:t>
            </a:r>
          </a:p>
          <a:p>
            <a:pPr lvl="1"/>
            <a:endParaRPr lang="en-US" sz="2400" dirty="0"/>
          </a:p>
          <a:p>
            <a:pPr lvl="1"/>
            <a:r>
              <a:rPr lang="en-US" sz="2400" dirty="0"/>
              <a:t>Hence (13)</a:t>
            </a:r>
            <a:r>
              <a:rPr lang="en-US" sz="2400" baseline="-25000" dirty="0"/>
              <a:t> 10</a:t>
            </a:r>
            <a:r>
              <a:rPr lang="en-US" sz="2400" dirty="0"/>
              <a:t> is (1101)</a:t>
            </a:r>
            <a:r>
              <a:rPr lang="en-US" sz="2400" baseline="-25000" dirty="0"/>
              <a:t>2</a:t>
            </a:r>
            <a:endParaRPr lang="en-US" sz="2400" dirty="0"/>
          </a:p>
        </p:txBody>
      </p:sp>
      <p:cxnSp>
        <p:nvCxnSpPr>
          <p:cNvPr id="6" name="Straight Arrow Connector 5"/>
          <p:cNvCxnSpPr/>
          <p:nvPr/>
        </p:nvCxnSpPr>
        <p:spPr>
          <a:xfrm rot="5400000" flipH="1" flipV="1">
            <a:off x="3696494" y="2856706"/>
            <a:ext cx="1905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0D8424E5-BBB4-3CE5-B56C-6F1F2C33240D}"/>
              </a:ext>
            </a:extLst>
          </p:cNvPr>
          <p:cNvSpPr>
            <a:spLocks noGrp="1"/>
          </p:cNvSpPr>
          <p:nvPr>
            <p:ph type="ftr" sz="quarter" idx="11"/>
          </p:nvPr>
        </p:nvSpPr>
        <p:spPr/>
        <p:txBody>
          <a:bodyPr/>
          <a:lstStyle/>
          <a:p>
            <a:r>
              <a:rPr lang="en-US"/>
              <a:t>©Syncrocore Technologies</a:t>
            </a:r>
          </a:p>
        </p:txBody>
      </p:sp>
      <p:pic>
        <p:nvPicPr>
          <p:cNvPr id="3" name="Picture 2">
            <a:extLst>
              <a:ext uri="{FF2B5EF4-FFF2-40B4-BE49-F238E27FC236}">
                <a16:creationId xmlns:a16="http://schemas.microsoft.com/office/drawing/2014/main" id="{31A43FE2-EB5E-F75D-0F42-5109CD4DF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7813" y="0"/>
            <a:ext cx="2066925" cy="416099"/>
          </a:xfrm>
          <a:prstGeom prst="rect">
            <a:avLst/>
          </a:prstGeom>
        </p:spPr>
      </p:pic>
      <p:pic>
        <p:nvPicPr>
          <p:cNvPr id="5" name="Picture 4">
            <a:extLst>
              <a:ext uri="{FF2B5EF4-FFF2-40B4-BE49-F238E27FC236}">
                <a16:creationId xmlns:a16="http://schemas.microsoft.com/office/drawing/2014/main" id="{8F9E5409-17DE-C415-7265-ED88690228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278971"/>
            <a:ext cx="685800" cy="57902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000" dirty="0">
                <a:solidFill>
                  <a:schemeClr val="accent1"/>
                </a:solidFill>
                <a:latin typeface="Arial Black" panose="020B0A04020102020204" pitchFamily="34" charset="0"/>
              </a:rPr>
              <a:t>Decimal to Hexadecimal</a:t>
            </a:r>
          </a:p>
        </p:txBody>
      </p:sp>
      <p:sp>
        <p:nvSpPr>
          <p:cNvPr id="4" name="Content Placeholder 3"/>
          <p:cNvSpPr>
            <a:spLocks noGrp="1"/>
          </p:cNvSpPr>
          <p:nvPr>
            <p:ph idx="1"/>
          </p:nvPr>
        </p:nvSpPr>
        <p:spPr>
          <a:xfrm>
            <a:off x="457200" y="1417638"/>
            <a:ext cx="8915400" cy="5211762"/>
          </a:xfrm>
        </p:spPr>
        <p:txBody>
          <a:bodyPr/>
          <a:lstStyle/>
          <a:p>
            <a:r>
              <a:rPr lang="en-US" sz="2400" dirty="0">
                <a:solidFill>
                  <a:srgbClr val="0070C0"/>
                </a:solidFill>
              </a:rPr>
              <a:t>Decimal number system to Hexadecimal number system</a:t>
            </a:r>
          </a:p>
          <a:p>
            <a:pPr lvl="1"/>
            <a:r>
              <a:rPr lang="en-US" sz="2400" dirty="0"/>
              <a:t>(241)</a:t>
            </a:r>
            <a:r>
              <a:rPr lang="en-US" sz="2400" baseline="-25000" dirty="0"/>
              <a:t> 10</a:t>
            </a:r>
            <a:endParaRPr lang="en-US" sz="2400" dirty="0"/>
          </a:p>
          <a:p>
            <a:pPr lvl="1"/>
            <a:r>
              <a:rPr lang="en-US" sz="2400" dirty="0"/>
              <a:t>241/16 = 15 , remainder 1</a:t>
            </a:r>
          </a:p>
          <a:p>
            <a:pPr lvl="1"/>
            <a:r>
              <a:rPr lang="en-US" sz="2400" dirty="0"/>
              <a:t>  15/16 =   0 , remainder  15 (‘f’)</a:t>
            </a:r>
          </a:p>
          <a:p>
            <a:pPr lvl="1"/>
            <a:endParaRPr lang="en-US" sz="2400" dirty="0"/>
          </a:p>
          <a:p>
            <a:pPr lvl="1"/>
            <a:r>
              <a:rPr lang="en-US" sz="2400" dirty="0"/>
              <a:t>Hence (241)</a:t>
            </a:r>
            <a:r>
              <a:rPr lang="en-US" sz="2400" baseline="-25000" dirty="0"/>
              <a:t> 10</a:t>
            </a:r>
            <a:r>
              <a:rPr lang="en-US" sz="2400" dirty="0"/>
              <a:t> is (f1)</a:t>
            </a:r>
            <a:r>
              <a:rPr lang="en-US" sz="2400" baseline="-25000" dirty="0"/>
              <a:t>16</a:t>
            </a:r>
            <a:endParaRPr lang="en-US" sz="2400" dirty="0"/>
          </a:p>
        </p:txBody>
      </p:sp>
      <p:cxnSp>
        <p:nvCxnSpPr>
          <p:cNvPr id="6" name="Straight Arrow Connector 5"/>
          <p:cNvCxnSpPr/>
          <p:nvPr/>
        </p:nvCxnSpPr>
        <p:spPr>
          <a:xfrm rot="5400000" flipH="1" flipV="1">
            <a:off x="5258594" y="2513806"/>
            <a:ext cx="13716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4ADE3E43-723F-BA09-49E7-EE20C2BF7505}"/>
              </a:ext>
            </a:extLst>
          </p:cNvPr>
          <p:cNvSpPr>
            <a:spLocks noGrp="1"/>
          </p:cNvSpPr>
          <p:nvPr>
            <p:ph type="ftr" sz="quarter" idx="11"/>
          </p:nvPr>
        </p:nvSpPr>
        <p:spPr/>
        <p:txBody>
          <a:bodyPr/>
          <a:lstStyle/>
          <a:p>
            <a:r>
              <a:rPr lang="en-US"/>
              <a:t>©Syncrocore Technologies</a:t>
            </a:r>
          </a:p>
        </p:txBody>
      </p:sp>
      <p:pic>
        <p:nvPicPr>
          <p:cNvPr id="3" name="Picture 2">
            <a:extLst>
              <a:ext uri="{FF2B5EF4-FFF2-40B4-BE49-F238E27FC236}">
                <a16:creationId xmlns:a16="http://schemas.microsoft.com/office/drawing/2014/main" id="{ACEB122B-00AC-C2B7-407A-D68F8B5B4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7813" y="0"/>
            <a:ext cx="2066925" cy="416099"/>
          </a:xfrm>
          <a:prstGeom prst="rect">
            <a:avLst/>
          </a:prstGeom>
        </p:spPr>
      </p:pic>
      <p:pic>
        <p:nvPicPr>
          <p:cNvPr id="5" name="Picture 4">
            <a:extLst>
              <a:ext uri="{FF2B5EF4-FFF2-40B4-BE49-F238E27FC236}">
                <a16:creationId xmlns:a16="http://schemas.microsoft.com/office/drawing/2014/main" id="{BB8605C8-B704-9F8F-191C-1C30DAA229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278971"/>
            <a:ext cx="685800" cy="57902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000" dirty="0">
                <a:solidFill>
                  <a:schemeClr val="accent1"/>
                </a:solidFill>
                <a:latin typeface="Arial Black" panose="020B0A04020102020204" pitchFamily="34" charset="0"/>
              </a:rPr>
              <a:t>MSB and LSB</a:t>
            </a:r>
          </a:p>
        </p:txBody>
      </p:sp>
      <p:sp>
        <p:nvSpPr>
          <p:cNvPr id="4" name="Content Placeholder 3"/>
          <p:cNvSpPr>
            <a:spLocks noGrp="1"/>
          </p:cNvSpPr>
          <p:nvPr>
            <p:ph idx="1"/>
          </p:nvPr>
        </p:nvSpPr>
        <p:spPr>
          <a:xfrm>
            <a:off x="457200" y="1417638"/>
            <a:ext cx="8915400" cy="5211762"/>
          </a:xfrm>
        </p:spPr>
        <p:txBody>
          <a:bodyPr/>
          <a:lstStyle/>
          <a:p>
            <a:pPr algn="just"/>
            <a:r>
              <a:rPr lang="en-US" sz="2400" dirty="0"/>
              <a:t>Most Significant Bit (MSB)</a:t>
            </a:r>
          </a:p>
          <a:p>
            <a:pPr algn="just"/>
            <a:r>
              <a:rPr lang="en-US" sz="2400" dirty="0"/>
              <a:t>Least Significant Bit (LSB)</a:t>
            </a:r>
          </a:p>
          <a:p>
            <a:pPr algn="just">
              <a:buNone/>
            </a:pPr>
            <a:endParaRPr lang="en-US" sz="2400" dirty="0"/>
          </a:p>
          <a:p>
            <a:pPr lvl="1" algn="just"/>
            <a:r>
              <a:rPr lang="en-US" sz="2400" dirty="0"/>
              <a:t>Consider a binary number, say </a:t>
            </a:r>
            <a:r>
              <a:rPr lang="en-US" sz="2400" dirty="0">
                <a:solidFill>
                  <a:srgbClr val="FF0000"/>
                </a:solidFill>
              </a:rPr>
              <a:t>1</a:t>
            </a:r>
            <a:r>
              <a:rPr lang="en-US" sz="2400" dirty="0"/>
              <a:t>010110</a:t>
            </a:r>
            <a:r>
              <a:rPr lang="en-US" sz="2400" dirty="0">
                <a:solidFill>
                  <a:srgbClr val="0000CC"/>
                </a:solidFill>
              </a:rPr>
              <a:t>0</a:t>
            </a:r>
          </a:p>
          <a:p>
            <a:pPr lvl="1" algn="just"/>
            <a:endParaRPr lang="en-US" sz="2400" dirty="0">
              <a:solidFill>
                <a:srgbClr val="FF0000"/>
              </a:solidFill>
            </a:endParaRPr>
          </a:p>
          <a:p>
            <a:pPr lvl="1" algn="just"/>
            <a:r>
              <a:rPr lang="en-US" sz="2400" dirty="0">
                <a:solidFill>
                  <a:srgbClr val="FF0000"/>
                </a:solidFill>
              </a:rPr>
              <a:t>1</a:t>
            </a:r>
            <a:r>
              <a:rPr lang="en-US" sz="2400" dirty="0"/>
              <a:t> is called the MSB</a:t>
            </a:r>
          </a:p>
          <a:p>
            <a:pPr lvl="2" algn="just"/>
            <a:r>
              <a:rPr lang="en-US" sz="2200" dirty="0"/>
              <a:t>Changes in MSB varies the value by a huge margin</a:t>
            </a:r>
          </a:p>
          <a:p>
            <a:pPr lvl="1" algn="just"/>
            <a:endParaRPr lang="en-US" sz="2400" dirty="0">
              <a:solidFill>
                <a:srgbClr val="0000CC"/>
              </a:solidFill>
            </a:endParaRPr>
          </a:p>
          <a:p>
            <a:pPr lvl="1" algn="just"/>
            <a:r>
              <a:rPr lang="en-US" sz="2400" dirty="0">
                <a:solidFill>
                  <a:srgbClr val="0000CC"/>
                </a:solidFill>
              </a:rPr>
              <a:t>0 </a:t>
            </a:r>
            <a:r>
              <a:rPr lang="en-US" sz="2400" dirty="0"/>
              <a:t>is called the LSB</a:t>
            </a:r>
          </a:p>
          <a:p>
            <a:pPr lvl="2" algn="just"/>
            <a:r>
              <a:rPr lang="en-US" sz="2200" dirty="0"/>
              <a:t>Changes in LSB varies the value by a the smallest margin possible</a:t>
            </a:r>
          </a:p>
        </p:txBody>
      </p:sp>
      <p:sp>
        <p:nvSpPr>
          <p:cNvPr id="2" name="Footer Placeholder 1">
            <a:extLst>
              <a:ext uri="{FF2B5EF4-FFF2-40B4-BE49-F238E27FC236}">
                <a16:creationId xmlns:a16="http://schemas.microsoft.com/office/drawing/2014/main" id="{940EBC01-344F-977A-F555-05C0896E2A6E}"/>
              </a:ext>
            </a:extLst>
          </p:cNvPr>
          <p:cNvSpPr>
            <a:spLocks noGrp="1"/>
          </p:cNvSpPr>
          <p:nvPr>
            <p:ph type="ftr" sz="quarter" idx="11"/>
          </p:nvPr>
        </p:nvSpPr>
        <p:spPr/>
        <p:txBody>
          <a:bodyPr/>
          <a:lstStyle/>
          <a:p>
            <a:r>
              <a:rPr lang="en-US"/>
              <a:t>©Syncrocore Technologies</a:t>
            </a:r>
          </a:p>
        </p:txBody>
      </p:sp>
      <p:pic>
        <p:nvPicPr>
          <p:cNvPr id="3" name="Picture 2">
            <a:extLst>
              <a:ext uri="{FF2B5EF4-FFF2-40B4-BE49-F238E27FC236}">
                <a16:creationId xmlns:a16="http://schemas.microsoft.com/office/drawing/2014/main" id="{AFEFAA22-D034-965F-D260-65DD943F6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7813" y="0"/>
            <a:ext cx="2066925" cy="416099"/>
          </a:xfrm>
          <a:prstGeom prst="rect">
            <a:avLst/>
          </a:prstGeom>
        </p:spPr>
      </p:pic>
      <p:pic>
        <p:nvPicPr>
          <p:cNvPr id="5" name="Picture 4">
            <a:extLst>
              <a:ext uri="{FF2B5EF4-FFF2-40B4-BE49-F238E27FC236}">
                <a16:creationId xmlns:a16="http://schemas.microsoft.com/office/drawing/2014/main" id="{5B3E6BF1-BDE1-7006-BCBD-DAFA2837C1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278971"/>
            <a:ext cx="685800" cy="579029"/>
          </a:xfrm>
          <a:prstGeom prst="rect">
            <a:avLst/>
          </a:prstGeom>
        </p:spPr>
      </p:pic>
    </p:spTree>
    <p:extLst>
      <p:ext uri="{BB962C8B-B14F-4D97-AF65-F5344CB8AC3E}">
        <p14:creationId xmlns:p14="http://schemas.microsoft.com/office/powerpoint/2010/main" val="14683677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additive="base">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additive="base">
                                        <p:cTn id="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anim calcmode="lin" valueType="num">
                                      <p:cBhvr additive="base">
                                        <p:cTn id="2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 calcmode="lin" valueType="num">
                                      <p:cBhvr additive="base">
                                        <p:cTn id="3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3600" dirty="0">
                <a:solidFill>
                  <a:schemeClr val="accent1"/>
                </a:solidFill>
                <a:latin typeface="Arial Black" panose="020B0A04020102020204" pitchFamily="34" charset="0"/>
              </a:rPr>
              <a:t>Binary Addition and Subtraction</a:t>
            </a:r>
          </a:p>
        </p:txBody>
      </p:sp>
      <p:sp>
        <p:nvSpPr>
          <p:cNvPr id="4" name="Content Placeholder 3"/>
          <p:cNvSpPr>
            <a:spLocks noGrp="1"/>
          </p:cNvSpPr>
          <p:nvPr>
            <p:ph idx="1"/>
          </p:nvPr>
        </p:nvSpPr>
        <p:spPr>
          <a:xfrm>
            <a:off x="1905000" y="2590800"/>
            <a:ext cx="1447800" cy="1828800"/>
          </a:xfrm>
        </p:spPr>
        <p:txBody>
          <a:bodyPr/>
          <a:lstStyle/>
          <a:p>
            <a:pPr>
              <a:buNone/>
            </a:pPr>
            <a:r>
              <a:rPr lang="en-US" dirty="0"/>
              <a:t>  0</a:t>
            </a:r>
            <a:r>
              <a:rPr lang="en-US" dirty="0">
                <a:solidFill>
                  <a:srgbClr val="009900"/>
                </a:solidFill>
              </a:rPr>
              <a:t>1</a:t>
            </a:r>
            <a:r>
              <a:rPr lang="en-US" dirty="0">
                <a:solidFill>
                  <a:srgbClr val="FF0000"/>
                </a:solidFill>
              </a:rPr>
              <a:t>1</a:t>
            </a:r>
            <a:r>
              <a:rPr lang="en-US" dirty="0">
                <a:solidFill>
                  <a:srgbClr val="7030A0"/>
                </a:solidFill>
              </a:rPr>
              <a:t>0</a:t>
            </a:r>
          </a:p>
          <a:p>
            <a:pPr>
              <a:buNone/>
            </a:pPr>
            <a:r>
              <a:rPr lang="en-US" dirty="0"/>
              <a:t>+0</a:t>
            </a:r>
            <a:r>
              <a:rPr lang="en-US" dirty="0">
                <a:solidFill>
                  <a:srgbClr val="009900"/>
                </a:solidFill>
              </a:rPr>
              <a:t>1</a:t>
            </a:r>
            <a:r>
              <a:rPr lang="en-US" dirty="0">
                <a:solidFill>
                  <a:srgbClr val="FF0000"/>
                </a:solidFill>
              </a:rPr>
              <a:t>0</a:t>
            </a:r>
            <a:r>
              <a:rPr lang="en-US" dirty="0">
                <a:solidFill>
                  <a:srgbClr val="7030A0"/>
                </a:solidFill>
              </a:rPr>
              <a:t>1</a:t>
            </a:r>
          </a:p>
          <a:p>
            <a:pPr>
              <a:buNone/>
            </a:pPr>
            <a:r>
              <a:rPr lang="en-US" dirty="0">
                <a:solidFill>
                  <a:srgbClr val="7030A0"/>
                </a:solidFill>
              </a:rPr>
              <a:t> </a:t>
            </a:r>
            <a:r>
              <a:rPr lang="en-US" dirty="0"/>
              <a:t> 1</a:t>
            </a:r>
            <a:r>
              <a:rPr lang="en-US" dirty="0">
                <a:solidFill>
                  <a:srgbClr val="009900"/>
                </a:solidFill>
              </a:rPr>
              <a:t>0</a:t>
            </a:r>
            <a:r>
              <a:rPr lang="en-US" dirty="0">
                <a:solidFill>
                  <a:srgbClr val="FF0000"/>
                </a:solidFill>
              </a:rPr>
              <a:t>1</a:t>
            </a:r>
            <a:r>
              <a:rPr lang="en-US" dirty="0">
                <a:solidFill>
                  <a:srgbClr val="7030A0"/>
                </a:solidFill>
              </a:rPr>
              <a:t>1</a:t>
            </a:r>
            <a:endParaRPr lang="en-US" dirty="0"/>
          </a:p>
        </p:txBody>
      </p:sp>
      <p:sp>
        <p:nvSpPr>
          <p:cNvPr id="5" name="Content Placeholder 3"/>
          <p:cNvSpPr txBox="1">
            <a:spLocks/>
          </p:cNvSpPr>
          <p:nvPr/>
        </p:nvSpPr>
        <p:spPr>
          <a:xfrm>
            <a:off x="5562600" y="2514600"/>
            <a:ext cx="1447800" cy="1828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0</a:t>
            </a:r>
            <a:r>
              <a:rPr kumimoji="0" lang="en-US" sz="3200" b="0" i="0" u="none" strike="noStrike" kern="1200" cap="none" spc="0" normalizeH="0" baseline="0" noProof="0" dirty="0">
                <a:ln>
                  <a:noFill/>
                </a:ln>
                <a:solidFill>
                  <a:srgbClr val="009900"/>
                </a:solidFill>
                <a:effectLst/>
                <a:uLnTx/>
                <a:uFillTx/>
                <a:latin typeface="+mn-lt"/>
                <a:ea typeface="+mn-ea"/>
                <a:cs typeface="+mn-cs"/>
              </a:rPr>
              <a:t>1</a:t>
            </a:r>
            <a:r>
              <a:rPr kumimoji="0" lang="en-US" sz="3200" b="0" i="0" u="none" strike="noStrike" kern="1200" cap="none" spc="0" normalizeH="0" baseline="0" noProof="0" dirty="0">
                <a:ln>
                  <a:noFill/>
                </a:ln>
                <a:solidFill>
                  <a:srgbClr val="FF0000"/>
                </a:solidFill>
                <a:effectLst/>
                <a:uLnTx/>
                <a:uFillTx/>
                <a:latin typeface="+mn-lt"/>
                <a:ea typeface="+mn-ea"/>
                <a:cs typeface="+mn-cs"/>
              </a:rPr>
              <a:t>1</a:t>
            </a:r>
            <a:r>
              <a:rPr kumimoji="0" lang="en-US" sz="3200" b="0" i="0" u="none" strike="noStrike" kern="1200" cap="none" spc="0" normalizeH="0" baseline="0" noProof="0" dirty="0">
                <a:ln>
                  <a:noFill/>
                </a:ln>
                <a:solidFill>
                  <a:srgbClr val="7030A0"/>
                </a:solidFill>
                <a:effectLst/>
                <a:uLnTx/>
                <a:uFillTx/>
                <a:latin typeface="+mn-lt"/>
                <a:ea typeface="+mn-ea"/>
                <a:cs typeface="+mn-cs"/>
              </a:rPr>
              <a:t>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a:t>- </a:t>
            </a:r>
            <a:r>
              <a:rPr kumimoji="0" lang="en-US" sz="3200" b="0" i="0" u="none" strike="noStrike" kern="1200" cap="none" spc="0" normalizeH="0" baseline="0" noProof="0" dirty="0">
                <a:ln>
                  <a:noFill/>
                </a:ln>
                <a:solidFill>
                  <a:schemeClr val="tx1"/>
                </a:solidFill>
                <a:effectLst/>
                <a:uLnTx/>
                <a:uFillTx/>
                <a:latin typeface="+mn-lt"/>
                <a:ea typeface="+mn-ea"/>
                <a:cs typeface="+mn-cs"/>
              </a:rPr>
              <a:t>0</a:t>
            </a:r>
            <a:r>
              <a:rPr kumimoji="0" lang="en-US" sz="3200" b="0" i="0" u="none" strike="noStrike" kern="1200" cap="none" spc="0" normalizeH="0" baseline="0" noProof="0" dirty="0">
                <a:ln>
                  <a:noFill/>
                </a:ln>
                <a:solidFill>
                  <a:srgbClr val="009900"/>
                </a:solidFill>
                <a:effectLst/>
                <a:uLnTx/>
                <a:uFillTx/>
                <a:latin typeface="+mn-lt"/>
                <a:ea typeface="+mn-ea"/>
                <a:cs typeface="+mn-cs"/>
              </a:rPr>
              <a:t>1</a:t>
            </a:r>
            <a:r>
              <a:rPr kumimoji="0" lang="en-US" sz="3200" b="0" i="0" u="none" strike="noStrike" kern="1200" cap="none" spc="0" normalizeH="0" baseline="0" noProof="0" dirty="0">
                <a:ln>
                  <a:noFill/>
                </a:ln>
                <a:solidFill>
                  <a:srgbClr val="FF0000"/>
                </a:solidFill>
                <a:effectLst/>
                <a:uLnTx/>
                <a:uFillTx/>
                <a:latin typeface="+mn-lt"/>
                <a:ea typeface="+mn-ea"/>
                <a:cs typeface="+mn-cs"/>
              </a:rPr>
              <a:t>0</a:t>
            </a:r>
            <a:r>
              <a:rPr kumimoji="0" lang="en-US" sz="3200" b="0" i="0" u="none" strike="noStrike" kern="1200" cap="none" spc="0" normalizeH="0" baseline="0" noProof="0" dirty="0">
                <a:ln>
                  <a:noFill/>
                </a:ln>
                <a:solidFill>
                  <a:srgbClr val="7030A0"/>
                </a:solidFill>
                <a:effectLst/>
                <a:uLnTx/>
                <a:uFillTx/>
                <a:latin typeface="+mn-lt"/>
                <a:ea typeface="+mn-ea"/>
                <a:cs typeface="+mn-cs"/>
              </a:rPr>
              <a:t>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rgbClr val="7030A0"/>
                </a:solidFill>
                <a:effectLst/>
                <a:uLnTx/>
                <a:uFillTx/>
                <a:latin typeface="+mn-lt"/>
                <a:ea typeface="+mn-ea"/>
                <a:cs typeface="+mn-cs"/>
              </a:rPr>
              <a:t> </a:t>
            </a:r>
            <a:r>
              <a:rPr kumimoji="0" lang="en-US" sz="3200" b="0" i="0" u="none" strike="noStrike" kern="1200" cap="none" spc="0" normalizeH="0" baseline="0" noProof="0" dirty="0">
                <a:ln>
                  <a:noFill/>
                </a:ln>
                <a:solidFill>
                  <a:schemeClr val="tx1"/>
                </a:solidFill>
                <a:effectLst/>
                <a:uLnTx/>
                <a:uFillTx/>
                <a:latin typeface="+mn-lt"/>
                <a:ea typeface="+mn-ea"/>
                <a:cs typeface="+mn-cs"/>
              </a:rPr>
              <a:t> 0</a:t>
            </a:r>
            <a:r>
              <a:rPr kumimoji="0" lang="en-US" sz="3200" b="0" i="0" u="none" strike="noStrike" kern="1200" cap="none" spc="0" normalizeH="0" baseline="0" noProof="0" dirty="0">
                <a:ln>
                  <a:noFill/>
                </a:ln>
                <a:solidFill>
                  <a:srgbClr val="009900"/>
                </a:solidFill>
                <a:effectLst/>
                <a:uLnTx/>
                <a:uFillTx/>
                <a:latin typeface="+mn-lt"/>
                <a:ea typeface="+mn-ea"/>
                <a:cs typeface="+mn-cs"/>
              </a:rPr>
              <a:t>0</a:t>
            </a:r>
            <a:r>
              <a:rPr kumimoji="0" lang="en-US" sz="3200" b="0" i="0" u="none" strike="noStrike" kern="1200" cap="none" spc="0" normalizeH="0" baseline="0" noProof="0" dirty="0">
                <a:ln>
                  <a:noFill/>
                </a:ln>
                <a:solidFill>
                  <a:srgbClr val="FF0000"/>
                </a:solidFill>
                <a:effectLst/>
                <a:uLnTx/>
                <a:uFillTx/>
                <a:latin typeface="+mn-lt"/>
                <a:ea typeface="+mn-ea"/>
                <a:cs typeface="+mn-cs"/>
              </a:rPr>
              <a:t>0</a:t>
            </a:r>
            <a:r>
              <a:rPr kumimoji="0" lang="en-US" sz="3200" b="0" i="0" u="none" strike="noStrike" kern="1200" cap="none" spc="0" normalizeH="0" baseline="0" noProof="0" dirty="0">
                <a:ln>
                  <a:noFill/>
                </a:ln>
                <a:solidFill>
                  <a:srgbClr val="7030A0"/>
                </a:solidFill>
                <a:effectLst/>
                <a:uLnTx/>
                <a:uFillTx/>
                <a:latin typeface="+mn-lt"/>
                <a:ea typeface="+mn-ea"/>
                <a:cs typeface="+mn-cs"/>
              </a:rPr>
              <a:t>1</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8" name="Shape 7"/>
          <p:cNvCxnSpPr>
            <a:stCxn id="5" idx="0"/>
          </p:cNvCxnSpPr>
          <p:nvPr/>
        </p:nvCxnSpPr>
        <p:spPr>
          <a:xfrm rot="16200000" flipH="1">
            <a:off x="6419850" y="2381250"/>
            <a:ext cx="76200" cy="342900"/>
          </a:xfrm>
          <a:prstGeom prst="curvedConnector4">
            <a:avLst>
              <a:gd name="adj1" fmla="val -300000"/>
              <a:gd name="adj2" fmla="val 9635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hape 44"/>
          <p:cNvCxnSpPr/>
          <p:nvPr/>
        </p:nvCxnSpPr>
        <p:spPr>
          <a:xfrm rot="16200000" flipH="1">
            <a:off x="2343150" y="2533650"/>
            <a:ext cx="76200" cy="342900"/>
          </a:xfrm>
          <a:prstGeom prst="curvedConnector4">
            <a:avLst>
              <a:gd name="adj1" fmla="val -300000"/>
              <a:gd name="adj2" fmla="val 96351"/>
            </a:avLst>
          </a:prstGeom>
          <a:ln>
            <a:headEnd type="stealth" w="lg" len="med"/>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562600" y="3657600"/>
            <a:ext cx="152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562600" y="4267200"/>
            <a:ext cx="152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905000" y="3657600"/>
            <a:ext cx="152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905000" y="4267200"/>
            <a:ext cx="152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A081FDAB-AECF-D163-EBDA-41427725C275}"/>
              </a:ext>
            </a:extLst>
          </p:cNvPr>
          <p:cNvSpPr>
            <a:spLocks noGrp="1"/>
          </p:cNvSpPr>
          <p:nvPr>
            <p:ph type="ftr" sz="quarter" idx="11"/>
          </p:nvPr>
        </p:nvSpPr>
        <p:spPr/>
        <p:txBody>
          <a:bodyPr/>
          <a:lstStyle/>
          <a:p>
            <a:r>
              <a:rPr lang="en-US"/>
              <a:t>©Syncrocore Technologies</a:t>
            </a:r>
          </a:p>
        </p:txBody>
      </p:sp>
      <p:pic>
        <p:nvPicPr>
          <p:cNvPr id="3" name="Picture 2">
            <a:extLst>
              <a:ext uri="{FF2B5EF4-FFF2-40B4-BE49-F238E27FC236}">
                <a16:creationId xmlns:a16="http://schemas.microsoft.com/office/drawing/2014/main" id="{CA4C411F-6994-4335-8BF4-CBA43025A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7813" y="0"/>
            <a:ext cx="2066925" cy="416099"/>
          </a:xfrm>
          <a:prstGeom prst="rect">
            <a:avLst/>
          </a:prstGeom>
        </p:spPr>
      </p:pic>
      <p:pic>
        <p:nvPicPr>
          <p:cNvPr id="6" name="Picture 5">
            <a:extLst>
              <a:ext uri="{FF2B5EF4-FFF2-40B4-BE49-F238E27FC236}">
                <a16:creationId xmlns:a16="http://schemas.microsoft.com/office/drawing/2014/main" id="{9AF6D35D-9804-97DB-6D79-4A5B5F5A1B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278971"/>
            <a:ext cx="685800" cy="579029"/>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solidFill>
                  <a:schemeClr val="accent1"/>
                </a:solidFill>
                <a:latin typeface="Arial Black" panose="020B0A04020102020204" pitchFamily="34" charset="0"/>
              </a:rPr>
              <a:t>Rules for Binary Addition</a:t>
            </a:r>
            <a:endParaRPr lang="en-GB" sz="4000" dirty="0">
              <a:solidFill>
                <a:schemeClr val="accent1"/>
              </a:solidFill>
              <a:latin typeface="Arial Black" panose="020B0A04020102020204" pitchFamily="34" charset="0"/>
            </a:endParaRPr>
          </a:p>
        </p:txBody>
      </p:sp>
      <p:sp>
        <p:nvSpPr>
          <p:cNvPr id="3" name="Content Placeholder 2"/>
          <p:cNvSpPr>
            <a:spLocks noGrp="1"/>
          </p:cNvSpPr>
          <p:nvPr>
            <p:ph idx="1"/>
          </p:nvPr>
        </p:nvSpPr>
        <p:spPr>
          <a:xfrm>
            <a:off x="495300" y="1371601"/>
            <a:ext cx="8915400" cy="4754564"/>
          </a:xfrm>
        </p:spPr>
        <p:txBody>
          <a:bodyPr/>
          <a:lstStyle/>
          <a:p>
            <a:r>
              <a:rPr lang="en-US" sz="2400" dirty="0"/>
              <a:t>0 + 0 = 0</a:t>
            </a:r>
          </a:p>
          <a:p>
            <a:r>
              <a:rPr lang="en-US" sz="2400" dirty="0"/>
              <a:t>0 + 1 = 1</a:t>
            </a:r>
          </a:p>
          <a:p>
            <a:r>
              <a:rPr lang="en-US" sz="2400" dirty="0"/>
              <a:t>1 + 0 = 1</a:t>
            </a:r>
          </a:p>
          <a:p>
            <a:r>
              <a:rPr lang="en-US" sz="2400" dirty="0"/>
              <a:t>1 + 1 = 0, and carry 1 to the next more significant bit</a:t>
            </a:r>
          </a:p>
          <a:p>
            <a:endParaRPr lang="en-US" sz="2400" dirty="0"/>
          </a:p>
          <a:p>
            <a:r>
              <a:rPr lang="it-IT" sz="2400" dirty="0"/>
              <a:t>Example</a:t>
            </a:r>
          </a:p>
          <a:p>
            <a:pPr>
              <a:buNone/>
            </a:pPr>
            <a:r>
              <a:rPr lang="it-IT" sz="2400" dirty="0"/>
              <a:t>	</a:t>
            </a:r>
            <a:r>
              <a:rPr lang="it-IT" sz="2400" dirty="0">
                <a:solidFill>
                  <a:srgbClr val="FF0000"/>
                </a:solidFill>
              </a:rPr>
              <a:t> 0  0  0  1  1  0  1  0</a:t>
            </a:r>
            <a:r>
              <a:rPr lang="it-IT" sz="2400" dirty="0"/>
              <a:t>   =   26</a:t>
            </a:r>
            <a:r>
              <a:rPr lang="it-IT" sz="2400" baseline="-25000" dirty="0"/>
              <a:t>(base 10)</a:t>
            </a:r>
            <a:r>
              <a:rPr lang="it-IT" sz="2400" dirty="0"/>
              <a:t>+ </a:t>
            </a:r>
          </a:p>
          <a:p>
            <a:pPr>
              <a:buNone/>
            </a:pPr>
            <a:r>
              <a:rPr lang="it-IT" sz="2400" dirty="0"/>
              <a:t>	 </a:t>
            </a:r>
            <a:r>
              <a:rPr lang="it-IT" sz="2400" dirty="0">
                <a:solidFill>
                  <a:srgbClr val="FF0000"/>
                </a:solidFill>
              </a:rPr>
              <a:t>0  0  0  0  1  1  0  0  </a:t>
            </a:r>
            <a:r>
              <a:rPr lang="it-IT" sz="2400" dirty="0"/>
              <a:t> =   12</a:t>
            </a:r>
            <a:r>
              <a:rPr lang="it-IT" sz="2400" baseline="-25000" dirty="0"/>
              <a:t>(base 10)</a:t>
            </a:r>
            <a:r>
              <a:rPr lang="it-IT" sz="2400" dirty="0"/>
              <a:t> </a:t>
            </a:r>
          </a:p>
          <a:p>
            <a:pPr>
              <a:buNone/>
            </a:pPr>
            <a:r>
              <a:rPr lang="it-IT" sz="2400" dirty="0"/>
              <a:t>	</a:t>
            </a:r>
          </a:p>
          <a:p>
            <a:pPr>
              <a:buNone/>
            </a:pPr>
            <a:r>
              <a:rPr lang="it-IT" sz="2400" dirty="0"/>
              <a:t>	 </a:t>
            </a:r>
            <a:r>
              <a:rPr lang="it-IT" sz="2400" dirty="0">
                <a:solidFill>
                  <a:srgbClr val="FF0000"/>
                </a:solidFill>
              </a:rPr>
              <a:t>0  0  1  0  0  1  1  0</a:t>
            </a:r>
            <a:r>
              <a:rPr lang="it-IT" sz="2400" dirty="0"/>
              <a:t>   =   38</a:t>
            </a:r>
            <a:r>
              <a:rPr lang="it-IT" sz="2400" baseline="-25000" dirty="0"/>
              <a:t>(base 10)</a:t>
            </a:r>
            <a:endParaRPr lang="en-US" sz="2400" dirty="0"/>
          </a:p>
          <a:p>
            <a:endParaRPr lang="en-GB" dirty="0"/>
          </a:p>
        </p:txBody>
      </p:sp>
      <p:sp>
        <p:nvSpPr>
          <p:cNvPr id="4" name="Footer Placeholder 3">
            <a:extLst>
              <a:ext uri="{FF2B5EF4-FFF2-40B4-BE49-F238E27FC236}">
                <a16:creationId xmlns:a16="http://schemas.microsoft.com/office/drawing/2014/main" id="{146DBC7E-DEDA-C998-DA7D-EE088986C821}"/>
              </a:ext>
            </a:extLst>
          </p:cNvPr>
          <p:cNvSpPr>
            <a:spLocks noGrp="1"/>
          </p:cNvSpPr>
          <p:nvPr>
            <p:ph type="ftr" sz="quarter" idx="11"/>
          </p:nvPr>
        </p:nvSpPr>
        <p:spPr/>
        <p:txBody>
          <a:bodyPr/>
          <a:lstStyle/>
          <a:p>
            <a:r>
              <a:rPr lang="en-US"/>
              <a:t>©Syncrocore Technologies</a:t>
            </a:r>
          </a:p>
        </p:txBody>
      </p:sp>
      <p:pic>
        <p:nvPicPr>
          <p:cNvPr id="5" name="Picture 4">
            <a:extLst>
              <a:ext uri="{FF2B5EF4-FFF2-40B4-BE49-F238E27FC236}">
                <a16:creationId xmlns:a16="http://schemas.microsoft.com/office/drawing/2014/main" id="{31B9E6E8-BA54-5591-F305-D62065A6B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813" y="0"/>
            <a:ext cx="2066925" cy="416099"/>
          </a:xfrm>
          <a:prstGeom prst="rect">
            <a:avLst/>
          </a:prstGeom>
        </p:spPr>
      </p:pic>
      <p:pic>
        <p:nvPicPr>
          <p:cNvPr id="6" name="Picture 5">
            <a:extLst>
              <a:ext uri="{FF2B5EF4-FFF2-40B4-BE49-F238E27FC236}">
                <a16:creationId xmlns:a16="http://schemas.microsoft.com/office/drawing/2014/main" id="{EDF7D183-2AE1-BC2E-2F4E-D427246EB9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78971"/>
            <a:ext cx="685800" cy="5790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1000"/>
                                        <p:tgtEl>
                                          <p:spTgt spid="3">
                                            <p:txEl>
                                              <p:pRg st="9" end="9"/>
                                            </p:txEl>
                                          </p:spTgt>
                                        </p:tgtEl>
                                      </p:cBhvr>
                                    </p:animEffect>
                                    <p:anim calcmode="lin" valueType="num">
                                      <p:cBhvr>
                                        <p:cTn id="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solidFill>
                  <a:schemeClr val="accent1"/>
                </a:solidFill>
                <a:latin typeface="Arial Black" panose="020B0A04020102020204" pitchFamily="34" charset="0"/>
              </a:rPr>
              <a:t>Rules for Binary Subtraction</a:t>
            </a:r>
            <a:endParaRPr lang="en-GB" sz="4000" dirty="0">
              <a:solidFill>
                <a:schemeClr val="accent1"/>
              </a:solidFill>
              <a:latin typeface="Arial Black" panose="020B0A04020102020204" pitchFamily="34" charset="0"/>
            </a:endParaRPr>
          </a:p>
        </p:txBody>
      </p:sp>
      <p:sp>
        <p:nvSpPr>
          <p:cNvPr id="3" name="Content Placeholder 2"/>
          <p:cNvSpPr>
            <a:spLocks noGrp="1"/>
          </p:cNvSpPr>
          <p:nvPr>
            <p:ph idx="1"/>
          </p:nvPr>
        </p:nvSpPr>
        <p:spPr>
          <a:xfrm>
            <a:off x="495300" y="1371601"/>
            <a:ext cx="8915400" cy="4754564"/>
          </a:xfrm>
        </p:spPr>
        <p:txBody>
          <a:bodyPr/>
          <a:lstStyle/>
          <a:p>
            <a:r>
              <a:rPr lang="en-US" sz="2400" dirty="0"/>
              <a:t>0 - 0 = 0</a:t>
            </a:r>
          </a:p>
          <a:p>
            <a:r>
              <a:rPr lang="en-US" sz="2400" dirty="0"/>
              <a:t>0 - 1 = 1, and borrow 1 from the next more significant bit</a:t>
            </a:r>
          </a:p>
          <a:p>
            <a:r>
              <a:rPr lang="en-US" sz="2400" dirty="0"/>
              <a:t>1 - 0 = 1</a:t>
            </a:r>
          </a:p>
          <a:p>
            <a:r>
              <a:rPr lang="en-US" sz="2400" dirty="0"/>
              <a:t>1 - 1 = 0</a:t>
            </a:r>
          </a:p>
          <a:p>
            <a:endParaRPr lang="en-US" sz="2400" dirty="0"/>
          </a:p>
          <a:p>
            <a:r>
              <a:rPr lang="it-IT" sz="2400" dirty="0"/>
              <a:t>Example</a:t>
            </a:r>
          </a:p>
          <a:p>
            <a:pPr>
              <a:buNone/>
            </a:pPr>
            <a:r>
              <a:rPr lang="it-IT" sz="2400" dirty="0"/>
              <a:t>	 </a:t>
            </a:r>
            <a:r>
              <a:rPr lang="it-IT" sz="2400" dirty="0">
                <a:solidFill>
                  <a:srgbClr val="FF0000"/>
                </a:solidFill>
              </a:rPr>
              <a:t> 0  0  1 </a:t>
            </a:r>
            <a:r>
              <a:rPr lang="it-IT" sz="2400" i="1" baseline="30000" dirty="0">
                <a:solidFill>
                  <a:srgbClr val="FF0000"/>
                </a:solidFill>
              </a:rPr>
              <a:t>1</a:t>
            </a:r>
            <a:r>
              <a:rPr lang="it-IT" sz="2400" dirty="0">
                <a:solidFill>
                  <a:srgbClr val="FF0000"/>
                </a:solidFill>
              </a:rPr>
              <a:t>0  0  1  0  1 </a:t>
            </a:r>
            <a:r>
              <a:rPr lang="it-IT" sz="2400" dirty="0"/>
              <a:t>  =   37</a:t>
            </a:r>
            <a:r>
              <a:rPr lang="it-IT" sz="2400" baseline="-25000" dirty="0"/>
              <a:t>(base 10)</a:t>
            </a:r>
            <a:endParaRPr lang="it-IT" sz="2400" dirty="0"/>
          </a:p>
          <a:p>
            <a:pPr>
              <a:buNone/>
            </a:pPr>
            <a:r>
              <a:rPr lang="it-IT" sz="2400" dirty="0"/>
              <a:t>	-</a:t>
            </a:r>
            <a:r>
              <a:rPr lang="it-IT" sz="2400" dirty="0">
                <a:solidFill>
                  <a:srgbClr val="FF0000"/>
                </a:solidFill>
              </a:rPr>
              <a:t> 0  0  0 </a:t>
            </a:r>
            <a:r>
              <a:rPr lang="it-IT" sz="2400" baseline="30000" dirty="0">
                <a:solidFill>
                  <a:srgbClr val="FF0000"/>
                </a:solidFill>
              </a:rPr>
              <a:t>  </a:t>
            </a:r>
            <a:r>
              <a:rPr lang="it-IT" sz="2400" dirty="0">
                <a:solidFill>
                  <a:srgbClr val="FF0000"/>
                </a:solidFill>
              </a:rPr>
              <a:t>1  0  0  0  1 </a:t>
            </a:r>
            <a:r>
              <a:rPr lang="it-IT" sz="2400" dirty="0"/>
              <a:t>  =   17</a:t>
            </a:r>
            <a:r>
              <a:rPr lang="it-IT" sz="2400" baseline="-25000" dirty="0"/>
              <a:t>(base 10)</a:t>
            </a:r>
            <a:endParaRPr lang="it-IT" sz="2400" dirty="0"/>
          </a:p>
          <a:p>
            <a:pPr>
              <a:buNone/>
            </a:pPr>
            <a:r>
              <a:rPr lang="it-IT" sz="2400" dirty="0"/>
              <a:t>	</a:t>
            </a:r>
          </a:p>
          <a:p>
            <a:pPr>
              <a:buNone/>
            </a:pPr>
            <a:r>
              <a:rPr lang="it-IT" sz="2400" dirty="0"/>
              <a:t>	  </a:t>
            </a:r>
            <a:r>
              <a:rPr lang="en-US" sz="2400" dirty="0">
                <a:solidFill>
                  <a:srgbClr val="FF0000"/>
                </a:solidFill>
              </a:rPr>
              <a:t>0  0  0 </a:t>
            </a:r>
            <a:r>
              <a:rPr lang="en-US" sz="2400" baseline="30000" dirty="0">
                <a:solidFill>
                  <a:srgbClr val="FF0000"/>
                </a:solidFill>
              </a:rPr>
              <a:t>  </a:t>
            </a:r>
            <a:r>
              <a:rPr lang="en-US" sz="2400" dirty="0">
                <a:solidFill>
                  <a:srgbClr val="FF0000"/>
                </a:solidFill>
              </a:rPr>
              <a:t>1   0  1  0  0 </a:t>
            </a:r>
            <a:r>
              <a:rPr lang="en-US" sz="2400" dirty="0"/>
              <a:t>   =   20</a:t>
            </a:r>
            <a:r>
              <a:rPr lang="en-US" sz="2400" baseline="-25000" dirty="0"/>
              <a:t>(base 10)</a:t>
            </a:r>
            <a:endParaRPr lang="en-US" sz="2400" dirty="0"/>
          </a:p>
          <a:p>
            <a:endParaRPr lang="en-GB" dirty="0"/>
          </a:p>
        </p:txBody>
      </p:sp>
      <p:sp>
        <p:nvSpPr>
          <p:cNvPr id="4" name="Footer Placeholder 3">
            <a:extLst>
              <a:ext uri="{FF2B5EF4-FFF2-40B4-BE49-F238E27FC236}">
                <a16:creationId xmlns:a16="http://schemas.microsoft.com/office/drawing/2014/main" id="{9DE3CD7D-E87A-5F10-2448-206FDCF8B291}"/>
              </a:ext>
            </a:extLst>
          </p:cNvPr>
          <p:cNvSpPr>
            <a:spLocks noGrp="1"/>
          </p:cNvSpPr>
          <p:nvPr>
            <p:ph type="ftr" sz="quarter" idx="11"/>
          </p:nvPr>
        </p:nvSpPr>
        <p:spPr/>
        <p:txBody>
          <a:bodyPr/>
          <a:lstStyle/>
          <a:p>
            <a:r>
              <a:rPr lang="en-US"/>
              <a:t>©Syncrocore Technologies</a:t>
            </a:r>
          </a:p>
        </p:txBody>
      </p:sp>
      <p:pic>
        <p:nvPicPr>
          <p:cNvPr id="5" name="Picture 4">
            <a:extLst>
              <a:ext uri="{FF2B5EF4-FFF2-40B4-BE49-F238E27FC236}">
                <a16:creationId xmlns:a16="http://schemas.microsoft.com/office/drawing/2014/main" id="{AFD3B55E-A036-C660-31E9-ED59D9FCE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813" y="0"/>
            <a:ext cx="2066925" cy="416099"/>
          </a:xfrm>
          <a:prstGeom prst="rect">
            <a:avLst/>
          </a:prstGeom>
        </p:spPr>
      </p:pic>
      <p:pic>
        <p:nvPicPr>
          <p:cNvPr id="6" name="Picture 5">
            <a:extLst>
              <a:ext uri="{FF2B5EF4-FFF2-40B4-BE49-F238E27FC236}">
                <a16:creationId xmlns:a16="http://schemas.microsoft.com/office/drawing/2014/main" id="{5421E7BB-A091-5222-45F6-630132ECBD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78971"/>
            <a:ext cx="685800" cy="5790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1000"/>
                                        <p:tgtEl>
                                          <p:spTgt spid="3">
                                            <p:txEl>
                                              <p:pRg st="9" end="9"/>
                                            </p:txEl>
                                          </p:spTgt>
                                        </p:tgtEl>
                                      </p:cBhvr>
                                    </p:animEffect>
                                    <p:anim calcmode="lin" valueType="num">
                                      <p:cBhvr>
                                        <p:cTn id="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000" dirty="0">
                <a:solidFill>
                  <a:schemeClr val="accent1"/>
                </a:solidFill>
                <a:latin typeface="Arial Black" panose="020B0A04020102020204" pitchFamily="34" charset="0"/>
              </a:rPr>
              <a:t>1’s Complement</a:t>
            </a:r>
          </a:p>
        </p:txBody>
      </p:sp>
      <p:sp>
        <p:nvSpPr>
          <p:cNvPr id="4" name="Content Placeholder 3"/>
          <p:cNvSpPr>
            <a:spLocks noGrp="1"/>
          </p:cNvSpPr>
          <p:nvPr>
            <p:ph idx="1"/>
          </p:nvPr>
        </p:nvSpPr>
        <p:spPr>
          <a:xfrm>
            <a:off x="457200" y="1295400"/>
            <a:ext cx="8915400" cy="5334000"/>
          </a:xfrm>
        </p:spPr>
        <p:txBody>
          <a:bodyPr/>
          <a:lstStyle/>
          <a:p>
            <a:r>
              <a:rPr lang="en-US" sz="2400" dirty="0"/>
              <a:t>1’s Complement: Inversion of bits</a:t>
            </a:r>
          </a:p>
          <a:p>
            <a:pPr lvl="1"/>
            <a:endParaRPr lang="en-US" sz="2400" dirty="0"/>
          </a:p>
          <a:p>
            <a:pPr lvl="1"/>
            <a:r>
              <a:rPr lang="en-US" sz="2400" dirty="0"/>
              <a:t>1</a:t>
            </a:r>
            <a:r>
              <a:rPr lang="en-US" sz="2400" dirty="0">
                <a:solidFill>
                  <a:srgbClr val="009900"/>
                </a:solidFill>
              </a:rPr>
              <a:t>1</a:t>
            </a:r>
            <a:r>
              <a:rPr lang="en-US" sz="2400" dirty="0">
                <a:solidFill>
                  <a:srgbClr val="FF0000"/>
                </a:solidFill>
              </a:rPr>
              <a:t>0</a:t>
            </a:r>
            <a:r>
              <a:rPr lang="en-US" sz="2400" dirty="0">
                <a:solidFill>
                  <a:srgbClr val="7030A0"/>
                </a:solidFill>
              </a:rPr>
              <a:t>1</a:t>
            </a:r>
          </a:p>
          <a:p>
            <a:pPr lvl="1"/>
            <a:endParaRPr lang="en-US" sz="2400" dirty="0"/>
          </a:p>
          <a:p>
            <a:pPr lvl="1"/>
            <a:r>
              <a:rPr lang="en-US" sz="2400" dirty="0"/>
              <a:t>0</a:t>
            </a:r>
            <a:r>
              <a:rPr lang="en-US" sz="2400" dirty="0">
                <a:solidFill>
                  <a:srgbClr val="009900"/>
                </a:solidFill>
              </a:rPr>
              <a:t>0</a:t>
            </a:r>
            <a:r>
              <a:rPr lang="en-US" sz="2400" dirty="0">
                <a:solidFill>
                  <a:srgbClr val="FF0000"/>
                </a:solidFill>
              </a:rPr>
              <a:t>1</a:t>
            </a:r>
            <a:r>
              <a:rPr lang="en-US" sz="2400" dirty="0">
                <a:solidFill>
                  <a:srgbClr val="7030A0"/>
                </a:solidFill>
              </a:rPr>
              <a:t>0</a:t>
            </a:r>
          </a:p>
        </p:txBody>
      </p:sp>
      <p:sp>
        <p:nvSpPr>
          <p:cNvPr id="2" name="Footer Placeholder 1">
            <a:extLst>
              <a:ext uri="{FF2B5EF4-FFF2-40B4-BE49-F238E27FC236}">
                <a16:creationId xmlns:a16="http://schemas.microsoft.com/office/drawing/2014/main" id="{AE424A70-744B-56CF-E89E-7BA15A03FF86}"/>
              </a:ext>
            </a:extLst>
          </p:cNvPr>
          <p:cNvSpPr>
            <a:spLocks noGrp="1"/>
          </p:cNvSpPr>
          <p:nvPr>
            <p:ph type="ftr" sz="quarter" idx="11"/>
          </p:nvPr>
        </p:nvSpPr>
        <p:spPr/>
        <p:txBody>
          <a:bodyPr/>
          <a:lstStyle/>
          <a:p>
            <a:r>
              <a:rPr lang="en-US"/>
              <a:t>©Syncrocore Technologies</a:t>
            </a:r>
          </a:p>
        </p:txBody>
      </p:sp>
      <p:pic>
        <p:nvPicPr>
          <p:cNvPr id="3" name="Picture 2">
            <a:extLst>
              <a:ext uri="{FF2B5EF4-FFF2-40B4-BE49-F238E27FC236}">
                <a16:creationId xmlns:a16="http://schemas.microsoft.com/office/drawing/2014/main" id="{FDC67807-81F2-7F88-726C-AD24C4214B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0" y="193016"/>
            <a:ext cx="2066925" cy="416099"/>
          </a:xfrm>
          <a:prstGeom prst="rect">
            <a:avLst/>
          </a:prstGeom>
        </p:spPr>
      </p:pic>
      <p:pic>
        <p:nvPicPr>
          <p:cNvPr id="5" name="Picture 4">
            <a:extLst>
              <a:ext uri="{FF2B5EF4-FFF2-40B4-BE49-F238E27FC236}">
                <a16:creationId xmlns:a16="http://schemas.microsoft.com/office/drawing/2014/main" id="{5BABD60C-0C3A-0610-1040-B9876E5E58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278971"/>
            <a:ext cx="685800" cy="57902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000" dirty="0">
                <a:solidFill>
                  <a:schemeClr val="accent1"/>
                </a:solidFill>
                <a:latin typeface="Arial Black" panose="020B0A04020102020204" pitchFamily="34" charset="0"/>
              </a:rPr>
              <a:t>2’s Complement</a:t>
            </a:r>
          </a:p>
        </p:txBody>
      </p:sp>
      <p:sp>
        <p:nvSpPr>
          <p:cNvPr id="4" name="Content Placeholder 3"/>
          <p:cNvSpPr>
            <a:spLocks noGrp="1"/>
          </p:cNvSpPr>
          <p:nvPr>
            <p:ph idx="1"/>
          </p:nvPr>
        </p:nvSpPr>
        <p:spPr>
          <a:xfrm>
            <a:off x="457200" y="1295400"/>
            <a:ext cx="8915400" cy="5334000"/>
          </a:xfrm>
        </p:spPr>
        <p:txBody>
          <a:bodyPr/>
          <a:lstStyle/>
          <a:p>
            <a:r>
              <a:rPr lang="en-US" sz="2400" dirty="0"/>
              <a:t>2’s Complement</a:t>
            </a:r>
          </a:p>
          <a:p>
            <a:pPr lvl="1"/>
            <a:r>
              <a:rPr lang="en-US" sz="2400" dirty="0"/>
              <a:t>Method: 1’s complement  of number + 1</a:t>
            </a:r>
          </a:p>
          <a:p>
            <a:pPr lvl="1"/>
            <a:r>
              <a:rPr lang="en-US" sz="2400" dirty="0"/>
              <a:t>Actual meaning :</a:t>
            </a:r>
          </a:p>
          <a:p>
            <a:pPr lvl="2"/>
            <a:r>
              <a:rPr lang="en-US" dirty="0"/>
              <a:t>If there are N bits in a number ‘x’, 2’s complement of ‘x’ is 2</a:t>
            </a:r>
            <a:r>
              <a:rPr lang="en-US" baseline="30000" dirty="0"/>
              <a:t>N</a:t>
            </a:r>
            <a:r>
              <a:rPr lang="en-US" dirty="0"/>
              <a:t> – x where 2</a:t>
            </a:r>
            <a:r>
              <a:rPr lang="en-US" baseline="30000" dirty="0"/>
              <a:t>N</a:t>
            </a:r>
            <a:r>
              <a:rPr lang="en-US" dirty="0"/>
              <a:t>  is a binary number that has 1 followed by N zeros</a:t>
            </a:r>
          </a:p>
          <a:p>
            <a:pPr lvl="1"/>
            <a:endParaRPr lang="en-US" sz="2400" dirty="0"/>
          </a:p>
          <a:p>
            <a:pPr lvl="1"/>
            <a:r>
              <a:rPr lang="en-US" sz="2400" dirty="0"/>
              <a:t>2’s Complement of 1</a:t>
            </a:r>
            <a:r>
              <a:rPr lang="en-US" sz="2400" dirty="0">
                <a:solidFill>
                  <a:srgbClr val="009900"/>
                </a:solidFill>
              </a:rPr>
              <a:t>1</a:t>
            </a:r>
            <a:r>
              <a:rPr lang="en-US" sz="2400" dirty="0">
                <a:solidFill>
                  <a:srgbClr val="FF0000"/>
                </a:solidFill>
              </a:rPr>
              <a:t>0</a:t>
            </a:r>
            <a:r>
              <a:rPr lang="en-US" sz="2400" dirty="0">
                <a:solidFill>
                  <a:srgbClr val="7030A0"/>
                </a:solidFill>
              </a:rPr>
              <a:t>1</a:t>
            </a:r>
          </a:p>
          <a:p>
            <a:pPr lvl="1"/>
            <a:r>
              <a:rPr lang="en-US" sz="2400" dirty="0"/>
              <a:t>0</a:t>
            </a:r>
            <a:r>
              <a:rPr lang="en-US" sz="2400" dirty="0">
                <a:solidFill>
                  <a:srgbClr val="009900"/>
                </a:solidFill>
              </a:rPr>
              <a:t>0</a:t>
            </a:r>
            <a:r>
              <a:rPr lang="en-US" sz="2400" dirty="0">
                <a:solidFill>
                  <a:srgbClr val="FF0000"/>
                </a:solidFill>
              </a:rPr>
              <a:t>1</a:t>
            </a:r>
            <a:r>
              <a:rPr lang="en-US" sz="2400" dirty="0">
                <a:solidFill>
                  <a:srgbClr val="7030A0"/>
                </a:solidFill>
              </a:rPr>
              <a:t>0</a:t>
            </a:r>
            <a:r>
              <a:rPr lang="en-US" sz="2400" dirty="0"/>
              <a:t>+0</a:t>
            </a:r>
            <a:r>
              <a:rPr lang="en-US" sz="2400" dirty="0">
                <a:solidFill>
                  <a:srgbClr val="009900"/>
                </a:solidFill>
              </a:rPr>
              <a:t>0</a:t>
            </a:r>
            <a:r>
              <a:rPr lang="en-US" sz="2400" dirty="0">
                <a:solidFill>
                  <a:srgbClr val="FF0000"/>
                </a:solidFill>
              </a:rPr>
              <a:t>0</a:t>
            </a:r>
            <a:r>
              <a:rPr lang="en-US" sz="2400" dirty="0">
                <a:solidFill>
                  <a:srgbClr val="7030A0"/>
                </a:solidFill>
              </a:rPr>
              <a:t>1</a:t>
            </a:r>
            <a:r>
              <a:rPr lang="en-US" sz="2400" dirty="0"/>
              <a:t> = 0</a:t>
            </a:r>
            <a:r>
              <a:rPr lang="en-US" sz="2400" dirty="0">
                <a:solidFill>
                  <a:srgbClr val="009900"/>
                </a:solidFill>
              </a:rPr>
              <a:t>0</a:t>
            </a:r>
            <a:r>
              <a:rPr lang="en-US" sz="2400" dirty="0">
                <a:solidFill>
                  <a:srgbClr val="FF0000"/>
                </a:solidFill>
              </a:rPr>
              <a:t>1</a:t>
            </a:r>
            <a:r>
              <a:rPr lang="en-US" sz="2400" dirty="0">
                <a:solidFill>
                  <a:srgbClr val="7030A0"/>
                </a:solidFill>
              </a:rPr>
              <a:t>1</a:t>
            </a:r>
            <a:r>
              <a:rPr lang="en-US" sz="2400" dirty="0"/>
              <a:t> = </a:t>
            </a:r>
            <a:r>
              <a:rPr lang="en-US" sz="2400" dirty="0">
                <a:solidFill>
                  <a:srgbClr val="00B0F0"/>
                </a:solidFill>
              </a:rPr>
              <a:t>1</a:t>
            </a:r>
            <a:r>
              <a:rPr lang="en-US" sz="2400" dirty="0"/>
              <a:t>0</a:t>
            </a:r>
            <a:r>
              <a:rPr lang="en-US" sz="2400" dirty="0">
                <a:solidFill>
                  <a:srgbClr val="009900"/>
                </a:solidFill>
              </a:rPr>
              <a:t>0</a:t>
            </a:r>
            <a:r>
              <a:rPr lang="en-US" sz="2400" dirty="0">
                <a:solidFill>
                  <a:srgbClr val="FF0000"/>
                </a:solidFill>
              </a:rPr>
              <a:t>0</a:t>
            </a:r>
            <a:r>
              <a:rPr lang="en-US" sz="2400" dirty="0">
                <a:solidFill>
                  <a:srgbClr val="7030A0"/>
                </a:solidFill>
              </a:rPr>
              <a:t>0</a:t>
            </a:r>
            <a:r>
              <a:rPr lang="en-US" sz="2400" dirty="0"/>
              <a:t> - 1</a:t>
            </a:r>
            <a:r>
              <a:rPr lang="en-US" sz="2400" dirty="0">
                <a:solidFill>
                  <a:srgbClr val="009900"/>
                </a:solidFill>
              </a:rPr>
              <a:t>1</a:t>
            </a:r>
            <a:r>
              <a:rPr lang="en-US" sz="2400" dirty="0">
                <a:solidFill>
                  <a:srgbClr val="FF0000"/>
                </a:solidFill>
              </a:rPr>
              <a:t>0</a:t>
            </a:r>
            <a:r>
              <a:rPr lang="en-US" sz="2400" dirty="0">
                <a:solidFill>
                  <a:srgbClr val="7030A0"/>
                </a:solidFill>
              </a:rPr>
              <a:t>1</a:t>
            </a:r>
            <a:endParaRPr lang="en-US" sz="2400" dirty="0"/>
          </a:p>
        </p:txBody>
      </p:sp>
      <p:sp>
        <p:nvSpPr>
          <p:cNvPr id="2" name="Footer Placeholder 1">
            <a:extLst>
              <a:ext uri="{FF2B5EF4-FFF2-40B4-BE49-F238E27FC236}">
                <a16:creationId xmlns:a16="http://schemas.microsoft.com/office/drawing/2014/main" id="{9EDBE9AC-526E-5280-50EB-A1363C438AE1}"/>
              </a:ext>
            </a:extLst>
          </p:cNvPr>
          <p:cNvSpPr>
            <a:spLocks noGrp="1"/>
          </p:cNvSpPr>
          <p:nvPr>
            <p:ph type="ftr" sz="quarter" idx="11"/>
          </p:nvPr>
        </p:nvSpPr>
        <p:spPr/>
        <p:txBody>
          <a:bodyPr/>
          <a:lstStyle/>
          <a:p>
            <a:r>
              <a:rPr lang="en-US"/>
              <a:t>©Syncrocore Technologies</a:t>
            </a:r>
          </a:p>
        </p:txBody>
      </p:sp>
      <p:pic>
        <p:nvPicPr>
          <p:cNvPr id="3" name="Picture 2">
            <a:extLst>
              <a:ext uri="{FF2B5EF4-FFF2-40B4-BE49-F238E27FC236}">
                <a16:creationId xmlns:a16="http://schemas.microsoft.com/office/drawing/2014/main" id="{B3962EB4-6DBD-F599-25CF-F1AE5D8464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0" y="193016"/>
            <a:ext cx="2295525" cy="462119"/>
          </a:xfrm>
          <a:prstGeom prst="rect">
            <a:avLst/>
          </a:prstGeom>
        </p:spPr>
      </p:pic>
      <p:pic>
        <p:nvPicPr>
          <p:cNvPr id="5" name="Picture 4">
            <a:extLst>
              <a:ext uri="{FF2B5EF4-FFF2-40B4-BE49-F238E27FC236}">
                <a16:creationId xmlns:a16="http://schemas.microsoft.com/office/drawing/2014/main" id="{CE669054-E5A0-60D1-CF5F-EF7EF41697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278971"/>
            <a:ext cx="685800" cy="57902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 calcmode="lin" valueType="num">
                                      <p:cBhvr additive="base">
                                        <p:cTn id="2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000" dirty="0">
                <a:solidFill>
                  <a:schemeClr val="accent1"/>
                </a:solidFill>
                <a:latin typeface="Arial Black" panose="020B0A04020102020204" pitchFamily="34" charset="0"/>
              </a:rPr>
              <a:t>Data Sizes</a:t>
            </a:r>
          </a:p>
        </p:txBody>
      </p:sp>
      <p:sp>
        <p:nvSpPr>
          <p:cNvPr id="4" name="Content Placeholder 3"/>
          <p:cNvSpPr>
            <a:spLocks noGrp="1"/>
          </p:cNvSpPr>
          <p:nvPr>
            <p:ph idx="1"/>
          </p:nvPr>
        </p:nvSpPr>
        <p:spPr>
          <a:xfrm>
            <a:off x="457200" y="1417638"/>
            <a:ext cx="8915400" cy="5211762"/>
          </a:xfrm>
        </p:spPr>
        <p:txBody>
          <a:bodyPr/>
          <a:lstStyle/>
          <a:p>
            <a:r>
              <a:rPr lang="en-US" sz="2400" dirty="0"/>
              <a:t>1 Bit - 1 or 0 (bit is short for </a:t>
            </a:r>
            <a:r>
              <a:rPr lang="en-US" sz="2400" dirty="0" err="1"/>
              <a:t>BInary</a:t>
            </a:r>
            <a:r>
              <a:rPr lang="en-US" sz="2400" dirty="0"/>
              <a:t> </a:t>
            </a:r>
            <a:r>
              <a:rPr lang="en-US" sz="2400" dirty="0" err="1"/>
              <a:t>digiT</a:t>
            </a:r>
            <a:r>
              <a:rPr lang="en-US" sz="2400" dirty="0"/>
              <a:t>)</a:t>
            </a:r>
          </a:p>
          <a:p>
            <a:r>
              <a:rPr lang="en-US" sz="2400" dirty="0"/>
              <a:t>1 Nibble – 4 bits</a:t>
            </a:r>
          </a:p>
          <a:p>
            <a:r>
              <a:rPr lang="en-US" sz="2400" dirty="0"/>
              <a:t>1 Byte – 8 bits or 2 nibbles</a:t>
            </a:r>
          </a:p>
          <a:p>
            <a:pPr marL="342900" lvl="1" indent="-342900">
              <a:buFont typeface="Arial" pitchFamily="34" charset="0"/>
              <a:buChar char="•"/>
            </a:pPr>
            <a:r>
              <a:rPr lang="en-GB" sz="2400" dirty="0"/>
              <a:t>1 Word – a sequence of 16 bits or 2 bytes</a:t>
            </a:r>
          </a:p>
          <a:p>
            <a:r>
              <a:rPr lang="en-US" sz="2400" dirty="0"/>
              <a:t>1 Kilobyte – 1024 bytes</a:t>
            </a:r>
          </a:p>
          <a:p>
            <a:r>
              <a:rPr lang="en-US" sz="2400" dirty="0"/>
              <a:t>1 Megabyte – 1024 Kilobytes</a:t>
            </a:r>
          </a:p>
          <a:p>
            <a:r>
              <a:rPr lang="en-US" sz="2400" dirty="0"/>
              <a:t>1 Gigabyte – 1024 Megabytes</a:t>
            </a:r>
          </a:p>
          <a:p>
            <a:r>
              <a:rPr lang="en-US" sz="2400" dirty="0"/>
              <a:t>1 Terabyte – 1024 Gigabytes</a:t>
            </a:r>
          </a:p>
          <a:p>
            <a:r>
              <a:rPr lang="en-US" sz="2400" dirty="0"/>
              <a:t>1 </a:t>
            </a:r>
            <a:r>
              <a:rPr lang="en-US" sz="2400" dirty="0" err="1"/>
              <a:t>Petabyte</a:t>
            </a:r>
            <a:r>
              <a:rPr lang="en-US" sz="2400" dirty="0"/>
              <a:t> – 1024 Terabytes</a:t>
            </a:r>
          </a:p>
          <a:p>
            <a:endParaRPr lang="en-US" sz="2800" dirty="0"/>
          </a:p>
        </p:txBody>
      </p:sp>
      <p:sp>
        <p:nvSpPr>
          <p:cNvPr id="2" name="Footer Placeholder 1">
            <a:extLst>
              <a:ext uri="{FF2B5EF4-FFF2-40B4-BE49-F238E27FC236}">
                <a16:creationId xmlns:a16="http://schemas.microsoft.com/office/drawing/2014/main" id="{66B206E6-3101-B6B7-0ADD-EF819CC5507C}"/>
              </a:ext>
            </a:extLst>
          </p:cNvPr>
          <p:cNvSpPr>
            <a:spLocks noGrp="1"/>
          </p:cNvSpPr>
          <p:nvPr>
            <p:ph type="ftr" sz="quarter" idx="11"/>
          </p:nvPr>
        </p:nvSpPr>
        <p:spPr/>
        <p:txBody>
          <a:bodyPr/>
          <a:lstStyle/>
          <a:p>
            <a:r>
              <a:rPr lang="en-US"/>
              <a:t>©Syncrocore Technologies</a:t>
            </a:r>
          </a:p>
        </p:txBody>
      </p:sp>
      <p:pic>
        <p:nvPicPr>
          <p:cNvPr id="5" name="Picture 4">
            <a:extLst>
              <a:ext uri="{FF2B5EF4-FFF2-40B4-BE49-F238E27FC236}">
                <a16:creationId xmlns:a16="http://schemas.microsoft.com/office/drawing/2014/main" id="{66B1321B-B1D0-A23F-9BD8-F2E97F72D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7813" y="0"/>
            <a:ext cx="2066925" cy="416099"/>
          </a:xfrm>
          <a:prstGeom prst="rect">
            <a:avLst/>
          </a:prstGeom>
        </p:spPr>
      </p:pic>
      <p:pic>
        <p:nvPicPr>
          <p:cNvPr id="6" name="Picture 5">
            <a:extLst>
              <a:ext uri="{FF2B5EF4-FFF2-40B4-BE49-F238E27FC236}">
                <a16:creationId xmlns:a16="http://schemas.microsoft.com/office/drawing/2014/main" id="{964DB68C-4B15-19E1-9799-758C83A34A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278971"/>
            <a:ext cx="685800" cy="57902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 calcmode="lin" valueType="num">
                                      <p:cBhvr additive="base">
                                        <p:cTn id="4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anim calcmode="lin" valueType="num">
                                      <p:cBhvr additive="base">
                                        <p:cTn id="5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495300" y="609600"/>
            <a:ext cx="8915400" cy="1143000"/>
          </a:xfrm>
          <a:prstGeom prst="rect">
            <a:avLst/>
          </a:prstGeo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b="1" dirty="0">
                <a:solidFill>
                  <a:schemeClr val="accent1"/>
                </a:solidFill>
                <a:latin typeface="Arial Black" panose="020B0A04020102020204" pitchFamily="34" charset="0"/>
                <a:cs typeface="Times New Roman" pitchFamily="18" charset="0"/>
              </a:rPr>
              <a:t>Objectives</a:t>
            </a:r>
            <a:endParaRPr lang="en-GB" sz="2400" b="1" dirty="0">
              <a:solidFill>
                <a:schemeClr val="accent1"/>
              </a:solidFill>
              <a:latin typeface="Arial Black" panose="020B0A04020102020204" pitchFamily="34" charset="0"/>
              <a:cs typeface="Times New Roman" pitchFamily="18" charset="0"/>
            </a:endParaRPr>
          </a:p>
        </p:txBody>
      </p:sp>
      <p:sp>
        <p:nvSpPr>
          <p:cNvPr id="6147" name="Rectangle 2"/>
          <p:cNvSpPr>
            <a:spLocks noGrp="1" noChangeArrowheads="1"/>
          </p:cNvSpPr>
          <p:nvPr>
            <p:ph idx="1"/>
          </p:nvPr>
        </p:nvSpPr>
        <p:spPr>
          <a:prstGeom prst="rect">
            <a:avLst/>
          </a:prstGeom>
        </p:spPr>
        <p:txBody>
          <a:bodyPr/>
          <a:lstStyle/>
          <a:p>
            <a:pPr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latin typeface="Calibri" pitchFamily="34" charset="0"/>
                <a:cs typeface="Times New Roman" pitchFamily="18" charset="0"/>
              </a:rPr>
              <a:t>At the end of this lecture, students will be able to</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200" dirty="0">
                <a:latin typeface="Calibri" pitchFamily="34" charset="0"/>
                <a:cs typeface="Times New Roman" pitchFamily="18" charset="0"/>
              </a:rPr>
              <a:t>Explain decimal, binary, octal and hexadecimal number systems</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200" dirty="0">
                <a:latin typeface="Calibri" pitchFamily="34" charset="0"/>
                <a:cs typeface="Times New Roman" pitchFamily="18" charset="0"/>
              </a:rPr>
              <a:t>Apply method for conversion between binary, hexadecimal and decimal number systems</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200" dirty="0">
                <a:latin typeface="Calibri" pitchFamily="34" charset="0"/>
                <a:cs typeface="Times New Roman" pitchFamily="18" charset="0"/>
              </a:rPr>
              <a:t>Represent  a binary number in 2’s Complement notation</a:t>
            </a:r>
          </a:p>
        </p:txBody>
      </p:sp>
      <p:sp>
        <p:nvSpPr>
          <p:cNvPr id="2" name="Footer Placeholder 1">
            <a:extLst>
              <a:ext uri="{FF2B5EF4-FFF2-40B4-BE49-F238E27FC236}">
                <a16:creationId xmlns:a16="http://schemas.microsoft.com/office/drawing/2014/main" id="{FB7D9E28-838F-7937-8992-201C3E2CFB44}"/>
              </a:ext>
            </a:extLst>
          </p:cNvPr>
          <p:cNvSpPr>
            <a:spLocks noGrp="1"/>
          </p:cNvSpPr>
          <p:nvPr>
            <p:ph type="ftr" sz="quarter" idx="11"/>
          </p:nvPr>
        </p:nvSpPr>
        <p:spPr/>
        <p:txBody>
          <a:bodyPr/>
          <a:lstStyle/>
          <a:p>
            <a:r>
              <a:rPr lang="en-US"/>
              <a:t>©Syncrocore Technologies</a:t>
            </a:r>
          </a:p>
        </p:txBody>
      </p:sp>
      <p:pic>
        <p:nvPicPr>
          <p:cNvPr id="3" name="Picture 2">
            <a:extLst>
              <a:ext uri="{FF2B5EF4-FFF2-40B4-BE49-F238E27FC236}">
                <a16:creationId xmlns:a16="http://schemas.microsoft.com/office/drawing/2014/main" id="{0AD25101-1A56-8D78-E2BF-82F2732733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7813" y="0"/>
            <a:ext cx="2066925" cy="416099"/>
          </a:xfrm>
          <a:prstGeom prst="rect">
            <a:avLst/>
          </a:prstGeom>
        </p:spPr>
      </p:pic>
      <p:pic>
        <p:nvPicPr>
          <p:cNvPr id="4" name="Picture 3">
            <a:extLst>
              <a:ext uri="{FF2B5EF4-FFF2-40B4-BE49-F238E27FC236}">
                <a16:creationId xmlns:a16="http://schemas.microsoft.com/office/drawing/2014/main" id="{E6D70520-FE8C-1284-CB4F-97DFFCAA3A4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278971"/>
            <a:ext cx="685800" cy="579029"/>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chemeClr val="accent1"/>
                </a:solidFill>
                <a:latin typeface="Arial Black" panose="020B0A04020102020204" pitchFamily="34" charset="0"/>
              </a:rPr>
              <a:t>Summary</a:t>
            </a:r>
            <a:endParaRPr lang="en-GB" sz="4000" dirty="0">
              <a:solidFill>
                <a:schemeClr val="accent1"/>
              </a:solidFill>
              <a:latin typeface="Arial Black" panose="020B0A04020102020204" pitchFamily="34" charset="0"/>
            </a:endParaRPr>
          </a:p>
        </p:txBody>
      </p:sp>
      <p:sp>
        <p:nvSpPr>
          <p:cNvPr id="3" name="Content Placeholder 2"/>
          <p:cNvSpPr>
            <a:spLocks noGrp="1"/>
          </p:cNvSpPr>
          <p:nvPr>
            <p:ph idx="1"/>
          </p:nvPr>
        </p:nvSpPr>
        <p:spPr>
          <a:xfrm>
            <a:off x="495300" y="1295400"/>
            <a:ext cx="8915400" cy="4830765"/>
          </a:xfrm>
        </p:spPr>
        <p:txBody>
          <a:bodyPr/>
          <a:lstStyle/>
          <a:p>
            <a:pPr algn="just"/>
            <a:r>
              <a:rPr lang="en-US" sz="2400" dirty="0">
                <a:latin typeface="Calibri" pitchFamily="34" charset="0"/>
                <a:cs typeface="Times New Roman" pitchFamily="18" charset="0"/>
              </a:rPr>
              <a:t>There are different number systems created with different symbols</a:t>
            </a:r>
          </a:p>
          <a:p>
            <a:pPr algn="just"/>
            <a:r>
              <a:rPr lang="en-US" sz="2400" dirty="0">
                <a:latin typeface="Calibri" pitchFamily="34" charset="0"/>
                <a:cs typeface="Times New Roman" pitchFamily="18" charset="0"/>
              </a:rPr>
              <a:t>Number systems are represented with base that specifies the number of symbols used</a:t>
            </a:r>
          </a:p>
          <a:p>
            <a:pPr algn="just"/>
            <a:r>
              <a:rPr lang="en-US" sz="2400" dirty="0">
                <a:latin typeface="Calibri" pitchFamily="34" charset="0"/>
                <a:cs typeface="Times New Roman" pitchFamily="18" charset="0"/>
              </a:rPr>
              <a:t>A number’s value in decimal system can be found by calculating the sum of the products of each digit and the base raised to the power of the digit’s position from right corner</a:t>
            </a:r>
          </a:p>
          <a:p>
            <a:pPr algn="just"/>
            <a:r>
              <a:rPr lang="en-US" sz="2400" dirty="0">
                <a:latin typeface="Calibri" pitchFamily="34" charset="0"/>
                <a:cs typeface="Times New Roman" pitchFamily="18" charset="0"/>
              </a:rPr>
              <a:t>Binary number system is used in computers</a:t>
            </a:r>
          </a:p>
          <a:p>
            <a:pPr algn="just"/>
            <a:r>
              <a:rPr lang="en-US" sz="2400" dirty="0">
                <a:latin typeface="Calibri" pitchFamily="34" charset="0"/>
                <a:cs typeface="Times New Roman" pitchFamily="18" charset="0"/>
              </a:rPr>
              <a:t>Computer memory sizes are expressed in bits, nibbles, and bytes</a:t>
            </a:r>
          </a:p>
          <a:p>
            <a:pPr algn="just"/>
            <a:r>
              <a:rPr lang="en-US" sz="2400" dirty="0">
                <a:latin typeface="Calibri" pitchFamily="34" charset="0"/>
                <a:cs typeface="Times New Roman" pitchFamily="18" charset="0"/>
              </a:rPr>
              <a:t>The complement of a number is the number obtained with inversion of its bits</a:t>
            </a:r>
          </a:p>
          <a:p>
            <a:pPr algn="just"/>
            <a:r>
              <a:rPr lang="en-US" sz="2400" dirty="0">
                <a:latin typeface="Calibri" pitchFamily="34" charset="0"/>
                <a:cs typeface="Times New Roman" pitchFamily="18" charset="0"/>
              </a:rPr>
              <a:t>The 2’s complement of a number is the number obtained by subtracting the number from 2</a:t>
            </a:r>
            <a:r>
              <a:rPr lang="en-US" sz="2400" baseline="30000" dirty="0">
                <a:latin typeface="Calibri" pitchFamily="34" charset="0"/>
                <a:cs typeface="Times New Roman" pitchFamily="18" charset="0"/>
              </a:rPr>
              <a:t>N</a:t>
            </a:r>
            <a:r>
              <a:rPr lang="en-US" sz="2400" dirty="0">
                <a:latin typeface="Calibri" pitchFamily="34" charset="0"/>
                <a:cs typeface="Times New Roman" pitchFamily="18" charset="0"/>
              </a:rPr>
              <a:t>, where N is number of bits in the number</a:t>
            </a:r>
            <a:endParaRPr lang="en-US" sz="2400" baseline="30000" dirty="0">
              <a:latin typeface="Calibri" pitchFamily="34" charset="0"/>
              <a:cs typeface="Times New Roman" pitchFamily="18" charset="0"/>
            </a:endParaRPr>
          </a:p>
          <a:p>
            <a:pPr algn="just"/>
            <a:endParaRPr lang="en-GB" sz="2400" dirty="0">
              <a:latin typeface="Calibri" pitchFamily="34" charset="0"/>
              <a:cs typeface="Times New Roman" pitchFamily="18" charset="0"/>
            </a:endParaRPr>
          </a:p>
        </p:txBody>
      </p:sp>
      <p:sp>
        <p:nvSpPr>
          <p:cNvPr id="4" name="Footer Placeholder 3">
            <a:extLst>
              <a:ext uri="{FF2B5EF4-FFF2-40B4-BE49-F238E27FC236}">
                <a16:creationId xmlns:a16="http://schemas.microsoft.com/office/drawing/2014/main" id="{1D95C3AA-B242-924B-9214-26337CA26C35}"/>
              </a:ext>
            </a:extLst>
          </p:cNvPr>
          <p:cNvSpPr>
            <a:spLocks noGrp="1"/>
          </p:cNvSpPr>
          <p:nvPr>
            <p:ph type="ftr" sz="quarter" idx="11"/>
          </p:nvPr>
        </p:nvSpPr>
        <p:spPr/>
        <p:txBody>
          <a:bodyPr/>
          <a:lstStyle/>
          <a:p>
            <a:r>
              <a:rPr lang="en-US"/>
              <a:t>©Syncrocore Technologies</a:t>
            </a:r>
          </a:p>
        </p:txBody>
      </p:sp>
      <p:pic>
        <p:nvPicPr>
          <p:cNvPr id="7" name="Picture 6">
            <a:extLst>
              <a:ext uri="{FF2B5EF4-FFF2-40B4-BE49-F238E27FC236}">
                <a16:creationId xmlns:a16="http://schemas.microsoft.com/office/drawing/2014/main" id="{65657078-C485-2E10-E56D-C8B658732D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813" y="0"/>
            <a:ext cx="2066925" cy="416099"/>
          </a:xfrm>
          <a:prstGeom prst="rect">
            <a:avLst/>
          </a:prstGeom>
        </p:spPr>
      </p:pic>
      <p:pic>
        <p:nvPicPr>
          <p:cNvPr id="8" name="Picture 7">
            <a:extLst>
              <a:ext uri="{FF2B5EF4-FFF2-40B4-BE49-F238E27FC236}">
                <a16:creationId xmlns:a16="http://schemas.microsoft.com/office/drawing/2014/main" id="{E244B2A7-7848-07C6-CB96-2D806E31C9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78971"/>
            <a:ext cx="685800" cy="57902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5300" y="631031"/>
            <a:ext cx="8915400" cy="1112838"/>
          </a:xfrm>
        </p:spPr>
        <p:txBody>
          <a:bodyPr/>
          <a:lstStyle/>
          <a:p>
            <a:r>
              <a:rPr lang="en-US" sz="4000" dirty="0">
                <a:solidFill>
                  <a:schemeClr val="accent1"/>
                </a:solidFill>
                <a:latin typeface="Arial Black" panose="020B0A04020102020204" pitchFamily="34" charset="0"/>
              </a:rPr>
              <a:t>Contents</a:t>
            </a:r>
          </a:p>
        </p:txBody>
      </p:sp>
      <p:sp>
        <p:nvSpPr>
          <p:cNvPr id="7171" name="Rectangle 3"/>
          <p:cNvSpPr>
            <a:spLocks noGrp="1" noChangeArrowheads="1"/>
          </p:cNvSpPr>
          <p:nvPr>
            <p:ph idx="1"/>
          </p:nvPr>
        </p:nvSpPr>
        <p:spPr>
          <a:xfrm>
            <a:off x="495300" y="1417637"/>
            <a:ext cx="8915400" cy="4708527"/>
          </a:xfrm>
        </p:spPr>
        <p:txBody>
          <a:bodyPr/>
          <a:lstStyle/>
          <a:p>
            <a:pPr algn="just"/>
            <a:r>
              <a:rPr lang="en-US" sz="2400" dirty="0">
                <a:latin typeface="Calibri" pitchFamily="34" charset="0"/>
                <a:cs typeface="Times New Roman" pitchFamily="18" charset="0"/>
              </a:rPr>
              <a:t>Number Systems</a:t>
            </a:r>
          </a:p>
          <a:p>
            <a:pPr algn="just"/>
            <a:r>
              <a:rPr lang="en-US" sz="2400" dirty="0">
                <a:latin typeface="Calibri" pitchFamily="34" charset="0"/>
                <a:cs typeface="Times New Roman" pitchFamily="18" charset="0"/>
              </a:rPr>
              <a:t>Conversion of number systems</a:t>
            </a:r>
          </a:p>
          <a:p>
            <a:pPr algn="just"/>
            <a:r>
              <a:rPr lang="en-US" sz="2400" dirty="0">
                <a:latin typeface="Calibri" pitchFamily="34" charset="0"/>
                <a:cs typeface="Times New Roman" pitchFamily="18" charset="0"/>
              </a:rPr>
              <a:t>Complement Notation</a:t>
            </a:r>
          </a:p>
          <a:p>
            <a:pPr algn="just"/>
            <a:endParaRPr lang="en-US" sz="2400" dirty="0">
              <a:latin typeface="Calibri" pitchFamily="34" charset="0"/>
              <a:cs typeface="Times New Roman" pitchFamily="18" charset="0"/>
            </a:endParaRPr>
          </a:p>
          <a:p>
            <a:pPr algn="just"/>
            <a:endParaRPr lang="en-US" sz="2400" dirty="0">
              <a:latin typeface="Calibri" pitchFamily="34" charset="0"/>
              <a:cs typeface="Times New Roman" pitchFamily="18" charset="0"/>
            </a:endParaRPr>
          </a:p>
          <a:p>
            <a:pPr algn="just"/>
            <a:endParaRPr lang="en-US" sz="2400" dirty="0">
              <a:latin typeface="Calibri" pitchFamily="34" charset="0"/>
              <a:cs typeface="Times New Roman" pitchFamily="18" charset="0"/>
            </a:endParaRPr>
          </a:p>
          <a:p>
            <a:pPr algn="just"/>
            <a:endParaRPr lang="en-US" sz="2400" dirty="0">
              <a:latin typeface="Calibri" pitchFamily="34" charset="0"/>
              <a:cs typeface="Times New Roman" pitchFamily="18" charset="0"/>
            </a:endParaRPr>
          </a:p>
        </p:txBody>
      </p:sp>
      <p:sp>
        <p:nvSpPr>
          <p:cNvPr id="2" name="Footer Placeholder 1">
            <a:extLst>
              <a:ext uri="{FF2B5EF4-FFF2-40B4-BE49-F238E27FC236}">
                <a16:creationId xmlns:a16="http://schemas.microsoft.com/office/drawing/2014/main" id="{6F0630E6-51CC-8D38-3524-A46535D14075}"/>
              </a:ext>
            </a:extLst>
          </p:cNvPr>
          <p:cNvSpPr>
            <a:spLocks noGrp="1"/>
          </p:cNvSpPr>
          <p:nvPr>
            <p:ph type="ftr" sz="quarter" idx="11"/>
          </p:nvPr>
        </p:nvSpPr>
        <p:spPr/>
        <p:txBody>
          <a:bodyPr/>
          <a:lstStyle/>
          <a:p>
            <a:r>
              <a:rPr lang="en-US"/>
              <a:t>©Syncrocore Technologies</a:t>
            </a:r>
          </a:p>
        </p:txBody>
      </p:sp>
      <p:pic>
        <p:nvPicPr>
          <p:cNvPr id="3" name="Picture 2">
            <a:extLst>
              <a:ext uri="{FF2B5EF4-FFF2-40B4-BE49-F238E27FC236}">
                <a16:creationId xmlns:a16="http://schemas.microsoft.com/office/drawing/2014/main" id="{19B71FFC-EC62-A60B-B682-B7239E938F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7813" y="0"/>
            <a:ext cx="2066925" cy="416099"/>
          </a:xfrm>
          <a:prstGeom prst="rect">
            <a:avLst/>
          </a:prstGeom>
        </p:spPr>
      </p:pic>
      <p:pic>
        <p:nvPicPr>
          <p:cNvPr id="4" name="Picture 3">
            <a:extLst>
              <a:ext uri="{FF2B5EF4-FFF2-40B4-BE49-F238E27FC236}">
                <a16:creationId xmlns:a16="http://schemas.microsoft.com/office/drawing/2014/main" id="{A0CB5402-3299-DD04-B919-043474AD7E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278971"/>
            <a:ext cx="685800" cy="579029"/>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5300" y="304800"/>
            <a:ext cx="8915400" cy="1112838"/>
          </a:xfrm>
        </p:spPr>
        <p:txBody>
          <a:bodyPr/>
          <a:lstStyle/>
          <a:p>
            <a:r>
              <a:rPr lang="en-US" sz="4000" dirty="0">
                <a:solidFill>
                  <a:schemeClr val="accent1"/>
                </a:solidFill>
                <a:latin typeface="Arial Black" panose="020B0A04020102020204" pitchFamily="34" charset="0"/>
              </a:rPr>
              <a:t>Question</a:t>
            </a:r>
          </a:p>
        </p:txBody>
      </p:sp>
      <p:sp>
        <p:nvSpPr>
          <p:cNvPr id="7171" name="Rectangle 3"/>
          <p:cNvSpPr>
            <a:spLocks noGrp="1" noChangeArrowheads="1"/>
          </p:cNvSpPr>
          <p:nvPr>
            <p:ph idx="1"/>
          </p:nvPr>
        </p:nvSpPr>
        <p:spPr>
          <a:xfrm>
            <a:off x="495300" y="1219201"/>
            <a:ext cx="8915400" cy="4906964"/>
          </a:xfrm>
        </p:spPr>
        <p:txBody>
          <a:bodyPr/>
          <a:lstStyle/>
          <a:p>
            <a:pPr marL="0" indent="0" algn="just">
              <a:buNone/>
            </a:pPr>
            <a:r>
              <a:rPr lang="en-US" sz="2400" dirty="0">
                <a:latin typeface="Calibri" pitchFamily="34" charset="0"/>
                <a:cs typeface="Times New Roman" pitchFamily="18" charset="0"/>
              </a:rPr>
              <a:t>Computers understand numbers only… How can it work with other data such as strings, real values, etc?</a:t>
            </a:r>
          </a:p>
          <a:p>
            <a:pPr algn="just"/>
            <a:endParaRPr lang="en-US" sz="2400" dirty="0">
              <a:latin typeface="Calibri" pitchFamily="34" charset="0"/>
              <a:cs typeface="Times New Roman" pitchFamily="18" charset="0"/>
            </a:endParaRPr>
          </a:p>
        </p:txBody>
      </p:sp>
      <p:pic>
        <p:nvPicPr>
          <p:cNvPr id="4" name="Picture 3" descr="robo.jpg"/>
          <p:cNvPicPr>
            <a:picLocks noChangeAspect="1"/>
          </p:cNvPicPr>
          <p:nvPr/>
        </p:nvPicPr>
        <p:blipFill>
          <a:blip r:embed="rId3"/>
          <a:stretch>
            <a:fillRect/>
          </a:stretch>
        </p:blipFill>
        <p:spPr>
          <a:xfrm>
            <a:off x="2133600" y="2076450"/>
            <a:ext cx="7391400" cy="4619625"/>
          </a:xfrm>
          <a:prstGeom prst="rect">
            <a:avLst/>
          </a:prstGeom>
        </p:spPr>
      </p:pic>
      <p:sp>
        <p:nvSpPr>
          <p:cNvPr id="2" name="Footer Placeholder 1">
            <a:extLst>
              <a:ext uri="{FF2B5EF4-FFF2-40B4-BE49-F238E27FC236}">
                <a16:creationId xmlns:a16="http://schemas.microsoft.com/office/drawing/2014/main" id="{27B21EC1-32DE-BE32-DC12-FCE9EF6AC567}"/>
              </a:ext>
            </a:extLst>
          </p:cNvPr>
          <p:cNvSpPr>
            <a:spLocks noGrp="1"/>
          </p:cNvSpPr>
          <p:nvPr>
            <p:ph type="ftr" sz="quarter" idx="11"/>
          </p:nvPr>
        </p:nvSpPr>
        <p:spPr/>
        <p:txBody>
          <a:bodyPr/>
          <a:lstStyle/>
          <a:p>
            <a:r>
              <a:rPr lang="en-US"/>
              <a:t>©Syncrocore Technologies</a:t>
            </a:r>
          </a:p>
        </p:txBody>
      </p:sp>
      <p:pic>
        <p:nvPicPr>
          <p:cNvPr id="3" name="Picture 2">
            <a:extLst>
              <a:ext uri="{FF2B5EF4-FFF2-40B4-BE49-F238E27FC236}">
                <a16:creationId xmlns:a16="http://schemas.microsoft.com/office/drawing/2014/main" id="{C5E5C42B-4500-1C52-81DB-40CE612F8B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278971"/>
            <a:ext cx="685800" cy="579029"/>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000" dirty="0">
                <a:solidFill>
                  <a:schemeClr val="accent1"/>
                </a:solidFill>
                <a:latin typeface="Arial Black" panose="020B0A04020102020204" pitchFamily="34" charset="0"/>
              </a:rPr>
              <a:t>Decimal Number Systems</a:t>
            </a:r>
          </a:p>
        </p:txBody>
      </p:sp>
      <p:sp>
        <p:nvSpPr>
          <p:cNvPr id="4" name="Content Placeholder 3"/>
          <p:cNvSpPr>
            <a:spLocks noGrp="1"/>
          </p:cNvSpPr>
          <p:nvPr>
            <p:ph idx="1"/>
          </p:nvPr>
        </p:nvSpPr>
        <p:spPr>
          <a:xfrm>
            <a:off x="457200" y="1417638"/>
            <a:ext cx="8915400" cy="5211762"/>
          </a:xfrm>
        </p:spPr>
        <p:txBody>
          <a:bodyPr/>
          <a:lstStyle/>
          <a:p>
            <a:r>
              <a:rPr lang="en-US" sz="2400" dirty="0"/>
              <a:t>Decimal Number System – What we generally use</a:t>
            </a:r>
          </a:p>
          <a:p>
            <a:r>
              <a:rPr lang="en-US" sz="2400" b="1" dirty="0"/>
              <a:t>1</a:t>
            </a:r>
            <a:r>
              <a:rPr lang="en-US" sz="2400" b="1" dirty="0">
                <a:solidFill>
                  <a:srgbClr val="009900"/>
                </a:solidFill>
              </a:rPr>
              <a:t>0</a:t>
            </a:r>
            <a:r>
              <a:rPr lang="en-US" sz="2400" b="1" dirty="0">
                <a:solidFill>
                  <a:srgbClr val="FF0000"/>
                </a:solidFill>
              </a:rPr>
              <a:t>2</a:t>
            </a:r>
            <a:r>
              <a:rPr lang="en-US" sz="2400" b="1" dirty="0">
                <a:solidFill>
                  <a:srgbClr val="7030A0"/>
                </a:solidFill>
              </a:rPr>
              <a:t>8</a:t>
            </a:r>
          </a:p>
          <a:p>
            <a:pPr lvl="1"/>
            <a:r>
              <a:rPr lang="en-US" sz="2400" dirty="0">
                <a:solidFill>
                  <a:srgbClr val="7030A0"/>
                </a:solidFill>
              </a:rPr>
              <a:t>Units place: 8</a:t>
            </a:r>
          </a:p>
          <a:p>
            <a:pPr lvl="1"/>
            <a:r>
              <a:rPr lang="en-US" sz="2400" dirty="0">
                <a:solidFill>
                  <a:srgbClr val="FF0000"/>
                </a:solidFill>
              </a:rPr>
              <a:t>Tenths place:2</a:t>
            </a:r>
          </a:p>
          <a:p>
            <a:pPr lvl="1"/>
            <a:r>
              <a:rPr lang="en-US" sz="2400" dirty="0">
                <a:solidFill>
                  <a:srgbClr val="009900"/>
                </a:solidFill>
              </a:rPr>
              <a:t>Hundreds place:0</a:t>
            </a:r>
          </a:p>
          <a:p>
            <a:pPr lvl="1"/>
            <a:r>
              <a:rPr lang="en-US" sz="2400" dirty="0"/>
              <a:t>Thousands place:1</a:t>
            </a:r>
          </a:p>
          <a:p>
            <a:endParaRPr lang="en-US" sz="2400" dirty="0"/>
          </a:p>
          <a:p>
            <a:r>
              <a:rPr lang="en-US" sz="2400" dirty="0"/>
              <a:t>Actual meaning</a:t>
            </a:r>
          </a:p>
          <a:p>
            <a:pPr lvl="1"/>
            <a:r>
              <a:rPr lang="en-US" sz="2400" dirty="0">
                <a:solidFill>
                  <a:srgbClr val="7030A0"/>
                </a:solidFill>
              </a:rPr>
              <a:t>8x10</a:t>
            </a:r>
            <a:r>
              <a:rPr lang="en-US" sz="2400" baseline="30000" dirty="0">
                <a:solidFill>
                  <a:srgbClr val="7030A0"/>
                </a:solidFill>
              </a:rPr>
              <a:t>0</a:t>
            </a:r>
            <a:r>
              <a:rPr lang="en-US" sz="2400" dirty="0"/>
              <a:t>+</a:t>
            </a:r>
            <a:r>
              <a:rPr lang="en-US" sz="2400" dirty="0">
                <a:solidFill>
                  <a:srgbClr val="FF0000"/>
                </a:solidFill>
              </a:rPr>
              <a:t>2x10</a:t>
            </a:r>
            <a:r>
              <a:rPr lang="en-US" sz="2400" baseline="30000" dirty="0">
                <a:solidFill>
                  <a:srgbClr val="FF0000"/>
                </a:solidFill>
              </a:rPr>
              <a:t>1</a:t>
            </a:r>
            <a:r>
              <a:rPr lang="en-US" sz="2400" dirty="0"/>
              <a:t>+</a:t>
            </a:r>
            <a:r>
              <a:rPr lang="en-US" sz="2400" dirty="0">
                <a:solidFill>
                  <a:srgbClr val="009900"/>
                </a:solidFill>
              </a:rPr>
              <a:t>0x10</a:t>
            </a:r>
            <a:r>
              <a:rPr lang="en-US" sz="2400" baseline="30000" dirty="0">
                <a:solidFill>
                  <a:srgbClr val="009900"/>
                </a:solidFill>
              </a:rPr>
              <a:t>2</a:t>
            </a:r>
            <a:r>
              <a:rPr lang="en-US" sz="2400" dirty="0"/>
              <a:t>+1x10</a:t>
            </a:r>
            <a:r>
              <a:rPr lang="en-US" sz="2400" baseline="30000" dirty="0"/>
              <a:t>3</a:t>
            </a:r>
          </a:p>
          <a:p>
            <a:pPr lvl="1"/>
            <a:r>
              <a:rPr lang="en-US" sz="2400" dirty="0"/>
              <a:t>10 is the </a:t>
            </a:r>
            <a:r>
              <a:rPr lang="en-US" sz="2400" b="1" i="1" dirty="0"/>
              <a:t>‘Base’ </a:t>
            </a:r>
            <a:r>
              <a:rPr lang="en-US" sz="2400" dirty="0"/>
              <a:t>as there are </a:t>
            </a:r>
            <a:r>
              <a:rPr lang="en-US" sz="2400" b="1" i="1" dirty="0"/>
              <a:t>10 possible symbols {0-9}</a:t>
            </a:r>
          </a:p>
          <a:p>
            <a:pPr lvl="1"/>
            <a:r>
              <a:rPr lang="en-US" sz="2400" dirty="0"/>
              <a:t> Hence we call the number system as </a:t>
            </a:r>
            <a:r>
              <a:rPr lang="en-US" sz="2400" b="1" i="1" dirty="0"/>
              <a:t>‘Decimal’</a:t>
            </a:r>
          </a:p>
        </p:txBody>
      </p:sp>
      <p:sp>
        <p:nvSpPr>
          <p:cNvPr id="2" name="Footer Placeholder 1">
            <a:extLst>
              <a:ext uri="{FF2B5EF4-FFF2-40B4-BE49-F238E27FC236}">
                <a16:creationId xmlns:a16="http://schemas.microsoft.com/office/drawing/2014/main" id="{296C6B5D-FEF0-2DA9-5A3D-36B7032EF503}"/>
              </a:ext>
            </a:extLst>
          </p:cNvPr>
          <p:cNvSpPr>
            <a:spLocks noGrp="1"/>
          </p:cNvSpPr>
          <p:nvPr>
            <p:ph type="ftr" sz="quarter" idx="11"/>
          </p:nvPr>
        </p:nvSpPr>
        <p:spPr/>
        <p:txBody>
          <a:bodyPr/>
          <a:lstStyle/>
          <a:p>
            <a:r>
              <a:rPr lang="en-US"/>
              <a:t>©Syncrocore Technologies</a:t>
            </a:r>
          </a:p>
        </p:txBody>
      </p:sp>
      <p:pic>
        <p:nvPicPr>
          <p:cNvPr id="3" name="Picture 2">
            <a:extLst>
              <a:ext uri="{FF2B5EF4-FFF2-40B4-BE49-F238E27FC236}">
                <a16:creationId xmlns:a16="http://schemas.microsoft.com/office/drawing/2014/main" id="{2CE3C0F9-FC1B-441C-3FAF-142A0ED4A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7813" y="0"/>
            <a:ext cx="2066925" cy="416099"/>
          </a:xfrm>
          <a:prstGeom prst="rect">
            <a:avLst/>
          </a:prstGeom>
        </p:spPr>
      </p:pic>
      <p:pic>
        <p:nvPicPr>
          <p:cNvPr id="5" name="Picture 4">
            <a:extLst>
              <a:ext uri="{FF2B5EF4-FFF2-40B4-BE49-F238E27FC236}">
                <a16:creationId xmlns:a16="http://schemas.microsoft.com/office/drawing/2014/main" id="{5B946960-3418-370E-0632-0B9886866A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278971"/>
            <a:ext cx="685800" cy="579029"/>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accent1"/>
                </a:solidFill>
                <a:latin typeface="Arial Black" panose="020B0A04020102020204" pitchFamily="34" charset="0"/>
              </a:rPr>
              <a:t>Numeral Systems Conversion Table</a:t>
            </a:r>
            <a:br>
              <a:rPr lang="en-US" sz="2800" dirty="0"/>
            </a:br>
            <a:endParaRPr lang="en-GB" sz="2800" dirty="0"/>
          </a:p>
        </p:txBody>
      </p:sp>
      <p:pic>
        <p:nvPicPr>
          <p:cNvPr id="1026" name="Picture 2"/>
          <p:cNvPicPr>
            <a:picLocks noGrp="1" noChangeAspect="1" noChangeArrowheads="1"/>
          </p:cNvPicPr>
          <p:nvPr>
            <p:ph idx="1"/>
          </p:nvPr>
        </p:nvPicPr>
        <p:blipFill>
          <a:blip r:embed="rId2"/>
          <a:stretch>
            <a:fillRect/>
          </a:stretch>
        </p:blipFill>
        <p:spPr bwMode="auto">
          <a:xfrm>
            <a:off x="2743200" y="1309634"/>
            <a:ext cx="4419599" cy="5107094"/>
          </a:xfrm>
          <a:prstGeom prst="rect">
            <a:avLst/>
          </a:prstGeom>
          <a:noFill/>
          <a:ln w="9525">
            <a:noFill/>
            <a:miter lim="800000"/>
            <a:headEnd/>
            <a:tailEnd/>
          </a:ln>
          <a:effectLst/>
        </p:spPr>
      </p:pic>
      <p:sp>
        <p:nvSpPr>
          <p:cNvPr id="3" name="Footer Placeholder 2">
            <a:extLst>
              <a:ext uri="{FF2B5EF4-FFF2-40B4-BE49-F238E27FC236}">
                <a16:creationId xmlns:a16="http://schemas.microsoft.com/office/drawing/2014/main" id="{8CC663AB-8F66-9D84-2F2E-435160317758}"/>
              </a:ext>
            </a:extLst>
          </p:cNvPr>
          <p:cNvSpPr>
            <a:spLocks noGrp="1"/>
          </p:cNvSpPr>
          <p:nvPr>
            <p:ph type="ftr" sz="quarter" idx="11"/>
          </p:nvPr>
        </p:nvSpPr>
        <p:spPr/>
        <p:txBody>
          <a:bodyPr/>
          <a:lstStyle/>
          <a:p>
            <a:r>
              <a:rPr lang="en-US"/>
              <a:t>©Syncrocore Technologies</a:t>
            </a:r>
          </a:p>
        </p:txBody>
      </p:sp>
      <p:pic>
        <p:nvPicPr>
          <p:cNvPr id="4" name="Picture 3">
            <a:extLst>
              <a:ext uri="{FF2B5EF4-FFF2-40B4-BE49-F238E27FC236}">
                <a16:creationId xmlns:a16="http://schemas.microsoft.com/office/drawing/2014/main" id="{8FDEDAAA-392D-0334-0B90-DA8F27759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7813" y="0"/>
            <a:ext cx="2066925" cy="416099"/>
          </a:xfrm>
          <a:prstGeom prst="rect">
            <a:avLst/>
          </a:prstGeom>
        </p:spPr>
      </p:pic>
      <p:pic>
        <p:nvPicPr>
          <p:cNvPr id="5" name="Picture 4">
            <a:extLst>
              <a:ext uri="{FF2B5EF4-FFF2-40B4-BE49-F238E27FC236}">
                <a16:creationId xmlns:a16="http://schemas.microsoft.com/office/drawing/2014/main" id="{CEA6224F-DC8D-1020-84E9-75C3FEF163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278971"/>
            <a:ext cx="685800" cy="5790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000" dirty="0">
                <a:solidFill>
                  <a:schemeClr val="accent1"/>
                </a:solidFill>
                <a:latin typeface="Arial Black" panose="020B0A04020102020204" pitchFamily="34" charset="0"/>
              </a:rPr>
              <a:t>Binary Number System</a:t>
            </a:r>
          </a:p>
        </p:txBody>
      </p:sp>
      <p:sp>
        <p:nvSpPr>
          <p:cNvPr id="4" name="Content Placeholder 3"/>
          <p:cNvSpPr>
            <a:spLocks noGrp="1"/>
          </p:cNvSpPr>
          <p:nvPr>
            <p:ph idx="1"/>
          </p:nvPr>
        </p:nvSpPr>
        <p:spPr>
          <a:xfrm>
            <a:off x="457200" y="1295400"/>
            <a:ext cx="8915400" cy="5334000"/>
          </a:xfrm>
        </p:spPr>
        <p:txBody>
          <a:bodyPr/>
          <a:lstStyle/>
          <a:p>
            <a:pPr lvl="1"/>
            <a:r>
              <a:rPr lang="en-US" sz="2400" dirty="0"/>
              <a:t>Base </a:t>
            </a:r>
            <a:r>
              <a:rPr lang="en-US" sz="2400" b="1" i="1" dirty="0"/>
              <a:t>2</a:t>
            </a:r>
          </a:p>
          <a:p>
            <a:pPr lvl="1"/>
            <a:r>
              <a:rPr lang="en-US" sz="2400" dirty="0"/>
              <a:t>Number of </a:t>
            </a:r>
            <a:r>
              <a:rPr lang="en-US" sz="2400" b="1" i="1" dirty="0"/>
              <a:t>symbols  = 2 </a:t>
            </a:r>
            <a:r>
              <a:rPr lang="en-US" sz="2400" dirty="0"/>
              <a:t>i.e. </a:t>
            </a:r>
            <a:r>
              <a:rPr lang="en-US" sz="2400" b="1" i="1" dirty="0"/>
              <a:t>{0, 1}</a:t>
            </a:r>
          </a:p>
          <a:p>
            <a:pPr lvl="1"/>
            <a:endParaRPr lang="en-US" sz="2400" dirty="0"/>
          </a:p>
          <a:p>
            <a:pPr lvl="1"/>
            <a:r>
              <a:rPr lang="en-US" sz="2400" dirty="0"/>
              <a:t>Hence 1</a:t>
            </a:r>
            <a:r>
              <a:rPr lang="en-US" sz="2400" dirty="0">
                <a:solidFill>
                  <a:srgbClr val="009900"/>
                </a:solidFill>
              </a:rPr>
              <a:t>1</a:t>
            </a:r>
            <a:r>
              <a:rPr lang="en-US" sz="2400" dirty="0">
                <a:solidFill>
                  <a:srgbClr val="FF0000"/>
                </a:solidFill>
              </a:rPr>
              <a:t>0</a:t>
            </a:r>
            <a:r>
              <a:rPr lang="en-US" sz="2400" dirty="0">
                <a:solidFill>
                  <a:srgbClr val="7030A0"/>
                </a:solidFill>
              </a:rPr>
              <a:t>1</a:t>
            </a:r>
            <a:r>
              <a:rPr lang="en-US" sz="2400" dirty="0"/>
              <a:t> in Binary number system would mean</a:t>
            </a:r>
          </a:p>
          <a:p>
            <a:pPr lvl="2"/>
            <a:r>
              <a:rPr lang="en-US" dirty="0">
                <a:solidFill>
                  <a:srgbClr val="7030A0"/>
                </a:solidFill>
              </a:rPr>
              <a:t>1x2</a:t>
            </a:r>
            <a:r>
              <a:rPr lang="en-US" baseline="30000" dirty="0">
                <a:solidFill>
                  <a:srgbClr val="7030A0"/>
                </a:solidFill>
              </a:rPr>
              <a:t>0</a:t>
            </a:r>
            <a:r>
              <a:rPr lang="en-US" dirty="0"/>
              <a:t>+</a:t>
            </a:r>
            <a:r>
              <a:rPr lang="en-US" dirty="0">
                <a:solidFill>
                  <a:srgbClr val="FF0000"/>
                </a:solidFill>
              </a:rPr>
              <a:t>0x2</a:t>
            </a:r>
            <a:r>
              <a:rPr lang="en-US" baseline="30000" dirty="0">
                <a:solidFill>
                  <a:srgbClr val="FF0000"/>
                </a:solidFill>
              </a:rPr>
              <a:t>1</a:t>
            </a:r>
            <a:r>
              <a:rPr lang="en-US" dirty="0"/>
              <a:t>+</a:t>
            </a:r>
            <a:r>
              <a:rPr lang="en-US" dirty="0">
                <a:solidFill>
                  <a:srgbClr val="009900"/>
                </a:solidFill>
              </a:rPr>
              <a:t>1x2</a:t>
            </a:r>
            <a:r>
              <a:rPr lang="en-US" baseline="30000" dirty="0">
                <a:solidFill>
                  <a:srgbClr val="009900"/>
                </a:solidFill>
              </a:rPr>
              <a:t>2</a:t>
            </a:r>
            <a:r>
              <a:rPr lang="en-US" dirty="0"/>
              <a:t>+1x2</a:t>
            </a:r>
            <a:r>
              <a:rPr lang="en-US" baseline="30000" dirty="0"/>
              <a:t>3</a:t>
            </a:r>
          </a:p>
          <a:p>
            <a:pPr lvl="2"/>
            <a:r>
              <a:rPr lang="en-US" dirty="0">
                <a:solidFill>
                  <a:srgbClr val="7030A0"/>
                </a:solidFill>
              </a:rPr>
              <a:t>1x1</a:t>
            </a:r>
            <a:r>
              <a:rPr lang="en-US" dirty="0"/>
              <a:t>+</a:t>
            </a:r>
            <a:r>
              <a:rPr lang="en-US" dirty="0">
                <a:solidFill>
                  <a:srgbClr val="FF0000"/>
                </a:solidFill>
              </a:rPr>
              <a:t>0x2</a:t>
            </a:r>
            <a:r>
              <a:rPr lang="en-US" dirty="0"/>
              <a:t>+</a:t>
            </a:r>
            <a:r>
              <a:rPr lang="en-US" dirty="0">
                <a:solidFill>
                  <a:srgbClr val="009900"/>
                </a:solidFill>
              </a:rPr>
              <a:t>1x4</a:t>
            </a:r>
            <a:r>
              <a:rPr lang="en-US" dirty="0"/>
              <a:t>+1+8</a:t>
            </a:r>
          </a:p>
          <a:p>
            <a:pPr lvl="2"/>
            <a:r>
              <a:rPr lang="en-US" dirty="0">
                <a:solidFill>
                  <a:srgbClr val="7030A0"/>
                </a:solidFill>
              </a:rPr>
              <a:t>1</a:t>
            </a:r>
            <a:r>
              <a:rPr lang="en-US" dirty="0"/>
              <a:t>+</a:t>
            </a:r>
            <a:r>
              <a:rPr lang="en-US" dirty="0">
                <a:solidFill>
                  <a:srgbClr val="FF0000"/>
                </a:solidFill>
              </a:rPr>
              <a:t>0</a:t>
            </a:r>
            <a:r>
              <a:rPr lang="en-US" dirty="0"/>
              <a:t>+</a:t>
            </a:r>
            <a:r>
              <a:rPr lang="en-US" dirty="0">
                <a:solidFill>
                  <a:srgbClr val="009900"/>
                </a:solidFill>
              </a:rPr>
              <a:t>4</a:t>
            </a:r>
            <a:r>
              <a:rPr lang="en-US" dirty="0"/>
              <a:t>+8</a:t>
            </a:r>
          </a:p>
          <a:p>
            <a:pPr lvl="2"/>
            <a:r>
              <a:rPr lang="en-US" dirty="0"/>
              <a:t>13</a:t>
            </a:r>
          </a:p>
          <a:p>
            <a:pPr lvl="1"/>
            <a:endParaRPr lang="en-US" dirty="0"/>
          </a:p>
        </p:txBody>
      </p:sp>
      <p:sp>
        <p:nvSpPr>
          <p:cNvPr id="2" name="Footer Placeholder 1">
            <a:extLst>
              <a:ext uri="{FF2B5EF4-FFF2-40B4-BE49-F238E27FC236}">
                <a16:creationId xmlns:a16="http://schemas.microsoft.com/office/drawing/2014/main" id="{897C26FA-9B80-0902-EB8B-BF401F6A5730}"/>
              </a:ext>
            </a:extLst>
          </p:cNvPr>
          <p:cNvSpPr>
            <a:spLocks noGrp="1"/>
          </p:cNvSpPr>
          <p:nvPr>
            <p:ph type="ftr" sz="quarter" idx="11"/>
          </p:nvPr>
        </p:nvSpPr>
        <p:spPr/>
        <p:txBody>
          <a:bodyPr/>
          <a:lstStyle/>
          <a:p>
            <a:r>
              <a:rPr lang="en-US"/>
              <a:t>©Syncrocore Technologies</a:t>
            </a:r>
          </a:p>
        </p:txBody>
      </p:sp>
      <p:pic>
        <p:nvPicPr>
          <p:cNvPr id="3" name="Picture 2">
            <a:extLst>
              <a:ext uri="{FF2B5EF4-FFF2-40B4-BE49-F238E27FC236}">
                <a16:creationId xmlns:a16="http://schemas.microsoft.com/office/drawing/2014/main" id="{EE034249-AE1B-3504-7F56-5004BA9B0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7813" y="0"/>
            <a:ext cx="2066925" cy="416099"/>
          </a:xfrm>
          <a:prstGeom prst="rect">
            <a:avLst/>
          </a:prstGeom>
        </p:spPr>
      </p:pic>
      <p:pic>
        <p:nvPicPr>
          <p:cNvPr id="5" name="Picture 4">
            <a:extLst>
              <a:ext uri="{FF2B5EF4-FFF2-40B4-BE49-F238E27FC236}">
                <a16:creationId xmlns:a16="http://schemas.microsoft.com/office/drawing/2014/main" id="{7F273FAC-7AA8-39F8-2F46-4B91DEE614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278971"/>
            <a:ext cx="685800" cy="579029"/>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000" dirty="0">
                <a:solidFill>
                  <a:schemeClr val="accent1"/>
                </a:solidFill>
                <a:latin typeface="Arial Black" panose="020B0A04020102020204" pitchFamily="34" charset="0"/>
              </a:rPr>
              <a:t>Octal Number System</a:t>
            </a:r>
          </a:p>
        </p:txBody>
      </p:sp>
      <p:sp>
        <p:nvSpPr>
          <p:cNvPr id="4" name="Content Placeholder 3"/>
          <p:cNvSpPr>
            <a:spLocks noGrp="1"/>
          </p:cNvSpPr>
          <p:nvPr>
            <p:ph idx="1"/>
          </p:nvPr>
        </p:nvSpPr>
        <p:spPr>
          <a:xfrm>
            <a:off x="457200" y="1371600"/>
            <a:ext cx="8915400" cy="5257800"/>
          </a:xfrm>
        </p:spPr>
        <p:txBody>
          <a:bodyPr/>
          <a:lstStyle/>
          <a:p>
            <a:pPr lvl="1"/>
            <a:r>
              <a:rPr lang="en-US" sz="2400" dirty="0"/>
              <a:t>Base </a:t>
            </a:r>
            <a:r>
              <a:rPr lang="en-US" sz="2400" b="1" i="1" dirty="0"/>
              <a:t>8</a:t>
            </a:r>
          </a:p>
          <a:p>
            <a:pPr lvl="1"/>
            <a:r>
              <a:rPr lang="en-US" sz="2400" dirty="0"/>
              <a:t>Number of </a:t>
            </a:r>
            <a:r>
              <a:rPr lang="en-US" sz="2400" b="1" i="1" dirty="0"/>
              <a:t>symbols  = 8</a:t>
            </a:r>
            <a:r>
              <a:rPr lang="en-US" sz="2400" dirty="0"/>
              <a:t> i.e. </a:t>
            </a:r>
            <a:r>
              <a:rPr lang="en-US" sz="2400" b="1" i="1" dirty="0"/>
              <a:t>{0-7}</a:t>
            </a:r>
          </a:p>
          <a:p>
            <a:pPr lvl="1"/>
            <a:endParaRPr lang="en-US" sz="2400" dirty="0"/>
          </a:p>
          <a:p>
            <a:pPr lvl="1"/>
            <a:r>
              <a:rPr lang="en-US" sz="2400" dirty="0"/>
              <a:t>Hence </a:t>
            </a:r>
            <a:r>
              <a:rPr lang="en-US" sz="2400" dirty="0">
                <a:solidFill>
                  <a:srgbClr val="7030A0"/>
                </a:solidFill>
              </a:rPr>
              <a:t>2</a:t>
            </a:r>
            <a:r>
              <a:rPr lang="en-US" sz="2400" dirty="0">
                <a:solidFill>
                  <a:srgbClr val="FF0000"/>
                </a:solidFill>
              </a:rPr>
              <a:t>3</a:t>
            </a:r>
            <a:r>
              <a:rPr lang="en-US" sz="2400" dirty="0"/>
              <a:t> in Octal number system would mean</a:t>
            </a:r>
          </a:p>
          <a:p>
            <a:pPr lvl="2"/>
            <a:r>
              <a:rPr lang="en-US" dirty="0">
                <a:solidFill>
                  <a:srgbClr val="FF0000"/>
                </a:solidFill>
              </a:rPr>
              <a:t>3x8</a:t>
            </a:r>
            <a:r>
              <a:rPr lang="en-US" baseline="30000" dirty="0">
                <a:solidFill>
                  <a:srgbClr val="FF0000"/>
                </a:solidFill>
              </a:rPr>
              <a:t>0</a:t>
            </a:r>
            <a:r>
              <a:rPr lang="en-US" dirty="0"/>
              <a:t>+</a:t>
            </a:r>
            <a:r>
              <a:rPr lang="en-US" dirty="0">
                <a:solidFill>
                  <a:srgbClr val="7030A0"/>
                </a:solidFill>
              </a:rPr>
              <a:t>2x8</a:t>
            </a:r>
            <a:r>
              <a:rPr lang="en-US" baseline="30000" dirty="0">
                <a:solidFill>
                  <a:srgbClr val="7030A0"/>
                </a:solidFill>
              </a:rPr>
              <a:t>1</a:t>
            </a:r>
          </a:p>
          <a:p>
            <a:pPr lvl="2"/>
            <a:r>
              <a:rPr lang="en-US" dirty="0">
                <a:solidFill>
                  <a:srgbClr val="FF0000"/>
                </a:solidFill>
              </a:rPr>
              <a:t>3x1</a:t>
            </a:r>
            <a:r>
              <a:rPr lang="en-US" dirty="0"/>
              <a:t>+</a:t>
            </a:r>
            <a:r>
              <a:rPr lang="en-US" dirty="0">
                <a:solidFill>
                  <a:srgbClr val="7030A0"/>
                </a:solidFill>
              </a:rPr>
              <a:t>2x8</a:t>
            </a:r>
          </a:p>
          <a:p>
            <a:pPr lvl="2"/>
            <a:r>
              <a:rPr lang="en-US" dirty="0">
                <a:solidFill>
                  <a:srgbClr val="FF0000"/>
                </a:solidFill>
              </a:rPr>
              <a:t>3</a:t>
            </a:r>
            <a:r>
              <a:rPr lang="en-US" dirty="0"/>
              <a:t>+</a:t>
            </a:r>
            <a:r>
              <a:rPr lang="en-US" dirty="0">
                <a:solidFill>
                  <a:srgbClr val="7030A0"/>
                </a:solidFill>
              </a:rPr>
              <a:t>16</a:t>
            </a:r>
          </a:p>
          <a:p>
            <a:pPr lvl="2"/>
            <a:r>
              <a:rPr lang="en-US" dirty="0"/>
              <a:t>19</a:t>
            </a:r>
          </a:p>
          <a:p>
            <a:pPr lvl="1"/>
            <a:endParaRPr lang="en-US" dirty="0"/>
          </a:p>
        </p:txBody>
      </p:sp>
      <p:sp>
        <p:nvSpPr>
          <p:cNvPr id="2" name="Footer Placeholder 1">
            <a:extLst>
              <a:ext uri="{FF2B5EF4-FFF2-40B4-BE49-F238E27FC236}">
                <a16:creationId xmlns:a16="http://schemas.microsoft.com/office/drawing/2014/main" id="{4132E766-BACC-C023-CF53-C56C7B0F56FE}"/>
              </a:ext>
            </a:extLst>
          </p:cNvPr>
          <p:cNvSpPr>
            <a:spLocks noGrp="1"/>
          </p:cNvSpPr>
          <p:nvPr>
            <p:ph type="ftr" sz="quarter" idx="11"/>
          </p:nvPr>
        </p:nvSpPr>
        <p:spPr/>
        <p:txBody>
          <a:bodyPr/>
          <a:lstStyle/>
          <a:p>
            <a:r>
              <a:rPr lang="en-US"/>
              <a:t>©Syncrocore Technologies</a:t>
            </a:r>
          </a:p>
        </p:txBody>
      </p:sp>
      <p:pic>
        <p:nvPicPr>
          <p:cNvPr id="3" name="Picture 2">
            <a:extLst>
              <a:ext uri="{FF2B5EF4-FFF2-40B4-BE49-F238E27FC236}">
                <a16:creationId xmlns:a16="http://schemas.microsoft.com/office/drawing/2014/main" id="{1F3265C9-A914-E84C-FF96-7936B5BBB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7813" y="0"/>
            <a:ext cx="2066925" cy="416099"/>
          </a:xfrm>
          <a:prstGeom prst="rect">
            <a:avLst/>
          </a:prstGeom>
        </p:spPr>
      </p:pic>
      <p:pic>
        <p:nvPicPr>
          <p:cNvPr id="5" name="Picture 4">
            <a:extLst>
              <a:ext uri="{FF2B5EF4-FFF2-40B4-BE49-F238E27FC236}">
                <a16:creationId xmlns:a16="http://schemas.microsoft.com/office/drawing/2014/main" id="{7EA01563-A1D1-0B76-ECE5-D627CCB7CE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278971"/>
            <a:ext cx="685800" cy="579029"/>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304800"/>
            <a:ext cx="8915400" cy="1112838"/>
          </a:xfrm>
        </p:spPr>
        <p:txBody>
          <a:bodyPr/>
          <a:lstStyle/>
          <a:p>
            <a:r>
              <a:rPr lang="en-IN" sz="4000" dirty="0">
                <a:solidFill>
                  <a:schemeClr val="accent1"/>
                </a:solidFill>
                <a:latin typeface="Arial Black" panose="020B0A04020102020204" pitchFamily="34" charset="0"/>
              </a:rPr>
              <a:t>Hexadecimal Number System</a:t>
            </a:r>
          </a:p>
        </p:txBody>
      </p:sp>
      <p:sp>
        <p:nvSpPr>
          <p:cNvPr id="4" name="Content Placeholder 3"/>
          <p:cNvSpPr>
            <a:spLocks noGrp="1"/>
          </p:cNvSpPr>
          <p:nvPr>
            <p:ph idx="1"/>
          </p:nvPr>
        </p:nvSpPr>
        <p:spPr>
          <a:xfrm>
            <a:off x="457200" y="1295400"/>
            <a:ext cx="8915400" cy="5334000"/>
          </a:xfrm>
        </p:spPr>
        <p:txBody>
          <a:bodyPr/>
          <a:lstStyle/>
          <a:p>
            <a:pPr lvl="1"/>
            <a:r>
              <a:rPr lang="en-US" sz="2400" dirty="0"/>
              <a:t>Base </a:t>
            </a:r>
            <a:r>
              <a:rPr lang="en-US" sz="2400" b="1" i="1" dirty="0"/>
              <a:t>16</a:t>
            </a:r>
          </a:p>
          <a:p>
            <a:pPr lvl="1"/>
            <a:r>
              <a:rPr lang="en-US" sz="2400" dirty="0"/>
              <a:t>Number of </a:t>
            </a:r>
            <a:r>
              <a:rPr lang="en-US" sz="2400" b="1" i="1" dirty="0"/>
              <a:t>symbols  = 16</a:t>
            </a:r>
            <a:r>
              <a:rPr lang="en-US" sz="2400" dirty="0"/>
              <a:t> i.e. </a:t>
            </a:r>
            <a:r>
              <a:rPr lang="en-US" sz="2400" b="1" i="1" dirty="0"/>
              <a:t>{0-9,a-f,A-F}</a:t>
            </a:r>
          </a:p>
          <a:p>
            <a:pPr lvl="1"/>
            <a:endParaRPr lang="en-US" sz="2400" dirty="0"/>
          </a:p>
          <a:p>
            <a:pPr lvl="1"/>
            <a:r>
              <a:rPr lang="en-US" sz="2400" dirty="0"/>
              <a:t>Hence 1</a:t>
            </a:r>
            <a:r>
              <a:rPr lang="en-US" sz="2400" dirty="0">
                <a:solidFill>
                  <a:srgbClr val="FF0000"/>
                </a:solidFill>
              </a:rPr>
              <a:t>f</a:t>
            </a:r>
            <a:r>
              <a:rPr lang="en-US" sz="2400" dirty="0"/>
              <a:t> in Hexadecimal number system would mean</a:t>
            </a:r>
          </a:p>
          <a:p>
            <a:pPr lvl="2"/>
            <a:r>
              <a:rPr lang="en-US" dirty="0">
                <a:solidFill>
                  <a:srgbClr val="FF0000"/>
                </a:solidFill>
              </a:rPr>
              <a:t>fx16</a:t>
            </a:r>
            <a:r>
              <a:rPr lang="en-US" baseline="30000" dirty="0">
                <a:solidFill>
                  <a:srgbClr val="FF0000"/>
                </a:solidFill>
              </a:rPr>
              <a:t>0</a:t>
            </a:r>
            <a:r>
              <a:rPr lang="en-US" dirty="0"/>
              <a:t>+</a:t>
            </a:r>
            <a:r>
              <a:rPr lang="en-US" dirty="0">
                <a:solidFill>
                  <a:srgbClr val="7030A0"/>
                </a:solidFill>
              </a:rPr>
              <a:t>1x16</a:t>
            </a:r>
            <a:r>
              <a:rPr lang="en-US" baseline="30000" dirty="0">
                <a:solidFill>
                  <a:srgbClr val="7030A0"/>
                </a:solidFill>
              </a:rPr>
              <a:t>1</a:t>
            </a:r>
          </a:p>
          <a:p>
            <a:pPr lvl="2"/>
            <a:r>
              <a:rPr lang="en-US" dirty="0">
                <a:solidFill>
                  <a:srgbClr val="FF0000"/>
                </a:solidFill>
              </a:rPr>
              <a:t>15x1</a:t>
            </a:r>
            <a:r>
              <a:rPr lang="en-US" dirty="0"/>
              <a:t>+</a:t>
            </a:r>
            <a:r>
              <a:rPr lang="en-US" dirty="0">
                <a:solidFill>
                  <a:srgbClr val="7030A0"/>
                </a:solidFill>
              </a:rPr>
              <a:t>1x16</a:t>
            </a:r>
          </a:p>
          <a:p>
            <a:pPr lvl="2"/>
            <a:r>
              <a:rPr lang="en-US" dirty="0">
                <a:solidFill>
                  <a:srgbClr val="FF0000"/>
                </a:solidFill>
              </a:rPr>
              <a:t>15</a:t>
            </a:r>
            <a:r>
              <a:rPr lang="en-US" dirty="0"/>
              <a:t>+</a:t>
            </a:r>
            <a:r>
              <a:rPr lang="en-US" dirty="0">
                <a:solidFill>
                  <a:srgbClr val="7030A0"/>
                </a:solidFill>
              </a:rPr>
              <a:t>16</a:t>
            </a:r>
          </a:p>
          <a:p>
            <a:pPr lvl="2"/>
            <a:r>
              <a:rPr lang="en-US" dirty="0"/>
              <a:t>31</a:t>
            </a:r>
          </a:p>
          <a:p>
            <a:pPr lvl="1"/>
            <a:endParaRPr lang="en-US" dirty="0"/>
          </a:p>
        </p:txBody>
      </p:sp>
      <p:sp>
        <p:nvSpPr>
          <p:cNvPr id="2" name="Footer Placeholder 1">
            <a:extLst>
              <a:ext uri="{FF2B5EF4-FFF2-40B4-BE49-F238E27FC236}">
                <a16:creationId xmlns:a16="http://schemas.microsoft.com/office/drawing/2014/main" id="{B96B0BCB-5721-D900-87FE-D0441D2981A4}"/>
              </a:ext>
            </a:extLst>
          </p:cNvPr>
          <p:cNvSpPr>
            <a:spLocks noGrp="1"/>
          </p:cNvSpPr>
          <p:nvPr>
            <p:ph type="ftr" sz="quarter" idx="11"/>
          </p:nvPr>
        </p:nvSpPr>
        <p:spPr/>
        <p:txBody>
          <a:bodyPr/>
          <a:lstStyle/>
          <a:p>
            <a:r>
              <a:rPr lang="en-US"/>
              <a:t>©Syncrocore Technologies</a:t>
            </a:r>
          </a:p>
        </p:txBody>
      </p:sp>
      <p:pic>
        <p:nvPicPr>
          <p:cNvPr id="3" name="Picture 2">
            <a:extLst>
              <a:ext uri="{FF2B5EF4-FFF2-40B4-BE49-F238E27FC236}">
                <a16:creationId xmlns:a16="http://schemas.microsoft.com/office/drawing/2014/main" id="{E97B2CF6-863C-F588-A519-C05D2C48D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7813" y="0"/>
            <a:ext cx="2066925" cy="416099"/>
          </a:xfrm>
          <a:prstGeom prst="rect">
            <a:avLst/>
          </a:prstGeom>
        </p:spPr>
      </p:pic>
      <p:pic>
        <p:nvPicPr>
          <p:cNvPr id="5" name="Picture 4">
            <a:extLst>
              <a:ext uri="{FF2B5EF4-FFF2-40B4-BE49-F238E27FC236}">
                <a16:creationId xmlns:a16="http://schemas.microsoft.com/office/drawing/2014/main" id="{9C845AE3-1E8A-8F93-AB6F-A5345C1195F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6278971"/>
            <a:ext cx="685800" cy="579029"/>
          </a:xfrm>
          <a:prstGeom prst="rect">
            <a:avLst/>
          </a:prstGeom>
        </p:spPr>
      </p:pic>
    </p:spTree>
  </p:cSld>
  <p:clrMapOvr>
    <a:masterClrMapping/>
  </p:clrMapOvr>
  <p:transition/>
</p:sld>
</file>

<file path=ppt/theme/theme1.xml><?xml version="1.0" encoding="utf-8"?>
<a:theme xmlns:a="http://schemas.openxmlformats.org/drawingml/2006/main" name="11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111" id="{A1BAF793-D9A4-45C3-87F9-DB68FA1B5BFC}" vid="{E422D33F-7E8A-4037-9A3A-188E26740B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1478</TotalTime>
  <Words>939</Words>
  <Application>Microsoft Office PowerPoint</Application>
  <PresentationFormat>A4 Paper (210x297 mm)</PresentationFormat>
  <Paragraphs>172</Paragraphs>
  <Slides>20</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Arial Black</vt:lpstr>
      <vt:lpstr>Calibri</vt:lpstr>
      <vt:lpstr>1111</vt:lpstr>
      <vt:lpstr>PowerPoint Presentation</vt:lpstr>
      <vt:lpstr>Objectives</vt:lpstr>
      <vt:lpstr>Contents</vt:lpstr>
      <vt:lpstr>Question</vt:lpstr>
      <vt:lpstr>Decimal Number Systems</vt:lpstr>
      <vt:lpstr>Numeral Systems Conversion Table </vt:lpstr>
      <vt:lpstr>Binary Number System</vt:lpstr>
      <vt:lpstr>Octal Number System</vt:lpstr>
      <vt:lpstr>Hexadecimal Number System</vt:lpstr>
      <vt:lpstr>Number Systems and Conversion</vt:lpstr>
      <vt:lpstr>Decimal to Binary</vt:lpstr>
      <vt:lpstr>Decimal to Hexadecimal</vt:lpstr>
      <vt:lpstr>MSB and LSB</vt:lpstr>
      <vt:lpstr>Binary Addition and Subtraction</vt:lpstr>
      <vt:lpstr>Rules for Binary Addition</vt:lpstr>
      <vt:lpstr>Rules for Binary Subtraction</vt:lpstr>
      <vt:lpstr>1’s Complement</vt:lpstr>
      <vt:lpstr>2’s Complement</vt:lpstr>
      <vt:lpstr>Data Sizes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Mohammed Kaif</cp:lastModifiedBy>
  <cp:revision>429</cp:revision>
  <dcterms:created xsi:type="dcterms:W3CDTF">2006-08-16T00:00:00Z</dcterms:created>
  <dcterms:modified xsi:type="dcterms:W3CDTF">2025-02-15T05:01:49Z</dcterms:modified>
</cp:coreProperties>
</file>