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366" r:id="rId3"/>
    <p:sldId id="282" r:id="rId4"/>
    <p:sldId id="330" r:id="rId5"/>
    <p:sldId id="335" r:id="rId6"/>
    <p:sldId id="336" r:id="rId7"/>
    <p:sldId id="337" r:id="rId8"/>
    <p:sldId id="340" r:id="rId9"/>
    <p:sldId id="351" r:id="rId10"/>
    <p:sldId id="341" r:id="rId11"/>
    <p:sldId id="367" r:id="rId12"/>
    <p:sldId id="350" r:id="rId13"/>
    <p:sldId id="362" r:id="rId14"/>
    <p:sldId id="361" r:id="rId15"/>
    <p:sldId id="349" r:id="rId16"/>
    <p:sldId id="372" r:id="rId17"/>
    <p:sldId id="373" r:id="rId18"/>
    <p:sldId id="354" r:id="rId19"/>
    <p:sldId id="338" r:id="rId20"/>
    <p:sldId id="352" r:id="rId21"/>
    <p:sldId id="343" r:id="rId22"/>
    <p:sldId id="333" r:id="rId23"/>
    <p:sldId id="346" r:id="rId24"/>
    <p:sldId id="365" r:id="rId25"/>
    <p:sldId id="368" r:id="rId26"/>
    <p:sldId id="369" r:id="rId27"/>
    <p:sldId id="370" r:id="rId28"/>
    <p:sldId id="3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C75B-0748-4B2B-BD9D-FA653ED13F09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C8A5-83F0-42B6-91F9-E1F0E8E5A71E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BA72-0814-4D5F-8F6A-A3C2D148901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7FF7C6-4F69-4BF5-B2CE-E4A30B197546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9A4921A-B2D5-4F9A-B6EC-A17525E4AEC6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EF3A6EC-D3C3-4BF2-B257-B2C3C3289EE9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A4C555E-3871-44BB-8D65-52DDDE1DB60A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8E0A-92A9-4CEC-83CB-6743BB59802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A98C62-F0AC-49E2-864E-C93073E691ED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533C518-F042-4338-824F-4AC7711FE267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1CE703E-7E69-4262-810A-D5C51BDE2562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3971-003F-4D50-8BF0-BB0459A07ED6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E2A4-01EA-47FB-A583-E33DCA58F7BF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2E6-2532-4D6A-B5D1-8FE2F040500D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AAF3-FE44-42A4-840E-3A3E0D11E50A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0FA9-7646-407F-867C-6CC20CDDF2E1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C356-8ED9-449B-9945-8B1A9B54D218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48B5-FC88-44EF-AD2A-1F9BADCCF6BA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01FA-5C94-412E-A884-9DC3193F7A3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0503" y="3210698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Operators and Expressions</a:t>
            </a:r>
          </a:p>
          <a:p>
            <a:pPr algn="ctr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9E1EC-D0CE-EFBC-4AAD-3B781528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5080"/>
            <a:ext cx="43529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0F1C7-51DB-ECBE-C619-EDD07254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5514975"/>
            <a:ext cx="1590675" cy="13430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138F05-F32C-6FDC-B890-4400E1D8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8391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Assignment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5788" y="1417638"/>
            <a:ext cx="11029950" cy="4554537"/>
          </a:xfrm>
        </p:spPr>
        <p:txBody>
          <a:bodyPr/>
          <a:lstStyle/>
          <a:p>
            <a:r>
              <a:rPr lang="en-US" dirty="0"/>
              <a:t>Variables receive their initial values and can be reset to new values with an </a:t>
            </a:r>
            <a:r>
              <a:rPr lang="en-US" dirty="0">
                <a:solidFill>
                  <a:srgbClr val="0070C0"/>
                </a:solidFill>
              </a:rPr>
              <a:t>assignment statement</a:t>
            </a:r>
          </a:p>
          <a:p>
            <a:endParaRPr lang="en-US" dirty="0"/>
          </a:p>
          <a:p>
            <a:r>
              <a:rPr lang="en-US" dirty="0"/>
              <a:t>Assignment Operator  </a:t>
            </a:r>
            <a:r>
              <a:rPr lang="en-US" dirty="0">
                <a:solidFill>
                  <a:srgbClr val="0000CC"/>
                </a:solidFill>
              </a:rPr>
              <a:t>= </a:t>
            </a:r>
            <a:endParaRPr lang="en-US" dirty="0"/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a = 1;</a:t>
            </a:r>
          </a:p>
          <a:p>
            <a:pPr lvl="2">
              <a:buNone/>
            </a:pPr>
            <a:endParaRPr lang="en-US" sz="2000" dirty="0"/>
          </a:p>
          <a:p>
            <a:pPr lvl="2">
              <a:buNone/>
            </a:pPr>
            <a:endParaRPr lang="en-US" sz="2000" dirty="0"/>
          </a:p>
          <a:p>
            <a:r>
              <a:rPr lang="en-US" dirty="0"/>
              <a:t>Do not confuse with equality Operator  </a:t>
            </a:r>
            <a:r>
              <a:rPr lang="en-US" dirty="0">
                <a:solidFill>
                  <a:srgbClr val="0000CC"/>
                </a:solidFill>
              </a:rPr>
              <a:t>==</a:t>
            </a:r>
            <a:endParaRPr lang="en-US" dirty="0"/>
          </a:p>
          <a:p>
            <a:pPr lvl="2">
              <a:buNone/>
            </a:pP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EC9537-4CA8-6E60-300E-BF5B016F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EAB1C-AA2D-7016-3C5D-D5B3C428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58E4D-C8DB-06A2-5768-07C07968C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405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Logical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49"/>
            <a:ext cx="10972800" cy="4583115"/>
          </a:xfrm>
        </p:spPr>
        <p:txBody>
          <a:bodyPr>
            <a:noAutofit/>
          </a:bodyPr>
          <a:lstStyle/>
          <a:p>
            <a:r>
              <a:rPr lang="en-US" dirty="0"/>
              <a:t>Three logical operators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3354389"/>
            <a:ext cx="8920545" cy="289718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3311E2-4F95-E739-D765-2843F7A5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4D45A-098F-F3F2-549F-3DD839DAF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4BD2D-5D59-7817-D25B-91EA73605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Logical Operators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50731"/>
            <a:ext cx="5384800" cy="530723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2400" dirty="0">
                <a:solidFill>
                  <a:srgbClr val="00B050"/>
                </a:solidFill>
              </a:rPr>
              <a:t>and</a:t>
            </a:r>
            <a:r>
              <a:rPr lang="en-IN" sz="2400" dirty="0"/>
              <a:t> operator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True and False	</a:t>
            </a:r>
            <a:r>
              <a:rPr lang="en-IN" sz="2200" dirty="0">
                <a:solidFill>
                  <a:srgbClr val="0070C0"/>
                </a:solidFill>
              </a:rPr>
              <a:t>False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False and True 	</a:t>
            </a:r>
            <a:r>
              <a:rPr lang="en-IN" sz="2200" dirty="0">
                <a:solidFill>
                  <a:srgbClr val="0070C0"/>
                </a:solidFill>
              </a:rPr>
              <a:t>False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False and False 	</a:t>
            </a:r>
            <a:r>
              <a:rPr lang="en-IN" sz="2200" dirty="0">
                <a:solidFill>
                  <a:srgbClr val="0070C0"/>
                </a:solidFill>
              </a:rPr>
              <a:t>False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True and True 	</a:t>
            </a:r>
            <a:r>
              <a:rPr lang="en-IN" sz="2200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&gt;&gt;&gt;2 and 5		</a:t>
            </a:r>
          </a:p>
          <a:p>
            <a:pPr marL="400050" lvl="1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5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&gt;&gt;&gt;5 and 2		</a:t>
            </a:r>
          </a:p>
          <a:p>
            <a:pPr marL="400050" lvl="1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2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&gt;&gt;&gt;0 and 5		</a:t>
            </a:r>
          </a:p>
          <a:p>
            <a:pPr marL="400050" lvl="1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0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50731"/>
            <a:ext cx="5384800" cy="530723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2400" dirty="0">
                <a:solidFill>
                  <a:srgbClr val="00B050"/>
                </a:solidFill>
              </a:rPr>
              <a:t>or</a:t>
            </a:r>
            <a:r>
              <a:rPr lang="en-IN" sz="2400" dirty="0"/>
              <a:t> operator</a:t>
            </a:r>
          </a:p>
          <a:p>
            <a:pPr marL="400050" lvl="1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True or False	</a:t>
            </a:r>
            <a:r>
              <a:rPr lang="en-IN" sz="2200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False or True 	</a:t>
            </a:r>
            <a:r>
              <a:rPr lang="en-IN" sz="2200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True or True 	</a:t>
            </a:r>
            <a:r>
              <a:rPr lang="en-IN" sz="2200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False or False	</a:t>
            </a:r>
            <a:r>
              <a:rPr lang="en-IN" sz="2200" dirty="0">
                <a:solidFill>
                  <a:srgbClr val="0070C0"/>
                </a:solidFill>
              </a:rPr>
              <a:t>False</a:t>
            </a:r>
          </a:p>
          <a:p>
            <a:pPr marL="400050" lvl="1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&gt;&gt;&gt;2 or 5		</a:t>
            </a:r>
          </a:p>
          <a:p>
            <a:pPr marL="400050" lvl="1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2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&gt;&gt;&gt;5 or 2		</a:t>
            </a:r>
          </a:p>
          <a:p>
            <a:pPr marL="400050" lvl="1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5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&gt;&gt;&gt;0 or 5		</a:t>
            </a:r>
          </a:p>
          <a:p>
            <a:pPr marL="400050" lvl="1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5</a:t>
            </a:r>
            <a:endParaRPr lang="en-US" sz="2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5B34-B709-E6C9-B03D-35DDB093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48293-B649-2EA6-7AE5-39782492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26460-A339-F577-88E8-EDE70964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Logical Operators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not </a:t>
            </a:r>
            <a:r>
              <a:rPr lang="en-IN" dirty="0"/>
              <a:t>operator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not False	</a:t>
            </a:r>
            <a:r>
              <a:rPr lang="en-IN" dirty="0">
                <a:solidFill>
                  <a:srgbClr val="0070C0"/>
                </a:solidFill>
              </a:rPr>
              <a:t>True 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not True	</a:t>
            </a:r>
            <a:r>
              <a:rPr lang="en-IN" dirty="0">
                <a:solidFill>
                  <a:srgbClr val="0070C0"/>
                </a:solidFill>
              </a:rPr>
              <a:t>False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&gt;&gt;&gt;not 2		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False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&gt;&gt;&gt;not 0		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True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D14BD-799B-CF70-9836-F4FED949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EBB31-D98F-5315-D770-6758065C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67C78-0CDD-A5FE-EFE5-D2CB85739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Boolean Expressions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and, or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keywords can form </a:t>
            </a:r>
            <a:r>
              <a:rPr lang="en-US" dirty="0">
                <a:solidFill>
                  <a:srgbClr val="C00000"/>
                </a:solidFill>
              </a:rPr>
              <a:t>Boolean expressions</a:t>
            </a:r>
          </a:p>
          <a:p>
            <a:endParaRPr lang="en-US" dirty="0"/>
          </a:p>
          <a:p>
            <a:r>
              <a:rPr lang="en-US" dirty="0"/>
              <a:t>When an expression is used to determine a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True, any nonzero number, nonempty string, list, tuple, or dictionary is taken to be </a:t>
            </a:r>
            <a:r>
              <a:rPr lang="en-US" dirty="0">
                <a:solidFill>
                  <a:srgbClr val="C00000"/>
                </a:solidFill>
              </a:rPr>
              <a:t>true</a:t>
            </a:r>
          </a:p>
          <a:p>
            <a:pPr lvl="1"/>
            <a:r>
              <a:rPr lang="en-US" dirty="0"/>
              <a:t>False, zero, None, and empty lists, tuples, and dictionaries evaluate as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21D64-7520-DC4B-2DDC-B788AF46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CE792-00B7-BAB9-3D38-203C775F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C20E70-8377-9236-B5DF-2BD14FFF8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Short-Circuit Evaluation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Python virtual machine sometimes knows the value of a Boolean expression before it has evaluated all of its operands</a:t>
            </a:r>
          </a:p>
          <a:p>
            <a:pPr lvl="1"/>
            <a:r>
              <a:rPr lang="en-US" dirty="0"/>
              <a:t>In the expression A and B, if A is false, then so is the expression, and there is no need to evaluate B</a:t>
            </a:r>
          </a:p>
          <a:p>
            <a:pPr lvl="1"/>
            <a:r>
              <a:rPr lang="en-US" dirty="0"/>
              <a:t>In the expression A or B, if A is true, then so is the expression, and again there is no need to evaluate B</a:t>
            </a:r>
          </a:p>
          <a:p>
            <a:endParaRPr lang="en-US" dirty="0"/>
          </a:p>
          <a:p>
            <a:r>
              <a:rPr lang="en-US" dirty="0"/>
              <a:t>This approach, in which evaluation stops as soon as possible, is called </a:t>
            </a:r>
            <a:r>
              <a:rPr lang="en-US" dirty="0">
                <a:solidFill>
                  <a:srgbClr val="0070C0"/>
                </a:solidFill>
              </a:rPr>
              <a:t>short-circuit evaluation</a:t>
            </a:r>
          </a:p>
          <a:p>
            <a:pPr marL="742950" lvl="2" indent="-342900"/>
            <a:endParaRPr lang="en-IN" sz="2200" dirty="0">
              <a:solidFill>
                <a:srgbClr val="C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8" y="4765763"/>
            <a:ext cx="7758111" cy="176521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C32FE-CDDB-9B71-5859-D7370E5A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0D77E-E4CB-80D2-BECC-6912A3207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34353-6F49-DAF0-46EB-E47DBCF7E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 Black" panose="020B0A04020102020204" pitchFamily="34" charset="0"/>
              </a:rPr>
              <a:t>Short-Circuit Evaluation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There are times when short-circuit evaluation is advantageous</a:t>
            </a:r>
          </a:p>
          <a:p>
            <a:endParaRPr lang="en-US" dirty="0"/>
          </a:p>
          <a:p>
            <a:r>
              <a:rPr lang="en-US" dirty="0"/>
              <a:t>Consider the following example: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count 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(input("Enter the count: "))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theSum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(input("Enter the sum: "))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if count &gt; 0 and </a:t>
            </a:r>
            <a:r>
              <a:rPr lang="en-US" dirty="0" err="1">
                <a:solidFill>
                  <a:srgbClr val="C00000"/>
                </a:solidFill>
              </a:rPr>
              <a:t>theSum</a:t>
            </a:r>
            <a:r>
              <a:rPr lang="en-US" dirty="0">
                <a:solidFill>
                  <a:srgbClr val="C00000"/>
                </a:solidFill>
              </a:rPr>
              <a:t> // count &gt; 10: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print("average &gt; 10")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>
                <a:solidFill>
                  <a:srgbClr val="C00000"/>
                </a:solidFill>
              </a:rPr>
              <a:t>	print</a:t>
            </a:r>
            <a:r>
              <a:rPr lang="en-US" dirty="0">
                <a:solidFill>
                  <a:srgbClr val="C00000"/>
                </a:solidFill>
              </a:rPr>
              <a:t>("count = 0 or average &lt;= 10")</a:t>
            </a:r>
          </a:p>
          <a:p>
            <a:endParaRPr lang="en-US" dirty="0"/>
          </a:p>
          <a:p>
            <a:r>
              <a:rPr lang="en-US" dirty="0"/>
              <a:t>If the user enters 0 for the count, the condition contains a potential division by zero; however, because of short-circuit evaluation the division by zero is avoided</a:t>
            </a:r>
            <a:endParaRPr lang="en-US" sz="2200" dirty="0">
              <a:solidFill>
                <a:srgbClr val="C00000"/>
              </a:solidFill>
            </a:endParaRPr>
          </a:p>
          <a:p>
            <a:pPr marL="742950" lvl="2" indent="-342900"/>
            <a:endParaRPr lang="en-IN" sz="2200" dirty="0">
              <a:solidFill>
                <a:srgbClr val="C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050A6B-8771-CFED-71B8-2DDE8FF6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8A225-5DA4-5E60-374F-1ED95AFF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3A4A8-3A5E-1932-61FF-7CBDC6D8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3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Operators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28763"/>
            <a:ext cx="10972800" cy="45974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x &gt; 0 and x &lt; 10 </a:t>
            </a:r>
          </a:p>
          <a:p>
            <a:pPr lvl="2"/>
            <a:r>
              <a:rPr lang="en-US" dirty="0"/>
              <a:t>is true only if x is greater than 0 and less than 10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n%2 == 0 or n%3 == 0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is true if either of the conditions is true, that is, if the number is divisible by 2 or 3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not (x &gt; y)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is true if x &gt; y is false, that is, if x is less than or equal to 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76BCED-3806-EA0A-7608-FA902B54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B50D5-85E5-AE2D-8C1D-7C188FFE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1BE6F0-AA7E-CE61-67FA-4AA46D0B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Bitwise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provides the following bitwise operators for integers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bitwise operators assume that integers are represented in a 2’s complement binary representation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326926"/>
            <a:ext cx="6276975" cy="22457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7704C-5424-08EE-DEDE-B0FFB5C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9DF80-F1C9-99B3-E55A-8FAECB48B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EF743-077A-6149-AC5A-A7BBAFEF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Bitwise Operators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68930"/>
              </p:ext>
            </p:extLst>
          </p:nvPr>
        </p:nvGraphicFramePr>
        <p:xfrm>
          <a:off x="3433942" y="1643066"/>
          <a:ext cx="4085996" cy="3356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87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Expression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Result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</a:t>
                      </a:r>
                      <a:r>
                        <a:rPr lang="en-IN" sz="2400" baseline="0" dirty="0">
                          <a:latin typeface="+mn-lt"/>
                        </a:rPr>
                        <a:t> &amp;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|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^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~2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-3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&lt;&lt;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16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59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&gt;&gt;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591B1-88E1-6FB2-FF21-EFFA2C4B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926BB-DD62-4A5A-51D4-AFA24E9B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A7730-A9E5-4E0E-6855-A83E3A94F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Times New Roman" pitchFamily="18" charset="0"/>
              </a:rPr>
              <a:t>Expressions</a:t>
            </a: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Operators and Operands</a:t>
            </a: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Types of operators</a:t>
            </a: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Operator precedence and associativity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F1ABC-5C7E-C1A9-8F6F-5C4EBB6C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3D51A-D3AF-9EFB-425F-A0E8831B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C7234-1EFE-D75A-D024-6665A4533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Augmented Assignment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3"/>
            <a:ext cx="10972800" cy="4854577"/>
          </a:xfrm>
        </p:spPr>
        <p:txBody>
          <a:bodyPr>
            <a:noAutofit/>
          </a:bodyPr>
          <a:lstStyle/>
          <a:p>
            <a:r>
              <a:rPr lang="en-US" dirty="0"/>
              <a:t>The assignment symbol can be combined with the arithmetic and concatenation operators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928814"/>
            <a:ext cx="5174674" cy="467993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4300-09B6-9EAD-1A9B-8BE27970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F8136-4EBF-FB57-2F6C-828828A34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5F805-B237-09B2-B440-F190F2293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Operator Precedence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Consider the </a:t>
            </a:r>
            <a:r>
              <a:rPr lang="en-US" dirty="0">
                <a:solidFill>
                  <a:srgbClr val="002060"/>
                </a:solidFill>
              </a:rPr>
              <a:t>compound expression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 + b* c</a:t>
            </a:r>
          </a:p>
          <a:p>
            <a:pPr marL="0" indent="0">
              <a:buNone/>
            </a:pPr>
            <a:r>
              <a:rPr lang="en-US" dirty="0"/>
              <a:t>    which rely on the evaluation of two or more operations</a:t>
            </a:r>
          </a:p>
          <a:p>
            <a:endParaRPr lang="en-US" dirty="0"/>
          </a:p>
          <a:p>
            <a:r>
              <a:rPr lang="en-US" dirty="0"/>
              <a:t>The order in which the operations of a compound expression are evaluated can affect the overall value of the expression</a:t>
            </a:r>
          </a:p>
          <a:p>
            <a:endParaRPr lang="en-US" dirty="0"/>
          </a:p>
          <a:p>
            <a:r>
              <a:rPr lang="en-US" dirty="0"/>
              <a:t>For this reason, Python defines a specific </a:t>
            </a:r>
            <a:r>
              <a:rPr lang="en-US" dirty="0">
                <a:solidFill>
                  <a:srgbClr val="0070C0"/>
                </a:solidFill>
              </a:rPr>
              <a:t>order of precedence </a:t>
            </a:r>
            <a:r>
              <a:rPr lang="en-US" dirty="0"/>
              <a:t>for evaluating operators</a:t>
            </a:r>
          </a:p>
          <a:p>
            <a:r>
              <a:rPr lang="en-US" dirty="0"/>
              <a:t>Python allows a programmer to override this order by using </a:t>
            </a:r>
            <a:r>
              <a:rPr lang="en-US" dirty="0">
                <a:solidFill>
                  <a:srgbClr val="0070C0"/>
                </a:solidFill>
              </a:rPr>
              <a:t>explicit parentheses</a:t>
            </a:r>
            <a:r>
              <a:rPr lang="en-US" dirty="0"/>
              <a:t> to group subexpressions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290B-05AC-7216-5D32-32E2FDE9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FF905-021B-760F-66A9-A276ACFAD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3ECF8C-A200-074E-AEEB-2048BBA8D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Order of Operations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For mathematical operators, Python follows mathematical convention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arentheses have the highest precedence and can be used to force an expression to evaluate in the order you want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2 * (3-1) </a:t>
            </a:r>
            <a:r>
              <a:rPr lang="en-US" sz="2400" dirty="0"/>
              <a:t>is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(1+1)**(5-2) </a:t>
            </a:r>
            <a:r>
              <a:rPr lang="en-US" sz="2400" dirty="0"/>
              <a:t>is 8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xponentiation has the next highest precedence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2**1+1 </a:t>
            </a:r>
            <a:r>
              <a:rPr lang="en-US" sz="2400" dirty="0"/>
              <a:t>is 3, not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3*1**3 </a:t>
            </a:r>
            <a:r>
              <a:rPr lang="en-US" sz="2400" dirty="0"/>
              <a:t>is 3, not 27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B3F6AB-9D09-12F4-AB7C-9D1FB056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F9C7F-7EC9-1F89-AB32-AB6BC85B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5541A1-C0C6-5BC2-DB3A-C6EE45A9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Order of Operations contd.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ultiplication and 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ivision have the same precedence, which is higher than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ddition and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ubtraction, which also have the same precedence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2*3-1</a:t>
            </a:r>
            <a:r>
              <a:rPr lang="en-US" sz="2400" dirty="0"/>
              <a:t> is 5, not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6+4/2</a:t>
            </a:r>
            <a:r>
              <a:rPr lang="en-US" sz="2400" dirty="0"/>
              <a:t> is 8, not 5</a:t>
            </a:r>
          </a:p>
          <a:p>
            <a:endParaRPr lang="en-US" sz="2400" dirty="0"/>
          </a:p>
          <a:p>
            <a:r>
              <a:rPr lang="en-US" sz="2400" dirty="0"/>
              <a:t>Operators with the same precedence are evaluated from left to right (except exponentiation </a:t>
            </a:r>
            <a:r>
              <a:rPr lang="en-US" dirty="0"/>
              <a:t>and assignment operations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In the expression </a:t>
            </a:r>
            <a:r>
              <a:rPr lang="en-US" dirty="0">
                <a:solidFill>
                  <a:srgbClr val="0070C0"/>
                </a:solidFill>
              </a:rPr>
              <a:t>degrees/2*pi, </a:t>
            </a:r>
            <a:r>
              <a:rPr lang="en-US" dirty="0"/>
              <a:t>the division happens first and the result is multiplied by pi</a:t>
            </a:r>
          </a:p>
          <a:p>
            <a:pPr lvl="1"/>
            <a:r>
              <a:rPr lang="en-US" dirty="0"/>
              <a:t>To divide by 2</a:t>
            </a:r>
            <a:r>
              <a:rPr lang="en-US" i="1" dirty="0"/>
              <a:t>pi</a:t>
            </a:r>
            <a:r>
              <a:rPr lang="en-US" dirty="0"/>
              <a:t>, use parentheses or write </a:t>
            </a:r>
            <a:r>
              <a:rPr lang="en-US" dirty="0">
                <a:solidFill>
                  <a:srgbClr val="0070C0"/>
                </a:solidFill>
              </a:rPr>
              <a:t>degrees/2/pi</a:t>
            </a:r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AFD7DE-8F6E-D5BF-29B9-7AA3F557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20389-6069-8D66-7019-8DC9302A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AE0D3-1285-160C-633B-BE90C0C1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Arithmetic Expressions and Their Value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28"/>
          <a:stretch/>
        </p:blipFill>
        <p:spPr>
          <a:xfrm>
            <a:off x="1428750" y="1146207"/>
            <a:ext cx="9172576" cy="478310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570D5-3190-A200-ECAF-C35E39B0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2BFE7-25C2-2ABB-6556-40BFF18E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64DC8-729F-ABE1-144C-0372065C0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8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Mixed-Mode Arithmetic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Performing calculations involving both integers and floating-point numbers is called </a:t>
            </a:r>
            <a:r>
              <a:rPr lang="en-US" dirty="0">
                <a:solidFill>
                  <a:srgbClr val="0070C0"/>
                </a:solidFill>
              </a:rPr>
              <a:t>mixed-mode arithmetic</a:t>
            </a:r>
          </a:p>
          <a:p>
            <a:endParaRPr lang="en-US" dirty="0"/>
          </a:p>
          <a:p>
            <a:r>
              <a:rPr lang="en-US" dirty="0"/>
              <a:t>For instance, if a circle has radius 3, compute the area as follows: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3.14 * 3 ** 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28.26</a:t>
            </a:r>
          </a:p>
          <a:p>
            <a:endParaRPr lang="en-US" dirty="0"/>
          </a:p>
          <a:p>
            <a:r>
              <a:rPr lang="en-US" dirty="0"/>
              <a:t>How does Python perform this type of calculation? </a:t>
            </a:r>
          </a:p>
          <a:p>
            <a:pPr lvl="1"/>
            <a:r>
              <a:rPr lang="en-US" dirty="0"/>
              <a:t>In a binary operation on operands of different numeric types, the less general type (</a:t>
            </a:r>
            <a:r>
              <a:rPr lang="en-US" dirty="0" err="1"/>
              <a:t>int</a:t>
            </a:r>
            <a:r>
              <a:rPr lang="en-US" dirty="0"/>
              <a:t>) is temporarily and automatically converted to the more general type (float) before the operation is performed</a:t>
            </a:r>
          </a:p>
          <a:p>
            <a:r>
              <a:rPr lang="en-US" dirty="0"/>
              <a:t>In the example expression, the value 9 is converted to 9.0 before the multiplication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F733B6-4301-DDE8-013F-0855A261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E5765-2AE5-739C-C644-2C67D74A5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294E20-F910-B0B3-9F9F-157AE370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Coercion Operation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Operations involving numbers are valid only if the operands are of the same type</a:t>
            </a:r>
          </a:p>
          <a:p>
            <a:r>
              <a:rPr lang="en-US" dirty="0"/>
              <a:t>Coercion happens in the case of binary operations</a:t>
            </a:r>
          </a:p>
          <a:p>
            <a:endParaRPr lang="en-US" dirty="0"/>
          </a:p>
          <a:p>
            <a:r>
              <a:rPr lang="en-US" dirty="0"/>
              <a:t>If the types differ, a </a:t>
            </a:r>
            <a:r>
              <a:rPr lang="en-US" dirty="0">
                <a:solidFill>
                  <a:srgbClr val="0070C0"/>
                </a:solidFill>
              </a:rPr>
              <a:t>coercion operation </a:t>
            </a:r>
            <a:r>
              <a:rPr lang="en-US" dirty="0"/>
              <a:t>is performed to convert one of the types to the other, as follows: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If either operand is a complex number, the other operand is converted to a complex number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If either operand is a floating-point number, the other is converted to a float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/>
              <a:t>Otherwise</a:t>
            </a:r>
            <a:r>
              <a:rPr lang="en-US" dirty="0"/>
              <a:t>, both numbers must be integers and no conversion is performed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8BDC84-1F49-9757-95FD-4B886007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A467B-4289-E52A-1992-45B8DF66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11000E-984D-3102-7598-ED900D018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23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Expressions consist </a:t>
            </a:r>
            <a:r>
              <a:rPr lang="en-US"/>
              <a:t>of  operators (the </a:t>
            </a:r>
            <a:r>
              <a:rPr lang="en-US" dirty="0"/>
              <a:t>symbols that represent </a:t>
            </a:r>
            <a:r>
              <a:rPr lang="en-US"/>
              <a:t>an operation) and operands (the </a:t>
            </a:r>
            <a:r>
              <a:rPr lang="en-US" dirty="0"/>
              <a:t>data items on which the operation </a:t>
            </a:r>
            <a:r>
              <a:rPr lang="en-US"/>
              <a:t>is applied)</a:t>
            </a:r>
            <a:endParaRPr lang="en-US" dirty="0"/>
          </a:p>
          <a:p>
            <a:r>
              <a:rPr lang="en-US" dirty="0"/>
              <a:t>Arithmetic operators are used to perform arithmetic operations such addition, subtraction and multiplication</a:t>
            </a:r>
          </a:p>
          <a:p>
            <a:r>
              <a:rPr lang="en-US" dirty="0"/>
              <a:t>Comparison or relational operators return a Boolean value after comparing values</a:t>
            </a:r>
          </a:p>
          <a:p>
            <a:r>
              <a:rPr lang="en-US" dirty="0"/>
              <a:t>Logical operators such as </a:t>
            </a:r>
            <a:r>
              <a:rPr lang="en-US" i="1" dirty="0"/>
              <a:t>and, or </a:t>
            </a:r>
            <a:r>
              <a:rPr lang="en-US" dirty="0"/>
              <a:t>and </a:t>
            </a:r>
            <a:r>
              <a:rPr lang="en-US" i="1" dirty="0"/>
              <a:t>not</a:t>
            </a:r>
            <a:r>
              <a:rPr lang="en-US" dirty="0"/>
              <a:t> are used to take logical decisions</a:t>
            </a:r>
          </a:p>
          <a:p>
            <a:r>
              <a:rPr lang="en-US" dirty="0"/>
              <a:t>Bitwise operators for integers works on bits</a:t>
            </a:r>
          </a:p>
          <a:p>
            <a:r>
              <a:rPr lang="en-US" dirty="0"/>
              <a:t>If the types of operands in a binary operation differ, a coercion operation is performed to convert one of the types to the other</a:t>
            </a:r>
          </a:p>
          <a:p>
            <a:r>
              <a:rPr lang="en-US" dirty="0"/>
              <a:t>Python provides a set of augmented assignment operators to update the value of a variable</a:t>
            </a:r>
          </a:p>
          <a:p>
            <a:r>
              <a:rPr lang="en-US" dirty="0"/>
              <a:t>Python defines a specific order of precedence for evaluating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FD47-75B1-69BD-747C-08CD67DA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DB19A-D88E-A4B0-FD9F-7DF19481E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D7F39-88B3-C3E4-AFCA-21382CE3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Expressions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expression</a:t>
            </a:r>
            <a:r>
              <a:rPr lang="en-US" b="1" dirty="0"/>
              <a:t> </a:t>
            </a:r>
            <a:r>
              <a:rPr lang="en-US" dirty="0"/>
              <a:t>is a combination of values, variables, and operators</a:t>
            </a:r>
          </a:p>
          <a:p>
            <a:r>
              <a:rPr lang="en-US" dirty="0"/>
              <a:t>A value by itself is considered an expression, and so is a variable</a:t>
            </a:r>
          </a:p>
          <a:p>
            <a:endParaRPr lang="en-IN" dirty="0"/>
          </a:p>
          <a:p>
            <a:r>
              <a:rPr lang="en-IN" dirty="0"/>
              <a:t>Examples of an expression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5 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5+6 </a:t>
            </a:r>
            <a:r>
              <a:rPr lang="en-US" dirty="0"/>
              <a:t>  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6.5 * 8.5	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X+7  </a:t>
            </a:r>
            <a:r>
              <a:rPr lang="en-US" dirty="0"/>
              <a:t>(assuming that the variable x has been assigned a value)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An expression has a value; a statement does not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B285C6-53F7-0C15-5AFC-FDF63C83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A3E13-3EB9-F0E3-472B-0D962B232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BBB0F6-78CC-8FD3-7F03-54968C038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Operators and Operands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Consider the expression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>
                <a:solidFill>
                  <a:srgbClr val="0000CC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>
                <a:solidFill>
                  <a:srgbClr val="0000CC"/>
                </a:solidFill>
              </a:rPr>
              <a:t> 5</a:t>
            </a:r>
            <a:endParaRPr lang="en-US" sz="2400" dirty="0"/>
          </a:p>
          <a:p>
            <a:endParaRPr lang="en-US" sz="2800" dirty="0"/>
          </a:p>
          <a:p>
            <a:r>
              <a:rPr lang="en-US" dirty="0">
                <a:solidFill>
                  <a:srgbClr val="0070C0"/>
                </a:solidFill>
              </a:rPr>
              <a:t>Operator:</a:t>
            </a:r>
            <a:r>
              <a:rPr lang="en-US" dirty="0"/>
              <a:t> Symbol representing the operation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Operand:</a:t>
            </a:r>
            <a:r>
              <a:rPr lang="en-US" dirty="0"/>
              <a:t> The data items (variables and constant) on which the operation is performed</a:t>
            </a:r>
          </a:p>
          <a:p>
            <a:pPr lvl="1">
              <a:buNone/>
            </a:pP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case of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operator, operands are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case of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operator, operands are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 and the value of expression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CC"/>
                </a:solidFill>
              </a:rPr>
              <a:t>5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B3C048-0E03-3FA1-F6F2-2BBC1D81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80313-ACD7-08C3-CD64-839FDA5DE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25E43-22E0-8CE8-C38B-21F2C2B31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Arithmetic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following operations can be applied to numeric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complex numbers, the modulo (%) and truncating division operators (//) are invalid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44" y="1862139"/>
            <a:ext cx="7084256" cy="395584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54F12-D854-F65A-0622-D4265CFF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465C8-9EAF-B0E0-CCA5-C690DC6C1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123812"/>
            <a:ext cx="1942863" cy="391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FAB24-8311-D3A9-7155-BCCCA4337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8560"/>
            <a:ext cx="709975" cy="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30080" cy="98520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Arithmetic Operators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14374" y="1417638"/>
            <a:ext cx="10868025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94959"/>
              </p:ext>
            </p:extLst>
          </p:nvPr>
        </p:nvGraphicFramePr>
        <p:xfrm>
          <a:off x="1268429" y="1441309"/>
          <a:ext cx="9101056" cy="462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5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26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Expression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Result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2 + 3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5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2 - 3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-1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2 *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15/6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>
                          <a:latin typeface="+mn-lt"/>
                        </a:rPr>
                        <a:t>Exact Division yielding approximately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67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15//6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>
                          <a:latin typeface="+mn-lt"/>
                        </a:rPr>
                        <a:t>Integer division yielding quotient equal 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73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2 **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8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10 %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8.2 // 3.14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2.0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8.2 % 3.14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</a:rPr>
                        <a:t>1.91999999999, as 2.0 ∗ 3.14+1.92 = 8.2</a:t>
                      </a:r>
                      <a:endParaRPr lang="en-IN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1CC4D9-00B7-34B3-19E0-18F0D205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29C95-BFAB-1CC2-6ED3-2B088725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C9FF9-E956-0A5E-94AA-353344691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5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Comparison Operators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Comparison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relational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Return a Boolean value of </a:t>
            </a:r>
            <a:r>
              <a:rPr lang="en-US" i="1" dirty="0">
                <a:solidFill>
                  <a:srgbClr val="0070C0"/>
                </a:solidFill>
              </a:rPr>
              <a:t>True</a:t>
            </a:r>
            <a:r>
              <a:rPr lang="en-US" dirty="0"/>
              <a:t> for true values, </a:t>
            </a:r>
            <a:r>
              <a:rPr lang="en-US" i="1" dirty="0">
                <a:solidFill>
                  <a:srgbClr val="0070C0"/>
                </a:solidFill>
              </a:rPr>
              <a:t>False</a:t>
            </a:r>
            <a:r>
              <a:rPr lang="en-US" dirty="0"/>
              <a:t> for false values</a:t>
            </a:r>
          </a:p>
          <a:p>
            <a:endParaRPr lang="en-US" dirty="0"/>
          </a:p>
          <a:p>
            <a:r>
              <a:rPr lang="en-US" dirty="0"/>
              <a:t>The following comparison operators have the standard mathematical interpretation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>
                <a:solidFill>
                  <a:srgbClr val="FF0000"/>
                </a:solidFill>
              </a:rPr>
              <a:t>Operation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/>
              <a:t>Description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200" dirty="0">
                <a:solidFill>
                  <a:srgbClr val="FF0000"/>
                </a:solidFill>
              </a:rPr>
              <a:t>x==y</a:t>
            </a:r>
            <a:r>
              <a:rPr lang="en-US" sz="2200" dirty="0"/>
              <a:t>		 x is equal to 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x != y</a:t>
            </a:r>
            <a:r>
              <a:rPr lang="en-US" sz="2200" dirty="0"/>
              <a:t>	 	 x is not equal to 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x &gt; y </a:t>
            </a:r>
            <a:r>
              <a:rPr lang="en-US" sz="2200" dirty="0"/>
              <a:t>		 x is greater than 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x &lt; y </a:t>
            </a:r>
            <a:r>
              <a:rPr lang="en-US" sz="2200" dirty="0"/>
              <a:t>		 x is less than 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x &gt;= y </a:t>
            </a:r>
            <a:r>
              <a:rPr lang="en-US" sz="2200" dirty="0"/>
              <a:t>		 x is greater than or equal to 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x &lt;= y </a:t>
            </a:r>
            <a:r>
              <a:rPr lang="en-US" sz="2200" dirty="0"/>
              <a:t>		 x is less than or equal to 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68D6C3-DFE5-F402-4F6A-19E4FFEF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8644D-4B64-91B2-D799-33533F16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674914-0B64-11F6-3327-CA074EE20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416800" cy="41116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Comparison Operators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14374" y="1417638"/>
            <a:ext cx="10868025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62570"/>
              </p:ext>
            </p:extLst>
          </p:nvPr>
        </p:nvGraphicFramePr>
        <p:xfrm>
          <a:off x="4358184" y="2055541"/>
          <a:ext cx="4085996" cy="338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0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Expression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Result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&lt;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True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&lt;=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True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&gt;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False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&gt;=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+mn-lt"/>
                        </a:rPr>
                        <a:t>False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==3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False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7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2 != 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n-lt"/>
                        </a:rPr>
                        <a:t>True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0022F-2ABA-6D09-ED23-BD3EECD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95A13-1BCD-1BE5-B32D-C7F2E66E5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4AE14-7F21-16AD-FFF6-4000B89A3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14935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Chaining of Comparison Operators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583115"/>
          </a:xfrm>
        </p:spPr>
        <p:txBody>
          <a:bodyPr>
            <a:noAutofit/>
          </a:bodyPr>
          <a:lstStyle/>
          <a:p>
            <a:r>
              <a:rPr lang="en-US" dirty="0"/>
              <a:t>Python allows a </a:t>
            </a:r>
            <a:r>
              <a:rPr lang="en-US" dirty="0">
                <a:solidFill>
                  <a:srgbClr val="0070C0"/>
                </a:solidFill>
              </a:rPr>
              <a:t>chained assignment</a:t>
            </a:r>
            <a:r>
              <a:rPr lang="en-US" dirty="0"/>
              <a:t>, such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x = y = 0</a:t>
            </a:r>
            <a:r>
              <a:rPr lang="en-US" dirty="0"/>
              <a:t>, to assign multiple identifiers to the rightmost value</a:t>
            </a:r>
          </a:p>
          <a:p>
            <a:endParaRPr lang="en-US" dirty="0"/>
          </a:p>
          <a:p>
            <a:r>
              <a:rPr lang="en-US" dirty="0"/>
              <a:t>Comparisons can be chained together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w &lt; x &lt; y &lt; z</a:t>
            </a:r>
          </a:p>
          <a:p>
            <a:r>
              <a:rPr lang="en-US" dirty="0"/>
              <a:t>The above expression is evaluated as </a:t>
            </a:r>
            <a:r>
              <a:rPr lang="en-US" dirty="0">
                <a:solidFill>
                  <a:srgbClr val="0070C0"/>
                </a:solidFill>
              </a:rPr>
              <a:t>w &lt; x and x &lt; y and y &lt; z</a:t>
            </a:r>
          </a:p>
          <a:p>
            <a:endParaRPr lang="en-US" dirty="0"/>
          </a:p>
          <a:p>
            <a:r>
              <a:rPr lang="en-US" dirty="0"/>
              <a:t>Expressions such as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solidFill>
                  <a:srgbClr val="C00000"/>
                </a:solidFill>
              </a:rPr>
              <a:t>x &lt; y &gt; z </a:t>
            </a:r>
          </a:p>
          <a:p>
            <a:pPr marL="0" indent="0">
              <a:buNone/>
            </a:pPr>
            <a:r>
              <a:rPr lang="en-US" dirty="0"/>
              <a:t>    are legal, but confusing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C6FC42-56E0-99C8-BEFD-777C88A6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7F3BB-5A3E-330F-CE78-7EBF4AAD2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0"/>
            <a:ext cx="2557886" cy="51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6C027-1BF6-EC48-2589-7378F588A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805"/>
            <a:ext cx="934720" cy="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1613</Words>
  <Application>Microsoft Office PowerPoint</Application>
  <PresentationFormat>Widescreen</PresentationFormat>
  <Paragraphs>309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Wingdings</vt:lpstr>
      <vt:lpstr>Office Theme</vt:lpstr>
      <vt:lpstr>1_Office Theme</vt:lpstr>
      <vt:lpstr>PowerPoint Presentation</vt:lpstr>
      <vt:lpstr>Topics</vt:lpstr>
      <vt:lpstr>Expressions</vt:lpstr>
      <vt:lpstr>Operators and Operands</vt:lpstr>
      <vt:lpstr>Arithmetic Operators</vt:lpstr>
      <vt:lpstr>Arithmetic Operators - Examples</vt:lpstr>
      <vt:lpstr>Comparison Operators</vt:lpstr>
      <vt:lpstr>Comparison Operators - Examples</vt:lpstr>
      <vt:lpstr>Chaining of Comparison Operators </vt:lpstr>
      <vt:lpstr>Assignment Operator</vt:lpstr>
      <vt:lpstr>Logical Operators</vt:lpstr>
      <vt:lpstr>Logical Operators - Examples</vt:lpstr>
      <vt:lpstr>Logical Operators contd.</vt:lpstr>
      <vt:lpstr>Boolean Expressions</vt:lpstr>
      <vt:lpstr>Short-Circuit Evaluation</vt:lpstr>
      <vt:lpstr>Short-Circuit Evaluation - Example</vt:lpstr>
      <vt:lpstr>Operators - Examples</vt:lpstr>
      <vt:lpstr>Bitwise Operators</vt:lpstr>
      <vt:lpstr>Bitwise Operators - Examples</vt:lpstr>
      <vt:lpstr>Augmented Assignment</vt:lpstr>
      <vt:lpstr>Operator Precedence</vt:lpstr>
      <vt:lpstr>Order of Operations</vt:lpstr>
      <vt:lpstr>Order of Operations contd.</vt:lpstr>
      <vt:lpstr>Some Arithmetic Expressions and Their Value</vt:lpstr>
      <vt:lpstr>Mixed-Mode Arithmetic</vt:lpstr>
      <vt:lpstr>Coercion Operation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174</cp:revision>
  <dcterms:created xsi:type="dcterms:W3CDTF">2015-10-21T06:04:19Z</dcterms:created>
  <dcterms:modified xsi:type="dcterms:W3CDTF">2025-02-21T10:40:56Z</dcterms:modified>
</cp:coreProperties>
</file>