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49" r:id="rId3"/>
    <p:sldId id="282" r:id="rId4"/>
    <p:sldId id="332" r:id="rId5"/>
    <p:sldId id="330" r:id="rId6"/>
    <p:sldId id="333" r:id="rId7"/>
    <p:sldId id="334" r:id="rId8"/>
    <p:sldId id="350" r:id="rId9"/>
    <p:sldId id="336" r:id="rId10"/>
    <p:sldId id="341" r:id="rId11"/>
    <p:sldId id="351" r:id="rId12"/>
    <p:sldId id="342" r:id="rId13"/>
    <p:sldId id="343" r:id="rId14"/>
    <p:sldId id="338" r:id="rId15"/>
    <p:sldId id="339" r:id="rId16"/>
    <p:sldId id="344" r:id="rId17"/>
    <p:sldId id="345" r:id="rId18"/>
    <p:sldId id="347" r:id="rId19"/>
    <p:sldId id="348" r:id="rId20"/>
    <p:sldId id="327" r:id="rId21"/>
    <p:sldId id="35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65DE-D7A5-450B-A134-AA42F0BEA2BF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BFF2-04AE-448E-ADD3-CB9F02F77C6C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4E6F-F1FA-4FA1-BF51-2AA9B9EE7904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729045F-2440-4AE2-96FA-81F8A4617B49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32EBADF-F773-4900-8843-6DB9A0C888DA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EBE13C9-9576-499C-97B1-553112F22480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E0945C6-63BC-4372-85BB-9EC0973A5101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6B11-AF2C-490A-AF92-61655C45E06A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D5A95F5-87FB-454B-A3A7-5A2D9464ABEB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581F617-1BD7-4252-AFB1-DE32CFFA2BEE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8A29AE0-0760-42F6-AA06-7C870A44ECC2}" type="datetime1">
              <a:rPr lang="en-US" smtClean="0">
                <a:solidFill>
                  <a:prstClr val="black"/>
                </a:solidFill>
              </a:rPr>
              <a:t>2/21/2025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9B9A-71FC-4DA1-80D7-986826B26A4B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DE95-48AA-482E-8DC6-6CD4B597E2F9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3677-FB3C-4E7C-89D1-D95181244ED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FD2-6CF2-4B27-B184-D205B90A4205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497-1F80-4F89-BFC1-CA350490DF32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FCC4-BF42-44FC-8E74-37E564B160D7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4525-1047-44FE-B45D-7D5ABA9EE522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0815D-5C1A-4EBA-A682-E0C1DB5FBA09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238633"/>
            <a:ext cx="7162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CC"/>
                </a:solidFill>
                <a:latin typeface="Arial Black" panose="020B0A04020102020204" pitchFamily="34" charset="0"/>
                <a:cs typeface="Times New Roman" pitchFamily="18" charset="0"/>
              </a:rPr>
              <a:t>IO Operations</a:t>
            </a:r>
          </a:p>
          <a:p>
            <a:pPr algn="ctr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3DFA6-B564-E7D1-8DD7-C3724EA70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75" y="0"/>
            <a:ext cx="4352925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1C4743-12DB-04CF-A544-70C6AF71C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4975"/>
            <a:ext cx="1590675" cy="13430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A6C516-BC48-3022-F746-2D860520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9492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Multiple Items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a=20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b=10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c=25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c,"is</a:t>
            </a:r>
            <a:r>
              <a:rPr lang="en-US" dirty="0">
                <a:solidFill>
                  <a:srgbClr val="C00000"/>
                </a:solidFill>
              </a:rPr>
              <a:t> greater </a:t>
            </a:r>
            <a:r>
              <a:rPr lang="en-US" dirty="0" err="1">
                <a:solidFill>
                  <a:srgbClr val="C00000"/>
                </a:solidFill>
              </a:rPr>
              <a:t>than",a,"and",b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 25 is greater than 20 and 10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E4F4D1-CB67-54CB-1349-634C9F19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D7E00-B29C-13A0-86DE-C13E26512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6EA3D7-3289-E2ED-554D-DE93C6CF7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1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Items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226050"/>
          </a:xfrm>
        </p:spPr>
        <p:txBody>
          <a:bodyPr>
            <a:noAutofit/>
          </a:bodyPr>
          <a:lstStyle/>
          <a:p>
            <a:r>
              <a:rPr lang="en-US" dirty="0"/>
              <a:t>To print multiple items but do not want space to be the separator, pass the separator string as an argument to print()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print("hello","world",</a:t>
            </a:r>
            <a:r>
              <a:rPr lang="en-US" dirty="0" err="1">
                <a:solidFill>
                  <a:srgbClr val="C00000"/>
                </a:solidFill>
              </a:rPr>
              <a:t>sep</a:t>
            </a:r>
            <a:r>
              <a:rPr lang="en-US" dirty="0">
                <a:solidFill>
                  <a:srgbClr val="C00000"/>
                </a:solidFill>
              </a:rPr>
              <a:t>=',')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hello,world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print("hello","world",</a:t>
            </a:r>
            <a:r>
              <a:rPr lang="en-US" dirty="0" err="1">
                <a:solidFill>
                  <a:srgbClr val="C00000"/>
                </a:solidFill>
              </a:rPr>
              <a:t>sep</a:t>
            </a:r>
            <a:r>
              <a:rPr lang="en-US" dirty="0">
                <a:solidFill>
                  <a:srgbClr val="C00000"/>
                </a:solidFill>
              </a:rPr>
              <a:t>='&lt;-&gt;')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hello&lt;-&gt;world 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print("welcome","to","python",</a:t>
            </a:r>
            <a:r>
              <a:rPr lang="en-US" dirty="0" err="1">
                <a:solidFill>
                  <a:srgbClr val="C00000"/>
                </a:solidFill>
              </a:rPr>
              <a:t>sep</a:t>
            </a:r>
            <a:r>
              <a:rPr lang="en-US" dirty="0">
                <a:solidFill>
                  <a:srgbClr val="C00000"/>
                </a:solidFill>
              </a:rPr>
              <a:t>='-')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welcome-to-python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print("2+3=",2+3,sep="")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2+3=5</a:t>
            </a:r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# there is no space after the = operator</a:t>
            </a:r>
          </a:p>
          <a:p>
            <a:endParaRPr lang="en-US" dirty="0"/>
          </a:p>
          <a:p>
            <a:endParaRPr lang="en-US" sz="2200" dirty="0">
              <a:solidFill>
                <a:srgbClr val="002060"/>
              </a:solidFill>
            </a:endParaRPr>
          </a:p>
          <a:p>
            <a:endParaRPr lang="en-US" sz="2200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86304F-EF59-46F1-BD84-3513E90F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3920C-2B79-A39B-6E2C-B3543C1F2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0E044-53C9-899E-10D8-CD5372C14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5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Items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226050"/>
          </a:xfrm>
        </p:spPr>
        <p:txBody>
          <a:bodyPr>
            <a:noAutofit/>
          </a:bodyPr>
          <a:lstStyle/>
          <a:p>
            <a:r>
              <a:rPr lang="en-US" dirty="0"/>
              <a:t>By default, print() function prints a newline character ( </a:t>
            </a:r>
            <a:r>
              <a:rPr lang="en-US" dirty="0">
                <a:solidFill>
                  <a:srgbClr val="0070C0"/>
                </a:solidFill>
              </a:rPr>
              <a:t>\n</a:t>
            </a:r>
            <a:r>
              <a:rPr lang="en-US" dirty="0"/>
              <a:t> ) after printing all the items</a:t>
            </a:r>
          </a:p>
          <a:p>
            <a:r>
              <a:rPr lang="en-US" dirty="0"/>
              <a:t>To control the termination of items, use the keyword </a:t>
            </a:r>
            <a:r>
              <a:rPr lang="en-US" dirty="0">
                <a:solidFill>
                  <a:srgbClr val="0070C0"/>
                </a:solidFill>
              </a:rPr>
              <a:t>end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print("Is Python a dynamic </a:t>
            </a:r>
            <a:r>
              <a:rPr lang="en-US" dirty="0" err="1">
                <a:solidFill>
                  <a:srgbClr val="C00000"/>
                </a:solidFill>
              </a:rPr>
              <a:t>language?",end</a:t>
            </a:r>
            <a:r>
              <a:rPr lang="en-US" dirty="0">
                <a:solidFill>
                  <a:srgbClr val="C00000"/>
                </a:solidFill>
              </a:rPr>
              <a:t>="</a:t>
            </a:r>
            <a:r>
              <a:rPr lang="en-US" dirty="0">
                <a:solidFill>
                  <a:srgbClr val="00B050"/>
                </a:solidFill>
              </a:rPr>
              <a:t>\</a:t>
            </a:r>
            <a:r>
              <a:rPr lang="en-US" dirty="0" err="1">
                <a:solidFill>
                  <a:srgbClr val="00B050"/>
                </a:solidFill>
              </a:rPr>
              <a:t>n</a:t>
            </a:r>
            <a:r>
              <a:rPr lang="en-US" dirty="0" err="1">
                <a:solidFill>
                  <a:srgbClr val="C00000"/>
                </a:solidFill>
              </a:rPr>
              <a:t>Python</a:t>
            </a:r>
            <a:r>
              <a:rPr lang="en-US" dirty="0">
                <a:solidFill>
                  <a:srgbClr val="C00000"/>
                </a:solidFill>
              </a:rPr>
              <a:t>")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Is Python a dynamic language?                                                                                                 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Python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print("Is Python a dynamic language?</a:t>
            </a:r>
            <a:r>
              <a:rPr lang="en-US" dirty="0">
                <a:solidFill>
                  <a:srgbClr val="00B050"/>
                </a:solidFill>
              </a:rPr>
              <a:t>\</a:t>
            </a:r>
            <a:r>
              <a:rPr lang="en-US" dirty="0" err="1">
                <a:solidFill>
                  <a:srgbClr val="00B050"/>
                </a:solidFill>
              </a:rPr>
              <a:t>n</a:t>
            </a:r>
            <a:r>
              <a:rPr lang="en-US" dirty="0" err="1">
                <a:solidFill>
                  <a:srgbClr val="C00000"/>
                </a:solidFill>
              </a:rPr>
              <a:t>",end</a:t>
            </a:r>
            <a:r>
              <a:rPr lang="en-US" dirty="0">
                <a:solidFill>
                  <a:srgbClr val="C00000"/>
                </a:solidFill>
              </a:rPr>
              <a:t>="Python")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Is Python a dynamic language?                                                                                                 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Python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print("Is Python a dynamic language?</a:t>
            </a:r>
            <a:r>
              <a:rPr lang="en-US" dirty="0">
                <a:solidFill>
                  <a:srgbClr val="00B050"/>
                </a:solidFill>
              </a:rPr>
              <a:t>\</a:t>
            </a:r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dirty="0" err="1">
                <a:solidFill>
                  <a:srgbClr val="C00000"/>
                </a:solidFill>
              </a:rPr>
              <a:t>",end</a:t>
            </a:r>
            <a:r>
              <a:rPr lang="en-US" dirty="0">
                <a:solidFill>
                  <a:srgbClr val="C00000"/>
                </a:solidFill>
              </a:rPr>
              <a:t>="Python")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Is Python a dynamic language?	Python</a:t>
            </a:r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sz="2200" dirty="0">
              <a:solidFill>
                <a:srgbClr val="002060"/>
              </a:solidFill>
            </a:endParaRPr>
          </a:p>
          <a:p>
            <a:endParaRPr lang="en-US" sz="2200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9BF9C0-1389-2391-8B7C-C382A164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5791C-F83B-9E24-AFD5-1E649702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B8C97A-C425-588F-361C-2783D9B06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7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Marks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28763"/>
            <a:ext cx="10972800" cy="4597402"/>
          </a:xfrm>
        </p:spPr>
        <p:txBody>
          <a:bodyPr>
            <a:noAutofit/>
          </a:bodyPr>
          <a:lstStyle/>
          <a:p>
            <a:r>
              <a:rPr lang="en-US" dirty="0"/>
              <a:t>Strings in Python are enclosed in quotation marks</a:t>
            </a:r>
          </a:p>
          <a:p>
            <a:r>
              <a:rPr lang="en-IN" dirty="0"/>
              <a:t>Python does not differentiate between single quotes and double quotes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Single quotes</a:t>
            </a:r>
          </a:p>
          <a:p>
            <a:r>
              <a:rPr lang="en-IN" dirty="0"/>
              <a:t>Any single quote character inside the string needs to be escaped by prefixing it with backslash</a:t>
            </a:r>
          </a:p>
          <a:p>
            <a:r>
              <a:rPr lang="en-IN" dirty="0"/>
              <a:t>Example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print('Hello, World!')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print(‘ ”Hi” from \’India\’ ')</a:t>
            </a:r>
          </a:p>
          <a:p>
            <a:r>
              <a:rPr lang="en-IN" dirty="0"/>
              <a:t>The output is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Hello, World!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  “Hi” from ‘India’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	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D20D01-880D-451E-1828-ACF71CEF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E30F0-1600-6EA3-546E-D15CBD45A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199982-57F4-6925-2F3F-306C05101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4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Marks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43050"/>
            <a:ext cx="10972800" cy="4583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Double quotes</a:t>
            </a:r>
          </a:p>
          <a:p>
            <a:r>
              <a:rPr lang="en-IN" dirty="0"/>
              <a:t>Any double quote character inside the string needs to be escaped by prefixing it with backslash</a:t>
            </a:r>
          </a:p>
          <a:p>
            <a:endParaRPr lang="en-IN" dirty="0"/>
          </a:p>
          <a:p>
            <a:r>
              <a:rPr lang="en-IN" dirty="0"/>
              <a:t>Example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print(“Hello, World!”)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print(“ ‘Hi’ from \”India\” “)</a:t>
            </a:r>
          </a:p>
          <a:p>
            <a:endParaRPr lang="en-IN" dirty="0"/>
          </a:p>
          <a:p>
            <a:r>
              <a:rPr lang="en-IN" dirty="0"/>
              <a:t>The output is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Hello, World!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  ‘Hi’ from “India”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	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4E57AE-AB59-496B-5230-41EC84F4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A38E5-1405-FE32-704C-08F62BB1C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BE3A97-C93A-A07F-B6F8-BCB0845AF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3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 Using </a:t>
            </a:r>
            <a:r>
              <a:rPr lang="en-US" i="1" dirty="0"/>
              <a:t>format()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43050"/>
            <a:ext cx="10972800" cy="4583115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format()</a:t>
            </a:r>
            <a:r>
              <a:rPr lang="en-US" dirty="0"/>
              <a:t> function searches the string for placeholders</a:t>
            </a:r>
          </a:p>
          <a:p>
            <a:r>
              <a:rPr lang="en-US" dirty="0"/>
              <a:t>These placeholders are indicated by braces ( </a:t>
            </a:r>
            <a:r>
              <a:rPr lang="en-US" dirty="0">
                <a:solidFill>
                  <a:srgbClr val="0070C0"/>
                </a:solidFill>
              </a:rPr>
              <a:t>{ } </a:t>
            </a:r>
            <a:r>
              <a:rPr lang="en-US" dirty="0"/>
              <a:t>) and indicate that some value needs to be substituted there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	</a:t>
            </a:r>
          </a:p>
          <a:p>
            <a:r>
              <a:rPr lang="en-US" dirty="0"/>
              <a:t>The format() takes any number of parameters</a:t>
            </a:r>
          </a:p>
          <a:p>
            <a:r>
              <a:rPr lang="en-US" dirty="0"/>
              <a:t>It is divided into two types of parameters: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Positional parameters</a:t>
            </a:r>
            <a:r>
              <a:rPr lang="en-US" dirty="0"/>
              <a:t> - list of parameters that can be accessed with index of parameter inside curly braces {index}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Keyword parameters</a:t>
            </a:r>
            <a:r>
              <a:rPr lang="en-US" dirty="0"/>
              <a:t> - list of parameters of type key=value, that can be accessed with key of parameter inside curly braces {key}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45FFBA-EB96-C45B-3E2F-1AD8936F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C381B-AAD0-C103-5C2A-8A2E22932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70C009-E09B-5F90-9A01-635ACEE45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3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Arguments</a:t>
            </a:r>
            <a:endParaRPr lang="en-US" i="1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Argument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 is a string "Adam" and Argument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is a floating number 230.2346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79" y="1417638"/>
            <a:ext cx="8747652" cy="301148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1A5F1-FB6B-1E2D-469C-0F4E3FC9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63EF1-87D5-6852-8E76-404DAE232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102DF-50D2-69F9-6A22-7A3B49CC3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46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  <a:endParaRPr lang="en-US" i="1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 of just the parameters, a key-value for the parameters is used; </a:t>
            </a:r>
            <a:r>
              <a:rPr lang="en-US" dirty="0">
                <a:solidFill>
                  <a:srgbClr val="0070C0"/>
                </a:solidFill>
              </a:rPr>
              <a:t>name="Adam"</a:t>
            </a:r>
            <a:r>
              <a:rPr lang="en-US" dirty="0"/>
              <a:t> and </a:t>
            </a:r>
            <a:r>
              <a:rPr lang="en-US" dirty="0" err="1">
                <a:solidFill>
                  <a:srgbClr val="0070C0"/>
                </a:solidFill>
              </a:rPr>
              <a:t>blc</a:t>
            </a:r>
            <a:r>
              <a:rPr lang="en-US" dirty="0">
                <a:solidFill>
                  <a:srgbClr val="0070C0"/>
                </a:solidFill>
              </a:rPr>
              <a:t>=230.2346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72" y="1417638"/>
            <a:ext cx="9299878" cy="308021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8ED648-6F06-1B21-B30E-FCF50F11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1507A-907A-FCC0-7B26-C68D0C773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710E1D-5DFD-0B7F-809F-1C8FB9573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3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 - Examples</a:t>
            </a:r>
            <a:endParaRPr lang="en-US" i="1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# default arguments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print("Hello {}, your balance is {}.".format("Adam", 230.2346))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# positional arguments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print("Hello {0}, your balance is {1}.".format("Adam", 230.2346))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#keyword arguments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print("Hello {name}, your balance is {</a:t>
            </a:r>
            <a:r>
              <a:rPr lang="en-US" dirty="0" err="1">
                <a:solidFill>
                  <a:srgbClr val="C00000"/>
                </a:solidFill>
              </a:rPr>
              <a:t>blc</a:t>
            </a:r>
            <a:r>
              <a:rPr lang="en-US" dirty="0">
                <a:solidFill>
                  <a:srgbClr val="C00000"/>
                </a:solidFill>
              </a:rPr>
              <a:t>}.".format(name="Adam", </a:t>
            </a:r>
            <a:r>
              <a:rPr lang="en-US" dirty="0" err="1">
                <a:solidFill>
                  <a:srgbClr val="C00000"/>
                </a:solidFill>
              </a:rPr>
              <a:t>blc</a:t>
            </a:r>
            <a:r>
              <a:rPr lang="en-US" dirty="0">
                <a:solidFill>
                  <a:srgbClr val="C00000"/>
                </a:solidFill>
              </a:rPr>
              <a:t>=230.2346))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# mixed arguments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print("Hello {0}, your balance is {</a:t>
            </a:r>
            <a:r>
              <a:rPr lang="en-US" dirty="0" err="1">
                <a:solidFill>
                  <a:srgbClr val="C00000"/>
                </a:solidFill>
              </a:rPr>
              <a:t>blc</a:t>
            </a:r>
            <a:r>
              <a:rPr lang="en-US" dirty="0">
                <a:solidFill>
                  <a:srgbClr val="C00000"/>
                </a:solidFill>
              </a:rPr>
              <a:t>}.".format("Adam", </a:t>
            </a:r>
            <a:r>
              <a:rPr lang="en-US" dirty="0" err="1">
                <a:solidFill>
                  <a:srgbClr val="C00000"/>
                </a:solidFill>
              </a:rPr>
              <a:t>blc</a:t>
            </a:r>
            <a:r>
              <a:rPr lang="en-US" dirty="0">
                <a:solidFill>
                  <a:srgbClr val="C00000"/>
                </a:solidFill>
              </a:rPr>
              <a:t>=230.2346))</a:t>
            </a:r>
          </a:p>
          <a:p>
            <a:endParaRPr lang="en-US" dirty="0"/>
          </a:p>
          <a:p>
            <a:r>
              <a:rPr lang="en-US" dirty="0"/>
              <a:t>All the above statements displays the same output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Hello Adam, your balance is 230.2346.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F9B462-75BE-C561-3EF5-A741A503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087F4-008A-3285-8379-1CF5B2D05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E88C47-BF47-9B67-A744-36B161C25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2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Operations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400050" lvl="1" indent="0" algn="l">
              <a:buNone/>
            </a:pPr>
            <a:r>
              <a:rPr lang="en-US" dirty="0">
                <a:solidFill>
                  <a:srgbClr val="002060"/>
                </a:solidFill>
              </a:rPr>
              <a:t># inputs two integers and displays their sum</a:t>
            </a:r>
          </a:p>
          <a:p>
            <a:pPr marL="400050" lvl="1" indent="0" algn="l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00050" lvl="1" indent="0" algn="l">
              <a:buNone/>
            </a:pPr>
            <a:r>
              <a:rPr lang="en-US" dirty="0">
                <a:solidFill>
                  <a:srgbClr val="000000"/>
                </a:solidFill>
              </a:rPr>
              <a:t>&gt;&gt;&gt; first = </a:t>
            </a:r>
            <a:r>
              <a:rPr lang="en-US" dirty="0" err="1">
                <a:solidFill>
                  <a:srgbClr val="9A0D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9A0DFF"/>
                </a:solidFill>
              </a:rPr>
              <a:t>input</a:t>
            </a:r>
            <a:r>
              <a:rPr lang="en-US" dirty="0">
                <a:solidFill>
                  <a:srgbClr val="000000"/>
                </a:solidFill>
              </a:rPr>
              <a:t>( </a:t>
            </a:r>
            <a:r>
              <a:rPr lang="en-US" dirty="0">
                <a:solidFill>
                  <a:srgbClr val="C00000"/>
                </a:solidFill>
              </a:rPr>
              <a:t>"Enter the first number: “ 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pPr marL="400050" lvl="1" indent="0" algn="l">
              <a:buNone/>
            </a:pPr>
            <a:r>
              <a:rPr lang="en-US" dirty="0">
                <a:solidFill>
                  <a:srgbClr val="1A40FF"/>
                </a:solidFill>
              </a:rPr>
              <a:t>Enter the first number: </a:t>
            </a:r>
            <a:r>
              <a:rPr lang="en-US" dirty="0">
                <a:solidFill>
                  <a:srgbClr val="000000"/>
                </a:solidFill>
              </a:rPr>
              <a:t>23</a:t>
            </a:r>
          </a:p>
          <a:p>
            <a:pPr marL="400050" lvl="1" indent="0" algn="l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00050" lvl="1" indent="0" algn="l">
              <a:buNone/>
            </a:pPr>
            <a:r>
              <a:rPr lang="en-US" dirty="0">
                <a:solidFill>
                  <a:srgbClr val="000000"/>
                </a:solidFill>
              </a:rPr>
              <a:t>&gt;&gt;&gt; second = </a:t>
            </a:r>
            <a:r>
              <a:rPr lang="en-US" dirty="0" err="1">
                <a:solidFill>
                  <a:srgbClr val="9A0D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9A0DFF"/>
                </a:solidFill>
              </a:rPr>
              <a:t>input</a:t>
            </a:r>
            <a:r>
              <a:rPr lang="en-US" dirty="0">
                <a:solidFill>
                  <a:srgbClr val="000000"/>
                </a:solidFill>
              </a:rPr>
              <a:t>( </a:t>
            </a:r>
            <a:r>
              <a:rPr lang="en-US" dirty="0">
                <a:solidFill>
                  <a:srgbClr val="C00000"/>
                </a:solidFill>
              </a:rPr>
              <a:t>"Enter the second number: “ 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pPr marL="400050" lvl="1" indent="0" algn="l">
              <a:buNone/>
            </a:pPr>
            <a:r>
              <a:rPr lang="en-US" dirty="0">
                <a:solidFill>
                  <a:srgbClr val="1A40FF"/>
                </a:solidFill>
              </a:rPr>
              <a:t>Enter the second number: </a:t>
            </a:r>
            <a:r>
              <a:rPr lang="en-US" dirty="0">
                <a:solidFill>
                  <a:srgbClr val="000000"/>
                </a:solidFill>
              </a:rPr>
              <a:t>44</a:t>
            </a:r>
          </a:p>
          <a:p>
            <a:pPr marL="400050" lvl="1" indent="0" algn="l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00050" lvl="1" indent="0" algn="l">
              <a:buNone/>
            </a:pPr>
            <a:r>
              <a:rPr lang="en-US" dirty="0">
                <a:solidFill>
                  <a:srgbClr val="000000"/>
                </a:solidFill>
              </a:rPr>
              <a:t>&gt;&gt;&gt; </a:t>
            </a:r>
            <a:r>
              <a:rPr lang="en-US" dirty="0">
                <a:solidFill>
                  <a:srgbClr val="9A0D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 </a:t>
            </a:r>
            <a:r>
              <a:rPr lang="en-US" dirty="0">
                <a:solidFill>
                  <a:srgbClr val="C00000"/>
                </a:solidFill>
              </a:rPr>
              <a:t>"The sum is“ </a:t>
            </a:r>
            <a:r>
              <a:rPr lang="en-US" dirty="0">
                <a:solidFill>
                  <a:srgbClr val="000000"/>
                </a:solidFill>
              </a:rPr>
              <a:t>, first + second)</a:t>
            </a:r>
          </a:p>
          <a:p>
            <a:pPr marL="400050" lvl="1" indent="0" algn="l">
              <a:buNone/>
            </a:pPr>
            <a:r>
              <a:rPr lang="en-US" dirty="0">
                <a:solidFill>
                  <a:srgbClr val="1A40FF"/>
                </a:solidFill>
              </a:rPr>
              <a:t>The sum is 67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C2674-4C02-A492-CBFE-ADCB7DF1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4FF1D-43DC-6436-E45D-E053AA1DE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A85F2-01FA-0C43-095F-B693C8EB6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 operations</a:t>
            </a:r>
          </a:p>
          <a:p>
            <a:r>
              <a:rPr lang="en-US" dirty="0"/>
              <a:t>Output operations</a:t>
            </a:r>
          </a:p>
          <a:p>
            <a:r>
              <a:rPr lang="en-US"/>
              <a:t>Output formatting 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19AC1-588B-49F7-59D4-EEE7B9AE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02FCA-4A6D-7BC4-7A22-88660511A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3EEA2-27ED-C4B5-E2BE-EFD4B6CA4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The print() function prints a list of items </a:t>
            </a:r>
          </a:p>
          <a:p>
            <a:r>
              <a:rPr lang="en-US" sz="2400" dirty="0"/>
              <a:t>The input() function prints an optional prompt message and reads in a single line of input</a:t>
            </a:r>
          </a:p>
          <a:p>
            <a:r>
              <a:rPr lang="en-US" dirty="0"/>
              <a:t>Output formatting can be done using format() method of String class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FD3C4-F679-4B22-885A-E188ED0E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AB199-2D5F-20F2-F30E-7AB1A041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949FA5-45FB-9364-169F-0C9D7AE09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6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The Computer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Most of the programs conform to the </a:t>
            </a:r>
            <a:r>
              <a:rPr lang="en-US" i="1" dirty="0">
                <a:solidFill>
                  <a:srgbClr val="002060"/>
                </a:solidFill>
              </a:rPr>
              <a:t>input-process-output</a:t>
            </a:r>
            <a:r>
              <a:rPr lang="en-US" i="1" dirty="0"/>
              <a:t> model</a:t>
            </a:r>
            <a:r>
              <a:rPr lang="en-US" dirty="0"/>
              <a:t>: data comes in, gets manipulated, and then is stored, displayed, printed, or transferred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197286"/>
            <a:ext cx="6705600" cy="43511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AC998-9AA4-B5AF-94B8-623CCDFD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E47F8-32BB-27CF-01C1-C1527BB0D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9403F-320C-399A-015F-4301FCD33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5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Input From The User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Python has the </a:t>
            </a:r>
            <a:r>
              <a:rPr lang="en-US" dirty="0">
                <a:solidFill>
                  <a:srgbClr val="0070C0"/>
                </a:solidFill>
              </a:rPr>
              <a:t>input() </a:t>
            </a:r>
            <a:r>
              <a:rPr lang="en-US" dirty="0"/>
              <a:t>built in function to display a prompt on screen, and then accept keyboard input, returning what was entered as a string to the code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res = input('What is your favorite programming language: 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What is your favorite programming language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B050"/>
                </a:solidFill>
              </a:rPr>
              <a:t>Python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res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Python</a:t>
            </a:r>
          </a:p>
          <a:p>
            <a:pPr marL="400050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res = input('What is your favorite programming language: 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print(res)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What is your favorite programming language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B050"/>
                </a:solidFill>
              </a:rPr>
              <a:t>Python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Python</a:t>
            </a:r>
          </a:p>
          <a:p>
            <a:pPr marL="400050" lvl="1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3629A0-05B5-060F-A593-5E78960C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84184-5B11-8EEC-1373-D6FE9C168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EF5C94-AAAE-DE59-F3D2-3F11EF3DF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Reading a Numeric Value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When reading a numeric value from the user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programmer must use the </a:t>
            </a:r>
            <a:r>
              <a:rPr lang="en-US" i="1" dirty="0"/>
              <a:t>input() function</a:t>
            </a:r>
            <a:r>
              <a:rPr lang="en-US" dirty="0"/>
              <a:t> to get the string of characters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i="1" dirty="0" err="1"/>
              <a:t>int</a:t>
            </a:r>
            <a:r>
              <a:rPr lang="en-US" dirty="0"/>
              <a:t> or </a:t>
            </a:r>
            <a:r>
              <a:rPr lang="en-US" i="1" dirty="0"/>
              <a:t>float</a:t>
            </a:r>
            <a:r>
              <a:rPr lang="en-US" dirty="0"/>
              <a:t> syntax to construct the numeric value that character string represents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&gt;&gt;&gt;year 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(input(“What is your age?” ))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DDD8D7-358A-AA14-29CD-C4C9FFBD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F38729-3FDA-B202-FBF6-D3B572122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25DB48-3A6A-A26E-7B5D-5C90293C8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4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Splitting The Input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If the user enters multiple pieces of information on the same line, it is common to call the </a:t>
            </a:r>
            <a:r>
              <a:rPr lang="en-US" dirty="0">
                <a:solidFill>
                  <a:srgbClr val="0070C0"/>
                </a:solidFill>
              </a:rPr>
              <a:t>split method </a:t>
            </a:r>
            <a:r>
              <a:rPr lang="en-US" dirty="0"/>
              <a:t>on the result</a:t>
            </a:r>
          </a:p>
          <a:p>
            <a:pPr marL="457200" lvl="1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reply = input(" Enter x and y, separated by spaces:" 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pieces = </a:t>
            </a:r>
            <a:r>
              <a:rPr lang="en-US" dirty="0" err="1">
                <a:solidFill>
                  <a:srgbClr val="C00000"/>
                </a:solidFill>
              </a:rPr>
              <a:t>reply.split</a:t>
            </a:r>
            <a:r>
              <a:rPr lang="en-US" dirty="0">
                <a:solidFill>
                  <a:srgbClr val="C00000"/>
                </a:solidFill>
              </a:rPr>
              <a:t>( ) 	</a:t>
            </a:r>
            <a:r>
              <a:rPr lang="en-US" dirty="0">
                <a:solidFill>
                  <a:srgbClr val="002060"/>
                </a:solidFill>
              </a:rPr>
              <a:t># returns a list of strings, as separated by spaces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x 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(pieces[0])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y 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(pieces[1])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x,y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400" dirty="0"/>
              <a:t>The output is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Enter x and y, separated by spaces:10 20        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10 20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226003-8EFD-E4AC-48C2-2A77927E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DD183-6D37-B035-1D02-8EFEC5287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487077-F05B-2F77-AB98-D77AF86E8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Splitting The Input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result = input(" Enter two numbers, separated by spaces:" 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x,y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result.split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print(y)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Enter x and y, separated by spaces:10 20        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20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a,b</a:t>
            </a:r>
            <a:r>
              <a:rPr lang="en-US" dirty="0">
                <a:solidFill>
                  <a:srgbClr val="C00000"/>
                </a:solidFill>
              </a:rPr>
              <a:t>='h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'.split(' ')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'h'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'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4A3E22-2762-E40B-A1D6-24D0DF6B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63B16-804D-5250-6A33-4F2E2712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C39239-C772-F8E6-45BA-34913AE37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8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on the Screen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built-in function, 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, is used to generate standard output to the console</a:t>
            </a:r>
          </a:p>
          <a:p>
            <a:endParaRPr lang="en-US" dirty="0"/>
          </a:p>
          <a:p>
            <a:r>
              <a:rPr lang="en-US" dirty="0"/>
              <a:t>In its simplest form, it prints an arbitrary sequence of arguments, separated by spaces, and followed by a trailing newline character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print(“hello”) 	</a:t>
            </a:r>
            <a:r>
              <a:rPr lang="en-US" dirty="0">
                <a:solidFill>
                  <a:srgbClr val="002060"/>
                </a:solidFill>
              </a:rPr>
              <a:t>#outputs the string “hello”</a:t>
            </a:r>
          </a:p>
          <a:p>
            <a:endParaRPr lang="en-US" dirty="0"/>
          </a:p>
          <a:p>
            <a:r>
              <a:rPr lang="en-US" dirty="0"/>
              <a:t>Arguments need not be string instances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</a:t>
            </a:r>
            <a:r>
              <a:rPr lang="en-US" sz="2200" dirty="0">
                <a:solidFill>
                  <a:srgbClr val="C00000"/>
                </a:solidFill>
              </a:rPr>
              <a:t>print(1.5 * 3)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4.5</a:t>
            </a:r>
          </a:p>
          <a:p>
            <a:endParaRPr lang="en-US" dirty="0"/>
          </a:p>
          <a:p>
            <a:r>
              <a:rPr lang="en-US" dirty="0"/>
              <a:t>Without any arguments, the command print( ) outputs a single newline character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DA1229-5809-1C85-38CF-981008DD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4280D-629F-E263-8F15-98F61D0B0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813D67-ECFF-2DA0-D7AC-9D4393A8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Multiple Items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To print multiple items, pass all the items in sequence separated by commas </a:t>
            </a:r>
          </a:p>
          <a:p>
            <a:r>
              <a:rPr lang="en-US" dirty="0"/>
              <a:t>They are automatically separated by commas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print(“</a:t>
            </a:r>
            <a:r>
              <a:rPr lang="en-US" sz="2200" dirty="0" err="1">
                <a:solidFill>
                  <a:srgbClr val="C00000"/>
                </a:solidFill>
              </a:rPr>
              <a:t>hello”,”world</a:t>
            </a:r>
            <a:r>
              <a:rPr lang="en-US" sz="2200" dirty="0">
                <a:solidFill>
                  <a:srgbClr val="C00000"/>
                </a:solidFill>
              </a:rPr>
              <a:t>”)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hello world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print(“2+3=”,2+3)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  2+3= 5	</a:t>
            </a:r>
            <a:r>
              <a:rPr lang="en-US" sz="2200" dirty="0">
                <a:solidFill>
                  <a:srgbClr val="002060"/>
                </a:solidFill>
              </a:rPr>
              <a:t># there is a space after the =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E90427-93BD-E9B9-ED44-40734DB8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23150-4DF8-025E-48BA-A5B56D10C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0"/>
            <a:ext cx="2824480" cy="56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07291A-952C-EEAF-385B-49E121B9F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299"/>
            <a:ext cx="1032140" cy="8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7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1223</Words>
  <Application>Microsoft Office PowerPoint</Application>
  <PresentationFormat>Widescreen</PresentationFormat>
  <Paragraphs>210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Topics</vt:lpstr>
      <vt:lpstr>Data to The Computer</vt:lpstr>
      <vt:lpstr> Input From The User</vt:lpstr>
      <vt:lpstr> Reading a Numeric Value</vt:lpstr>
      <vt:lpstr> Splitting The Input</vt:lpstr>
      <vt:lpstr> Splitting The Input contd.</vt:lpstr>
      <vt:lpstr>Display on the Screen</vt:lpstr>
      <vt:lpstr>Printing Multiple Items</vt:lpstr>
      <vt:lpstr>Printing Multiple Items contd.</vt:lpstr>
      <vt:lpstr>Separating Items</vt:lpstr>
      <vt:lpstr>Terminating Items</vt:lpstr>
      <vt:lpstr>Quotation Marks</vt:lpstr>
      <vt:lpstr>Quotation Marks contd.</vt:lpstr>
      <vt:lpstr>Formatting Strings Using format()</vt:lpstr>
      <vt:lpstr>Positional Arguments</vt:lpstr>
      <vt:lpstr>Keyword Arguments</vt:lpstr>
      <vt:lpstr>Formatting Strings - Examples</vt:lpstr>
      <vt:lpstr>IO Operations -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Mohammed Kaif</cp:lastModifiedBy>
  <cp:revision>155</cp:revision>
  <dcterms:created xsi:type="dcterms:W3CDTF">2015-10-21T06:04:19Z</dcterms:created>
  <dcterms:modified xsi:type="dcterms:W3CDTF">2025-02-21T10:49:39Z</dcterms:modified>
</cp:coreProperties>
</file>