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49" r:id="rId3"/>
    <p:sldId id="282" r:id="rId4"/>
    <p:sldId id="347" r:id="rId5"/>
    <p:sldId id="332" r:id="rId6"/>
    <p:sldId id="335" r:id="rId7"/>
    <p:sldId id="348" r:id="rId8"/>
    <p:sldId id="345" r:id="rId9"/>
    <p:sldId id="336" r:id="rId10"/>
    <p:sldId id="334" r:id="rId11"/>
    <p:sldId id="337" r:id="rId12"/>
    <p:sldId id="327" r:id="rId13"/>
    <p:sldId id="339" r:id="rId14"/>
    <p:sldId id="340" r:id="rId15"/>
    <p:sldId id="341" r:id="rId16"/>
    <p:sldId id="338" r:id="rId17"/>
    <p:sldId id="344" r:id="rId18"/>
    <p:sldId id="34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B218B-9258-41C5-A04C-66862A35049B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7F5EC2-54BA-4C09-B0E9-350C8DC8D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9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82325-DC8E-4CFC-AF24-EBEC52F6339E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02D8F-E680-42CD-AB47-39CA3C249EAA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95D1-6583-43C1-8E0D-1FD44ECEFB80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65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E867BFF-26AC-4554-9661-DA735B6F7E14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3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libri" pitchFamily="34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/>
          <a:lstStyle>
            <a:lvl1pPr algn="just">
              <a:defRPr sz="2400"/>
            </a:lvl1pPr>
            <a:lvl2pPr algn="just">
              <a:defRPr sz="2200"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53800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26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8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2CBAB83B-0248-424C-A404-8AEE3CAC6517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634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98FA9A4-B6C4-4725-B56C-AC866C0B2484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890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7589" y="6655360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©M. S. Ramaiah University of Applied Sciences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576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84E2D631-DDA6-4301-A2F7-7836CF0D1DC1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92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E9BA-BB95-46BA-9EF7-8C9DDE75E574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04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F55EFAF-A9BE-4A12-9B69-9C76179FAB07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88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3C63A35-6307-4BF8-ABFC-CA326E2003CE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9581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F24E5D86-A072-4568-85EB-54BB4B693D54}" type="datetime1">
              <a:rPr lang="en-US" smtClean="0">
                <a:solidFill>
                  <a:prstClr val="black"/>
                </a:solidFill>
              </a:rPr>
              <a:t>2/22/2025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03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7283-7B30-4E60-84B4-690B2AA6E0D3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76F9-8152-46CC-8B67-4E450FC7A621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B366-742F-44BB-B0AD-16EC07DC0993}" type="datetime1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14AE6-F7E2-4EDB-865D-5A6FBA9D424B}" type="datetime1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1EC9-076D-4502-8949-367CBB34F8E9}" type="datetime1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4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C6947-39C1-43A1-9105-3ED581BBC2E0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2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337E2-89E5-4F8A-BF57-0773268E973E}" type="datetime1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Syncrocore Technologies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C662A-6D50-4729-B47D-65ABEEFB8568}" type="datetime1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Syncrocore Technologies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6D081-CDD6-4308-A6A8-839E798AD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0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92000" cy="1524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1723077" y="6324600"/>
            <a:ext cx="468923" cy="533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1699385" y="6324600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6F15528-21DE-4FAA-801E-634DDDAF4B2B}" type="slidenum">
              <a:rPr lang="en-US" sz="1800">
                <a:solidFill>
                  <a:prstClr val="white"/>
                </a:solidFill>
              </a:rPr>
              <a:pPr/>
              <a:t>‹#›</a:t>
            </a:fld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1702" y="6655158"/>
            <a:ext cx="21771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white"/>
                </a:solidFill>
              </a:rPr>
              <a:t>Faculty of Engineering &amp; Technology</a:t>
            </a:r>
          </a:p>
        </p:txBody>
      </p:sp>
      <p:pic>
        <p:nvPicPr>
          <p:cNvPr id="10" name="Picture 9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81725"/>
            <a:ext cx="415290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 userDrawn="1"/>
        </p:nvSpPr>
        <p:spPr>
          <a:xfrm>
            <a:off x="9250925" y="6646407"/>
            <a:ext cx="24721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© Ramaiah University of Applied Sciences</a:t>
            </a:r>
          </a:p>
        </p:txBody>
      </p:sp>
    </p:spTree>
    <p:extLst>
      <p:ext uri="{BB962C8B-B14F-4D97-AF65-F5344CB8AC3E}">
        <p14:creationId xmlns:p14="http://schemas.microsoft.com/office/powerpoint/2010/main" val="244328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4600" y="2628781"/>
            <a:ext cx="71628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CC"/>
                </a:solidFill>
                <a:latin typeface="Arial Black" panose="020B0A04020102020204" pitchFamily="34" charset="0"/>
                <a:cs typeface="Times New Roman" pitchFamily="18" charset="0"/>
              </a:rPr>
              <a:t>Conditional Statements</a:t>
            </a:r>
          </a:p>
          <a:p>
            <a:pPr algn="ctr"/>
            <a:endParaRPr lang="en-US" sz="14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96840-EFAE-7414-FE7D-4940ED31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65958"/>
            <a:ext cx="1411851" cy="11920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DC9925-7DF3-0FC7-FC55-9989F7DA8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963" y="0"/>
            <a:ext cx="3558037" cy="7162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4B167-387E-0C01-62A3-8FDE83E2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72216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Alternate Execution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x%2 == 0: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	print('x is even‘)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	print('x is odd‘)</a:t>
            </a:r>
          </a:p>
          <a:p>
            <a:endParaRPr lang="en-US" dirty="0"/>
          </a:p>
          <a:p>
            <a:r>
              <a:rPr lang="en-US" dirty="0"/>
              <a:t>If the remainder when x is divided by 2 is 0, then x is even, and the program displays a message to that effect</a:t>
            </a:r>
          </a:p>
          <a:p>
            <a:r>
              <a:rPr lang="en-US" dirty="0"/>
              <a:t>If the condition is false, the second set of statements is executed</a:t>
            </a:r>
          </a:p>
          <a:p>
            <a:r>
              <a:rPr lang="en-US" dirty="0"/>
              <a:t>Since the condition must be true or false, exactly one of the alternatives will be executed</a:t>
            </a:r>
          </a:p>
          <a:p>
            <a:r>
              <a:rPr lang="en-US" dirty="0"/>
              <a:t>The alternatives are called </a:t>
            </a:r>
            <a:r>
              <a:rPr lang="en-US" dirty="0">
                <a:solidFill>
                  <a:srgbClr val="0070C0"/>
                </a:solidFill>
              </a:rPr>
              <a:t>branches,</a:t>
            </a:r>
            <a:r>
              <a:rPr lang="en-US" dirty="0"/>
              <a:t> because they are branches in the flow of execution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3F06E9-9C91-EA6D-FF90-0DD23215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7F91A1-2F86-590C-E968-E0837E2CF6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07979-DB30-2555-4BEB-86073AD6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4681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Chained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Sometimes there are more than two possibilities and need more than two branches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x &lt; 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print('x is less than y‘)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elif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x &gt; 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print('x is greater than y‘)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print('x and y are equal‘)</a:t>
            </a:r>
          </a:p>
          <a:p>
            <a:endParaRPr lang="en-US" dirty="0"/>
          </a:p>
          <a:p>
            <a:r>
              <a:rPr lang="en-US" i="1" dirty="0" err="1">
                <a:solidFill>
                  <a:srgbClr val="0070C0"/>
                </a:solidFill>
              </a:rPr>
              <a:t>elif</a:t>
            </a:r>
            <a:r>
              <a:rPr lang="en-US" dirty="0"/>
              <a:t> is an abbreviation of </a:t>
            </a:r>
            <a:r>
              <a:rPr lang="en-US" dirty="0">
                <a:solidFill>
                  <a:srgbClr val="0070C0"/>
                </a:solidFill>
              </a:rPr>
              <a:t>“else if” </a:t>
            </a:r>
          </a:p>
          <a:p>
            <a:r>
              <a:rPr lang="en-US" dirty="0"/>
              <a:t>Exactly one branch will be executed</a:t>
            </a:r>
          </a:p>
          <a:p>
            <a:r>
              <a:rPr lang="en-US" dirty="0"/>
              <a:t>There is no limit on the number of </a:t>
            </a:r>
            <a:r>
              <a:rPr lang="en-US" i="1" dirty="0" err="1"/>
              <a:t>elif</a:t>
            </a:r>
            <a:r>
              <a:rPr lang="en-US" dirty="0"/>
              <a:t> statements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2171701"/>
            <a:ext cx="5000625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8BE0F3-514E-B49F-1C98-B6BABF684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0AA2EA-FAB6-24BC-2B10-342ACD83CF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C10F1F-7010-77F6-98A1-5D131AEFF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73617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Chained Conditionals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If there is an </a:t>
            </a:r>
            <a:r>
              <a:rPr lang="en-US" i="1" dirty="0"/>
              <a:t>else</a:t>
            </a:r>
            <a:r>
              <a:rPr lang="en-US" dirty="0"/>
              <a:t> clause, it has to be at the end, but there doesn’t have to be one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choice == 'a':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draw_a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choice == 'b':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draw_b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rgbClr val="C00000"/>
                </a:solidFill>
              </a:rPr>
              <a:t>elif</a:t>
            </a:r>
            <a:r>
              <a:rPr lang="en-US" dirty="0">
                <a:solidFill>
                  <a:srgbClr val="C00000"/>
                </a:solidFill>
              </a:rPr>
              <a:t> choice == 'c':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dirty="0" err="1">
                <a:solidFill>
                  <a:srgbClr val="C00000"/>
                </a:solidFill>
              </a:rPr>
              <a:t>draw_c</a:t>
            </a:r>
            <a:r>
              <a:rPr lang="en-US" dirty="0">
                <a:solidFill>
                  <a:srgbClr val="C00000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Each condition is checked in order; if the first is false, the next is checked, and so on</a:t>
            </a:r>
          </a:p>
          <a:p>
            <a:r>
              <a:rPr lang="en-US" dirty="0"/>
              <a:t>If one of them is true, the corresponding branch executes, and the statement ends</a:t>
            </a:r>
          </a:p>
          <a:p>
            <a:r>
              <a:rPr lang="en-US" dirty="0"/>
              <a:t>Even if more than one condition is true, only the first true branch executes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379EC-496F-9349-9FAF-B96362F48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B7486-C4B3-3175-E461-D4CAD5F31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415F1-0F4F-D3E3-EBC6-FA77A549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9421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Nested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One condition can be nested within another 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x == 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print('x and y are equal‘)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i="1" dirty="0">
                <a:solidFill>
                  <a:srgbClr val="C00000"/>
                </a:solidFill>
              </a:rPr>
              <a:t>if </a:t>
            </a:r>
            <a:r>
              <a:rPr lang="en-US" dirty="0">
                <a:solidFill>
                  <a:srgbClr val="C00000"/>
                </a:solidFill>
              </a:rPr>
              <a:t>x &lt; 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print('x is less than y‘)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i="1" dirty="0">
                <a:solidFill>
                  <a:srgbClr val="C00000"/>
                </a:solidFill>
              </a:rPr>
              <a:t>else: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	print('x is greater than y‘)</a:t>
            </a:r>
          </a:p>
          <a:p>
            <a:endParaRPr lang="en-US" sz="2200" dirty="0"/>
          </a:p>
          <a:p>
            <a:r>
              <a:rPr lang="en-US" dirty="0"/>
              <a:t>The outer condition contains two branches; the first branch contains a simple statement; the second branch contains another </a:t>
            </a:r>
            <a:r>
              <a:rPr lang="en-US" i="1" dirty="0"/>
              <a:t>if</a:t>
            </a:r>
            <a:r>
              <a:rPr lang="en-US" dirty="0"/>
              <a:t> statement, which has two branches of its own; those two branches are both simple statements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43EA6-3891-3DC3-FFA3-5412EA086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5055EC-4F73-B5CF-2CFF-9960DA9C6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11BE-C0F1-008B-4683-E05D61EA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6512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Nested Conditionals contd</a:t>
            </a:r>
            <a:r>
              <a:rPr lang="en-US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Although the indentation of the statements makes the structure apparent, nested conditionals</a:t>
            </a:r>
            <a:r>
              <a:rPr lang="en-US" b="1" dirty="0"/>
              <a:t> </a:t>
            </a:r>
            <a:r>
              <a:rPr lang="en-US" dirty="0"/>
              <a:t>become difficult to read very quickly</a:t>
            </a:r>
          </a:p>
          <a:p>
            <a:r>
              <a:rPr lang="en-US" dirty="0"/>
              <a:t>In general, it is a good idea to avoid them if possible</a:t>
            </a:r>
          </a:p>
          <a:p>
            <a:endParaRPr lang="en-US" dirty="0"/>
          </a:p>
          <a:p>
            <a:r>
              <a:rPr lang="en-US" dirty="0"/>
              <a:t>Logical operators often provide a way to simplify nested conditional statements</a:t>
            </a:r>
          </a:p>
          <a:p>
            <a:pPr marL="40005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x&gt;0:</a:t>
            </a:r>
          </a:p>
          <a:p>
            <a:pPr marL="857250" lvl="2" indent="0">
              <a:buNone/>
            </a:pPr>
            <a:r>
              <a:rPr lang="en-US" sz="2200" i="1" dirty="0">
                <a:solidFill>
                  <a:srgbClr val="C00000"/>
                </a:solidFill>
              </a:rPr>
              <a:t>if</a:t>
            </a:r>
            <a:r>
              <a:rPr lang="en-US" sz="2200" dirty="0">
                <a:solidFill>
                  <a:srgbClr val="C00000"/>
                </a:solidFill>
              </a:rPr>
              <a:t> x &lt; 10:</a:t>
            </a:r>
          </a:p>
          <a:p>
            <a:pPr marL="1371600" lvl="3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Print('x is a positive single-digit number.‘)</a:t>
            </a:r>
          </a:p>
          <a:p>
            <a:endParaRPr lang="en-US" dirty="0"/>
          </a:p>
          <a:p>
            <a:r>
              <a:rPr lang="en-US" dirty="0"/>
              <a:t>The same effect with the </a:t>
            </a:r>
            <a:r>
              <a:rPr lang="en-US" i="1" dirty="0"/>
              <a:t>and</a:t>
            </a:r>
            <a:r>
              <a:rPr lang="en-US" dirty="0"/>
              <a:t> operator: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 x&gt;0 and x &lt; 10: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	print('x is a positive single-digit number’)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A2ACD-298A-23D0-3240-E8A77E6F3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DCDFA-676A-7923-F7A5-F2E4CEA18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9BB9-4114-F280-0ED8-A32D621A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5426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Draw a flowchart describing the logic of given nested conditional statements</a:t>
            </a:r>
          </a:p>
          <a:p>
            <a:pPr marL="40005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if</a:t>
            </a:r>
            <a:r>
              <a:rPr lang="en-US" sz="2400" dirty="0">
                <a:solidFill>
                  <a:srgbClr val="C00000"/>
                </a:solidFill>
              </a:rPr>
              <a:t> door is closed: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</a:t>
            </a:r>
            <a:r>
              <a:rPr lang="en-US" sz="2400" i="1" dirty="0">
                <a:solidFill>
                  <a:srgbClr val="C00000"/>
                </a:solidFill>
              </a:rPr>
              <a:t>if</a:t>
            </a:r>
            <a:r>
              <a:rPr lang="en-US" sz="2400" dirty="0">
                <a:solidFill>
                  <a:srgbClr val="C00000"/>
                </a:solidFill>
              </a:rPr>
              <a:t> door is locked: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	unlock door( 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	open door( )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advance()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74E96-00AA-EAA5-C932-625411CE4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198635-86A8-279A-6DB9-85F2F8A1A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20" y="15240"/>
            <a:ext cx="2976880" cy="5992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0D78-00FC-E156-7BC9-E6E87F331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94907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Exercise - Solution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9337" y="1257300"/>
            <a:ext cx="6581775" cy="52414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3DABB0-DFA3-8B6B-90EB-31F969C1C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ACDCB-AD32-030F-7105-FC1878E53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120" y="15240"/>
            <a:ext cx="2976880" cy="5992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F2036-0F26-6A62-6C3D-8ED0118F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32428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/>
          <a:lstStyle/>
          <a:p>
            <a:r>
              <a:rPr lang="en-US" dirty="0"/>
              <a:t>The boolean expression in a conditional statement that determines which branch is executed</a:t>
            </a:r>
          </a:p>
          <a:p>
            <a:r>
              <a:rPr lang="en-US" dirty="0"/>
              <a:t>Conditional statements give the ability to check conditions and change the behavior of the program accordingly</a:t>
            </a:r>
          </a:p>
          <a:p>
            <a:r>
              <a:rPr lang="en-US" i="1" dirty="0"/>
              <a:t>if</a:t>
            </a:r>
            <a:r>
              <a:rPr lang="en-US" dirty="0"/>
              <a:t> statement Conditionally executes a statement or a block of statements</a:t>
            </a:r>
          </a:p>
          <a:p>
            <a:r>
              <a:rPr lang="en-US" dirty="0"/>
              <a:t>In chained conditional, there are a series of alternative branches</a:t>
            </a:r>
          </a:p>
          <a:p>
            <a:r>
              <a:rPr lang="en-US" dirty="0"/>
              <a:t>In nested </a:t>
            </a:r>
            <a:r>
              <a:rPr lang="en-US"/>
              <a:t>conditional, a </a:t>
            </a:r>
            <a:r>
              <a:rPr lang="en-US" dirty="0"/>
              <a:t>conditional </a:t>
            </a:r>
            <a:r>
              <a:rPr lang="en-US"/>
              <a:t>statement appears </a:t>
            </a:r>
            <a:r>
              <a:rPr lang="en-US" dirty="0"/>
              <a:t>in one of the branches </a:t>
            </a:r>
            <a:r>
              <a:rPr lang="en-US"/>
              <a:t>of another conditional </a:t>
            </a:r>
            <a:r>
              <a:rPr lang="en-US" dirty="0"/>
              <a:t>statement</a:t>
            </a:r>
          </a:p>
          <a:p>
            <a:r>
              <a:rPr lang="en-US" dirty="0"/>
              <a:t>Python relies on indentation rules to figure out the body of any construct</a:t>
            </a:r>
          </a:p>
          <a:p>
            <a:r>
              <a:rPr lang="en-US" dirty="0"/>
              <a:t>Python does not permit empty block – such blocks should have at least the pass statement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52794-5F78-1F6F-4531-DC098876F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B2440-4C91-78AC-ED23-48C195B64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520" y="15240"/>
            <a:ext cx="3586480" cy="72200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8FBC27-653E-507A-395E-32AA0EE4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02896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Conditional Statements</a:t>
            </a:r>
          </a:p>
          <a:p>
            <a:r>
              <a:rPr lang="en-US" dirty="0"/>
              <a:t>Alternate Execution</a:t>
            </a:r>
          </a:p>
          <a:p>
            <a:r>
              <a:rPr lang="en-US" sz="2400" dirty="0"/>
              <a:t>Chaine</a:t>
            </a:r>
            <a:r>
              <a:rPr lang="en-US" dirty="0"/>
              <a:t>d Conditionals</a:t>
            </a:r>
          </a:p>
          <a:p>
            <a:r>
              <a:rPr lang="en-US" sz="2400"/>
              <a:t>Nested conditionals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D096A-0BB2-1A2D-32A8-59B777399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99F1A-D015-9ECB-6100-B12CBBB91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5A05-D7A1-0DA7-5475-6A025DC3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892811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8300" y="304800"/>
            <a:ext cx="8915400" cy="1112838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Conditions?</a:t>
            </a:r>
          </a:p>
        </p:txBody>
      </p:sp>
      <p:pic>
        <p:nvPicPr>
          <p:cNvPr id="5" name="Content Placeholder 4" descr="Two-paths-choices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09800" y="2133600"/>
            <a:ext cx="2743200" cy="2743200"/>
          </a:xfrm>
        </p:spPr>
      </p:pic>
      <p:sp>
        <p:nvSpPr>
          <p:cNvPr id="6" name="TextBox 5"/>
          <p:cNvSpPr txBox="1"/>
          <p:nvPr/>
        </p:nvSpPr>
        <p:spPr>
          <a:xfrm>
            <a:off x="5562600" y="1676401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Why do we need them?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05E5AE-84E6-8AA3-6099-BA18AC73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2EB8E5-98A6-9792-82CC-EFD1DC7EB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95668-11B9-BE95-39BE-38666A9A2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16228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Conditional Statements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Conditional statements </a:t>
            </a:r>
          </a:p>
          <a:p>
            <a:pPr lvl="1"/>
            <a:r>
              <a:rPr lang="en-US" dirty="0"/>
              <a:t>Give the ability to check conditions and change the behavior of the program accordingly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Different types of conditional statements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if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If-else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If-</a:t>
            </a:r>
            <a:r>
              <a:rPr lang="en-US" i="1" dirty="0" err="1"/>
              <a:t>elif</a:t>
            </a:r>
            <a:r>
              <a:rPr lang="en-US" i="1" dirty="0"/>
              <a:t>-else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If-</a:t>
            </a:r>
            <a:r>
              <a:rPr lang="en-US" i="1" dirty="0" err="1"/>
              <a:t>elif</a:t>
            </a: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Nested </a:t>
            </a:r>
            <a:r>
              <a:rPr lang="en-US" i="1" dirty="0"/>
              <a:t>if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0A953-160C-2708-426E-240EF9D0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998C8A-4544-E4B7-88A5-F9E15236C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5A10C-935D-7BBD-CEEB-5FA5F33E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39773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if </a:t>
            </a:r>
            <a:r>
              <a:rPr lang="en-US" dirty="0">
                <a:latin typeface="Arial Black" panose="020B0A04020102020204" pitchFamily="34" charset="0"/>
              </a:rPr>
              <a:t>Statement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11125200" cy="4708527"/>
          </a:xfrm>
        </p:spPr>
        <p:txBody>
          <a:bodyPr>
            <a:noAutofit/>
          </a:bodyPr>
          <a:lstStyle/>
          <a:p>
            <a:r>
              <a:rPr lang="en-US" dirty="0"/>
              <a:t>The simplest form of the conditional execution is the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 statement</a:t>
            </a:r>
            <a:endParaRPr lang="en-US" dirty="0"/>
          </a:p>
          <a:p>
            <a:r>
              <a:rPr lang="en-US" dirty="0"/>
              <a:t>Conditionally executes a statement or a block of statements</a:t>
            </a:r>
          </a:p>
          <a:p>
            <a:pPr marL="457200" lvl="1" indent="0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if_stat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014" y="2348709"/>
            <a:ext cx="4284311" cy="400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128B96-2AFE-9F32-88FF-04C64465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7FCBFC-BB01-1941-5196-7BC191854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C4463-9CC0-382A-3F48-E526DC26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125981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if </a:t>
            </a:r>
            <a:r>
              <a:rPr lang="en-US" dirty="0">
                <a:latin typeface="Arial Black" panose="020B0A04020102020204" pitchFamily="34" charset="0"/>
              </a:rPr>
              <a:t>Statement - Example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11125200" cy="470852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i="1" dirty="0">
                <a:solidFill>
                  <a:srgbClr val="C00000"/>
                </a:solidFill>
              </a:rPr>
              <a:t>if </a:t>
            </a:r>
            <a:r>
              <a:rPr lang="en-US" sz="2400" dirty="0">
                <a:solidFill>
                  <a:srgbClr val="C00000"/>
                </a:solidFill>
              </a:rPr>
              <a:t>x &gt; 0: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C00000"/>
                </a:solidFill>
              </a:rPr>
              <a:t>print ('x is positive‘)</a:t>
            </a:r>
          </a:p>
          <a:p>
            <a:endParaRPr lang="en-US" dirty="0"/>
          </a:p>
          <a:p>
            <a:r>
              <a:rPr lang="en-US" dirty="0"/>
              <a:t>The boolean expression after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dirty="0"/>
              <a:t> is called the </a:t>
            </a:r>
            <a:r>
              <a:rPr lang="en-US" dirty="0">
                <a:solidFill>
                  <a:srgbClr val="0070C0"/>
                </a:solidFill>
              </a:rPr>
              <a:t>condition</a:t>
            </a:r>
          </a:p>
          <a:p>
            <a:r>
              <a:rPr lang="en-US" dirty="0"/>
              <a:t>If it is true, then the indented statement gets executed</a:t>
            </a:r>
          </a:p>
          <a:p>
            <a:r>
              <a:rPr lang="en-US" dirty="0"/>
              <a:t>If not, nothing happens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EA431-67BC-FD33-6311-CF05302A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E20AA-76BA-CEAD-6AD5-212C00689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C8617-2E48-2478-7A40-F3FF97E3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19968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Formatting Blocks in Python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Python uses </a:t>
            </a:r>
            <a:r>
              <a:rPr lang="en-US" dirty="0">
                <a:solidFill>
                  <a:srgbClr val="0070C0"/>
                </a:solidFill>
              </a:rPr>
              <a:t>indentation</a:t>
            </a:r>
            <a:r>
              <a:rPr lang="en-US" dirty="0"/>
              <a:t> as a tool for formatting blocks</a:t>
            </a:r>
          </a:p>
          <a:p>
            <a:endParaRPr lang="en-US" dirty="0"/>
          </a:p>
          <a:p>
            <a:r>
              <a:rPr lang="en-US" dirty="0"/>
              <a:t>After any line ending in a colon </a:t>
            </a:r>
            <a:r>
              <a:rPr lang="en-US" b="1" dirty="0">
                <a:solidFill>
                  <a:srgbClr val="C00000"/>
                </a:solidFill>
              </a:rPr>
              <a:t>:</a:t>
            </a:r>
            <a:r>
              <a:rPr lang="en-US" dirty="0"/>
              <a:t> a block is required, and it is differentiated from the surrounding code by being consistently indented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 sz="2200" i="1" dirty="0">
                <a:solidFill>
                  <a:srgbClr val="C00000"/>
                </a:solidFill>
              </a:rPr>
              <a:t>if</a:t>
            </a:r>
            <a:r>
              <a:rPr lang="en-US" sz="2200" dirty="0">
                <a:solidFill>
                  <a:srgbClr val="C00000"/>
                </a:solidFill>
              </a:rPr>
              <a:t> 43&gt;42: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	     	print(“hi”)	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A96F7-9761-E7CA-1731-9A962A987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9C70E-1973-F0A5-6863-37176D281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B62C5-01D0-56F3-70F7-D0680D47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73420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Arial Black" panose="020B0A04020102020204" pitchFamily="34" charset="0"/>
              </a:rPr>
              <a:t>Pass </a:t>
            </a:r>
            <a:r>
              <a:rPr lang="en-US" dirty="0">
                <a:latin typeface="Arial Black" panose="020B0A04020102020204" pitchFamily="34" charset="0"/>
              </a:rPr>
              <a:t>Keyword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There is no limit on the number of statements that can appear in the body, but there has to be at least one</a:t>
            </a:r>
          </a:p>
          <a:p>
            <a:pPr marL="457200" lvl="1" indent="0">
              <a:buNone/>
            </a:pPr>
            <a:endParaRPr lang="en-US" i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x &lt; 0: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#</a:t>
            </a:r>
            <a:r>
              <a:rPr lang="en-US" dirty="0" err="1">
                <a:solidFill>
                  <a:srgbClr val="0070C0"/>
                </a:solidFill>
              </a:rPr>
              <a:t>SyntaxError</a:t>
            </a:r>
            <a:r>
              <a:rPr lang="en-US" dirty="0">
                <a:solidFill>
                  <a:srgbClr val="0070C0"/>
                </a:solidFill>
              </a:rPr>
              <a:t>: unexpected EOF while parsing </a:t>
            </a:r>
          </a:p>
          <a:p>
            <a:endParaRPr lang="en-US" dirty="0"/>
          </a:p>
          <a:p>
            <a:r>
              <a:rPr lang="en-US" dirty="0"/>
              <a:t>Occasionally, it is useful to have a body with no statements (usually as a place keeper for the code that is not yet written)</a:t>
            </a:r>
          </a:p>
          <a:p>
            <a:r>
              <a:rPr lang="en-US" dirty="0"/>
              <a:t>In that case, use the </a:t>
            </a:r>
            <a:r>
              <a:rPr lang="en-US" dirty="0">
                <a:solidFill>
                  <a:srgbClr val="0070C0"/>
                </a:solidFill>
              </a:rPr>
              <a:t>pass</a:t>
            </a:r>
            <a:r>
              <a:rPr lang="en-US" dirty="0"/>
              <a:t> statement, which does nothing</a:t>
            </a:r>
          </a:p>
          <a:p>
            <a:pPr marL="457200" lvl="1" indent="0">
              <a:buNone/>
            </a:pPr>
            <a:endParaRPr lang="en-US" sz="2400" i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rgbClr val="C00000"/>
                </a:solidFill>
              </a:rPr>
              <a:t>if</a:t>
            </a:r>
            <a:r>
              <a:rPr lang="en-US" dirty="0">
                <a:solidFill>
                  <a:srgbClr val="C00000"/>
                </a:solidFill>
              </a:rPr>
              <a:t> x &lt; 0: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	pass 	</a:t>
            </a:r>
            <a:r>
              <a:rPr lang="en-US" dirty="0">
                <a:solidFill>
                  <a:srgbClr val="002060"/>
                </a:solidFill>
              </a:rPr>
              <a:t># need to handle negative values!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686787-ADDD-33E6-2BF4-6CCD2717D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C24166-ACEF-9711-2152-AA4460F0A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62410-5138-52F5-8525-04B22598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32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Alternate Execution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10972800" cy="4708527"/>
          </a:xfrm>
        </p:spPr>
        <p:txBody>
          <a:bodyPr>
            <a:noAutofit/>
          </a:bodyPr>
          <a:lstStyle/>
          <a:p>
            <a:r>
              <a:rPr lang="en-US" dirty="0"/>
              <a:t>In alternative execution, there are two possibilities and the condition determines which one gets executed</a:t>
            </a:r>
          </a:p>
          <a:p>
            <a:r>
              <a:rPr lang="en-US" u="sng" dirty="0"/>
              <a:t> </a:t>
            </a:r>
            <a:r>
              <a:rPr lang="en-US" dirty="0"/>
              <a:t>A general  </a:t>
            </a:r>
            <a:r>
              <a:rPr lang="en-US" i="1" dirty="0">
                <a:solidFill>
                  <a:srgbClr val="0070C0"/>
                </a:solidFill>
              </a:rPr>
              <a:t>if</a:t>
            </a:r>
            <a:r>
              <a:rPr lang="en-US" dirty="0">
                <a:solidFill>
                  <a:srgbClr val="0070C0"/>
                </a:solidFill>
              </a:rPr>
              <a:t>-then-</a:t>
            </a:r>
            <a:r>
              <a:rPr lang="en-US" i="1" dirty="0">
                <a:solidFill>
                  <a:srgbClr val="0070C0"/>
                </a:solidFill>
              </a:rPr>
              <a:t>else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 control structure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if  </a:t>
            </a:r>
            <a:r>
              <a:rPr lang="en-US" sz="2200" dirty="0" err="1">
                <a:solidFill>
                  <a:srgbClr val="0070C0"/>
                </a:solidFill>
              </a:rPr>
              <a:t>boolean_expression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     		  </a:t>
            </a:r>
            <a:r>
              <a:rPr lang="en-US" sz="2200" dirty="0" err="1">
                <a:solidFill>
                  <a:srgbClr val="0070C0"/>
                </a:solidFill>
              </a:rPr>
              <a:t>statement_to_be_executed_on_true_condition</a:t>
            </a:r>
            <a:endParaRPr lang="en-US" sz="2200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   	</a:t>
            </a:r>
            <a:r>
              <a:rPr lang="en-US" sz="2200" i="1" dirty="0">
                <a:solidFill>
                  <a:srgbClr val="0070C0"/>
                </a:solidFill>
              </a:rPr>
              <a:t> else: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</a:rPr>
              <a:t>        	</a:t>
            </a:r>
            <a:r>
              <a:rPr lang="en-US" sz="2200" dirty="0" err="1">
                <a:solidFill>
                  <a:srgbClr val="0070C0"/>
                </a:solidFill>
              </a:rPr>
              <a:t>statement_to_be_executed_on_false_condition</a:t>
            </a:r>
            <a:endParaRPr lang="en-US" sz="2200" dirty="0">
              <a:solidFill>
                <a:srgbClr val="0070C0"/>
              </a:solidFill>
            </a:endParaRPr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sz="2000" i="1" dirty="0">
                <a:solidFill>
                  <a:srgbClr val="FF0000"/>
                </a:solidFill>
              </a:rPr>
              <a:t>           </a:t>
            </a:r>
            <a:r>
              <a:rPr lang="en-US" sz="2200" i="1" dirty="0">
                <a:solidFill>
                  <a:srgbClr val="C00000"/>
                </a:solidFill>
              </a:rPr>
              <a:t>if    </a:t>
            </a:r>
            <a:r>
              <a:rPr lang="en-US" sz="2200" dirty="0">
                <a:solidFill>
                  <a:srgbClr val="C00000"/>
                </a:solidFill>
              </a:rPr>
              <a:t>(</a:t>
            </a:r>
            <a:r>
              <a:rPr lang="en-US" sz="2200" dirty="0" err="1">
                <a:solidFill>
                  <a:srgbClr val="C00000"/>
                </a:solidFill>
              </a:rPr>
              <a:t>valid_ticket</a:t>
            </a:r>
            <a:r>
              <a:rPr lang="en-US" sz="2200" dirty="0">
                <a:solidFill>
                  <a:srgbClr val="C00000"/>
                </a:solidFill>
              </a:rPr>
              <a:t>) and (</a:t>
            </a:r>
            <a:r>
              <a:rPr lang="en-US" sz="2200" dirty="0" err="1">
                <a:solidFill>
                  <a:srgbClr val="C00000"/>
                </a:solidFill>
              </a:rPr>
              <a:t>baggage_within_limit</a:t>
            </a:r>
            <a:r>
              <a:rPr lang="en-US" sz="2200" dirty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      </a:t>
            </a:r>
            <a:r>
              <a:rPr lang="en-US" sz="2200" dirty="0" err="1">
                <a:solidFill>
                  <a:srgbClr val="C00000"/>
                </a:solidFill>
              </a:rPr>
              <a:t>issue_boarding_pass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</a:t>
            </a:r>
            <a:r>
              <a:rPr lang="en-US" sz="2200" i="1" dirty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       </a:t>
            </a:r>
            <a:r>
              <a:rPr lang="en-US" sz="2200" dirty="0" err="1">
                <a:solidFill>
                  <a:srgbClr val="C00000"/>
                </a:solidFill>
              </a:rPr>
              <a:t>charge_fine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r>
              <a:rPr lang="en-US" sz="2200" dirty="0">
                <a:solidFill>
                  <a:srgbClr val="C00000"/>
                </a:solidFill>
              </a:rPr>
              <a:t>                   </a:t>
            </a:r>
            <a:r>
              <a:rPr lang="en-US" sz="2200" dirty="0" err="1">
                <a:solidFill>
                  <a:srgbClr val="C00000"/>
                </a:solidFill>
              </a:rPr>
              <a:t>issue_boarding_pass</a:t>
            </a:r>
            <a:r>
              <a:rPr lang="en-US" sz="2200" dirty="0">
                <a:solidFill>
                  <a:srgbClr val="C00000"/>
                </a:solidFill>
              </a:rPr>
              <a:t>()</a:t>
            </a:r>
          </a:p>
          <a:p>
            <a:pPr>
              <a:buNone/>
            </a:pPr>
            <a:endParaRPr lang="en-US" sz="2200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pic>
        <p:nvPicPr>
          <p:cNvPr id="4" name="Picture 4" descr="if_el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615" y="2560639"/>
            <a:ext cx="5057385" cy="328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E1A5FE-379F-DF25-A80B-2AB29F91C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5"/>
            <a:ext cx="866783" cy="731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589F2A-C094-8374-16C8-4C3B4CC9F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7600" y="15241"/>
            <a:ext cx="2184400" cy="43974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A27CA-4F82-4955-CF2E-BCAAC7E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Syncrocore Technologies</a:t>
            </a:r>
          </a:p>
        </p:txBody>
      </p:sp>
    </p:spTree>
    <p:extLst>
      <p:ext uri="{BB962C8B-B14F-4D97-AF65-F5344CB8AC3E}">
        <p14:creationId xmlns:p14="http://schemas.microsoft.com/office/powerpoint/2010/main" val="26520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999</Words>
  <Application>Microsoft Office PowerPoint</Application>
  <PresentationFormat>Widescreen</PresentationFormat>
  <Paragraphs>156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Wingdings</vt:lpstr>
      <vt:lpstr>Office Theme</vt:lpstr>
      <vt:lpstr>1_Office Theme</vt:lpstr>
      <vt:lpstr>PowerPoint Presentation</vt:lpstr>
      <vt:lpstr>Topics</vt:lpstr>
      <vt:lpstr>Conditions?</vt:lpstr>
      <vt:lpstr>Conditional Statements</vt:lpstr>
      <vt:lpstr>if Statement</vt:lpstr>
      <vt:lpstr>if Statement - Example</vt:lpstr>
      <vt:lpstr>Formatting Blocks in Python</vt:lpstr>
      <vt:lpstr>Pass Keyword</vt:lpstr>
      <vt:lpstr>Alternate Execution</vt:lpstr>
      <vt:lpstr>Alternate Execution - Example</vt:lpstr>
      <vt:lpstr>Chained Conditionals</vt:lpstr>
      <vt:lpstr>Chained Conditionals contd.</vt:lpstr>
      <vt:lpstr>Nested Conditionals</vt:lpstr>
      <vt:lpstr>Nested Conditionals contd.</vt:lpstr>
      <vt:lpstr>Exercise</vt:lpstr>
      <vt:lpstr>Exercise - Solution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Roopa</dc:creator>
  <cp:lastModifiedBy>Mohammed Kaif</cp:lastModifiedBy>
  <cp:revision>148</cp:revision>
  <dcterms:created xsi:type="dcterms:W3CDTF">2015-10-21T06:04:19Z</dcterms:created>
  <dcterms:modified xsi:type="dcterms:W3CDTF">2025-02-22T09:53:24Z</dcterms:modified>
</cp:coreProperties>
</file>