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22"/>
  </p:notesMasterIdLst>
  <p:sldIdLst>
    <p:sldId id="357" r:id="rId3"/>
    <p:sldId id="330" r:id="rId4"/>
    <p:sldId id="331" r:id="rId5"/>
    <p:sldId id="354" r:id="rId6"/>
    <p:sldId id="333" r:id="rId7"/>
    <p:sldId id="334" r:id="rId8"/>
    <p:sldId id="358" r:id="rId9"/>
    <p:sldId id="335" r:id="rId10"/>
    <p:sldId id="347" r:id="rId11"/>
    <p:sldId id="352" r:id="rId12"/>
    <p:sldId id="359" r:id="rId13"/>
    <p:sldId id="343" r:id="rId14"/>
    <p:sldId id="349" r:id="rId15"/>
    <p:sldId id="355" r:id="rId16"/>
    <p:sldId id="341" r:id="rId17"/>
    <p:sldId id="350" r:id="rId18"/>
    <p:sldId id="351" r:id="rId19"/>
    <p:sldId id="356" r:id="rId20"/>
    <p:sldId id="3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FB71-F232-4348-88C8-8336C572D524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5E35-AFAC-46DC-AB70-7808EDD8CA05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D38A-6A0A-4529-9F4C-DCD0A3E874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0FC33E5-7ED2-4299-8C82-89881EE24C39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21797B3-F7E5-4B45-93FA-963A4D91F389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A3A3E87F-FE73-4E61-949F-9A47706CA2C3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C0451BC8-7A9B-4481-B8B0-38B243A56FD2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1D07-4325-49EB-9B01-FB7101E59B3F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4B41E98-C0BB-47A1-A992-5C0590A71C47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AC08F4D-FD2A-4FF4-BE4F-ECCACD047D8A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427E7EE-FB52-4964-8765-93A68D2076CF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5F67-A4C3-46AC-8EF4-6774917345E6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EB23-4ABB-4B92-8805-2D5C3CC97A15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8FBA-2476-4764-89F7-1E03DF06CC0E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7FA-9822-4D58-9B94-EE28EC7243FC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6EE4-972A-4610-824F-4BA19855D37E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CADA-E9E2-4BD0-BAF3-1056A994C149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EAEE-6CC6-4377-BD73-11D99846AB4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10B86-8D27-448B-A05A-86DBF7528544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161271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Loop Statements</a:t>
            </a:r>
          </a:p>
          <a:p>
            <a:pPr algn="ctr"/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0A14E-89E7-72EB-2332-0D52F680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1120" y="6305552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2A8CA-016E-FB8A-A5BE-112B87C5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0"/>
            <a:ext cx="4352925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A9EB0-C861-4F8E-F046-E410D1B47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900"/>
            <a:ext cx="1087395" cy="9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range() </a:t>
            </a:r>
            <a:r>
              <a:rPr lang="en-US" dirty="0">
                <a:latin typeface="Arial Black" panose="020B0A04020102020204" pitchFamily="34" charset="0"/>
              </a:rPr>
              <a:t>Built 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696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range(</a:t>
            </a:r>
            <a:r>
              <a:rPr lang="en-US" i="1" dirty="0" err="1">
                <a:solidFill>
                  <a:srgbClr val="0070C0"/>
                </a:solidFill>
              </a:rPr>
              <a:t>i,j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r>
              <a:rPr lang="en-US" dirty="0"/>
              <a:t> function constructs a list of integers with values from </a:t>
            </a:r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rgbClr val="0070C0"/>
                </a:solidFill>
              </a:rPr>
              <a:t>j-1</a:t>
            </a:r>
          </a:p>
          <a:p>
            <a:r>
              <a:rPr lang="en-US" dirty="0"/>
              <a:t>If the starting value is omitted, it is taken to be zero</a:t>
            </a:r>
          </a:p>
          <a:p>
            <a:r>
              <a:rPr lang="en-US" dirty="0"/>
              <a:t>An optional step can also be given as a third argument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range(5) 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# [0, 1, 2, 3, 4]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range(1,8) 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# [1, 2, 3, 4, 5, 6, 7]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range(1, 6, 2)     </a:t>
            </a:r>
            <a:r>
              <a:rPr lang="en-US" sz="2200" dirty="0">
                <a:solidFill>
                  <a:srgbClr val="0070C0"/>
                </a:solidFill>
              </a:rPr>
              <a:t> 	</a:t>
            </a:r>
            <a:r>
              <a:rPr lang="en-US" dirty="0">
                <a:solidFill>
                  <a:srgbClr val="0070C0"/>
                </a:solidFill>
              </a:rPr>
              <a:t># [1, 3, 5]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range(0,14,3) 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# [0, 3, 6, 9, 12]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range(8,1,-1) 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# [8, 7, 6, 5, 4, 3, 2]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range(0,-10,-1)</a:t>
            </a: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# [0, -1, -2, -3, -4, -5, -6, -7, -8, -9]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range(0)</a:t>
            </a:r>
            <a:r>
              <a:rPr lang="en-IN" dirty="0"/>
              <a:t>		</a:t>
            </a:r>
            <a:r>
              <a:rPr lang="en-IN" dirty="0">
                <a:solidFill>
                  <a:srgbClr val="0070C0"/>
                </a:solidFill>
              </a:rPr>
              <a:t># []</a:t>
            </a:r>
          </a:p>
          <a:p>
            <a:endParaRPr lang="en-IN" sz="2000" dirty="0"/>
          </a:p>
          <a:p>
            <a:endParaRPr lang="en-US" sz="2200" dirty="0">
              <a:solidFill>
                <a:srgbClr val="0070C0"/>
              </a:solidFill>
            </a:endParaRPr>
          </a:p>
          <a:p>
            <a:endParaRPr lang="en-IN" b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96496-26AA-41B7-BC20-C563FC5F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9200" y="640079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E445B-80DE-EB7E-804B-4E65F3C01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D3FD9D-290A-1931-49FE-C612E92C5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7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</a:t>
            </a:r>
            <a:r>
              <a:rPr lang="en-US" dirty="0"/>
              <a:t> Loops – Trace of a Program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36257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number = 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</a:rPr>
              <a:t>exp</a:t>
            </a:r>
            <a:r>
              <a:rPr lang="en-US" sz="2200" dirty="0">
                <a:solidFill>
                  <a:srgbClr val="C00000"/>
                </a:solidFill>
              </a:rPr>
              <a:t> = 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product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for </a:t>
            </a:r>
            <a:r>
              <a:rPr lang="en-US" sz="2200" dirty="0" err="1">
                <a:solidFill>
                  <a:srgbClr val="C00000"/>
                </a:solidFill>
              </a:rPr>
              <a:t>eachPass</a:t>
            </a:r>
            <a:r>
              <a:rPr lang="en-US" sz="2200" dirty="0">
                <a:solidFill>
                  <a:srgbClr val="C00000"/>
                </a:solidFill>
              </a:rPr>
              <a:t> in range(</a:t>
            </a:r>
            <a:r>
              <a:rPr lang="en-US" sz="2200" dirty="0" err="1">
                <a:solidFill>
                  <a:srgbClr val="C00000"/>
                </a:solidFill>
              </a:rPr>
              <a:t>exp</a:t>
            </a:r>
            <a:r>
              <a:rPr lang="en-US" sz="2200" dirty="0">
                <a:solidFill>
                  <a:srgbClr val="C0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…	product = product * number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…	print(product, end = " ")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2 4 8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product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8</a:t>
            </a:r>
            <a:endParaRPr lang="en-IN" sz="22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64226"/>
              </p:ext>
            </p:extLst>
          </p:nvPr>
        </p:nvGraphicFramePr>
        <p:xfrm>
          <a:off x="5072062" y="1074737"/>
          <a:ext cx="6886576" cy="5212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1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(0&lt;=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&lt;3)?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Product= product*number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exp+1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 (</a:t>
                      </a:r>
                      <a:r>
                        <a:rPr lang="en-US" sz="1800" u="none" strike="noStrike" dirty="0" err="1">
                          <a:effectLst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</a:rPr>
                        <a:t>=0)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 (</a:t>
                      </a:r>
                      <a:r>
                        <a:rPr lang="en-US" sz="1800" u="none" strike="noStrike" dirty="0" err="1">
                          <a:effectLst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</a:rPr>
                        <a:t>=1)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 (</a:t>
                      </a:r>
                      <a:r>
                        <a:rPr lang="en-US" sz="1800" u="none" strike="noStrike" dirty="0" err="1">
                          <a:effectLst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</a:rPr>
                        <a:t>=2)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False (</a:t>
                      </a:r>
                      <a:r>
                        <a:rPr lang="en-US" sz="1800" u="none" strike="noStrike" dirty="0" err="1">
                          <a:effectLst/>
                        </a:rPr>
                        <a:t>Exp</a:t>
                      </a:r>
                      <a:r>
                        <a:rPr lang="en-US" sz="1800" u="none" strike="noStrike" dirty="0">
                          <a:effectLst/>
                        </a:rPr>
                        <a:t>=3)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5101A5-16C4-F2DA-F47F-86859296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E4615-5853-F4B0-0837-763622B3B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8199F6-A92D-CBAA-5B7F-58871A6D1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latin typeface="Arial Black" panose="020B0A04020102020204" pitchFamily="34" charset="0"/>
              </a:rPr>
              <a:t>for</a:t>
            </a:r>
            <a:r>
              <a:rPr lang="en-US" sz="4000" dirty="0">
                <a:latin typeface="Arial Black" panose="020B0A04020102020204" pitchFamily="34" charset="0"/>
              </a:rPr>
              <a:t> and </a:t>
            </a:r>
            <a:r>
              <a:rPr lang="en-US" sz="4000" i="1" dirty="0">
                <a:latin typeface="Arial Black" panose="020B0A04020102020204" pitchFamily="34" charset="0"/>
              </a:rPr>
              <a:t>while</a:t>
            </a:r>
            <a:r>
              <a:rPr lang="en-US" sz="4000" dirty="0">
                <a:latin typeface="Arial Black" panose="020B0A04020102020204" pitchFamily="34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1588"/>
            <a:ext cx="5384800" cy="530066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#print the numbers 0,1,2,3,4 using </a:t>
            </a:r>
            <a:r>
              <a:rPr lang="en-US" sz="2200" i="1" dirty="0">
                <a:solidFill>
                  <a:srgbClr val="002060"/>
                </a:solidFill>
              </a:rPr>
              <a:t>for</a:t>
            </a:r>
            <a:r>
              <a:rPr lang="en-US" sz="2200" dirty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x in range(5):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print(x)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Summation with a </a:t>
            </a:r>
            <a:r>
              <a:rPr lang="en-US" sz="2200" i="1" dirty="0">
                <a:solidFill>
                  <a:srgbClr val="002060"/>
                </a:solidFill>
              </a:rPr>
              <a:t>for </a:t>
            </a:r>
            <a:r>
              <a:rPr lang="en-US" sz="2200" dirty="0">
                <a:solidFill>
                  <a:srgbClr val="00206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for count in range(1, 100001):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+= count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</a:t>
            </a: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271588"/>
            <a:ext cx="5618163" cy="530066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#</a:t>
            </a:r>
            <a:r>
              <a:rPr lang="en-US" sz="2200" dirty="0">
                <a:solidFill>
                  <a:srgbClr val="002060"/>
                </a:solidFill>
              </a:rPr>
              <a:t>print the numbers 0,1,2,3,4 using </a:t>
            </a:r>
            <a:r>
              <a:rPr lang="en-US" sz="2200" i="1" dirty="0">
                <a:solidFill>
                  <a:srgbClr val="002060"/>
                </a:solidFill>
              </a:rPr>
              <a:t>while</a:t>
            </a:r>
            <a:r>
              <a:rPr lang="en-US" sz="2200" dirty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count = 0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 count &lt; 5: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print(count)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count = count + 1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 Summation with a </a:t>
            </a:r>
            <a:r>
              <a:rPr lang="en-US" sz="2200" i="1" dirty="0">
                <a:solidFill>
                  <a:srgbClr val="002060"/>
                </a:solidFill>
              </a:rPr>
              <a:t>while</a:t>
            </a:r>
            <a:r>
              <a:rPr lang="en-US" sz="2200" dirty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count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while count &lt;= 100000: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+= count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count +=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</a:t>
            </a: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EF1A-AC6E-2395-C493-1B1E58650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08ABF-ABCA-03FB-3D00-77409E2F5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loop within a loop is called </a:t>
            </a:r>
            <a:r>
              <a:rPr lang="en-US" dirty="0">
                <a:solidFill>
                  <a:srgbClr val="0070C0"/>
                </a:solidFill>
              </a:rPr>
              <a:t>nested loop</a:t>
            </a:r>
          </a:p>
          <a:p>
            <a:r>
              <a:rPr lang="en-US" dirty="0"/>
              <a:t>It is possible to nest both </a:t>
            </a:r>
            <a:r>
              <a:rPr lang="en-US" i="1" dirty="0"/>
              <a:t>while</a:t>
            </a:r>
            <a:r>
              <a:rPr lang="en-US" dirty="0"/>
              <a:t> and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endParaRPr lang="en-US" dirty="0"/>
          </a:p>
          <a:p>
            <a:r>
              <a:rPr lang="en-US" dirty="0"/>
              <a:t>Consider </a:t>
            </a:r>
            <a:r>
              <a:rPr lang="en-US" dirty="0">
                <a:solidFill>
                  <a:srgbClr val="0070C0"/>
                </a:solidFill>
              </a:rPr>
              <a:t>nested-for loop to display multiplication tables from 1-10</a:t>
            </a:r>
          </a:p>
          <a:p>
            <a:pPr marL="400050" lvl="1" indent="0" algn="l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range(1,11):   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j in range(1,11):     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	k=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*j     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	print(k, end=' ')   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print()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3266B6-B1E8-65FD-2D08-2C74E2C4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8240" y="640079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55C11-C9D5-439C-9853-F7A87A2C0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F0A6D-442E-B114-BEF4-72740AD0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break </a:t>
            </a:r>
            <a:r>
              <a:rPr lang="en-US" dirty="0">
                <a:latin typeface="Arial Black" panose="020B0A04020102020204" pitchFamily="34" charset="0"/>
              </a:rPr>
              <a:t>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supports a </a:t>
            </a:r>
            <a:r>
              <a:rPr lang="en-US" i="1" dirty="0">
                <a:solidFill>
                  <a:srgbClr val="0070C0"/>
                </a:solidFill>
              </a:rPr>
              <a:t>break</a:t>
            </a:r>
            <a:r>
              <a:rPr lang="en-US" dirty="0"/>
              <a:t> statement that immediately terminate a </a:t>
            </a:r>
            <a:r>
              <a:rPr lang="en-US" i="1" dirty="0"/>
              <a:t>while</a:t>
            </a:r>
            <a:r>
              <a:rPr lang="en-US" dirty="0"/>
              <a:t> or </a:t>
            </a:r>
            <a:r>
              <a:rPr lang="en-US" i="1" dirty="0"/>
              <a:t>for</a:t>
            </a:r>
            <a:r>
              <a:rPr lang="en-US" dirty="0"/>
              <a:t> loop when executed within its body</a:t>
            </a:r>
          </a:p>
          <a:p>
            <a:r>
              <a:rPr lang="en-US" dirty="0"/>
              <a:t>More formally, if applied within nested control structures, it causes the termination of the most immediately enclosing loop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A code that determines whether a target value occurs in a data set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found = False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item in data:</a:t>
            </a:r>
          </a:p>
          <a:p>
            <a:pPr marL="8572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if</a:t>
            </a:r>
            <a:r>
              <a:rPr lang="en-US" sz="2200" dirty="0">
                <a:solidFill>
                  <a:srgbClr val="C00000"/>
                </a:solidFill>
              </a:rPr>
              <a:t> item == target: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found = True</a:t>
            </a:r>
          </a:p>
          <a:p>
            <a:pPr marL="1371600" lvl="3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break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D67BC5-23A9-22B5-FADF-794AA583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360" y="6305552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894F-E1B8-9316-2954-5F117A054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9F1E8E-9451-4608-BE5E-DEFC3E89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1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continue</a:t>
            </a:r>
            <a:r>
              <a:rPr lang="en-US" dirty="0"/>
              <a:t>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supports a </a:t>
            </a:r>
            <a:r>
              <a:rPr lang="en-US" i="1" dirty="0">
                <a:solidFill>
                  <a:srgbClr val="0070C0"/>
                </a:solidFill>
              </a:rPr>
              <a:t>continue</a:t>
            </a:r>
            <a:r>
              <a:rPr lang="en-US" dirty="0"/>
              <a:t> statement that causes the current </a:t>
            </a:r>
            <a:r>
              <a:rPr lang="en-US" i="1" dirty="0"/>
              <a:t>iteration </a:t>
            </a:r>
            <a:r>
              <a:rPr lang="en-US" dirty="0"/>
              <a:t>of a loop body to stop, but with subsequent passes of the loop proceeding as expected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# code to print all even numbers less than 10 and greater than or equal to 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x = 10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x = x - 1 	</a:t>
            </a:r>
            <a:r>
              <a:rPr lang="en-US" i="1" dirty="0"/>
              <a:t># or, x -= 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x % 2 != 0: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continue 	</a:t>
            </a:r>
            <a:r>
              <a:rPr lang="en-US" i="1" dirty="0"/>
              <a:t># Odd? -- skip print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print(x, end=' ')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Output</a:t>
            </a:r>
          </a:p>
          <a:p>
            <a:pPr marL="457200" lvl="1" indent="0">
              <a:buNone/>
            </a:pPr>
            <a:r>
              <a:rPr lang="en-US" dirty="0"/>
              <a:t>8 6 4 2 0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F585C5-DD62-C15C-0C62-BBAA4038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0033E-4FF0-3C12-3DCB-5F804B782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F9215B-E348-4BAF-3B99-F2132125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else</a:t>
            </a:r>
            <a:r>
              <a:rPr lang="en-US" dirty="0">
                <a:latin typeface="Arial Black" panose="020B0A04020102020204" pitchFamily="34" charset="0"/>
              </a:rPr>
              <a:t> Clause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/>
              <a:t>else</a:t>
            </a:r>
            <a:r>
              <a:rPr lang="en-US" dirty="0"/>
              <a:t> clause can be used for loops</a:t>
            </a:r>
          </a:p>
          <a:p>
            <a:r>
              <a:rPr lang="en-US" dirty="0"/>
              <a:t>When the loop condition of </a:t>
            </a:r>
            <a:r>
              <a:rPr lang="en-US" i="1" dirty="0"/>
              <a:t>for</a:t>
            </a:r>
            <a:r>
              <a:rPr lang="en-US" dirty="0"/>
              <a:t> or </a:t>
            </a:r>
            <a:r>
              <a:rPr lang="en-US" i="1" dirty="0"/>
              <a:t>while</a:t>
            </a:r>
            <a:r>
              <a:rPr lang="en-US" dirty="0"/>
              <a:t> statement fails then code part in </a:t>
            </a:r>
            <a:r>
              <a:rPr lang="en-US" i="1" dirty="0"/>
              <a:t>else</a:t>
            </a:r>
            <a:r>
              <a:rPr lang="en-US" dirty="0"/>
              <a:t> is executed</a:t>
            </a:r>
          </a:p>
          <a:p>
            <a:endParaRPr lang="en-US" dirty="0"/>
          </a:p>
          <a:p>
            <a:r>
              <a:rPr lang="en-US" dirty="0"/>
              <a:t>If </a:t>
            </a:r>
            <a:r>
              <a:rPr lang="en-US" i="1" dirty="0"/>
              <a:t>break</a:t>
            </a:r>
            <a:r>
              <a:rPr lang="en-US" dirty="0"/>
              <a:t> statement is executed inside </a:t>
            </a:r>
            <a:r>
              <a:rPr lang="en-US" i="1" dirty="0"/>
              <a:t>for</a:t>
            </a:r>
            <a:r>
              <a:rPr lang="en-US" dirty="0"/>
              <a:t> loop then the </a:t>
            </a:r>
            <a:r>
              <a:rPr lang="en-US" i="1" dirty="0"/>
              <a:t>else</a:t>
            </a:r>
            <a:r>
              <a:rPr lang="en-US" dirty="0"/>
              <a:t> part is skipped</a:t>
            </a:r>
          </a:p>
          <a:p>
            <a:r>
              <a:rPr lang="en-US" dirty="0"/>
              <a:t>The </a:t>
            </a:r>
            <a:r>
              <a:rPr lang="en-US" i="1" dirty="0"/>
              <a:t>else</a:t>
            </a:r>
            <a:r>
              <a:rPr lang="en-US" dirty="0"/>
              <a:t> part is executed even if there is a </a:t>
            </a:r>
            <a:r>
              <a:rPr lang="en-US" i="1" dirty="0"/>
              <a:t>continue</a:t>
            </a:r>
            <a:r>
              <a:rPr lang="en-US" dirty="0"/>
              <a:t> statement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8F42BA-3DF3-A878-0C7D-8995C516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39360" y="640079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05626-D651-4967-F126-4606D5C31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562E42-0AE0-887E-0BCB-C2F33002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else</a:t>
            </a:r>
            <a:r>
              <a:rPr lang="en-US" dirty="0">
                <a:latin typeface="Arial Black" panose="020B0A04020102020204" pitchFamily="34" charset="0"/>
              </a:rPr>
              <a:t> Clause for Loops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Prints the values 0,1,2,3,4 and then it prints "count value reached  5“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count=0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(count&lt;5):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</a:t>
            </a:r>
            <a:r>
              <a:rPr lang="en-US" dirty="0" err="1">
                <a:solidFill>
                  <a:srgbClr val="C00000"/>
                </a:solidFill>
              </a:rPr>
              <a:t>count,end</a:t>
            </a:r>
            <a:r>
              <a:rPr lang="en-US" dirty="0">
                <a:solidFill>
                  <a:srgbClr val="C00000"/>
                </a:solidFill>
              </a:rPr>
              <a:t>=',')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count +=1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   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print("count value </a:t>
            </a:r>
            <a:r>
              <a:rPr lang="en-US" dirty="0" err="1">
                <a:solidFill>
                  <a:srgbClr val="C00000"/>
                </a:solidFill>
              </a:rPr>
              <a:t>reached",count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Output</a:t>
            </a:r>
          </a:p>
          <a:p>
            <a:pPr marL="457200" lvl="1" indent="0">
              <a:buNone/>
            </a:pPr>
            <a:r>
              <a:rPr lang="en-US" dirty="0"/>
              <a:t>0,1,2,3,4,count value reached 5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F3EEBA-DBE3-4963-A7AB-1089B0FF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8080" y="640079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BD574-5D76-AACE-B32A-0BD88F24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8" y="1"/>
            <a:ext cx="1977081" cy="398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7A964B-592B-0E44-94B4-F539D36A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Exercise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while</a:t>
            </a:r>
            <a:r>
              <a:rPr lang="en-IN" dirty="0">
                <a:solidFill>
                  <a:srgbClr val="C00000"/>
                </a:solidFill>
              </a:rPr>
              <a:t> n != 1: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i="1" dirty="0">
                <a:solidFill>
                  <a:srgbClr val="C00000"/>
                </a:solidFill>
              </a:rPr>
              <a:t>if</a:t>
            </a:r>
            <a:r>
              <a:rPr lang="en-IN" dirty="0">
                <a:solidFill>
                  <a:srgbClr val="C00000"/>
                </a:solidFill>
              </a:rPr>
              <a:t> n%2 == 0: 	</a:t>
            </a:r>
            <a:r>
              <a:rPr lang="en-IN" dirty="0">
                <a:solidFill>
                  <a:srgbClr val="002060"/>
                </a:solidFill>
              </a:rPr>
              <a:t># n is even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n = n/2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print('hi')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</a:t>
            </a:r>
            <a:r>
              <a:rPr lang="en-IN" i="1" dirty="0">
                <a:solidFill>
                  <a:srgbClr val="C00000"/>
                </a:solidFill>
              </a:rPr>
              <a:t>else</a:t>
            </a:r>
            <a:r>
              <a:rPr lang="en-IN" dirty="0">
                <a:solidFill>
                  <a:srgbClr val="C00000"/>
                </a:solidFill>
              </a:rPr>
              <a:t>: 		</a:t>
            </a:r>
            <a:r>
              <a:rPr lang="en-IN" dirty="0">
                <a:solidFill>
                  <a:srgbClr val="002060"/>
                </a:solidFill>
              </a:rPr>
              <a:t># n is odd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n = n*3+1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	print('hello')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Consider the value of n=5, identify how many times ‘hi’ and ‘hello’ will be printed?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1CEBA0-EBF4-CD17-6B68-D412F442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A5930-C4BB-C721-4F1C-C02EA0B4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CC5300-B2A2-8064-B722-8BB592181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8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while</a:t>
            </a:r>
            <a:r>
              <a:rPr lang="en-US" dirty="0"/>
              <a:t> construct permits the execution of a block of code as long as a given condition evaluated to True</a:t>
            </a:r>
          </a:p>
          <a:p>
            <a:r>
              <a:rPr lang="en-US" dirty="0"/>
              <a:t>The </a:t>
            </a:r>
            <a:r>
              <a:rPr lang="en-US" i="1" dirty="0"/>
              <a:t>for</a:t>
            </a:r>
            <a:r>
              <a:rPr lang="en-US" dirty="0"/>
              <a:t> construct permits the execution of a block of code for each element of a sequence</a:t>
            </a:r>
          </a:p>
          <a:p>
            <a:r>
              <a:rPr lang="en-US" dirty="0"/>
              <a:t>The </a:t>
            </a:r>
            <a:r>
              <a:rPr lang="en-US" i="1" dirty="0"/>
              <a:t>range</a:t>
            </a:r>
            <a:r>
              <a:rPr lang="en-US" b="1" dirty="0"/>
              <a:t> </a:t>
            </a:r>
            <a:r>
              <a:rPr lang="en-US" dirty="0"/>
              <a:t>type used with </a:t>
            </a:r>
            <a:r>
              <a:rPr lang="en-US" i="1" dirty="0"/>
              <a:t>for</a:t>
            </a:r>
            <a:r>
              <a:rPr lang="en-US" dirty="0"/>
              <a:t> construct to loop through a range of values</a:t>
            </a:r>
          </a:p>
          <a:p>
            <a:r>
              <a:rPr lang="en-US" dirty="0"/>
              <a:t>An early exit from a loop can be accomplished by using the break statement </a:t>
            </a:r>
          </a:p>
          <a:p>
            <a:r>
              <a:rPr lang="en-US" dirty="0"/>
              <a:t>The continue statement skip the following statements and continue with the next iteration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9321-ABFB-4CF1-A9B4-E7B95912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0" y="6218237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3911F-B9EA-6B28-3319-AA735106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CEF93-8568-FF1A-930F-6EBB8A37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Loop Control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are always problems whose solution requires doing same steps for a given number of steps</a:t>
            </a:r>
          </a:p>
          <a:p>
            <a:r>
              <a:rPr lang="en-US" dirty="0"/>
              <a:t>Loop statements are used to execute a statement or group of statements multiple times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Looping </a:t>
            </a:r>
            <a:r>
              <a:rPr lang="en-US" dirty="0"/>
              <a:t>is also called a </a:t>
            </a:r>
            <a:r>
              <a:rPr lang="en-US" dirty="0">
                <a:solidFill>
                  <a:srgbClr val="0070C0"/>
                </a:solidFill>
              </a:rPr>
              <a:t>repetitive</a:t>
            </a:r>
            <a:r>
              <a:rPr lang="en-US" dirty="0"/>
              <a:t> or an </a:t>
            </a:r>
            <a:r>
              <a:rPr lang="en-US" dirty="0">
                <a:solidFill>
                  <a:srgbClr val="0070C0"/>
                </a:solidFill>
              </a:rPr>
              <a:t>iterative </a:t>
            </a:r>
            <a:r>
              <a:rPr lang="en-US" dirty="0"/>
              <a:t>control </a:t>
            </a:r>
          </a:p>
          <a:p>
            <a:pPr marL="0" indent="0">
              <a:buNone/>
            </a:pPr>
            <a:r>
              <a:rPr lang="en-US" dirty="0"/>
              <a:t>    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12" y="2592390"/>
            <a:ext cx="2776538" cy="399261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2A214E-AA94-CA60-28DE-E01E904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2080" y="640079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29AFA-7B0E-9B39-423D-4E379F60D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BB445-564A-F826-28ED-DBCF8FB91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Different Types of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finite loop</a:t>
            </a:r>
          </a:p>
          <a:p>
            <a:pPr lvl="1"/>
            <a:r>
              <a:rPr lang="en-US" dirty="0"/>
              <a:t>A loop that runs a finite number of times and then passes control to the statement following it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 infinite loop</a:t>
            </a:r>
          </a:p>
          <a:p>
            <a:pPr lvl="1"/>
            <a:r>
              <a:rPr lang="en-US" dirty="0"/>
              <a:t>A loop that never terminates; </a:t>
            </a:r>
            <a:r>
              <a:rPr lang="en-IN" dirty="0"/>
              <a:t>it will repeat forever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 definite loop</a:t>
            </a:r>
          </a:p>
          <a:p>
            <a:pPr lvl="1"/>
            <a:r>
              <a:rPr lang="en-US" dirty="0"/>
              <a:t>A loop that runs a fixed number of times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 indefinite loop</a:t>
            </a:r>
          </a:p>
          <a:p>
            <a:pPr lvl="1"/>
            <a:r>
              <a:rPr lang="en-US" dirty="0"/>
              <a:t>A loop that runs as long as a condition is satisfied and without knowing the actual data, is impossible to predict exactly how many times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C559B-D858-50CA-95A0-711441F2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CE0DC6-5014-4A1C-BD1C-0600B8731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5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Loop Control Statements in Python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offers two distinct looping constructs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while loop </a:t>
            </a:r>
            <a:r>
              <a:rPr lang="en-US" dirty="0"/>
              <a:t>allows general repetition based upon the repeated testing of a Boolean condition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for loop </a:t>
            </a:r>
            <a:r>
              <a:rPr lang="en-US" dirty="0"/>
              <a:t>provides convenient iteration of values from a defined series (such as characters of a string, elements of a list, or numbers within a given range)</a:t>
            </a: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CCC33-F38F-3F3C-9E2A-489AADFD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0480" y="6295392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15286-4355-BB31-4486-F91746B8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058" y="0"/>
            <a:ext cx="1902941" cy="383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4B59E4-1D6E-A0D9-0FD3-A479F7970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5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</a:t>
            </a:r>
            <a:r>
              <a:rPr lang="en-US" i="1" dirty="0">
                <a:latin typeface="Arial Black" panose="020B0A04020102020204" pitchFamily="34" charset="0"/>
              </a:rPr>
              <a:t> while</a:t>
            </a:r>
            <a:r>
              <a:rPr lang="en-US" dirty="0">
                <a:latin typeface="Arial Black" panose="020B0A04020102020204" pitchFamily="34" charset="0"/>
              </a:rPr>
              <a:t> Loop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condition of the </a:t>
            </a:r>
            <a:r>
              <a:rPr lang="en-US" i="1" dirty="0"/>
              <a:t>while</a:t>
            </a:r>
            <a:r>
              <a:rPr lang="en-US" dirty="0"/>
              <a:t> loop is tested till it evaluates to false</a:t>
            </a:r>
          </a:p>
          <a:p>
            <a:endParaRPr lang="en-US" dirty="0"/>
          </a:p>
          <a:p>
            <a:r>
              <a:rPr lang="en-US" dirty="0"/>
              <a:t>The syntax for a </a:t>
            </a:r>
            <a:r>
              <a:rPr lang="en-US" i="1" dirty="0"/>
              <a:t>while</a:t>
            </a:r>
            <a:r>
              <a:rPr lang="en-US" dirty="0"/>
              <a:t> loop in Python is as follows: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00B050"/>
                </a:solidFill>
              </a:rPr>
              <a:t>while</a:t>
            </a:r>
            <a:r>
              <a:rPr lang="en-US" sz="2400" dirty="0">
                <a:solidFill>
                  <a:srgbClr val="00B050"/>
                </a:solidFill>
              </a:rPr>
              <a:t> condition: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body</a:t>
            </a:r>
          </a:p>
          <a:p>
            <a:endParaRPr lang="en-IN" dirty="0"/>
          </a:p>
          <a:p>
            <a:r>
              <a:rPr lang="en-IN" dirty="0"/>
              <a:t>The flow of execution for a </a:t>
            </a:r>
            <a:r>
              <a:rPr lang="en-IN" i="1" dirty="0"/>
              <a:t>while</a:t>
            </a:r>
            <a:r>
              <a:rPr lang="en-IN" dirty="0"/>
              <a:t> statement: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Evaluate the condition, yielding True or False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the condition is false, exit the </a:t>
            </a:r>
            <a:r>
              <a:rPr lang="en-IN" i="1" dirty="0"/>
              <a:t>while</a:t>
            </a:r>
            <a:r>
              <a:rPr lang="en-IN" dirty="0"/>
              <a:t> statement and continue execution at the next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the condition is true, execute the body and then go back to step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09" y="1519237"/>
            <a:ext cx="2711641" cy="3067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8C5DA-674D-4FC6-9176-8C16DE45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409" y="6227764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763CB-D4FF-9911-BB14-DFE1E1D3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81C86-C283-30C9-33D5-0EF086E4B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while</a:t>
            </a:r>
            <a:r>
              <a:rPr lang="en-US" dirty="0">
                <a:latin typeface="Arial Black" panose="020B0A04020102020204" pitchFamily="34" charset="0"/>
              </a:rPr>
              <a:t> Loops –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while</a:t>
            </a:r>
            <a:r>
              <a:rPr lang="en-IN" dirty="0">
                <a:solidFill>
                  <a:srgbClr val="C00000"/>
                </a:solidFill>
              </a:rPr>
              <a:t> n &gt; 0: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print(“Number is ”,n)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	n = n-1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print('</a:t>
            </a:r>
            <a:r>
              <a:rPr lang="en-IN" dirty="0" err="1">
                <a:solidFill>
                  <a:srgbClr val="C00000"/>
                </a:solidFill>
              </a:rPr>
              <a:t>Blastoff</a:t>
            </a:r>
            <a:r>
              <a:rPr lang="en-IN" dirty="0">
                <a:solidFill>
                  <a:srgbClr val="C00000"/>
                </a:solidFill>
              </a:rPr>
              <a:t>!’)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dirty="0"/>
              <a:t>It means,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While </a:t>
            </a:r>
            <a:r>
              <a:rPr lang="en-IN" i="1" dirty="0"/>
              <a:t>n</a:t>
            </a:r>
            <a:r>
              <a:rPr lang="en-IN" dirty="0"/>
              <a:t> is greater than 0, display the value of </a:t>
            </a:r>
            <a:r>
              <a:rPr lang="en-IN" i="1" dirty="0"/>
              <a:t>n</a:t>
            </a:r>
            <a:r>
              <a:rPr lang="en-IN" dirty="0"/>
              <a:t> and then reduce the value of </a:t>
            </a:r>
            <a:r>
              <a:rPr lang="en-IN" i="1" dirty="0"/>
              <a:t>n</a:t>
            </a:r>
            <a:r>
              <a:rPr lang="en-IN" dirty="0"/>
              <a:t> by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When you get to 0, display the word </a:t>
            </a:r>
            <a:r>
              <a:rPr lang="en-IN" dirty="0" err="1"/>
              <a:t>Blastoff</a:t>
            </a:r>
            <a:r>
              <a:rPr lang="en-IN" dirty="0"/>
              <a:t>!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458BC-AA81-9B39-F253-BC8ADBAD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120" y="6126165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D72C8-852B-633B-14AF-76597DD9E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D5E18D-8D4C-95B6-7B42-AC5460F2C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while</a:t>
            </a:r>
            <a:r>
              <a:rPr lang="en-US" dirty="0">
                <a:latin typeface="Arial Black" panose="020B0A04020102020204" pitchFamily="34" charset="0"/>
              </a:rPr>
              <a:t> Loops – Example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IN" dirty="0"/>
              <a:t>Consider the value of </a:t>
            </a:r>
            <a:r>
              <a:rPr lang="en-IN" dirty="0">
                <a:solidFill>
                  <a:srgbClr val="0070C0"/>
                </a:solidFill>
              </a:rPr>
              <a:t>n=4</a:t>
            </a:r>
            <a:r>
              <a:rPr lang="en-IN" dirty="0"/>
              <a:t> in the program of the previous slide  </a:t>
            </a:r>
          </a:p>
          <a:p>
            <a:r>
              <a:rPr lang="en-IN" dirty="0"/>
              <a:t>Then the trace of the program 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7788"/>
              </p:ext>
            </p:extLst>
          </p:nvPr>
        </p:nvGraphicFramePr>
        <p:xfrm>
          <a:off x="5514975" y="1990725"/>
          <a:ext cx="5872162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is(n&gt;0)?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print (n)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 = n-1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print('Blastoff')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(4&gt;0)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is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 (3&gt;0)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is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(2&gt;0)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is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(1&gt;0)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is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Blastoff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AAD08-FABE-4329-085B-04947445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0256" y="6516689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FB7F4-27CF-FE97-A74C-086A4046A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10" y="0"/>
            <a:ext cx="2174789" cy="43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23036C-5A4F-CE66-DA33-D37167D6A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" y="6232023"/>
            <a:ext cx="631390" cy="5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for</a:t>
            </a:r>
            <a:r>
              <a:rPr lang="en-US" dirty="0">
                <a:latin typeface="Arial Black" panose="020B0A04020102020204" pitchFamily="34" charset="0"/>
              </a:rPr>
              <a:t>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/>
              <a:t>for loop</a:t>
            </a:r>
            <a:r>
              <a:rPr lang="en-US" dirty="0"/>
              <a:t> iterates over a sequence of items </a:t>
            </a:r>
          </a:p>
          <a:p>
            <a:r>
              <a:rPr lang="en-US" dirty="0"/>
              <a:t>The number of iterations of the loop will be equal to the number of items in the sequence</a:t>
            </a:r>
          </a:p>
          <a:p>
            <a:endParaRPr lang="en-US" dirty="0"/>
          </a:p>
          <a:p>
            <a:r>
              <a:rPr lang="en-US" dirty="0"/>
              <a:t>Its general syntax appears as follows</a:t>
            </a:r>
          </a:p>
          <a:p>
            <a:pPr marL="457200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var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in</a:t>
            </a:r>
            <a:r>
              <a:rPr lang="en-US" sz="2400" dirty="0">
                <a:solidFill>
                  <a:srgbClr val="00B050"/>
                </a:solidFill>
              </a:rPr>
              <a:t> sequence: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statements	</a:t>
            </a:r>
          </a:p>
          <a:p>
            <a:pPr lvl="1"/>
            <a:r>
              <a:rPr lang="en-US" i="1" dirty="0" err="1">
                <a:solidFill>
                  <a:srgbClr val="0070C0"/>
                </a:solidFill>
              </a:rPr>
              <a:t>var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is the loop control variable (also called loop index variable)</a:t>
            </a:r>
          </a:p>
          <a:p>
            <a:pPr lvl="1"/>
            <a:r>
              <a:rPr lang="en-US" dirty="0"/>
              <a:t>The first line of code in a loop is called the </a:t>
            </a:r>
            <a:r>
              <a:rPr lang="en-US" dirty="0">
                <a:solidFill>
                  <a:srgbClr val="0070C0"/>
                </a:solidFill>
              </a:rPr>
              <a:t>loop header</a:t>
            </a:r>
          </a:p>
          <a:p>
            <a:pPr lvl="1"/>
            <a:r>
              <a:rPr lang="en-US" dirty="0"/>
              <a:t>The colon (:) ends the loop header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loop body </a:t>
            </a:r>
            <a:r>
              <a:rPr lang="en-US" dirty="0"/>
              <a:t>comprises the statements in the remaining lines of code, below the header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9998F6-A335-51BF-7105-7260712D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7120" y="6325872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1E569-3656-F65F-0016-1BC1BDBA1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DFFCDE-FA5A-B7A3-AA7C-94EB7245E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for</a:t>
            </a:r>
            <a:r>
              <a:rPr lang="en-US" dirty="0">
                <a:latin typeface="Arial Black" panose="020B0A04020102020204" pitchFamily="34" charset="0"/>
              </a:rPr>
              <a:t> Loops –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Consider the task of </a:t>
            </a:r>
            <a:r>
              <a:rPr lang="en-US" dirty="0">
                <a:solidFill>
                  <a:srgbClr val="0070C0"/>
                </a:solidFill>
              </a:rPr>
              <a:t>printing integer numbers from 1 to 5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altLang="en-US" sz="2400" i="1" dirty="0">
                <a:solidFill>
                  <a:srgbClr val="C00000"/>
                </a:solidFill>
              </a:rPr>
              <a:t>for</a:t>
            </a:r>
            <a:r>
              <a:rPr lang="en-US" altLang="en-US" sz="2400" dirty="0">
                <a:solidFill>
                  <a:srgbClr val="C00000"/>
                </a:solidFill>
              </a:rPr>
              <a:t> x in range(1, 6):	</a:t>
            </a:r>
            <a:r>
              <a:rPr lang="en-US" altLang="en-US" sz="2400" dirty="0">
                <a:solidFill>
                  <a:srgbClr val="002060"/>
                </a:solidFill>
              </a:rPr>
              <a:t>#</a:t>
            </a:r>
            <a:r>
              <a:rPr lang="en-US" sz="2400" b="1" dirty="0">
                <a:solidFill>
                  <a:srgbClr val="002060"/>
                </a:solidFill>
              </a:rPr>
              <a:t>count-controlled loops - </a:t>
            </a:r>
            <a:r>
              <a:rPr lang="en-US" sz="2400" dirty="0">
                <a:solidFill>
                  <a:srgbClr val="002060"/>
                </a:solidFill>
              </a:rPr>
              <a:t>Loops that count through a 				range of numbers </a:t>
            </a:r>
            <a:r>
              <a:rPr lang="en-US" altLang="en-US" sz="2400" dirty="0">
                <a:solidFill>
                  <a:srgbClr val="002060"/>
                </a:solidFill>
              </a:rPr>
              <a:t>	   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print(x)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1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2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3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4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192902-429B-D6AE-BF27-0032856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9200" y="6315712"/>
            <a:ext cx="38608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Syncrocore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6FAAB-DA17-9BC2-8400-255BC4AB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0" y="0"/>
            <a:ext cx="2553730" cy="514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9AC61-D20A-CF4D-209F-05AA5C927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2022"/>
            <a:ext cx="741405" cy="6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1598</Words>
  <Application>Microsoft Office PowerPoint</Application>
  <PresentationFormat>Widescreen</PresentationFormat>
  <Paragraphs>344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PowerPoint Presentation</vt:lpstr>
      <vt:lpstr>Loop Control Statements</vt:lpstr>
      <vt:lpstr>Different Types of Loops</vt:lpstr>
      <vt:lpstr>Loop Control Statements in Python</vt:lpstr>
      <vt:lpstr>The while Loop</vt:lpstr>
      <vt:lpstr>while Loops – Example</vt:lpstr>
      <vt:lpstr>while Loops – Example contd.</vt:lpstr>
      <vt:lpstr>for Loops</vt:lpstr>
      <vt:lpstr>for Loops – Example</vt:lpstr>
      <vt:lpstr>range() Built in Function</vt:lpstr>
      <vt:lpstr>for Loops – Trace of a Program</vt:lpstr>
      <vt:lpstr>for and while Loops</vt:lpstr>
      <vt:lpstr>Nested Loops</vt:lpstr>
      <vt:lpstr>break  Statements</vt:lpstr>
      <vt:lpstr>continue Statements</vt:lpstr>
      <vt:lpstr>else Clause for Loops</vt:lpstr>
      <vt:lpstr>else Clause for Loops - Example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182</cp:revision>
  <dcterms:created xsi:type="dcterms:W3CDTF">2015-10-21T06:04:19Z</dcterms:created>
  <dcterms:modified xsi:type="dcterms:W3CDTF">2025-02-22T10:04:35Z</dcterms:modified>
</cp:coreProperties>
</file>