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2"/>
  </p:notesMasterIdLst>
  <p:sldIdLst>
    <p:sldId id="374" r:id="rId3"/>
    <p:sldId id="282" r:id="rId4"/>
    <p:sldId id="330" r:id="rId5"/>
    <p:sldId id="379" r:id="rId6"/>
    <p:sldId id="363" r:id="rId7"/>
    <p:sldId id="380" r:id="rId8"/>
    <p:sldId id="366" r:id="rId9"/>
    <p:sldId id="386" r:id="rId10"/>
    <p:sldId id="364" r:id="rId11"/>
    <p:sldId id="365" r:id="rId12"/>
    <p:sldId id="375" r:id="rId13"/>
    <p:sldId id="376" r:id="rId14"/>
    <p:sldId id="367" r:id="rId15"/>
    <p:sldId id="387" r:id="rId16"/>
    <p:sldId id="388" r:id="rId17"/>
    <p:sldId id="369" r:id="rId18"/>
    <p:sldId id="331" r:id="rId19"/>
    <p:sldId id="338" r:id="rId20"/>
    <p:sldId id="339" r:id="rId21"/>
    <p:sldId id="370" r:id="rId22"/>
    <p:sldId id="371" r:id="rId23"/>
    <p:sldId id="390" r:id="rId24"/>
    <p:sldId id="340" r:id="rId25"/>
    <p:sldId id="343" r:id="rId26"/>
    <p:sldId id="345" r:id="rId27"/>
    <p:sldId id="372" r:id="rId28"/>
    <p:sldId id="346" r:id="rId29"/>
    <p:sldId id="384" r:id="rId30"/>
    <p:sldId id="385" r:id="rId31"/>
    <p:sldId id="377" r:id="rId32"/>
    <p:sldId id="373" r:id="rId33"/>
    <p:sldId id="382" r:id="rId34"/>
    <p:sldId id="352" r:id="rId35"/>
    <p:sldId id="354" r:id="rId36"/>
    <p:sldId id="355" r:id="rId37"/>
    <p:sldId id="356" r:id="rId38"/>
    <p:sldId id="391" r:id="rId39"/>
    <p:sldId id="378" r:id="rId40"/>
    <p:sldId id="34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798806"/>
            <a:ext cx="7162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Lists</a:t>
            </a:r>
          </a:p>
          <a:p>
            <a:pPr algn="ctr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F91A7-E67C-7EEE-FDA0-32884FFF5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14398"/>
            <a:ext cx="1117600" cy="943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8BECF4-D12E-08E3-C099-A58BC5A39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017" y="0"/>
            <a:ext cx="43529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78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Nested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list within another list</a:t>
            </a:r>
          </a:p>
          <a:p>
            <a:r>
              <a:rPr lang="en-US" dirty="0"/>
              <a:t>Although a list can contain another list, the nested list still counts as a single element</a:t>
            </a:r>
          </a:p>
          <a:p>
            <a:pPr marL="800100" lvl="2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80010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&gt;&gt;&gt;['spam', 1, ['Brie', 'Roquefort', 'Pol le </a:t>
            </a:r>
            <a:r>
              <a:rPr lang="en-US" sz="2200" dirty="0" err="1">
                <a:solidFill>
                  <a:srgbClr val="C00000"/>
                </a:solidFill>
              </a:rPr>
              <a:t>Veq</a:t>
            </a:r>
            <a:r>
              <a:rPr lang="en-US" sz="2200" dirty="0">
                <a:solidFill>
                  <a:srgbClr val="C00000"/>
                </a:solidFill>
              </a:rPr>
              <a:t>'], [1, 2, 3]]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</a:rPr>
              <a:t># the length of this list is four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C2EB1D-0315-5450-09A7-6AE2D38EE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F6B60B-13C4-7E2E-C784-D29CF6C47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7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Nested List - Matrices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Nested lists are often used to represent matrices</a:t>
            </a:r>
          </a:p>
          <a:p>
            <a:endParaRPr lang="en-US" dirty="0"/>
          </a:p>
          <a:p>
            <a:r>
              <a:rPr lang="en-US" dirty="0"/>
              <a:t>For example, the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might be represented as: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</a:rPr>
              <a:t>	</a:t>
            </a:r>
            <a:r>
              <a:rPr lang="fr-FR" sz="2200" dirty="0">
                <a:solidFill>
                  <a:srgbClr val="C00000"/>
                </a:solidFill>
              </a:rPr>
              <a:t>&gt;&gt;&gt; matrix = [[1, 2, 3], [4, 5, 6], [7, 8, 9]]</a:t>
            </a:r>
          </a:p>
          <a:p>
            <a:endParaRPr lang="en-US" dirty="0"/>
          </a:p>
          <a:p>
            <a:r>
              <a:rPr lang="en-US" dirty="0"/>
              <a:t>matrix1 is a list with three elements, where each element is a row of the matrix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738437"/>
            <a:ext cx="1485900" cy="1133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2C33F5-C58A-B64C-D460-EFAB5399C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9515E9-AC3F-DDE3-1A66-53322CEC1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5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528320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Nested List – Matrices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An entire row from the matrix can be selected in the usual way: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 matrix[1]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[4, 5, 6]</a:t>
            </a:r>
          </a:p>
          <a:p>
            <a:endParaRPr lang="en-US" dirty="0"/>
          </a:p>
          <a:p>
            <a:r>
              <a:rPr lang="en-US" dirty="0"/>
              <a:t>A single element can be extracted from the matrix using the double-index form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&gt;&gt;&gt; matrix[1][1]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5</a:t>
            </a:r>
          </a:p>
          <a:p>
            <a:endParaRPr lang="en-US" dirty="0"/>
          </a:p>
          <a:p>
            <a:r>
              <a:rPr lang="en-US" dirty="0"/>
              <a:t>The first index selects the row, and the second index selects the column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3161BF-7E41-B01B-653F-4B92E5D67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30E118-ECC4-9619-7E44-4826E193E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Traversing a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most common way to traverse the elements of a list is with a </a:t>
            </a:r>
            <a:r>
              <a:rPr lang="en-US" i="1" dirty="0"/>
              <a:t>for</a:t>
            </a:r>
            <a:r>
              <a:rPr lang="en-US" dirty="0"/>
              <a:t> loop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2133600"/>
            <a:ext cx="9205406" cy="3781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A03F7-CD39-0AF8-946A-20E24255C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6F6B4D-A3F0-7171-DF4D-5AAD37600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5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528320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Traversing a List - Examples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Example1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cheeses = ['Cheddar', 'Edam', 'Gouda']</a:t>
            </a:r>
          </a:p>
          <a:p>
            <a:pPr marL="857250" lvl="3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for</a:t>
            </a:r>
            <a:r>
              <a:rPr lang="en-US" sz="2200" dirty="0">
                <a:solidFill>
                  <a:srgbClr val="C00000"/>
                </a:solidFill>
              </a:rPr>
              <a:t> cheese in cheeses: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	print(cheese)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Cheddar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Edam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Gouda</a:t>
            </a:r>
          </a:p>
          <a:p>
            <a:endParaRPr lang="en-US" dirty="0"/>
          </a:p>
          <a:p>
            <a:r>
              <a:rPr lang="en-US" dirty="0"/>
              <a:t>Example2</a:t>
            </a:r>
            <a:endParaRPr lang="en-US" sz="2200" dirty="0">
              <a:solidFill>
                <a:srgbClr val="C00000"/>
              </a:solidFill>
            </a:endParaRPr>
          </a:p>
          <a:p>
            <a:pPr marL="857250" lvl="3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for </a:t>
            </a:r>
            <a:r>
              <a:rPr lang="en-US" sz="2200" dirty="0">
                <a:solidFill>
                  <a:srgbClr val="C00000"/>
                </a:solidFill>
              </a:rPr>
              <a:t>number in [1, 2, 3, 4]:</a:t>
            </a:r>
          </a:p>
          <a:p>
            <a:pPr marL="857250" lvl="3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	print(number, end = " ")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1 2 3 4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F3C5A4-0614-A3D0-709B-BE37E0330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D21ECB-A461-4545-0D28-BF0D40972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34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528320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Traversing an Empty List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i="1" dirty="0"/>
              <a:t>for</a:t>
            </a:r>
            <a:r>
              <a:rPr lang="en-US" dirty="0"/>
              <a:t> loop over an empty list never executes the body</a:t>
            </a:r>
          </a:p>
          <a:p>
            <a:pPr marL="400050" lvl="2" indent="0"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 marL="400050" lvl="2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for</a:t>
            </a:r>
            <a:r>
              <a:rPr lang="en-US" sz="2200" dirty="0">
                <a:solidFill>
                  <a:srgbClr val="C00000"/>
                </a:solidFill>
              </a:rPr>
              <a:t> x in []:</a:t>
            </a:r>
          </a:p>
          <a:p>
            <a:pPr marL="40005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print('This never happens.‘)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B8BBAD-6B9A-C8D3-F935-082C2AC7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28A4A-5B6A-EA73-F9F6-AB55034FC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4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2761"/>
            <a:ext cx="10972800" cy="1143000"/>
          </a:xfrm>
        </p:spPr>
        <p:txBody>
          <a:bodyPr/>
          <a:lstStyle/>
          <a:p>
            <a:r>
              <a:rPr lang="en-US" sz="4000" dirty="0">
                <a:latin typeface="Arial Black" panose="020B0A04020102020204" pitchFamily="34" charset="0"/>
              </a:rPr>
              <a:t>General and Index-based </a:t>
            </a:r>
            <a:r>
              <a:rPr lang="en-US" sz="4000" i="1" dirty="0">
                <a:latin typeface="Arial Black" panose="020B0A04020102020204" pitchFamily="34" charset="0"/>
              </a:rPr>
              <a:t>for</a:t>
            </a:r>
            <a:r>
              <a:rPr lang="en-US" sz="4000" dirty="0">
                <a:latin typeface="Arial Black" panose="020B0A04020102020204" pitchFamily="34" charset="0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#to compute the sum of elements in a list using general </a:t>
            </a:r>
            <a:r>
              <a:rPr lang="en-US" sz="2200" i="1" dirty="0">
                <a:solidFill>
                  <a:srgbClr val="002060"/>
                </a:solidFill>
              </a:rPr>
              <a:t>for</a:t>
            </a:r>
            <a:r>
              <a:rPr lang="en-US" sz="2200" dirty="0">
                <a:solidFill>
                  <a:srgbClr val="002060"/>
                </a:solidFill>
              </a:rPr>
              <a:t> loop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list = [1,2,3,4,5]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sum=0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for </a:t>
            </a:r>
            <a:r>
              <a:rPr lang="en-US" sz="2200" dirty="0">
                <a:solidFill>
                  <a:srgbClr val="C00000"/>
                </a:solidFill>
              </a:rPr>
              <a:t> element  in list: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sum=</a:t>
            </a:r>
            <a:r>
              <a:rPr lang="en-US" sz="2200" dirty="0" err="1">
                <a:solidFill>
                  <a:srgbClr val="C00000"/>
                </a:solidFill>
              </a:rPr>
              <a:t>sum+element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print(sum)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#to compute the sum of elements in a list using </a:t>
            </a:r>
            <a:r>
              <a:rPr lang="en-US" sz="2200" i="1" dirty="0">
                <a:solidFill>
                  <a:srgbClr val="002060"/>
                </a:solidFill>
              </a:rPr>
              <a:t>index based for </a:t>
            </a:r>
            <a:r>
              <a:rPr lang="en-US" sz="2200" dirty="0">
                <a:solidFill>
                  <a:srgbClr val="002060"/>
                </a:solidFill>
              </a:rPr>
              <a:t>loop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list = [1,2,3,4,5]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sum=0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for</a:t>
            </a:r>
            <a:r>
              <a:rPr lang="en-US" sz="2200" dirty="0">
                <a:solidFill>
                  <a:srgbClr val="C00000"/>
                </a:solidFill>
              </a:rPr>
              <a:t>  index  in range(0,len(list)): 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sum=sum + list[index]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print(sum)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4B03A-0D8D-5AE6-022C-D727B432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BB8D63-326B-FB87-CC48-E72B1DFD5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8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 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en-US" dirty="0"/>
              <a:t> operator concatenates lists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&gt;&gt;&gt;a = [1, 2, 3]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&gt;&gt;&gt;b = [4, 5, 6]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&gt;&gt;&gt;a +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[1, 2, 3, 4, 5, 6]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/>
              <a:t> operator repeats a list a given number of times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[0] * 4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[0, 0, 0, 0]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[1, 2, 3] * 3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[1, 2, 3, 1, 2, 3, 1, 2, 3]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E27DA-89ED-F35D-15B9-14B39AD0A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A836FE-A4AA-0533-F463-6D8A46F8F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 Slices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5"/>
            <a:ext cx="10972800" cy="4840291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list slice </a:t>
            </a:r>
            <a:r>
              <a:rPr lang="en-US" dirty="0"/>
              <a:t>is a sub list extracted from a list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'c', 'd', 'e', 'f']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L[1:3]	</a:t>
            </a:r>
            <a:r>
              <a:rPr lang="en-US" dirty="0">
                <a:solidFill>
                  <a:srgbClr val="002060"/>
                </a:solidFill>
              </a:rPr>
              <a:t>#slice of L from 1 to 3 (exclusive)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['b', 'c']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L[:4]	</a:t>
            </a:r>
            <a:r>
              <a:rPr lang="en-US" dirty="0">
                <a:solidFill>
                  <a:srgbClr val="002060"/>
                </a:solidFill>
              </a:rPr>
              <a:t>#slice of L from the beginning till 4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['a', 'b', 'c', 'd']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L[3:]	</a:t>
            </a:r>
            <a:r>
              <a:rPr lang="en-US" dirty="0">
                <a:solidFill>
                  <a:srgbClr val="002060"/>
                </a:solidFill>
              </a:rPr>
              <a:t> #slice of L from 3  till the end of the list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['d', 'e', 'f']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lvl="1" indent="0">
              <a:buNone/>
            </a:pPr>
            <a:r>
              <a:rPr lang="en-US" dirty="0"/>
              <a:t>       </a:t>
            </a:r>
            <a:r>
              <a:rPr lang="en-US" sz="2400" dirty="0">
                <a:solidFill>
                  <a:srgbClr val="C00000"/>
                </a:solidFill>
              </a:rPr>
              <a:t>&gt;&gt;&gt; L[:]	</a:t>
            </a:r>
            <a:r>
              <a:rPr lang="en-US" dirty="0">
                <a:solidFill>
                  <a:srgbClr val="002060"/>
                </a:solidFill>
              </a:rPr>
              <a:t># slice is a copy of the whole list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['a', 'b', 'c', 'd', 'e', 'f']	</a:t>
            </a:r>
            <a:endParaRPr lang="en-US" sz="24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0DDB83-E8D4-FECE-0C25-25A8C4F8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898056-7F1D-E4F0-B3FB-C7ED48D89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7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 Slices contd</a:t>
            </a:r>
            <a:r>
              <a:rPr lang="en-US" dirty="0"/>
              <a:t>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Since lists are mutable, it is often useful to make a copy before performing operations that fold, spindle or mutilate lists</a:t>
            </a:r>
          </a:p>
          <a:p>
            <a:r>
              <a:rPr lang="en-US" dirty="0"/>
              <a:t>A slice operator on the left side of an assignment can update multiple elements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&gt;&gt;&gt;L = ['a', 'b', 'c', 'd', 'e', 'f']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&gt;&gt;&gt;L[1:3] = ['x', 'y']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['a', 'x', 'y', 'd', 'e', 'f']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&gt;&gt;&gt;L[1:3] = [‘w']	</a:t>
            </a:r>
            <a:r>
              <a:rPr lang="en-US" dirty="0">
                <a:solidFill>
                  <a:srgbClr val="002060"/>
                </a:solidFill>
              </a:rPr>
              <a:t>#fewer number of elements than the number of elements deleted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['a', 'w', 'd', 'e', 'f']  </a:t>
            </a: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A94456-4F1D-2668-CA05-2B2DA89F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A07B71-A176-E669-6DC2-913CE1EC7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7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sz="2400" dirty="0"/>
              <a:t>Creating lists</a:t>
            </a:r>
          </a:p>
          <a:p>
            <a:r>
              <a:rPr lang="en-US" dirty="0"/>
              <a:t>Traversing a list</a:t>
            </a:r>
          </a:p>
          <a:p>
            <a:r>
              <a:rPr lang="en-US" sz="2400" dirty="0"/>
              <a:t>List methods</a:t>
            </a:r>
          </a:p>
          <a:p>
            <a:r>
              <a:rPr lang="en-US" dirty="0"/>
              <a:t>List mutability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955DA-6577-6685-DAEB-D98A8C634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905A31-EEC2-94C0-116E-99981E5F2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528320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Searching Elements Within a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Checking for existence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rgbClr val="0070C0"/>
                </a:solidFill>
              </a:rPr>
              <a:t> in </a:t>
            </a:r>
            <a:r>
              <a:rPr lang="en-US" dirty="0"/>
              <a:t>and</a:t>
            </a:r>
            <a:r>
              <a:rPr lang="en-US" dirty="0">
                <a:solidFill>
                  <a:srgbClr val="0070C0"/>
                </a:solidFill>
              </a:rPr>
              <a:t> not in </a:t>
            </a:r>
            <a:r>
              <a:rPr lang="en-US" dirty="0"/>
              <a:t>operators are used to verify whether a particular element is present in list or not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&gt;&gt;&gt;L=[5,2,3]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&gt;&gt;&gt;3 in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4 in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False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4 not in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DB0E8-C23D-B9EA-F2B9-7DA368383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DBD6E9-75EC-E2EA-5750-EC7671288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428624"/>
            <a:ext cx="10972800" cy="98901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Counting Occurrences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6"/>
            <a:ext cx="10972800" cy="4708529"/>
          </a:xfrm>
        </p:spPr>
        <p:txBody>
          <a:bodyPr>
            <a:noAutofit/>
          </a:bodyPr>
          <a:lstStyle/>
          <a:p>
            <a:r>
              <a:rPr lang="en-US" dirty="0"/>
              <a:t>The</a:t>
            </a:r>
            <a:r>
              <a:rPr lang="en-US" dirty="0">
                <a:solidFill>
                  <a:srgbClr val="0070C0"/>
                </a:solidFill>
              </a:rPr>
              <a:t> count() </a:t>
            </a:r>
            <a:r>
              <a:rPr lang="en-US" dirty="0"/>
              <a:t>gives how many instances of the specified object is present in the list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&gt;&gt;&gt;L=[5,2,3,2]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L.count</a:t>
            </a:r>
            <a:r>
              <a:rPr lang="en-US" dirty="0">
                <a:solidFill>
                  <a:srgbClr val="C00000"/>
                </a:solidFill>
              </a:rPr>
              <a:t>(3)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L.count</a:t>
            </a:r>
            <a:r>
              <a:rPr lang="en-US" dirty="0">
                <a:solidFill>
                  <a:srgbClr val="C00000"/>
                </a:solidFill>
              </a:rPr>
              <a:t>(4)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724BB-803E-88AE-24A2-E8C0B0FD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A68324-ED12-DE8A-5256-1F7E6F3C3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7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428624"/>
            <a:ext cx="10972800" cy="989013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Locating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6"/>
            <a:ext cx="10972800" cy="4708529"/>
          </a:xfrm>
        </p:spPr>
        <p:txBody>
          <a:bodyPr>
            <a:noAutofit/>
          </a:bodyPr>
          <a:lstStyle/>
          <a:p>
            <a:r>
              <a:rPr lang="en-US" dirty="0"/>
              <a:t>The</a:t>
            </a:r>
            <a:r>
              <a:rPr lang="en-US" dirty="0">
                <a:solidFill>
                  <a:srgbClr val="0070C0"/>
                </a:solidFill>
              </a:rPr>
              <a:t> index() </a:t>
            </a:r>
            <a:r>
              <a:rPr lang="en-US" dirty="0"/>
              <a:t>searches for the first occurrence of an element within a list and returns the index where it was found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L=[5,2,3,2]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L.index</a:t>
            </a:r>
            <a:r>
              <a:rPr lang="en-US" dirty="0">
                <a:solidFill>
                  <a:srgbClr val="C00000"/>
                </a:solidFill>
              </a:rPr>
              <a:t>(3)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L.index</a:t>
            </a:r>
            <a:r>
              <a:rPr lang="en-US" dirty="0">
                <a:solidFill>
                  <a:srgbClr val="C00000"/>
                </a:solidFill>
              </a:rPr>
              <a:t>(2)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BDA7C7-6560-67F4-6CA1-778C473A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831CB7-49BF-189D-8CE4-0915763F3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5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Appending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append() -</a:t>
            </a:r>
            <a:r>
              <a:rPr lang="en-US" sz="2400" dirty="0"/>
              <a:t>adds a new element to the end of a list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L.append</a:t>
            </a:r>
            <a:r>
              <a:rPr lang="en-US" dirty="0">
                <a:solidFill>
                  <a:srgbClr val="C00000"/>
                </a:solidFill>
              </a:rPr>
              <a:t>('d')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'b', 'c', 'd']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extend() - </a:t>
            </a:r>
            <a:r>
              <a:rPr lang="en-US" sz="2400" dirty="0"/>
              <a:t>takes a list as an argument and appends all of the elements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t1 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t2 = ['d', 'e']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t1.extend(t2)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'b', 'c', 'd', 'e']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B84E27-810B-56BB-7A71-42A60DE5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AC453-F2FB-8FFD-3B8D-1024A6E58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0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Inserting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insert() - </a:t>
            </a:r>
            <a:r>
              <a:rPr lang="en-US" sz="2400" dirty="0"/>
              <a:t>Add a data item before a specific slot location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L.insert</a:t>
            </a:r>
            <a:r>
              <a:rPr lang="en-US" dirty="0">
                <a:solidFill>
                  <a:srgbClr val="C00000"/>
                </a:solidFill>
              </a:rPr>
              <a:t>(2,‘x')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'b', 'x', 'c']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75D30-4132-0A9B-DF95-CE77823C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A9C0E2-F263-720D-F440-624CB6995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33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Deleting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6"/>
            <a:ext cx="10972800" cy="48402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pop()</a:t>
            </a:r>
          </a:p>
          <a:p>
            <a:pPr lvl="1"/>
            <a:r>
              <a:rPr lang="en-US" sz="2400" dirty="0"/>
              <a:t>modifies the list and returns the element that was removed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fr-FR" dirty="0">
                <a:solidFill>
                  <a:srgbClr val="C00000"/>
                </a:solidFill>
              </a:rPr>
              <a:t> = ['a', 'b', 'c', 'd', 'e']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L.pop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'e‘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sz="2400" dirty="0"/>
              <a:t>to remove an element using index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x = </a:t>
            </a:r>
            <a:r>
              <a:rPr lang="en-US" dirty="0" err="1">
                <a:solidFill>
                  <a:srgbClr val="C00000"/>
                </a:solidFill>
              </a:rPr>
              <a:t>L.pop</a:t>
            </a:r>
            <a:r>
              <a:rPr lang="en-US" dirty="0">
                <a:solidFill>
                  <a:srgbClr val="C00000"/>
                </a:solidFill>
              </a:rPr>
              <a:t>(1)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</a:t>
            </a:r>
          </a:p>
          <a:p>
            <a:pPr marL="457200" lvl="1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002060"/>
                </a:solidFill>
              </a:rPr>
              <a:t>'a',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030356-7A99-2A33-CBA1-2D52DBEDB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9633A1-F053-B5BB-1205-A720E502C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Deleting Elements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6"/>
            <a:ext cx="10972800" cy="4840290"/>
          </a:xfrm>
        </p:spPr>
        <p:txBody>
          <a:bodyPr>
            <a:noAutofit/>
          </a:bodyPr>
          <a:lstStyle/>
          <a:p>
            <a:pPr lvl="1"/>
            <a:r>
              <a:rPr lang="en-US" sz="2400" dirty="0"/>
              <a:t>To remove the value, use the </a:t>
            </a:r>
            <a:r>
              <a:rPr lang="en-US" sz="2400" dirty="0">
                <a:solidFill>
                  <a:srgbClr val="0070C0"/>
                </a:solidFill>
              </a:rPr>
              <a:t>del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operator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del L[1]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'c']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sz="2400" dirty="0"/>
              <a:t>To remove more than one element, use del with a slice index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'c', 'd', 'e', 'f']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del L[1:5]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'f']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133382-10BA-D032-FB88-2A07C74B2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68490F-12C1-0526-D724-ADE6FCA6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Deleting Elements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6"/>
            <a:ext cx="10972800" cy="48402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remove()</a:t>
            </a:r>
          </a:p>
          <a:p>
            <a:pPr lvl="1"/>
            <a:r>
              <a:rPr lang="en-US" sz="2400" dirty="0"/>
              <a:t>Remove a specific data from the list; not using the index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['a', 'b', 'c']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L.remove</a:t>
            </a:r>
            <a:r>
              <a:rPr lang="en-US" dirty="0">
                <a:solidFill>
                  <a:srgbClr val="C00000"/>
                </a:solidFill>
              </a:rPr>
              <a:t>('b')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'c']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B7FDE0-F3F1-8742-993E-72738D311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9620BB-AA13-3317-6868-4E569A398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599" y="472281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 Methods for Inserting and Removing Elements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930" y="1615281"/>
            <a:ext cx="10188139" cy="32281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C58F02-6A37-D647-C1A2-48923A49E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510896-E79B-DB2D-E51F-AB417B197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9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Sorting Elements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sort() -</a:t>
            </a:r>
            <a:r>
              <a:rPr lang="en-US" sz="2400" dirty="0"/>
              <a:t>arranges the elements of the list from low to high</a:t>
            </a:r>
          </a:p>
          <a:p>
            <a:pPr marL="45720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</a:t>
            </a:r>
            <a:r>
              <a:rPr lang="en-US" dirty="0">
                <a:solidFill>
                  <a:srgbClr val="C00000"/>
                </a:solidFill>
              </a:rPr>
              <a:t>L</a:t>
            </a:r>
            <a:r>
              <a:rPr lang="fr-FR" dirty="0">
                <a:solidFill>
                  <a:srgbClr val="C00000"/>
                </a:solidFill>
              </a:rPr>
              <a:t> = ['d', 'c', 'e', 'b', 'a']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L.sort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['a', 'b', 'c', 'd', 'e']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9CDCD1-41D7-D6A3-B3DA-7A3454BD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9C08F6-B7BC-B69D-C244-7164BD1B9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54587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list</a:t>
            </a:r>
            <a:r>
              <a:rPr lang="en-US" b="1" dirty="0"/>
              <a:t> </a:t>
            </a:r>
            <a:r>
              <a:rPr lang="en-US" dirty="0"/>
              <a:t>is an ordered sequence of values that can be dynamically altered</a:t>
            </a:r>
          </a:p>
          <a:p>
            <a:pPr lvl="1"/>
            <a:r>
              <a:rPr lang="en-US" i="1" dirty="0"/>
              <a:t>Ordered</a:t>
            </a:r>
            <a:r>
              <a:rPr lang="en-US" dirty="0"/>
              <a:t> means that each item in a list has an </a:t>
            </a:r>
            <a:r>
              <a:rPr lang="en-US" i="1" dirty="0"/>
              <a:t>index</a:t>
            </a:r>
            <a:r>
              <a:rPr lang="en-US" dirty="0"/>
              <a:t> based on its position in the list</a:t>
            </a:r>
          </a:p>
          <a:p>
            <a:pPr lvl="1"/>
            <a:r>
              <a:rPr lang="en-US" i="1" dirty="0"/>
              <a:t>Sequence</a:t>
            </a:r>
            <a:r>
              <a:rPr lang="en-US" dirty="0"/>
              <a:t> means that the elements are arranged in sequential order</a:t>
            </a:r>
          </a:p>
          <a:p>
            <a:pPr lvl="1"/>
            <a:r>
              <a:rPr lang="en-US" i="1" dirty="0"/>
              <a:t>Dynamically altered </a:t>
            </a:r>
            <a:r>
              <a:rPr lang="en-US" dirty="0"/>
              <a:t>means that each item in the list can be changed and the list itself can be changed</a:t>
            </a:r>
          </a:p>
          <a:p>
            <a:pPr lvl="1"/>
            <a:endParaRPr lang="en-US" dirty="0"/>
          </a:p>
          <a:p>
            <a:r>
              <a:rPr lang="en-US" dirty="0"/>
              <a:t>Some real-world examples of lists:</a:t>
            </a:r>
          </a:p>
          <a:p>
            <a:pPr lvl="1"/>
            <a:r>
              <a:rPr lang="en-US" dirty="0"/>
              <a:t>Shopping list for the grocery store</a:t>
            </a:r>
          </a:p>
          <a:p>
            <a:pPr lvl="1"/>
            <a:r>
              <a:rPr lang="en-US" dirty="0"/>
              <a:t>To-do list</a:t>
            </a:r>
          </a:p>
          <a:p>
            <a:pPr lvl="1"/>
            <a:r>
              <a:rPr lang="en-US" dirty="0"/>
              <a:t>Guest list for a wedding</a:t>
            </a:r>
          </a:p>
          <a:p>
            <a:pPr lvl="1"/>
            <a:r>
              <a:rPr lang="en-US" dirty="0"/>
              <a:t>Recipe, which is a list of instructions</a:t>
            </a:r>
          </a:p>
          <a:p>
            <a:pPr lvl="1"/>
            <a:r>
              <a:rPr lang="en-US" dirty="0"/>
              <a:t>Text document, which is a list of lines</a:t>
            </a:r>
          </a:p>
          <a:p>
            <a:pPr lvl="1"/>
            <a:r>
              <a:rPr lang="en-US" dirty="0"/>
              <a:t>The names in a phone book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0C362-2F1F-D8AC-6A09-EDB353FB6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F3DB1-7179-A201-5A73-D0CD8C570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528320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Smallest and Largest Element in a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285876"/>
            <a:ext cx="10972800" cy="48402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min()</a:t>
            </a:r>
          </a:p>
          <a:p>
            <a:pPr lvl="1"/>
            <a:r>
              <a:rPr lang="en-US" sz="2400" dirty="0"/>
              <a:t>Return the smallest element in the list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[1,2,-3,2.5]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min(L)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-3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max()</a:t>
            </a:r>
          </a:p>
          <a:p>
            <a:pPr lvl="1"/>
            <a:r>
              <a:rPr lang="en-US" sz="2400" dirty="0"/>
              <a:t>Return the largest element in the list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 = [1,2,-3,2.5]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max(L)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2.5</a:t>
            </a:r>
          </a:p>
          <a:p>
            <a:pPr marL="457200" lvl="1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F2BB08-DCDD-B207-29A8-006573782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2565D7-BAE4-C33F-408A-79324B9F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Lists are Mutable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When the bracket operator appears on the left side of an assignment, it identifies the element of the list that will be assigned</a:t>
            </a:r>
          </a:p>
          <a:p>
            <a:pPr marL="40005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 = [17, 123]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numbers[1] = 5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[17, 5]</a:t>
            </a:r>
          </a:p>
          <a:p>
            <a:endParaRPr lang="en-US" dirty="0"/>
          </a:p>
          <a:p>
            <a:r>
              <a:rPr lang="en-US" dirty="0"/>
              <a:t>The one-eth element of numbers, which used to be 123, is now 5.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12" y="2876551"/>
            <a:ext cx="4110038" cy="19201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FB7D8A-DE27-7D25-7B40-59D96CC05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AF7E5F-7318-26F3-50FB-C46DE05EE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528320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Replacing Elements in a List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At any point in a list’s lifetime, elements can be inserted, removed, or replaced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# Code to replace each number in a list with its square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 = [2, 3, 4, 5]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[2, 3, 4, 5]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for index in range(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(numbers)):	 </a:t>
            </a:r>
            <a:r>
              <a:rPr lang="en-US" dirty="0">
                <a:solidFill>
                  <a:srgbClr val="002060"/>
                </a:solidFill>
              </a:rPr>
              <a:t># </a:t>
            </a:r>
            <a:r>
              <a:rPr lang="en-US" dirty="0" err="1">
                <a:solidFill>
                  <a:srgbClr val="002060"/>
                </a:solidFill>
              </a:rPr>
              <a:t>len</a:t>
            </a:r>
            <a:r>
              <a:rPr lang="en-US" dirty="0">
                <a:solidFill>
                  <a:srgbClr val="002060"/>
                </a:solidFill>
              </a:rPr>
              <a:t>() is used to count the number of 							# elements in a list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…		numbers[index] = numbers[index] ** 2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[4, 9, 16, 25]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2F98BA-EFDB-246E-1F4E-6C324E683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DDF928-3CB3-46CC-32DC-64E81E5C4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8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Objects and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Consider the two assignment statements: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 = 'banana'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b = 'banana'</a:t>
            </a:r>
          </a:p>
          <a:p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both refer to a string, but we don’t know whether they refer to the same string</a:t>
            </a:r>
          </a:p>
          <a:p>
            <a:endParaRPr lang="en-US" dirty="0"/>
          </a:p>
          <a:p>
            <a:r>
              <a:rPr lang="en-US" dirty="0"/>
              <a:t>There are two possible states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one case,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refer to two different objects that have the same value</a:t>
            </a:r>
          </a:p>
          <a:p>
            <a:r>
              <a:rPr lang="en-US" dirty="0"/>
              <a:t>In the second case, they refer to the same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886200"/>
            <a:ext cx="5502349" cy="1314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AA6DE-B868-0DC0-EEBF-E21F62C77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43DB6-62EE-B16A-0CF1-3005EB810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9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858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Objects and Values contd.</a:t>
            </a:r>
            <a:br>
              <a:rPr lang="en-US" b="1" dirty="0"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To check whether two variables refer to the same object, use the </a:t>
            </a:r>
            <a:r>
              <a:rPr lang="en-US" dirty="0">
                <a:solidFill>
                  <a:srgbClr val="00B0F0"/>
                </a:solidFill>
              </a:rPr>
              <a:t>is</a:t>
            </a:r>
            <a:r>
              <a:rPr lang="en-US" dirty="0"/>
              <a:t> operator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= 'banana'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 = 'banana'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is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True</a:t>
            </a:r>
          </a:p>
          <a:p>
            <a:r>
              <a:rPr lang="en-US" dirty="0"/>
              <a:t>Python created one string object, and both a and b refer to it</a:t>
            </a:r>
          </a:p>
          <a:p>
            <a:endParaRPr lang="en-US" dirty="0"/>
          </a:p>
          <a:p>
            <a:r>
              <a:rPr lang="en-US" dirty="0"/>
              <a:t>Two objects are obtained while creating a list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= [1, 2, 3]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 = [1, 2, 3]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is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False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812" y="4762499"/>
            <a:ext cx="2568764" cy="1363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26" y="1971676"/>
            <a:ext cx="245745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3112D-2600-9BA0-67E0-30C26DCFD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DDE418-62C2-FD96-B542-585F0ABCA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6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refers to an object and perform the assign statement </a:t>
            </a:r>
            <a:r>
              <a:rPr lang="en-US" i="1" dirty="0"/>
              <a:t>b = a</a:t>
            </a:r>
            <a:r>
              <a:rPr lang="en-US" dirty="0"/>
              <a:t>, then both variables refer to the same object: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= [1, 2, 3]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 = 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 is 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True</a:t>
            </a:r>
          </a:p>
          <a:p>
            <a:endParaRPr lang="en-US" dirty="0"/>
          </a:p>
          <a:p>
            <a:r>
              <a:rPr lang="en-US" dirty="0"/>
              <a:t>The association of a variable with an object is called a </a:t>
            </a:r>
            <a:r>
              <a:rPr lang="en-US" dirty="0">
                <a:solidFill>
                  <a:srgbClr val="0070C0"/>
                </a:solidFill>
              </a:rPr>
              <a:t>reference</a:t>
            </a:r>
          </a:p>
          <a:p>
            <a:r>
              <a:rPr lang="en-US" dirty="0"/>
              <a:t>In this example, there are two references to the same object</a:t>
            </a:r>
          </a:p>
          <a:p>
            <a:r>
              <a:rPr lang="en-US" dirty="0"/>
              <a:t>An object with more than one reference has more than one name, so we say that the object is </a:t>
            </a:r>
            <a:r>
              <a:rPr lang="en-US" dirty="0">
                <a:solidFill>
                  <a:srgbClr val="0070C0"/>
                </a:solidFill>
              </a:rPr>
              <a:t>aliased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0" y="1980083"/>
            <a:ext cx="2628901" cy="1329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159F5-1ACE-2832-D25C-8E54B6121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2840AB-345E-0358-F236-0F92E70E9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9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Aliasing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7300"/>
            <a:ext cx="10972800" cy="4868865"/>
          </a:xfrm>
        </p:spPr>
        <p:txBody>
          <a:bodyPr/>
          <a:lstStyle/>
          <a:p>
            <a:r>
              <a:rPr lang="en-US" dirty="0"/>
              <a:t>If the aliased object is mutable, changes made with one alias affect the other: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= [1, 2, 3]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 = a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is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True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b[0] = 17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[17, 2, 3]</a:t>
            </a:r>
          </a:p>
          <a:p>
            <a:endParaRPr lang="en-US" dirty="0"/>
          </a:p>
          <a:p>
            <a:r>
              <a:rPr lang="en-US" dirty="0"/>
              <a:t>Although this behavior can be useful, it is error-prone</a:t>
            </a:r>
          </a:p>
          <a:p>
            <a:r>
              <a:rPr lang="en-US" dirty="0"/>
              <a:t>In general, it is safer to avoid aliasing when working with mutable objects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5A438-30A1-4C66-3FD2-A9145614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5EF2B-3181-47C4-C452-C251A0AE9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6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Aliasing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For immutable objects like strings, aliasing is not as much of a problem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a='ban‘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b='ban‘ 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a is b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True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b='can‘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&gt;&gt;&gt;a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ban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642F9-DFDA-57CC-A51B-FBA668487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435760-9569-9D7A-F54B-DD05D74C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Program Based 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17638"/>
            <a:ext cx="11353800" cy="4708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>
                <a:solidFill>
                  <a:srgbClr val="002060"/>
                </a:solidFill>
              </a:rPr>
              <a:t># program to store country names and print the name of the countries whose 	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	# length is greater than 5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countries = ["</a:t>
            </a:r>
            <a:r>
              <a:rPr lang="en-US" dirty="0" err="1">
                <a:solidFill>
                  <a:srgbClr val="C00000"/>
                </a:solidFill>
              </a:rPr>
              <a:t>India","Pakistan","China</a:t>
            </a:r>
            <a:r>
              <a:rPr lang="en-US" dirty="0">
                <a:solidFill>
                  <a:srgbClr val="C00000"/>
                </a:solidFill>
              </a:rPr>
              <a:t>"]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for country in countries: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if 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(country)&gt;5:   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	print(country)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</a:rPr>
              <a:t>Pakistan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3EF25-AAD5-0AC6-0895-E6EDD0944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ECB26-DD97-9863-759C-ED47F1EB6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57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list is an ordered sequence of values that can be dynamically altered</a:t>
            </a:r>
          </a:p>
          <a:p>
            <a:r>
              <a:rPr lang="en-US" dirty="0"/>
              <a:t>A list contain any objects within it – including </a:t>
            </a:r>
            <a:r>
              <a:rPr lang="en-US"/>
              <a:t>other lists</a:t>
            </a:r>
          </a:p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gives the number of elements in a list</a:t>
            </a:r>
          </a:p>
          <a:p>
            <a:r>
              <a:rPr lang="en-US" dirty="0"/>
              <a:t>The for loop can be used to iterate through the elements of a list</a:t>
            </a:r>
          </a:p>
          <a:p>
            <a:r>
              <a:rPr lang="en-US" dirty="0"/>
              <a:t>A list slice is an independent list made up of elements taken from a list using the [:] syntax</a:t>
            </a:r>
          </a:p>
          <a:p>
            <a:r>
              <a:rPr lang="en-US" dirty="0"/>
              <a:t>Lists are mutable objects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19C95-7B59-BA5D-5117-28B7706B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3E31B2-CCC5-D589-DBED-02FCFE73C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3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Lists in Python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954587"/>
          </a:xfrm>
        </p:spPr>
        <p:txBody>
          <a:bodyPr>
            <a:noAutofit/>
          </a:bodyPr>
          <a:lstStyle/>
          <a:p>
            <a:r>
              <a:rPr lang="en-US" dirty="0"/>
              <a:t>The values in a list are called </a:t>
            </a:r>
            <a:r>
              <a:rPr lang="en-US" dirty="0">
                <a:solidFill>
                  <a:srgbClr val="0070C0"/>
                </a:solidFill>
              </a:rPr>
              <a:t>elements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items</a:t>
            </a:r>
          </a:p>
          <a:p>
            <a:endParaRPr lang="en-US" dirty="0"/>
          </a:p>
          <a:p>
            <a:r>
              <a:rPr lang="en-US" dirty="0"/>
              <a:t>Enclose the elements in square brackets </a:t>
            </a:r>
            <a:r>
              <a:rPr lang="en-US" dirty="0">
                <a:solidFill>
                  <a:srgbClr val="00B0F0"/>
                </a:solidFill>
              </a:rPr>
              <a:t>[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]</a:t>
            </a:r>
            <a:endParaRPr lang="en-US" dirty="0"/>
          </a:p>
          <a:p>
            <a:pPr marL="80010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&gt;&gt;&gt;[10, 20, 30, 40]</a:t>
            </a:r>
            <a:r>
              <a:rPr lang="en-US" sz="2200" dirty="0">
                <a:solidFill>
                  <a:srgbClr val="FF0000"/>
                </a:solidFill>
              </a:rPr>
              <a:t>	</a:t>
            </a:r>
            <a:r>
              <a:rPr lang="en-US" sz="2200" dirty="0">
                <a:solidFill>
                  <a:srgbClr val="002060"/>
                </a:solidFill>
              </a:rPr>
              <a:t># a list of four integers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&gt;&gt;&gt;['crunchy frog', 'ram bladder', 'lark vomit'] 	</a:t>
            </a:r>
            <a:r>
              <a:rPr lang="en-US" sz="2200" dirty="0">
                <a:solidFill>
                  <a:srgbClr val="002060"/>
                </a:solidFill>
              </a:rPr>
              <a:t># a list of three strings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 &gt;&gt;&gt; empty = []		</a:t>
            </a:r>
            <a:r>
              <a:rPr lang="en-US" sz="2200" dirty="0">
                <a:solidFill>
                  <a:srgbClr val="002060"/>
                </a:solidFill>
              </a:rPr>
              <a:t>#Empty list - A list that contains no elements</a:t>
            </a:r>
          </a:p>
          <a:p>
            <a:pPr marL="800100" lvl="2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800100" lvl="2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2D547-682A-F03A-26B8-FF27BC49B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6F1E94-CA01-6044-BF32-1457D9B28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Creating Lists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While list is a data type, the contents of a list are objects</a:t>
            </a:r>
          </a:p>
          <a:p>
            <a:r>
              <a:rPr lang="en-US" dirty="0"/>
              <a:t>A list object can be created and assigned to a variable using the list() function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cheeses = ['Cheddar', 'Edam', 'Gouda']	</a:t>
            </a:r>
            <a:r>
              <a:rPr lang="en-US" dirty="0">
                <a:solidFill>
                  <a:srgbClr val="002060"/>
                </a:solidFill>
              </a:rPr>
              <a:t># a list of strings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cheeses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['Cheddar', 'Edam', 'Gouda']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 = [17, 123]	</a:t>
            </a:r>
            <a:r>
              <a:rPr lang="en-US" dirty="0">
                <a:solidFill>
                  <a:srgbClr val="002060"/>
                </a:solidFill>
              </a:rPr>
              <a:t># a list of integers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numbers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[17, 123]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BC91AA-0B7E-07AD-2348-538BCFC71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2A692-C2F6-2250-4671-8ED481820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1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751840" y="640398"/>
            <a:ext cx="10972800" cy="11430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Creating Lists using </a:t>
            </a:r>
            <a:r>
              <a:rPr lang="en-US" i="1" dirty="0">
                <a:latin typeface="Arial Black" panose="020B0A04020102020204" pitchFamily="34" charset="0"/>
              </a:rPr>
              <a:t>range</a:t>
            </a:r>
            <a:r>
              <a:rPr lang="en-US" dirty="0">
                <a:latin typeface="Arial Black" panose="020B0A04020102020204" pitchFamily="34" charset="0"/>
              </a:rPr>
              <a:t> and </a:t>
            </a:r>
            <a:r>
              <a:rPr lang="en-US" i="1" dirty="0">
                <a:latin typeface="Arial Black" panose="020B0A04020102020204" pitchFamily="34" charset="0"/>
              </a:rPr>
              <a:t>list()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14450"/>
            <a:ext cx="10972800" cy="5257800"/>
          </a:xfrm>
        </p:spPr>
        <p:txBody>
          <a:bodyPr>
            <a:noAutofit/>
          </a:bodyPr>
          <a:lstStyle/>
          <a:p>
            <a:r>
              <a:rPr lang="en-US" dirty="0"/>
              <a:t>Building lists of integers using the </a:t>
            </a:r>
            <a:r>
              <a:rPr lang="en-US" i="1" dirty="0"/>
              <a:t>range</a:t>
            </a:r>
            <a:r>
              <a:rPr lang="en-US" dirty="0"/>
              <a:t> and </a:t>
            </a:r>
            <a:r>
              <a:rPr lang="en-US" i="1" dirty="0"/>
              <a:t>list</a:t>
            </a:r>
            <a:r>
              <a:rPr lang="en-US" dirty="0"/>
              <a:t> functions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first = [1, 2, 3, 4]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second = list(range(1, 5))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first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[1, 2, 3, 4]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second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[1, 2, 3, 4]</a:t>
            </a:r>
          </a:p>
          <a:p>
            <a:endParaRPr lang="en-US" dirty="0"/>
          </a:p>
          <a:p>
            <a:r>
              <a:rPr lang="en-US" dirty="0"/>
              <a:t>The list function can build a list from any </a:t>
            </a:r>
            <a:r>
              <a:rPr lang="en-US" dirty="0" err="1"/>
              <a:t>iterable</a:t>
            </a:r>
            <a:r>
              <a:rPr lang="en-US" dirty="0"/>
              <a:t> sequence of elements, such as a string: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third = list("Hi there!")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third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['H', '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', ' ' , 't', 'h', 'e', 'r', 'e', '!']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D66499-31E2-FB5F-2BAE-859E401BE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3C314D-CDA1-DAA6-418A-A70D13FCE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 Indices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elements of a list is accessed using the bracket operator</a:t>
            </a:r>
          </a:p>
          <a:p>
            <a:r>
              <a:rPr lang="en-US" dirty="0"/>
              <a:t>The expression inside the brackets specifies the index</a:t>
            </a:r>
          </a:p>
          <a:p>
            <a:r>
              <a:rPr lang="en-US" dirty="0"/>
              <a:t>The indices start at 0</a:t>
            </a:r>
          </a:p>
          <a:p>
            <a:pPr marL="40005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cheeses = ['Cheddar', 'Edam', 'Gouda']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cheeses[0]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Cheddar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cheeses[-1]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Gouda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37" y="3976688"/>
            <a:ext cx="4691406" cy="1838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FCD820-4356-A9D2-78DE-44188510F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15D23-88A9-BC0F-EBC6-8F5394F63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5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 Indices - Example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417638"/>
            <a:ext cx="9558817" cy="49611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19A68B-1A77-1362-894F-E6DC0784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43A757-6301-D210-FFF5-41F4869F0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7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 of Mixed Type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elements of a list don’t have to be the same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sz="2200" dirty="0">
                <a:solidFill>
                  <a:srgbClr val="C00000"/>
                </a:solidFill>
              </a:rPr>
              <a:t>&gt;&gt;&gt;</a:t>
            </a:r>
            <a:r>
              <a:rPr lang="it-IT" sz="2200" dirty="0">
                <a:solidFill>
                  <a:srgbClr val="C00000"/>
                </a:solidFill>
              </a:rPr>
              <a:t>['spam', 2.0, 5, [10, 20]]</a:t>
            </a:r>
          </a:p>
          <a:p>
            <a:pPr marL="0" indent="0">
              <a:buNone/>
            </a:pPr>
            <a:r>
              <a:rPr lang="it-IT" sz="2200" dirty="0">
                <a:solidFill>
                  <a:srgbClr val="FF0000"/>
                </a:solidFill>
              </a:rPr>
              <a:t>	</a:t>
            </a:r>
            <a:r>
              <a:rPr lang="it-IT" sz="2200" dirty="0">
                <a:solidFill>
                  <a:srgbClr val="002060"/>
                </a:solidFill>
              </a:rPr>
              <a:t>#</a:t>
            </a:r>
            <a:r>
              <a:rPr lang="en-US" sz="2200" dirty="0">
                <a:solidFill>
                  <a:srgbClr val="002060"/>
                </a:solidFill>
              </a:rPr>
              <a:t>contains a string, a float, an integer, and another list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59A480-2A0F-813D-FDAB-2B84F7A0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23214"/>
            <a:ext cx="751839" cy="634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936AF9-5D4A-0DA1-A5A8-DE96FA49C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70" y="0"/>
            <a:ext cx="2624372" cy="52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5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2449</Words>
  <Application>Microsoft Office PowerPoint</Application>
  <PresentationFormat>Widescreen</PresentationFormat>
  <Paragraphs>381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Topics</vt:lpstr>
      <vt:lpstr>Lists</vt:lpstr>
      <vt:lpstr>Lists in Python</vt:lpstr>
      <vt:lpstr>Creating Lists</vt:lpstr>
      <vt:lpstr>Creating Lists using range and list()</vt:lpstr>
      <vt:lpstr>List Indices</vt:lpstr>
      <vt:lpstr>List Indices - Example</vt:lpstr>
      <vt:lpstr>Data of Mixed Type</vt:lpstr>
      <vt:lpstr>Nested List</vt:lpstr>
      <vt:lpstr>Nested List - Matrices</vt:lpstr>
      <vt:lpstr>Nested List – Matrices contd.</vt:lpstr>
      <vt:lpstr>Traversing a List</vt:lpstr>
      <vt:lpstr>Traversing a List - Examples</vt:lpstr>
      <vt:lpstr>Traversing an Empty List </vt:lpstr>
      <vt:lpstr>General and Index-based for Loops</vt:lpstr>
      <vt:lpstr>List Operations</vt:lpstr>
      <vt:lpstr>List Slices</vt:lpstr>
      <vt:lpstr>List Slices contd.</vt:lpstr>
      <vt:lpstr>Searching Elements Within a List</vt:lpstr>
      <vt:lpstr>Counting Occurrences</vt:lpstr>
      <vt:lpstr>Locating Elements</vt:lpstr>
      <vt:lpstr>Appending Elements</vt:lpstr>
      <vt:lpstr>Inserting Elements</vt:lpstr>
      <vt:lpstr>Deleting Elements</vt:lpstr>
      <vt:lpstr>Deleting Elements contd.</vt:lpstr>
      <vt:lpstr>Deleting Elements contd.</vt:lpstr>
      <vt:lpstr>List Methods for Inserting and Removing Elements</vt:lpstr>
      <vt:lpstr>Sorting Elements</vt:lpstr>
      <vt:lpstr>Smallest and Largest Element in a List</vt:lpstr>
      <vt:lpstr>Lists are Mutable</vt:lpstr>
      <vt:lpstr>Replacing Elements in a List</vt:lpstr>
      <vt:lpstr>Objects and Values </vt:lpstr>
      <vt:lpstr>Objects and Values contd. </vt:lpstr>
      <vt:lpstr>Aliasing</vt:lpstr>
      <vt:lpstr>Aliasing contd.</vt:lpstr>
      <vt:lpstr>Aliasing contd.</vt:lpstr>
      <vt:lpstr>Program Based on List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185</cp:revision>
  <dcterms:created xsi:type="dcterms:W3CDTF">2015-10-21T06:04:19Z</dcterms:created>
  <dcterms:modified xsi:type="dcterms:W3CDTF">2025-02-22T10:13:05Z</dcterms:modified>
</cp:coreProperties>
</file>