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366" r:id="rId3"/>
    <p:sldId id="282" r:id="rId4"/>
    <p:sldId id="340" r:id="rId5"/>
    <p:sldId id="349" r:id="rId6"/>
    <p:sldId id="354" r:id="rId7"/>
    <p:sldId id="355" r:id="rId8"/>
    <p:sldId id="352" r:id="rId9"/>
    <p:sldId id="370" r:id="rId10"/>
    <p:sldId id="356" r:id="rId11"/>
    <p:sldId id="357" r:id="rId12"/>
    <p:sldId id="369" r:id="rId13"/>
    <p:sldId id="346" r:id="rId14"/>
    <p:sldId id="358" r:id="rId15"/>
    <p:sldId id="360" r:id="rId16"/>
    <p:sldId id="361" r:id="rId17"/>
    <p:sldId id="362" r:id="rId18"/>
    <p:sldId id="371" r:id="rId19"/>
    <p:sldId id="363" r:id="rId20"/>
    <p:sldId id="364" r:id="rId21"/>
    <p:sldId id="367" r:id="rId22"/>
    <p:sldId id="368" r:id="rId23"/>
    <p:sldId id="343" r:id="rId24"/>
    <p:sldId id="35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3028890"/>
            <a:ext cx="7162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Strings</a:t>
            </a:r>
          </a:p>
          <a:p>
            <a:pPr algn="ctr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4D7B46-FC9B-661C-2049-56EAEA9DE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04" y="0"/>
            <a:ext cx="3381396" cy="6807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A8266D-EE77-B540-0F98-4CBDF70A9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4794"/>
            <a:ext cx="1198879" cy="101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String Slices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117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fruit[:3]		</a:t>
            </a:r>
            <a:r>
              <a:rPr lang="en-IN" dirty="0">
                <a:solidFill>
                  <a:srgbClr val="002060"/>
                </a:solidFill>
              </a:rPr>
              <a:t># If the first index (before the colon) is omitted, the slice starts at 			the beginning of the string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'ban'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fruit[3:]		</a:t>
            </a:r>
            <a:r>
              <a:rPr lang="en-IN" dirty="0">
                <a:solidFill>
                  <a:srgbClr val="002060"/>
                </a:solidFill>
              </a:rPr>
              <a:t># If the second index is omitted, the slice goes to the end of the string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'</a:t>
            </a:r>
            <a:r>
              <a:rPr lang="en-IN" dirty="0" err="1">
                <a:solidFill>
                  <a:srgbClr val="0070C0"/>
                </a:solidFill>
              </a:rPr>
              <a:t>ana</a:t>
            </a:r>
            <a:r>
              <a:rPr lang="en-IN" dirty="0">
                <a:solidFill>
                  <a:srgbClr val="0070C0"/>
                </a:solidFill>
              </a:rPr>
              <a:t>'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        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       &gt;&gt;&gt;fruit[-4:]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'nana’</a:t>
            </a:r>
          </a:p>
          <a:p>
            <a:endParaRPr lang="en-IN" dirty="0"/>
          </a:p>
          <a:p>
            <a:r>
              <a:rPr lang="en-IN" dirty="0"/>
              <a:t>If the first index is greater than or equal to the second the result is an </a:t>
            </a:r>
            <a:r>
              <a:rPr lang="en-IN" b="1" dirty="0"/>
              <a:t>empty string</a:t>
            </a:r>
            <a:r>
              <a:rPr lang="en-IN" dirty="0"/>
              <a:t>, represented by two quotation marks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fruit[3:3]	</a:t>
            </a:r>
            <a:r>
              <a:rPr lang="en-IN" dirty="0">
                <a:solidFill>
                  <a:srgbClr val="002060"/>
                </a:solidFill>
              </a:rPr>
              <a:t>#An empty string contains no characters and has length 0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‘ ’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1A0A4-F48F-54D1-D181-EF1F4FF42D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DE81AE-9ED8-3086-662F-E728EAC7C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3050"/>
            <a:ext cx="10972800" cy="490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+ operator</a:t>
            </a:r>
          </a:p>
          <a:p>
            <a:r>
              <a:rPr lang="en-US" dirty="0"/>
              <a:t>It performs </a:t>
            </a:r>
            <a:r>
              <a:rPr lang="en-US" b="1" dirty="0"/>
              <a:t>concatenation</a:t>
            </a:r>
            <a:r>
              <a:rPr lang="en-US" dirty="0"/>
              <a:t> - joining the strings by linking them end-to-end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first = 'throat'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second = 'warbler'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print(first + second)</a:t>
            </a:r>
          </a:p>
          <a:p>
            <a:endParaRPr lang="en-US" dirty="0"/>
          </a:p>
          <a:p>
            <a:r>
              <a:rPr lang="en-US" dirty="0"/>
              <a:t>The output of this program is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err="1">
                <a:solidFill>
                  <a:srgbClr val="0070C0"/>
                </a:solidFill>
              </a:rPr>
              <a:t>throatwarbler</a:t>
            </a:r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38542-4E29-1E5A-CF41-1753D3D99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AFDD5-1EB1-114B-AED7-5421EDE26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6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String Operations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91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* operator</a:t>
            </a:r>
          </a:p>
          <a:p>
            <a:r>
              <a:rPr lang="en-US" dirty="0"/>
              <a:t>It performs </a:t>
            </a:r>
            <a:r>
              <a:rPr lang="en-US" b="1" dirty="0"/>
              <a:t>repetition - </a:t>
            </a:r>
            <a:r>
              <a:rPr lang="en-US" dirty="0"/>
              <a:t>making a new string by repeating another</a:t>
            </a:r>
          </a:p>
          <a:p>
            <a:r>
              <a:rPr lang="en-US" dirty="0"/>
              <a:t>If one of the operands is a string, the other has to be an integer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&gt;&gt;&gt;print('Spam'*3)</a:t>
            </a:r>
          </a:p>
          <a:p>
            <a:endParaRPr lang="en-US" dirty="0"/>
          </a:p>
          <a:p>
            <a:r>
              <a:rPr lang="en-US" dirty="0"/>
              <a:t>The output of this program is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SpamSpamSpam</a:t>
            </a:r>
            <a:r>
              <a:rPr lang="en-US" dirty="0">
                <a:solidFill>
                  <a:srgbClr val="0070C0"/>
                </a:solidFill>
              </a:rPr>
              <a:t>‘</a:t>
            </a:r>
            <a:endParaRPr lang="en-US" sz="26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36AC5-E72F-6019-D3AF-F528A7B0B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C8AD7-FEC8-575D-499C-D7A209213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5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upper() </a:t>
            </a:r>
            <a:r>
              <a:rPr lang="en-US" dirty="0">
                <a:latin typeface="Arial Black" panose="020B0A04020102020204" pitchFamily="34" charset="0"/>
              </a:rPr>
              <a:t>and </a:t>
            </a:r>
            <a:r>
              <a:rPr lang="en-US" i="1" dirty="0">
                <a:latin typeface="Arial Black" panose="020B0A04020102020204" pitchFamily="34" charset="0"/>
              </a:rPr>
              <a:t>lower() </a:t>
            </a:r>
            <a:r>
              <a:rPr lang="en-US" dirty="0">
                <a:latin typeface="Arial Black" panose="020B0A04020102020204" pitchFamily="34" charset="0"/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6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upper() - </a:t>
            </a:r>
            <a:r>
              <a:rPr lang="en-IN" dirty="0"/>
              <a:t>takes a string and returns a new string with all uppercase letters</a:t>
            </a:r>
          </a:p>
          <a:p>
            <a:r>
              <a:rPr lang="en-IN" dirty="0">
                <a:solidFill>
                  <a:srgbClr val="002060"/>
                </a:solidFill>
              </a:rPr>
              <a:t>lower() - </a:t>
            </a:r>
            <a:r>
              <a:rPr lang="en-IN" dirty="0"/>
              <a:t>takes a string and returns a new string with all lowercase letters</a:t>
            </a:r>
          </a:p>
          <a:p>
            <a:endParaRPr lang="en-IN" dirty="0"/>
          </a:p>
          <a:p>
            <a:r>
              <a:rPr lang="en-IN" dirty="0"/>
              <a:t>The empty parentheses indicate that this method takes no argument</a:t>
            </a:r>
          </a:p>
          <a:p>
            <a:endParaRPr lang="en-IN" dirty="0"/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fruit = ‘Banana'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new_word1 = </a:t>
            </a:r>
            <a:r>
              <a:rPr lang="en-IN" dirty="0" err="1">
                <a:solidFill>
                  <a:srgbClr val="C00000"/>
                </a:solidFill>
              </a:rPr>
              <a:t>fruit.upper</a:t>
            </a:r>
            <a:r>
              <a:rPr lang="en-IN" dirty="0">
                <a:solidFill>
                  <a:srgbClr val="C0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new_word2 = </a:t>
            </a:r>
            <a:r>
              <a:rPr lang="en-IN" dirty="0" err="1">
                <a:solidFill>
                  <a:srgbClr val="C00000"/>
                </a:solidFill>
              </a:rPr>
              <a:t>fruit.lower</a:t>
            </a:r>
            <a:r>
              <a:rPr lang="en-IN" dirty="0">
                <a:solidFill>
                  <a:srgbClr val="C00000"/>
                </a:solidFill>
              </a:rPr>
              <a:t>()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print(new_word1,new_word2)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BANANA banana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315A7-5080-2063-36B3-C3E05EA3D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185C8-FCE4-8805-23CA-011DE9CB9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find() </a:t>
            </a:r>
            <a:r>
              <a:rPr lang="en-US" dirty="0">
                <a:latin typeface="Arial Black" panose="020B0A04020102020204" pitchFamily="34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find() - </a:t>
            </a:r>
            <a:r>
              <a:rPr lang="en-IN" dirty="0"/>
              <a:t>Searches for the first occurrence of a substring within a string </a:t>
            </a:r>
          </a:p>
          <a:p>
            <a:pPr lvl="1"/>
            <a:r>
              <a:rPr lang="en-IN" dirty="0"/>
              <a:t>returns the index where it was found on success </a:t>
            </a:r>
          </a:p>
          <a:p>
            <a:pPr lvl="1"/>
            <a:r>
              <a:rPr lang="en-IN" dirty="0"/>
              <a:t>returns  -1 if the string was not found</a:t>
            </a:r>
          </a:p>
          <a:p>
            <a:pPr marL="400050" lvl="1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fruit = 'banana'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index1 = </a:t>
            </a:r>
            <a:r>
              <a:rPr lang="en-IN" dirty="0" err="1">
                <a:solidFill>
                  <a:srgbClr val="C00000"/>
                </a:solidFill>
              </a:rPr>
              <a:t>fruit.find</a:t>
            </a:r>
            <a:r>
              <a:rPr lang="en-IN" dirty="0">
                <a:solidFill>
                  <a:srgbClr val="C00000"/>
                </a:solidFill>
              </a:rPr>
              <a:t>('a')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index2 = </a:t>
            </a:r>
            <a:r>
              <a:rPr lang="en-IN" dirty="0" err="1">
                <a:solidFill>
                  <a:srgbClr val="C00000"/>
                </a:solidFill>
              </a:rPr>
              <a:t>fruit.find</a:t>
            </a:r>
            <a:r>
              <a:rPr lang="en-IN" dirty="0">
                <a:solidFill>
                  <a:srgbClr val="C00000"/>
                </a:solidFill>
              </a:rPr>
              <a:t>(‘x')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print(index1,index2)</a:t>
            </a:r>
          </a:p>
          <a:p>
            <a:pPr marL="914400" lvl="2" indent="0">
              <a:buNone/>
            </a:pPr>
            <a:r>
              <a:rPr lang="en-IN" sz="2200" dirty="0">
                <a:solidFill>
                  <a:srgbClr val="0070C0"/>
                </a:solidFill>
              </a:rPr>
              <a:t>1 -1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3A5C3-8EF5-19D2-2174-D9E707864C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407F75-6CB9-BD41-5F55-065D27506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find() </a:t>
            </a:r>
            <a:r>
              <a:rPr lang="en-US" dirty="0">
                <a:latin typeface="Arial Black" panose="020B0A04020102020204" pitchFamily="34" charset="0"/>
              </a:rPr>
              <a:t>Method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/>
              <a:t>It can find substrings, not just characters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&gt;&gt;&gt;fruit = 'banana'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</a:t>
            </a:r>
            <a:r>
              <a:rPr lang="en-IN" dirty="0" err="1">
                <a:solidFill>
                  <a:srgbClr val="C00000"/>
                </a:solidFill>
              </a:rPr>
              <a:t>fruit.find</a:t>
            </a:r>
            <a:r>
              <a:rPr lang="en-IN" dirty="0">
                <a:solidFill>
                  <a:srgbClr val="C00000"/>
                </a:solidFill>
              </a:rPr>
              <a:t>('</a:t>
            </a:r>
            <a:r>
              <a:rPr lang="en-IN" dirty="0" err="1">
                <a:solidFill>
                  <a:srgbClr val="C00000"/>
                </a:solidFill>
              </a:rPr>
              <a:t>na</a:t>
            </a:r>
            <a:r>
              <a:rPr lang="en-IN" dirty="0">
                <a:solidFill>
                  <a:srgbClr val="C00000"/>
                </a:solidFill>
              </a:rPr>
              <a:t>')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2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</a:t>
            </a:r>
            <a:r>
              <a:rPr lang="en-IN" dirty="0" err="1">
                <a:solidFill>
                  <a:srgbClr val="C00000"/>
                </a:solidFill>
              </a:rPr>
              <a:t>fruit.find</a:t>
            </a:r>
            <a:r>
              <a:rPr lang="en-IN" dirty="0">
                <a:solidFill>
                  <a:srgbClr val="C00000"/>
                </a:solidFill>
              </a:rPr>
              <a:t>('</a:t>
            </a:r>
            <a:r>
              <a:rPr lang="en-IN" dirty="0" err="1">
                <a:solidFill>
                  <a:srgbClr val="C00000"/>
                </a:solidFill>
              </a:rPr>
              <a:t>na</a:t>
            </a:r>
            <a:r>
              <a:rPr lang="en-IN" dirty="0">
                <a:solidFill>
                  <a:srgbClr val="C00000"/>
                </a:solidFill>
              </a:rPr>
              <a:t>', 3)	</a:t>
            </a:r>
            <a:r>
              <a:rPr lang="en-IN" dirty="0">
                <a:solidFill>
                  <a:srgbClr val="002060"/>
                </a:solidFill>
              </a:rPr>
              <a:t> 	# the index where it should start searching</a:t>
            </a:r>
            <a:endParaRPr lang="en-I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	4</a:t>
            </a:r>
          </a:p>
          <a:p>
            <a:endParaRPr lang="en-IN" dirty="0"/>
          </a:p>
          <a:p>
            <a:r>
              <a:rPr lang="en-IN" dirty="0"/>
              <a:t>It can take a third argument the index where it should stop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name = 'bob'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</a:t>
            </a:r>
            <a:r>
              <a:rPr lang="en-IN" dirty="0" err="1">
                <a:solidFill>
                  <a:srgbClr val="C00000"/>
                </a:solidFill>
              </a:rPr>
              <a:t>name.find</a:t>
            </a:r>
            <a:r>
              <a:rPr lang="en-IN" dirty="0">
                <a:solidFill>
                  <a:srgbClr val="C00000"/>
                </a:solidFill>
              </a:rPr>
              <a:t>('b', 1, 2)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>
                <a:solidFill>
                  <a:srgbClr val="0070C0"/>
                </a:solidFill>
              </a:rPr>
              <a:t>-1	</a:t>
            </a:r>
            <a:r>
              <a:rPr lang="en-IN" sz="2200" dirty="0">
                <a:solidFill>
                  <a:srgbClr val="002060"/>
                </a:solidFill>
              </a:rPr>
              <a:t># search fails because b does not appear in the index range from 1 to 2 (not		including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74FA9-F0C0-17C7-A578-811392939E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3EC8B-58AD-5E1F-216C-D9C7D22DE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9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The </a:t>
            </a:r>
            <a:r>
              <a:rPr lang="en-US" i="1" dirty="0">
                <a:latin typeface="Arial Black" panose="020B0A04020102020204" pitchFamily="34" charset="0"/>
              </a:rPr>
              <a:t>in</a:t>
            </a:r>
            <a:r>
              <a:rPr lang="en-US" dirty="0">
                <a:latin typeface="Arial Black" panose="020B0A04020102020204" pitchFamily="34" charset="0"/>
              </a:rPr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/>
              <a:t>The word </a:t>
            </a:r>
            <a:r>
              <a:rPr lang="en-IN" i="1" dirty="0">
                <a:solidFill>
                  <a:srgbClr val="0070C0"/>
                </a:solidFill>
              </a:rPr>
              <a:t>in</a:t>
            </a:r>
            <a:r>
              <a:rPr lang="en-IN" dirty="0"/>
              <a:t> is a </a:t>
            </a:r>
            <a:r>
              <a:rPr lang="en-IN" dirty="0" err="1"/>
              <a:t>boolean</a:t>
            </a:r>
            <a:r>
              <a:rPr lang="en-IN" dirty="0"/>
              <a:t> operator that takes two strings and returns </a:t>
            </a:r>
            <a:r>
              <a:rPr lang="en-IN" i="1" dirty="0"/>
              <a:t>True</a:t>
            </a:r>
            <a:r>
              <a:rPr lang="en-IN" dirty="0"/>
              <a:t> if the first appears as a substring in the second</a:t>
            </a:r>
          </a:p>
          <a:p>
            <a:pPr marL="457200" lvl="1" indent="0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'a' in 'banana'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True</a:t>
            </a:r>
          </a:p>
          <a:p>
            <a:pPr marL="457200" lvl="1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's’ in 'banana'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False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2342B-2C72-9BE9-FC51-01BE0B3F0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9A0BAA-021E-6768-FF6F-9580718BD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Testing for a Substring with the </a:t>
            </a:r>
            <a:r>
              <a:rPr lang="en-US" i="1" dirty="0">
                <a:latin typeface="Arial Black" panose="020B0A04020102020204" pitchFamily="34" charset="0"/>
              </a:rPr>
              <a:t>in</a:t>
            </a:r>
            <a:r>
              <a:rPr lang="en-US" dirty="0">
                <a:latin typeface="Arial Black" panose="020B0A04020102020204" pitchFamily="34" charset="0"/>
              </a:rPr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0998"/>
            <a:ext cx="10972800" cy="4708527"/>
          </a:xfrm>
        </p:spPr>
        <p:txBody>
          <a:bodyPr/>
          <a:lstStyle/>
          <a:p>
            <a:r>
              <a:rPr lang="en-US" dirty="0"/>
              <a:t>There are problems which involves picking out strings that contain known substrings</a:t>
            </a:r>
          </a:p>
          <a:p>
            <a:r>
              <a:rPr lang="en-US" dirty="0"/>
              <a:t>Consider the problem to pick out filenames with a </a:t>
            </a:r>
            <a:r>
              <a:rPr lang="en-US" b="1" dirty="0"/>
              <a:t>.txt </a:t>
            </a:r>
            <a:r>
              <a:rPr lang="en-US" dirty="0"/>
              <a:t>extension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#code segment traverses a list of filenames and prints just the filenames that have a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b="1" dirty="0">
                <a:solidFill>
                  <a:srgbClr val="002060"/>
                </a:solidFill>
              </a:rPr>
              <a:t>.txt </a:t>
            </a:r>
            <a:r>
              <a:rPr lang="en-US" dirty="0">
                <a:solidFill>
                  <a:srgbClr val="002060"/>
                </a:solidFill>
              </a:rPr>
              <a:t>extension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fileList</a:t>
            </a:r>
            <a:r>
              <a:rPr lang="en-US" dirty="0">
                <a:solidFill>
                  <a:srgbClr val="C00000"/>
                </a:solidFill>
              </a:rPr>
              <a:t> = ["myfile.txt", "myprogram.exe", "yourfile.txt"]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fileName</a:t>
            </a:r>
            <a:r>
              <a:rPr lang="en-US" dirty="0">
                <a:solidFill>
                  <a:srgbClr val="C00000"/>
                </a:solidFill>
              </a:rPr>
              <a:t> in </a:t>
            </a:r>
            <a:r>
              <a:rPr lang="en-US" dirty="0" err="1">
                <a:solidFill>
                  <a:srgbClr val="C00000"/>
                </a:solidFill>
              </a:rPr>
              <a:t>fileList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if ".txt" in </a:t>
            </a:r>
            <a:r>
              <a:rPr lang="en-US" dirty="0" err="1">
                <a:solidFill>
                  <a:srgbClr val="C00000"/>
                </a:solidFill>
              </a:rPr>
              <a:t>fileName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print(</a:t>
            </a:r>
            <a:r>
              <a:rPr lang="en-US" dirty="0" err="1">
                <a:solidFill>
                  <a:srgbClr val="C00000"/>
                </a:solidFill>
              </a:rPr>
              <a:t>fileName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myfile.txt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yourfile.txt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0DED8-A4FE-D8B2-9EA6-FF8360887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083FB-6A16-3C25-132D-82479370A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String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/>
              <a:t>The relational operators work on strings</a:t>
            </a:r>
          </a:p>
          <a:p>
            <a:pPr marL="400050" lvl="1" indent="0">
              <a:buNone/>
            </a:pPr>
            <a:r>
              <a:rPr lang="en-IN" i="1" dirty="0">
                <a:solidFill>
                  <a:srgbClr val="C00000"/>
                </a:solidFill>
              </a:rPr>
              <a:t>if</a:t>
            </a:r>
            <a:r>
              <a:rPr lang="en-IN" dirty="0">
                <a:solidFill>
                  <a:srgbClr val="C00000"/>
                </a:solidFill>
              </a:rPr>
              <a:t> word == 'banana':</a:t>
            </a:r>
          </a:p>
          <a:p>
            <a:pPr marL="857250" lvl="2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print('All right, bananas.‘)</a:t>
            </a:r>
          </a:p>
          <a:p>
            <a:endParaRPr lang="en-IN" dirty="0"/>
          </a:p>
          <a:p>
            <a:r>
              <a:rPr lang="en-IN" dirty="0"/>
              <a:t>Other relational operations are useful for putting words in alphabetical order</a:t>
            </a:r>
          </a:p>
          <a:p>
            <a:pPr marL="400050" lvl="1" indent="0">
              <a:buNone/>
            </a:pPr>
            <a:r>
              <a:rPr lang="en-IN" i="1" dirty="0">
                <a:solidFill>
                  <a:srgbClr val="C00000"/>
                </a:solidFill>
              </a:rPr>
              <a:t>if</a:t>
            </a:r>
            <a:r>
              <a:rPr lang="en-IN" dirty="0">
                <a:solidFill>
                  <a:srgbClr val="C00000"/>
                </a:solidFill>
              </a:rPr>
              <a:t> word &lt; 'banana':</a:t>
            </a:r>
          </a:p>
          <a:p>
            <a:pPr marL="857250" lvl="2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print('Your word,' + word + ', comes before banana.‘)</a:t>
            </a:r>
          </a:p>
          <a:p>
            <a:pPr marL="400050" lvl="1" indent="0">
              <a:buNone/>
            </a:pPr>
            <a:r>
              <a:rPr lang="en-IN" i="1" dirty="0" err="1">
                <a:solidFill>
                  <a:srgbClr val="C00000"/>
                </a:solidFill>
              </a:rPr>
              <a:t>elif</a:t>
            </a:r>
            <a:r>
              <a:rPr lang="en-IN" dirty="0">
                <a:solidFill>
                  <a:srgbClr val="C00000"/>
                </a:solidFill>
              </a:rPr>
              <a:t> word &gt; 'banana':</a:t>
            </a:r>
          </a:p>
          <a:p>
            <a:pPr marL="857250" lvl="2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print('Your word,' + word + ', comes after banana.‘)</a:t>
            </a:r>
          </a:p>
          <a:p>
            <a:pPr marL="400050" lvl="1" indent="0">
              <a:buNone/>
            </a:pPr>
            <a:r>
              <a:rPr lang="en-IN" i="1" dirty="0">
                <a:solidFill>
                  <a:srgbClr val="C00000"/>
                </a:solidFill>
              </a:rPr>
              <a:t>else:</a:t>
            </a:r>
          </a:p>
          <a:p>
            <a:pPr marL="857250" lvl="2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print('All right, bananas.‘)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8F9ED-5983-3ADF-AFF8-6C04AA7C6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8ED4BE-118E-7ED0-4CCC-0CB579A3B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24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Immutability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Strings are </a:t>
            </a:r>
            <a:r>
              <a:rPr lang="en-US" i="1" dirty="0">
                <a:solidFill>
                  <a:srgbClr val="0070C0"/>
                </a:solidFill>
              </a:rPr>
              <a:t>immutable</a:t>
            </a:r>
            <a:r>
              <a:rPr lang="en-US" i="1" dirty="0"/>
              <a:t> </a:t>
            </a:r>
            <a:r>
              <a:rPr lang="en-US" dirty="0"/>
              <a:t>in Python</a:t>
            </a:r>
          </a:p>
          <a:p>
            <a:r>
              <a:rPr lang="en-US" dirty="0"/>
              <a:t>The values of immutable objects cannot be over written</a:t>
            </a:r>
          </a:p>
          <a:p>
            <a:r>
              <a:rPr lang="en-US" dirty="0"/>
              <a:t>The original string is not changed with any of the operations running on it</a:t>
            </a:r>
          </a:p>
          <a:p>
            <a:r>
              <a:rPr lang="en-US" dirty="0"/>
              <a:t>Every string operation is defined to produce a new string as its result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= 'Spam'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S[0] = 'z' </a:t>
            </a:r>
            <a:r>
              <a:rPr lang="en-US" dirty="0"/>
              <a:t>	</a:t>
            </a:r>
            <a:r>
              <a:rPr lang="en-US" i="1" dirty="0"/>
              <a:t># Immutable objects cannot be changed 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TypeError</a:t>
            </a:r>
            <a:r>
              <a:rPr lang="en-US" dirty="0">
                <a:solidFill>
                  <a:srgbClr val="0070C0"/>
                </a:solidFill>
              </a:rPr>
              <a:t>: '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>
                <a:solidFill>
                  <a:srgbClr val="0070C0"/>
                </a:solidFill>
              </a:rPr>
              <a:t>' object does not support item assignment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= 'z' + S[1:] </a:t>
            </a:r>
            <a:r>
              <a:rPr lang="en-US" dirty="0"/>
              <a:t>	</a:t>
            </a:r>
            <a:r>
              <a:rPr lang="en-US" i="1" dirty="0">
                <a:solidFill>
                  <a:srgbClr val="002060"/>
                </a:solidFill>
              </a:rPr>
              <a:t># possible to run expressions to make new objects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</a:t>
            </a:r>
            <a:r>
              <a:rPr lang="en-US" dirty="0" err="1">
                <a:solidFill>
                  <a:srgbClr val="0070C0"/>
                </a:solidFill>
              </a:rPr>
              <a:t>zpam</a:t>
            </a:r>
            <a:r>
              <a:rPr lang="en-US" dirty="0">
                <a:solidFill>
                  <a:srgbClr val="0070C0"/>
                </a:solidFill>
              </a:rPr>
              <a:t>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0BE81-D2B0-9654-4206-1481872C37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D1545-0310-3844-48C4-F7347B568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sz="2400" dirty="0"/>
              <a:t>Strings</a:t>
            </a:r>
          </a:p>
          <a:p>
            <a:r>
              <a:rPr lang="en-US" dirty="0"/>
              <a:t>String slices</a:t>
            </a:r>
          </a:p>
          <a:p>
            <a:r>
              <a:rPr lang="en-US" sz="2400" dirty="0"/>
              <a:t>String operations</a:t>
            </a:r>
          </a:p>
          <a:p>
            <a:r>
              <a:rPr lang="en-US" dirty="0"/>
              <a:t>String methods</a:t>
            </a:r>
          </a:p>
          <a:p>
            <a:r>
              <a:rPr lang="en-US" sz="2400" dirty="0"/>
              <a:t>Escape sequences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50C0B-FBC0-EB9F-027B-9E8370C4C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6D6D5-B8C2-9F21-0762-C906C8167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string is a sequence of characters and a list is a sequence of values, but a list of characters is not the same as a string</a:t>
            </a:r>
          </a:p>
          <a:p>
            <a:endParaRPr lang="en-US" dirty="0"/>
          </a:p>
          <a:p>
            <a:r>
              <a:rPr lang="en-US" dirty="0"/>
              <a:t>To convert from a string to a list of characters, use list: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= 'spam'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list(s)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['s', 'p', 'a', 'm']</a:t>
            </a:r>
          </a:p>
          <a:p>
            <a:endParaRPr lang="en-US" dirty="0"/>
          </a:p>
          <a:p>
            <a:r>
              <a:rPr lang="en-US" dirty="0"/>
              <a:t>Because list is the name of a built-in function, avoid using it as a variable name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2879F-ECF7-D245-FD8F-487BE9805F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F8045-BA61-EFB4-435B-4EB225F32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1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Lists and Strings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The list function breaks a string into individual letters</a:t>
            </a:r>
          </a:p>
          <a:p>
            <a:endParaRPr lang="en-US" dirty="0"/>
          </a:p>
          <a:p>
            <a:r>
              <a:rPr lang="en-US" dirty="0"/>
              <a:t>To break a string into words, use the </a:t>
            </a:r>
            <a:r>
              <a:rPr lang="en-US" dirty="0">
                <a:solidFill>
                  <a:srgbClr val="00B0F0"/>
                </a:solidFill>
              </a:rPr>
              <a:t>split </a:t>
            </a:r>
            <a:r>
              <a:rPr lang="en-US" dirty="0"/>
              <a:t>method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= 'pining for the fjords'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</a:t>
            </a:r>
            <a:r>
              <a:rPr lang="en-US" dirty="0" err="1">
                <a:solidFill>
                  <a:srgbClr val="C00000"/>
                </a:solidFill>
              </a:rPr>
              <a:t>s.split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['pining', 'for', 'the', 'fjords']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2400F-68AA-323E-E615-9C1146FFD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0B6F0E-48A4-DDB4-8FCE-4A456FAF3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1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Arial Black" panose="020B0A04020102020204" pitchFamily="34" charset="0"/>
              </a:rPr>
              <a:t>Standard Character Escape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backslash (\) character </a:t>
            </a:r>
            <a:r>
              <a:rPr lang="en-US" sz="2400" dirty="0"/>
              <a:t>is used to escape special characters such as newlines, the backslash itself, quotes, and nonprinting characters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Table shows the accepted escape codes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3700" y="1367381"/>
            <a:ext cx="4514850" cy="5217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53B250-F81B-12DE-8895-81EAAB4F6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0D12DA-7E3C-10EE-F97D-BAAE288D3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0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string is an immutable sequence of characters</a:t>
            </a:r>
          </a:p>
          <a:p>
            <a:r>
              <a:rPr lang="en-IN" i="1" dirty="0" err="1"/>
              <a:t>len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is a built-in function that returns the number of characters in a string</a:t>
            </a:r>
            <a:endParaRPr lang="en-US" dirty="0"/>
          </a:p>
          <a:p>
            <a:r>
              <a:rPr lang="en-US" sz="2400" dirty="0"/>
              <a:t>A segment of string is known as slice</a:t>
            </a:r>
          </a:p>
          <a:p>
            <a:r>
              <a:rPr lang="en-US" dirty="0"/>
              <a:t>Concatenation and repetition operation can be performed on the strings</a:t>
            </a:r>
          </a:p>
          <a:p>
            <a:r>
              <a:rPr lang="en-US" dirty="0"/>
              <a:t>The original string is not changed with any of the operations running on it</a:t>
            </a:r>
          </a:p>
          <a:p>
            <a:r>
              <a:rPr lang="en-US" dirty="0"/>
              <a:t>The backslash (\) character is used to escape special characters such as newlines, the backslash itself, quotes, and nonprinting characters</a:t>
            </a:r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DD3B1-0AA7-B978-2C04-9D67B39CD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840" y="0"/>
            <a:ext cx="3312160" cy="666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C0E18-8051-C074-6506-442A283E8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39059"/>
            <a:ext cx="1229360" cy="10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0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Strings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rmAutofit/>
          </a:bodyPr>
          <a:lstStyle/>
          <a:p>
            <a:r>
              <a:rPr lang="en-US" dirty="0"/>
              <a:t>A string is a sequence of characters, based upon the Unicode international character set</a:t>
            </a:r>
          </a:p>
          <a:p>
            <a:r>
              <a:rPr lang="en-US" dirty="0"/>
              <a:t>In Python, strings are instances of the 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/>
              <a:t> class </a:t>
            </a:r>
          </a:p>
          <a:p>
            <a:endParaRPr lang="en-US" dirty="0"/>
          </a:p>
          <a:p>
            <a:r>
              <a:rPr lang="en-US" dirty="0"/>
              <a:t>A Python string, which is an indexed sequence of characters is shown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literals can be enclosed 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single quotes, as in </a:t>
            </a:r>
            <a:r>
              <a:rPr lang="en-US" dirty="0">
                <a:solidFill>
                  <a:srgbClr val="002060"/>
                </a:solidFill>
              </a:rPr>
              <a:t>‘hello’ </a:t>
            </a:r>
            <a:r>
              <a:rPr lang="en-US" dirty="0"/>
              <a:t>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double quotes, as in </a:t>
            </a:r>
            <a:r>
              <a:rPr lang="en-US" dirty="0">
                <a:solidFill>
                  <a:srgbClr val="002060"/>
                </a:solidFill>
              </a:rPr>
              <a:t>"hello"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8" y="3771901"/>
            <a:ext cx="2228850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98406-54CA-A7C0-F40C-20ED626C8C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F7EED-1D54-E47F-132F-5F12A6604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Sequence Operations in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026025"/>
          </a:xfrm>
        </p:spPr>
        <p:txBody>
          <a:bodyPr>
            <a:noAutofit/>
          </a:bodyPr>
          <a:lstStyle/>
          <a:p>
            <a:r>
              <a:rPr lang="en-US" dirty="0"/>
              <a:t>As sequences, strings support operations that assume a </a:t>
            </a:r>
            <a:r>
              <a:rPr lang="en-US" dirty="0">
                <a:solidFill>
                  <a:srgbClr val="0070C0"/>
                </a:solidFill>
              </a:rPr>
              <a:t>positional ordering </a:t>
            </a:r>
            <a:r>
              <a:rPr lang="en-US" dirty="0"/>
              <a:t>among items</a:t>
            </a:r>
          </a:p>
          <a:p>
            <a:endParaRPr lang="en-US" dirty="0"/>
          </a:p>
          <a:p>
            <a:r>
              <a:rPr lang="en-US" dirty="0"/>
              <a:t>The positions of a string’s characters are numbered from 0, on the left, to the length of the string minus 1, on the right</a:t>
            </a:r>
          </a:p>
          <a:p>
            <a:endParaRPr lang="en-US" dirty="0"/>
          </a:p>
          <a:p>
            <a:r>
              <a:rPr lang="en-US" dirty="0"/>
              <a:t>Figure illustrates the sequence of characters and their positions in the string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"Hi there!" </a:t>
            </a:r>
          </a:p>
          <a:p>
            <a:r>
              <a:rPr lang="en-US" dirty="0"/>
              <a:t>The 9</a:t>
            </a:r>
            <a:r>
              <a:rPr lang="en-US" baseline="30000" dirty="0"/>
              <a:t>th</a:t>
            </a:r>
            <a:r>
              <a:rPr lang="en-US" dirty="0"/>
              <a:t>  and last character, </a:t>
            </a:r>
            <a:r>
              <a:rPr lang="en-US" dirty="0">
                <a:solidFill>
                  <a:srgbClr val="C00000"/>
                </a:solidFill>
              </a:rPr>
              <a:t>'!'</a:t>
            </a:r>
            <a:r>
              <a:rPr lang="en-US" dirty="0"/>
              <a:t>, is at position 8.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49" y="4848225"/>
            <a:ext cx="4667881" cy="13668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2E7031-B94C-2959-3DA1-12A86931FD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05349-D9BE-F9DD-60FB-4D7604B88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Sequence Operations in Strings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026025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= ‘banana‘      </a:t>
            </a:r>
            <a:r>
              <a:rPr lang="en-US" dirty="0">
                <a:solidFill>
                  <a:srgbClr val="002060"/>
                </a:solidFill>
              </a:rPr>
              <a:t># Make a 6-character string, and assign it to a name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</a:t>
            </a: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</a:rPr>
              <a:t># S is unchanged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‘banana’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S[0]       </a:t>
            </a:r>
            <a:r>
              <a:rPr lang="en-US" dirty="0">
                <a:solidFill>
                  <a:srgbClr val="002060"/>
                </a:solidFill>
              </a:rPr>
              <a:t># The first item in S, indexing by zero-based position;</a:t>
            </a:r>
            <a:r>
              <a:rPr lang="en-US" sz="2200" dirty="0">
                <a:solidFill>
                  <a:srgbClr val="002060"/>
                </a:solidFill>
              </a:rPr>
              <a:t> The subscript operator </a:t>
            </a:r>
            <a:r>
              <a:rPr lang="en-US" sz="2200" dirty="0">
                <a:solidFill>
                  <a:srgbClr val="C00000"/>
                </a:solidFill>
              </a:rPr>
              <a:t>[]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‘b'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S[1]     </a:t>
            </a:r>
            <a:r>
              <a:rPr lang="en-US" dirty="0">
                <a:solidFill>
                  <a:srgbClr val="002060"/>
                </a:solidFill>
              </a:rPr>
              <a:t># The second item from the left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‘a‘</a:t>
            </a:r>
          </a:p>
          <a:p>
            <a:pPr lvl="1" indent="-342900"/>
            <a:endParaRPr lang="en-IN" sz="2400" dirty="0"/>
          </a:p>
          <a:p>
            <a:pPr lvl="1" indent="-342900"/>
            <a:r>
              <a:rPr lang="en-IN" sz="2400" dirty="0"/>
              <a:t>The expression in brackets is called an </a:t>
            </a:r>
            <a:r>
              <a:rPr lang="en-IN" sz="2400" dirty="0">
                <a:solidFill>
                  <a:srgbClr val="0070C0"/>
                </a:solidFill>
              </a:rPr>
              <a:t>index</a:t>
            </a:r>
          </a:p>
          <a:p>
            <a:pPr marL="400050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A01D4-50CD-9B0C-02D8-500F5666E1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73C25-8668-599C-BED3-A9865E4B3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Sequence Operations in Strings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026025"/>
          </a:xfrm>
        </p:spPr>
        <p:txBody>
          <a:bodyPr>
            <a:noAutofit/>
          </a:bodyPr>
          <a:lstStyle/>
          <a:p>
            <a:r>
              <a:rPr lang="en-IN" dirty="0"/>
              <a:t>Any expression, including variables and operators, can be used as an index, but the value of the index has to be an integer</a:t>
            </a:r>
          </a:p>
          <a:p>
            <a:pPr marL="457200" lvl="1" indent="0"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&gt;&gt;&gt;fruit = ‘banana’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&gt;&gt;&gt;letter = fruit[1.5]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0070C0"/>
                </a:solidFill>
              </a:rPr>
              <a:t>TypeError</a:t>
            </a:r>
            <a:r>
              <a:rPr lang="en-IN" dirty="0">
                <a:solidFill>
                  <a:srgbClr val="0070C0"/>
                </a:solidFill>
              </a:rPr>
              <a:t>: string indices must be integers, not float</a:t>
            </a:r>
          </a:p>
          <a:p>
            <a:pPr marL="457200" lvl="1" indent="0">
              <a:buNone/>
            </a:pPr>
            <a:endParaRPr lang="en-IN" sz="2400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Negative indices </a:t>
            </a:r>
            <a:r>
              <a:rPr lang="en-IN" dirty="0"/>
              <a:t>- count backward from the end of the string</a:t>
            </a:r>
          </a:p>
          <a:p>
            <a:r>
              <a:rPr lang="en-IN" dirty="0"/>
              <a:t>The expression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fruit[-1] yields the last letter </a:t>
            </a:r>
            <a:r>
              <a:rPr lang="en-IN" dirty="0">
                <a:solidFill>
                  <a:srgbClr val="0070C0"/>
                </a:solidFill>
              </a:rPr>
              <a:t>‘a’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fruit[-2] yields the second to last </a:t>
            </a:r>
            <a:r>
              <a:rPr lang="en-IN" dirty="0">
                <a:solidFill>
                  <a:srgbClr val="0070C0"/>
                </a:solidFill>
              </a:rPr>
              <a:t>‘n’</a:t>
            </a:r>
            <a:r>
              <a:rPr lang="en-IN" dirty="0"/>
              <a:t>, and so on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A46BF-20F2-7D3B-6745-326A620EB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6DACE3-C01C-0283-EADE-8E98D3F24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Black" panose="020B0A04020102020204" pitchFamily="34" charset="0"/>
              </a:rPr>
              <a:t>len</a:t>
            </a:r>
            <a:r>
              <a:rPr lang="en-US" i="1" dirty="0">
                <a:latin typeface="Arial Black" panose="020B0A04020102020204" pitchFamily="34" charset="0"/>
              </a:rPr>
              <a:t>() </a:t>
            </a:r>
            <a:r>
              <a:rPr lang="en-US" dirty="0">
                <a:latin typeface="Arial Black" panose="020B0A04020102020204" pitchFamily="34" charset="0"/>
              </a:rPr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914900"/>
          </a:xfrm>
        </p:spPr>
        <p:txBody>
          <a:bodyPr>
            <a:normAutofit/>
          </a:bodyPr>
          <a:lstStyle/>
          <a:p>
            <a:r>
              <a:rPr lang="en-IN" i="1" dirty="0" err="1">
                <a:solidFill>
                  <a:srgbClr val="0070C0"/>
                </a:solidFill>
              </a:rPr>
              <a:t>len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is a built-in function that returns the number of characters in a string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fruit = 'banana'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</a:t>
            </a:r>
            <a:r>
              <a:rPr lang="en-IN" i="1" dirty="0" err="1">
                <a:solidFill>
                  <a:srgbClr val="C00000"/>
                </a:solidFill>
              </a:rPr>
              <a:t>len</a:t>
            </a:r>
            <a:r>
              <a:rPr lang="en-IN" dirty="0">
                <a:solidFill>
                  <a:srgbClr val="C00000"/>
                </a:solidFill>
              </a:rPr>
              <a:t>(fruit)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6</a:t>
            </a:r>
          </a:p>
          <a:p>
            <a:endParaRPr lang="en-IN" dirty="0"/>
          </a:p>
          <a:p>
            <a:r>
              <a:rPr lang="en-IN" dirty="0"/>
              <a:t>To get the last character, subtract 1 from length of the string: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&gt;&gt;&gt;length=</a:t>
            </a:r>
            <a:r>
              <a:rPr lang="en-IN" i="1" dirty="0" err="1">
                <a:solidFill>
                  <a:srgbClr val="C00000"/>
                </a:solidFill>
              </a:rPr>
              <a:t>len</a:t>
            </a:r>
            <a:r>
              <a:rPr lang="en-IN" dirty="0">
                <a:solidFill>
                  <a:srgbClr val="C00000"/>
                </a:solidFill>
              </a:rPr>
              <a:t>(fruit)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&gt;&gt;&gt;last = fruit[length-1]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&gt;&gt;&gt;last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a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564FB-245E-68BA-FF19-991BF0C002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9A20E0-3518-4D2A-9A9A-23F1DD875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Traversing A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68912"/>
          </a:xfrm>
        </p:spPr>
        <p:txBody>
          <a:bodyPr>
            <a:normAutofit/>
          </a:bodyPr>
          <a:lstStyle/>
          <a:p>
            <a:r>
              <a:rPr lang="en-US" dirty="0"/>
              <a:t>The subscript operator is useful in loops to use the positions as well as the characters in a string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# code segment uses a for loop to display the characters and their positions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data = "Hi all!"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for index in range(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(data)):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…		print(index, data[index])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0 H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 a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4 l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5 l</a:t>
            </a:r>
          </a:p>
          <a:p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20B6C-0721-E613-F822-27DDD98D20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7EEF2-D030-C2CD-9EA4-E3293865E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String 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914900"/>
          </a:xfrm>
        </p:spPr>
        <p:txBody>
          <a:bodyPr>
            <a:normAutofit/>
          </a:bodyPr>
          <a:lstStyle/>
          <a:p>
            <a:r>
              <a:rPr lang="en-IN" dirty="0"/>
              <a:t>A segment of a string is called a </a:t>
            </a:r>
            <a:r>
              <a:rPr lang="en-IN" dirty="0">
                <a:solidFill>
                  <a:srgbClr val="0070C0"/>
                </a:solidFill>
              </a:rPr>
              <a:t>slice</a:t>
            </a:r>
          </a:p>
          <a:p>
            <a:r>
              <a:rPr lang="en-IN" dirty="0"/>
              <a:t>Selecting a slice is similar to selecting a character</a:t>
            </a:r>
          </a:p>
          <a:p>
            <a:r>
              <a:rPr lang="en-IN" dirty="0"/>
              <a:t>The operator [</a:t>
            </a:r>
            <a:r>
              <a:rPr lang="en-IN" dirty="0" err="1"/>
              <a:t>n:m</a:t>
            </a:r>
            <a:r>
              <a:rPr lang="en-IN" dirty="0"/>
              <a:t>] returns the part of the string from the “n-eth” character to the “m-eth” character, including the first but excluding the last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s = 'Monty Python'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s[0:5]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Monty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&gt;&gt;&gt; s[6:12]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Python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33559-127F-A969-21FC-876286138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658" y="1"/>
            <a:ext cx="1867341" cy="37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02EB7-E0CD-C83E-8E24-A4B442CFC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2188"/>
            <a:ext cx="822959" cy="6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1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1539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Wingdings</vt:lpstr>
      <vt:lpstr>Office Theme</vt:lpstr>
      <vt:lpstr>1_Office Theme</vt:lpstr>
      <vt:lpstr>PowerPoint Presentation</vt:lpstr>
      <vt:lpstr>Topics</vt:lpstr>
      <vt:lpstr>Strings </vt:lpstr>
      <vt:lpstr>Sequence Operations in Strings</vt:lpstr>
      <vt:lpstr>Sequence Operations in Strings contd.</vt:lpstr>
      <vt:lpstr>Sequence Operations in Strings contd.</vt:lpstr>
      <vt:lpstr>len() function</vt:lpstr>
      <vt:lpstr>Traversing A String </vt:lpstr>
      <vt:lpstr>String Slices</vt:lpstr>
      <vt:lpstr>String Slices contd.</vt:lpstr>
      <vt:lpstr>String Operations</vt:lpstr>
      <vt:lpstr>String Operations contd.</vt:lpstr>
      <vt:lpstr>upper() and lower() Methods</vt:lpstr>
      <vt:lpstr>find() Method</vt:lpstr>
      <vt:lpstr>find() Method contd.</vt:lpstr>
      <vt:lpstr>The in Operator</vt:lpstr>
      <vt:lpstr>Testing for a Substring with the in Operator</vt:lpstr>
      <vt:lpstr>String Comparison</vt:lpstr>
      <vt:lpstr>Immutability </vt:lpstr>
      <vt:lpstr>Lists and Strings</vt:lpstr>
      <vt:lpstr>Lists and Strings contd.</vt:lpstr>
      <vt:lpstr>Standard Character Escape Codes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164</cp:revision>
  <dcterms:created xsi:type="dcterms:W3CDTF">2015-10-21T06:04:19Z</dcterms:created>
  <dcterms:modified xsi:type="dcterms:W3CDTF">2025-02-22T10:34:30Z</dcterms:modified>
</cp:coreProperties>
</file>