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1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6642" y="1756665"/>
            <a:ext cx="62327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67983" y="3429375"/>
            <a:ext cx="301625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9906000" y="0"/>
                </a:moveTo>
                <a:lnTo>
                  <a:pt x="0" y="0"/>
                </a:lnTo>
                <a:lnTo>
                  <a:pt x="0" y="152400"/>
                </a:lnTo>
                <a:lnTo>
                  <a:pt x="9906000" y="152400"/>
                </a:lnTo>
                <a:lnTo>
                  <a:pt x="99060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24599"/>
            <a:ext cx="9906000" cy="533400"/>
          </a:xfrm>
          <a:custGeom>
            <a:avLst/>
            <a:gdLst/>
            <a:ahLst/>
            <a:cxnLst/>
            <a:rect l="l" t="t" r="r" b="b"/>
            <a:pathLst>
              <a:path w="9906000" h="533400">
                <a:moveTo>
                  <a:pt x="9906000" y="0"/>
                </a:moveTo>
                <a:lnTo>
                  <a:pt x="9525000" y="0"/>
                </a:lnTo>
                <a:lnTo>
                  <a:pt x="9525000" y="381000"/>
                </a:lnTo>
                <a:lnTo>
                  <a:pt x="0" y="381000"/>
                </a:lnTo>
                <a:lnTo>
                  <a:pt x="0" y="533400"/>
                </a:lnTo>
                <a:lnTo>
                  <a:pt x="9525000" y="533400"/>
                </a:lnTo>
                <a:lnTo>
                  <a:pt x="9906000" y="533400"/>
                </a:lnTo>
                <a:lnTo>
                  <a:pt x="9906000" y="381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2" y="6183807"/>
            <a:ext cx="402825" cy="5238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8412" y="229616"/>
            <a:ext cx="7569174" cy="7919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602740"/>
            <a:ext cx="9281160" cy="437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981" y="6712560"/>
            <a:ext cx="199834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69634" y="6712560"/>
            <a:ext cx="228980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59089" y="6399529"/>
            <a:ext cx="2832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1.png"/><Relationship Id="rId7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2368275"/>
            <a:ext cx="7569174" cy="791972"/>
          </a:xfrm>
          <a:prstGeom prst="rect">
            <a:avLst/>
          </a:prstGeom>
        </p:spPr>
        <p:txBody>
          <a:bodyPr vert="horz" wrap="square" lIns="0" tIns="164466" rIns="0" bIns="0" rtlCol="0">
            <a:spAutoFit/>
          </a:bodyPr>
          <a:lstStyle/>
          <a:p>
            <a:pPr marL="1877695">
              <a:lnSpc>
                <a:spcPct val="100000"/>
              </a:lnSpc>
              <a:spcBef>
                <a:spcPts val="95"/>
              </a:spcBef>
            </a:pPr>
            <a:r>
              <a:rPr lang="en-US" sz="4000" b="1" dirty="0">
                <a:solidFill>
                  <a:srgbClr val="FF0000"/>
                </a:solidFill>
                <a:latin typeface="Arial Black" panose="020B0A04020102020204" pitchFamily="34" charset="0"/>
              </a:rPr>
              <a:t>Asymptotic Analysis</a:t>
            </a:r>
            <a:endParaRPr sz="4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28C4E-BD25-E497-04EB-9F762C63E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596A8A-5465-FEC6-959F-7CCEB47E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261" rIns="0" bIns="0" rtlCol="0">
            <a:spAutoFit/>
          </a:bodyPr>
          <a:lstStyle/>
          <a:p>
            <a:pPr marL="74295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</a:t>
            </a:r>
            <a:r>
              <a:rPr spc="-114" dirty="0"/>
              <a:t> </a:t>
            </a:r>
            <a:r>
              <a:rPr dirty="0"/>
              <a:t>Between</a:t>
            </a:r>
            <a:r>
              <a:rPr spc="-110" dirty="0"/>
              <a:t> </a:t>
            </a:r>
            <a:r>
              <a:rPr dirty="0">
                <a:latin typeface="Symbol"/>
                <a:cs typeface="Symbol"/>
              </a:rPr>
              <a:t></a:t>
            </a:r>
            <a:r>
              <a:rPr dirty="0"/>
              <a:t>,</a:t>
            </a:r>
            <a:r>
              <a:rPr spc="-120" dirty="0"/>
              <a:t> </a:t>
            </a:r>
            <a:r>
              <a:rPr i="1" dirty="0">
                <a:latin typeface="Calibri"/>
                <a:cs typeface="Calibri"/>
              </a:rPr>
              <a:t>O,</a:t>
            </a:r>
            <a:r>
              <a:rPr i="1" spc="-114" dirty="0">
                <a:latin typeface="Calibri"/>
                <a:cs typeface="Calibri"/>
              </a:rPr>
              <a:t> </a:t>
            </a:r>
            <a:r>
              <a:rPr spc="-50" dirty="0">
                <a:latin typeface="Symbol"/>
                <a:cs typeface="Symbol"/>
              </a:rPr>
              <a:t>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333" y="3286759"/>
            <a:ext cx="9045575" cy="1974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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))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))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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Symbol"/>
                <a:cs typeface="Symbol"/>
              </a:rPr>
              <a:t>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g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))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381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practice,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asymptotically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tight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bounds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obtained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asymptotic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upper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lower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bounds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879" y="1525524"/>
            <a:ext cx="9648825" cy="1195070"/>
            <a:chOff x="182879" y="1525524"/>
            <a:chExt cx="9648825" cy="1195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4" y="1594103"/>
              <a:ext cx="9464038" cy="9692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79" y="1525524"/>
              <a:ext cx="9648441" cy="119481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8600" y="1524000"/>
            <a:ext cx="9448800" cy="95440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  <a:tabLst>
                <a:tab pos="1760220" algn="l"/>
              </a:tabLst>
            </a:pPr>
            <a:r>
              <a:rPr sz="28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Theorem</a:t>
            </a:r>
            <a:r>
              <a:rPr sz="2800" b="1" u="sng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: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010000"/>
                </a:solidFill>
                <a:latin typeface="Calibri"/>
                <a:cs typeface="Calibri"/>
              </a:rPr>
              <a:t>For</a:t>
            </a:r>
            <a:r>
              <a:rPr sz="2800" spc="-40" dirty="0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10000"/>
                </a:solidFill>
                <a:latin typeface="Calibri"/>
                <a:cs typeface="Calibri"/>
              </a:rPr>
              <a:t>any</a:t>
            </a:r>
            <a:r>
              <a:rPr sz="2800" spc="-55" dirty="0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10000"/>
                </a:solidFill>
                <a:latin typeface="Calibri"/>
                <a:cs typeface="Calibri"/>
              </a:rPr>
              <a:t>two</a:t>
            </a:r>
            <a:r>
              <a:rPr sz="2800" spc="-45" dirty="0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10000"/>
                </a:solidFill>
                <a:latin typeface="Calibri"/>
                <a:cs typeface="Calibri"/>
              </a:rPr>
              <a:t>functions</a:t>
            </a:r>
            <a:r>
              <a:rPr sz="2800" spc="-20" dirty="0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10000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010000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1000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10000"/>
                </a:solidFill>
                <a:latin typeface="Calibri"/>
                <a:cs typeface="Calibri"/>
              </a:rPr>
              <a:t>)</a:t>
            </a:r>
            <a:r>
              <a:rPr sz="2800" spc="-45" dirty="0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10000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10000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rgbClr val="010000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1000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10000"/>
                </a:solidFill>
                <a:latin typeface="Calibri"/>
                <a:cs typeface="Calibri"/>
              </a:rPr>
              <a:t>),</a:t>
            </a:r>
            <a:r>
              <a:rPr sz="2800" spc="-45" dirty="0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8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1005205">
              <a:lnSpc>
                <a:spcPct val="100000"/>
              </a:lnSpc>
            </a:pPr>
            <a:r>
              <a:rPr sz="2800" b="1" i="1" dirty="0">
                <a:solidFill>
                  <a:srgbClr val="CC0000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)</a:t>
            </a:r>
            <a:r>
              <a:rPr sz="2800" b="1" spc="-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=</a:t>
            </a:r>
            <a:r>
              <a:rPr sz="2800" b="1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C0000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CC0000"/>
                </a:solidFill>
                <a:latin typeface="Calibri"/>
                <a:cs typeface="Calibri"/>
              </a:rPr>
              <a:t>g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))</a:t>
            </a:r>
            <a:r>
              <a:rPr sz="2800" b="1" spc="-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2800" b="1" spc="-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C0000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)</a:t>
            </a:r>
            <a:r>
              <a:rPr sz="2800" b="1" spc="-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Symbol"/>
                <a:cs typeface="Symbol"/>
              </a:rPr>
              <a:t></a:t>
            </a:r>
            <a:r>
              <a:rPr sz="2800" b="1" spc="-10" dirty="0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sz="2800" b="1" i="1" spc="-10" dirty="0">
                <a:solidFill>
                  <a:srgbClr val="CC0000"/>
                </a:solidFill>
                <a:latin typeface="Calibri"/>
                <a:cs typeface="Calibri"/>
              </a:rPr>
              <a:t>g</a:t>
            </a:r>
            <a:r>
              <a:rPr sz="2800" b="1" spc="-10" dirty="0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sz="2800" b="1" i="1" spc="-10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rgbClr val="CC0000"/>
                </a:solidFill>
                <a:latin typeface="Calibri"/>
                <a:cs typeface="Calibri"/>
              </a:rPr>
              <a:t>))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20B42-CE72-001A-42AE-0D8332C1A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46E81B-86E9-4918-A986-F14BFA9FE8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0702"/>
            <a:ext cx="1818290" cy="366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2883" y="271081"/>
            <a:ext cx="2379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Properties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590" y="881887"/>
            <a:ext cx="694499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25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CC0000"/>
                </a:solidFill>
                <a:latin typeface="Calibri"/>
                <a:cs typeface="Calibri"/>
              </a:rPr>
              <a:t>Transitivity</a:t>
            </a:r>
            <a:endParaRPr sz="2800">
              <a:latin typeface="Calibri"/>
              <a:cs typeface="Calibri"/>
            </a:endParaRPr>
          </a:p>
          <a:p>
            <a:pPr marL="692150">
              <a:lnSpc>
                <a:spcPts val="2830"/>
              </a:lnSpc>
            </a:pP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sz="2600" i="1" spc="-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sz="2600" spc="-7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734695">
              <a:lnSpc>
                <a:spcPts val="2805"/>
              </a:lnSpc>
            </a:pP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sz="2600" i="1" spc="-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sz="2600" spc="-8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675640">
              <a:lnSpc>
                <a:spcPts val="2805"/>
              </a:lnSpc>
            </a:pP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sz="2600" i="1" spc="-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sz="2600" spc="-8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689610">
              <a:lnSpc>
                <a:spcPts val="2735"/>
              </a:lnSpc>
            </a:pP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6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sz="2600" i="1" spc="-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sz="2600" spc="-7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717550">
              <a:lnSpc>
                <a:spcPts val="3070"/>
              </a:lnSpc>
            </a:pP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sz="2750" spc="-10" dirty="0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sz="2600" i="1" spc="-3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sz="2600" spc="-10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78" y="3470380"/>
            <a:ext cx="2109470" cy="23196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CC0000"/>
                </a:solidFill>
                <a:latin typeface="Calibri"/>
                <a:cs typeface="Calibri"/>
              </a:rPr>
              <a:t>Reflexivity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55"/>
              </a:spcBef>
            </a:pP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sz="2600" spc="-1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285"/>
              </a:spcBef>
            </a:pP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340"/>
              </a:spcBef>
              <a:tabLst>
                <a:tab pos="929005" algn="l"/>
              </a:tabLst>
            </a:pPr>
            <a:r>
              <a:rPr sz="2600" i="1" spc="-2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Symmetry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534" y="5848603"/>
            <a:ext cx="397382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f(n)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(g(n))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iff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g(n)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(f(n))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1140" y="3449089"/>
            <a:ext cx="4443095" cy="14960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Complementarity</a:t>
            </a:r>
            <a:endParaRPr sz="2800">
              <a:latin typeface="Calibri"/>
              <a:cs typeface="Calibri"/>
            </a:endParaRPr>
          </a:p>
          <a:p>
            <a:pPr marL="386080">
              <a:lnSpc>
                <a:spcPct val="100000"/>
              </a:lnSpc>
              <a:spcBef>
                <a:spcPts val="665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f(n)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O(g(n))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iff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g(n)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(f(n))</a:t>
            </a:r>
            <a:endParaRPr sz="2600">
              <a:latin typeface="Calibri"/>
              <a:cs typeface="Calibri"/>
            </a:endParaRPr>
          </a:p>
          <a:p>
            <a:pPr marL="386080">
              <a:lnSpc>
                <a:spcPct val="100000"/>
              </a:lnSpc>
              <a:spcBef>
                <a:spcPts val="600"/>
              </a:spcBef>
              <a:tabLst>
                <a:tab pos="1247140" algn="l"/>
              </a:tabLst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f(n)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	o(g(n))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iff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g(n)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w((f(n))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F98E6C-14E3-9644-CE0B-28CD6B317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AFA0C-B868-A2E2-DF35-7B13F5AB1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165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05" dirty="0"/>
              <a:t> </a:t>
            </a:r>
            <a:r>
              <a:rPr spc="-10" dirty="0"/>
              <a:t>Efficiency</a:t>
            </a:r>
            <a:r>
              <a:rPr spc="-110" dirty="0"/>
              <a:t> </a:t>
            </a:r>
            <a:r>
              <a:rPr spc="-10" dirty="0"/>
              <a:t>Classes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322" y="1802944"/>
            <a:ext cx="7668117" cy="39817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7D238-155A-775F-9CE8-39ECA27D4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81" y="60702"/>
            <a:ext cx="2289809" cy="4609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96676"/>
            <a:ext cx="9906000" cy="5261610"/>
            <a:chOff x="0" y="1596676"/>
            <a:chExt cx="9906000" cy="5261610"/>
          </a:xfrm>
        </p:grpSpPr>
        <p:sp>
          <p:nvSpPr>
            <p:cNvPr id="3" name="object 3"/>
            <p:cNvSpPr/>
            <p:nvPr/>
          </p:nvSpPr>
          <p:spPr>
            <a:xfrm>
              <a:off x="909759" y="1596676"/>
              <a:ext cx="8058150" cy="4638040"/>
            </a:xfrm>
            <a:custGeom>
              <a:avLst/>
              <a:gdLst/>
              <a:ahLst/>
              <a:cxnLst/>
              <a:rect l="l" t="t" r="r" b="b"/>
              <a:pathLst>
                <a:path w="8058150" h="4638040">
                  <a:moveTo>
                    <a:pt x="0" y="0"/>
                  </a:moveTo>
                  <a:lnTo>
                    <a:pt x="8057718" y="0"/>
                  </a:lnTo>
                  <a:lnTo>
                    <a:pt x="8057718" y="4637643"/>
                  </a:lnTo>
                  <a:lnTo>
                    <a:pt x="0" y="463764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5180" y="1901976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>
                  <a:moveTo>
                    <a:pt x="0" y="0"/>
                  </a:moveTo>
                  <a:lnTo>
                    <a:pt x="51952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5180" y="1901976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>
                  <a:moveTo>
                    <a:pt x="0" y="0"/>
                  </a:moveTo>
                  <a:lnTo>
                    <a:pt x="5195296" y="0"/>
                  </a:lnTo>
                </a:path>
              </a:pathLst>
            </a:custGeom>
            <a:ln w="14538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20476" y="1901976"/>
              <a:ext cx="0" cy="3736340"/>
            </a:xfrm>
            <a:custGeom>
              <a:avLst/>
              <a:gdLst/>
              <a:ahLst/>
              <a:cxnLst/>
              <a:rect l="l" t="t" r="r" b="b"/>
              <a:pathLst>
                <a:path h="3736340">
                  <a:moveTo>
                    <a:pt x="0" y="0"/>
                  </a:moveTo>
                  <a:lnTo>
                    <a:pt x="0" y="3736282"/>
                  </a:lnTo>
                </a:path>
              </a:pathLst>
            </a:custGeom>
            <a:ln w="14312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5180" y="5638259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>
                  <a:moveTo>
                    <a:pt x="5195296" y="0"/>
                  </a:moveTo>
                  <a:lnTo>
                    <a:pt x="0" y="0"/>
                  </a:lnTo>
                </a:path>
              </a:pathLst>
            </a:custGeom>
            <a:ln w="14538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5180" y="1901976"/>
              <a:ext cx="0" cy="3736340"/>
            </a:xfrm>
            <a:custGeom>
              <a:avLst/>
              <a:gdLst/>
              <a:ahLst/>
              <a:cxnLst/>
              <a:rect l="l" t="t" r="r" b="b"/>
              <a:pathLst>
                <a:path h="3736340">
                  <a:moveTo>
                    <a:pt x="0" y="3736282"/>
                  </a:moveTo>
                  <a:lnTo>
                    <a:pt x="0" y="0"/>
                  </a:lnTo>
                </a:path>
              </a:pathLst>
            </a:custGeom>
            <a:ln w="14312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5180" y="1901976"/>
              <a:ext cx="0" cy="3736340"/>
            </a:xfrm>
            <a:custGeom>
              <a:avLst/>
              <a:gdLst/>
              <a:ahLst/>
              <a:cxnLst/>
              <a:rect l="l" t="t" r="r" b="b"/>
              <a:pathLst>
                <a:path h="3736340">
                  <a:moveTo>
                    <a:pt x="0" y="0"/>
                  </a:moveTo>
                  <a:lnTo>
                    <a:pt x="0" y="37362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7931" y="5638259"/>
              <a:ext cx="57785" cy="0"/>
            </a:xfrm>
            <a:custGeom>
              <a:avLst/>
              <a:gdLst/>
              <a:ahLst/>
              <a:cxnLst/>
              <a:rect l="l" t="t" r="r" b="b"/>
              <a:pathLst>
                <a:path w="57784">
                  <a:moveTo>
                    <a:pt x="0" y="0"/>
                  </a:moveTo>
                  <a:lnTo>
                    <a:pt x="572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7931" y="1901976"/>
              <a:ext cx="57785" cy="0"/>
            </a:xfrm>
            <a:custGeom>
              <a:avLst/>
              <a:gdLst/>
              <a:ahLst/>
              <a:cxnLst/>
              <a:rect l="l" t="t" r="r" b="b"/>
              <a:pathLst>
                <a:path w="57784">
                  <a:moveTo>
                    <a:pt x="0" y="0"/>
                  </a:moveTo>
                  <a:lnTo>
                    <a:pt x="572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5180" y="5638259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>
                  <a:moveTo>
                    <a:pt x="0" y="0"/>
                  </a:moveTo>
                  <a:lnTo>
                    <a:pt x="51952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80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803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996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27582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5200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2818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00436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805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998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87602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5220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02838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60456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1807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75692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47622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05240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2858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20476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840" y="1851195"/>
              <a:ext cx="5037976" cy="384521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165" rIns="0" bIns="0" rtlCol="0">
            <a:spAutoFit/>
          </a:bodyPr>
          <a:lstStyle/>
          <a:p>
            <a:pPr marL="14865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Practical</a:t>
            </a:r>
            <a:r>
              <a:rPr spc="-165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068791" y="1773040"/>
            <a:ext cx="3257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25" dirty="0">
                <a:latin typeface="Arial MT"/>
                <a:cs typeface="Arial MT"/>
              </a:rPr>
              <a:t>250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9175" y="5459828"/>
            <a:ext cx="5436870" cy="577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50" spc="-50" dirty="0">
                <a:latin typeface="Arial MT"/>
                <a:cs typeface="Arial MT"/>
              </a:rPr>
              <a:t>0</a:t>
            </a:r>
            <a:endParaRPr sz="1450">
              <a:latin typeface="Arial MT"/>
              <a:cs typeface="Arial MT"/>
            </a:endParaRPr>
          </a:p>
          <a:p>
            <a:pPr marL="341630">
              <a:lnSpc>
                <a:spcPct val="100000"/>
              </a:lnSpc>
              <a:spcBef>
                <a:spcPts val="434"/>
              </a:spcBef>
              <a:tabLst>
                <a:tab pos="599440" algn="l"/>
                <a:tab pos="856615" algn="l"/>
                <a:tab pos="1129030" algn="l"/>
                <a:tab pos="1386840" algn="l"/>
                <a:tab pos="1644014" algn="l"/>
                <a:tab pos="1901825" algn="l"/>
                <a:tab pos="2159635" algn="l"/>
                <a:tab pos="2417445" algn="l"/>
              </a:tabLst>
            </a:pPr>
            <a:r>
              <a:rPr sz="1450" spc="-50" dirty="0">
                <a:latin typeface="Arial MT"/>
                <a:cs typeface="Arial MT"/>
              </a:rPr>
              <a:t>1</a:t>
            </a:r>
            <a:r>
              <a:rPr sz="1450" dirty="0">
                <a:latin typeface="Arial MT"/>
                <a:cs typeface="Arial MT"/>
              </a:rPr>
              <a:t>	</a:t>
            </a:r>
            <a:r>
              <a:rPr sz="1450" spc="-50" dirty="0">
                <a:latin typeface="Arial MT"/>
                <a:cs typeface="Arial MT"/>
              </a:rPr>
              <a:t>2</a:t>
            </a:r>
            <a:r>
              <a:rPr sz="1450" dirty="0">
                <a:latin typeface="Arial MT"/>
                <a:cs typeface="Arial MT"/>
              </a:rPr>
              <a:t>	</a:t>
            </a:r>
            <a:r>
              <a:rPr sz="1450" spc="-50" dirty="0">
                <a:latin typeface="Arial MT"/>
                <a:cs typeface="Arial MT"/>
              </a:rPr>
              <a:t>3</a:t>
            </a:r>
            <a:r>
              <a:rPr sz="1450" dirty="0">
                <a:latin typeface="Arial MT"/>
                <a:cs typeface="Arial MT"/>
              </a:rPr>
              <a:t>	</a:t>
            </a:r>
            <a:r>
              <a:rPr sz="1450" spc="-50" dirty="0">
                <a:latin typeface="Arial MT"/>
                <a:cs typeface="Arial MT"/>
              </a:rPr>
              <a:t>4</a:t>
            </a:r>
            <a:r>
              <a:rPr sz="1450" dirty="0">
                <a:latin typeface="Arial MT"/>
                <a:cs typeface="Arial MT"/>
              </a:rPr>
              <a:t>	</a:t>
            </a:r>
            <a:r>
              <a:rPr sz="1450" spc="-50" dirty="0">
                <a:latin typeface="Arial MT"/>
                <a:cs typeface="Arial MT"/>
              </a:rPr>
              <a:t>5</a:t>
            </a:r>
            <a:r>
              <a:rPr sz="1450" dirty="0">
                <a:latin typeface="Arial MT"/>
                <a:cs typeface="Arial MT"/>
              </a:rPr>
              <a:t>	</a:t>
            </a:r>
            <a:r>
              <a:rPr sz="1450" spc="-50" dirty="0">
                <a:latin typeface="Arial MT"/>
                <a:cs typeface="Arial MT"/>
              </a:rPr>
              <a:t>6</a:t>
            </a:r>
            <a:r>
              <a:rPr sz="1450" dirty="0">
                <a:latin typeface="Arial MT"/>
                <a:cs typeface="Arial MT"/>
              </a:rPr>
              <a:t>	</a:t>
            </a:r>
            <a:r>
              <a:rPr sz="1450" spc="-50" dirty="0">
                <a:latin typeface="Arial MT"/>
                <a:cs typeface="Arial MT"/>
              </a:rPr>
              <a:t>7</a:t>
            </a:r>
            <a:r>
              <a:rPr sz="1450" dirty="0">
                <a:latin typeface="Arial MT"/>
                <a:cs typeface="Arial MT"/>
              </a:rPr>
              <a:t>	</a:t>
            </a:r>
            <a:r>
              <a:rPr sz="1450" spc="-50" dirty="0">
                <a:latin typeface="Arial MT"/>
                <a:cs typeface="Arial MT"/>
              </a:rPr>
              <a:t>8</a:t>
            </a:r>
            <a:r>
              <a:rPr sz="1450" dirty="0">
                <a:latin typeface="Arial MT"/>
                <a:cs typeface="Arial MT"/>
              </a:rPr>
              <a:t>	9</a:t>
            </a:r>
            <a:r>
              <a:rPr sz="1450" spc="30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10</a:t>
            </a:r>
            <a:r>
              <a:rPr sz="1450" spc="10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11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12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13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14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15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16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17</a:t>
            </a:r>
            <a:r>
              <a:rPr sz="1450" spc="10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18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19 </a:t>
            </a:r>
            <a:r>
              <a:rPr sz="1450" spc="-25" dirty="0">
                <a:latin typeface="Arial MT"/>
                <a:cs typeface="Arial MT"/>
              </a:rPr>
              <a:t>20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171161" y="2926966"/>
            <a:ext cx="401320" cy="1599565"/>
            <a:chOff x="7171161" y="2926966"/>
            <a:chExt cx="401320" cy="1599565"/>
          </a:xfrm>
        </p:grpSpPr>
        <p:sp>
          <p:nvSpPr>
            <p:cNvPr id="37" name="object 37"/>
            <p:cNvSpPr/>
            <p:nvPr/>
          </p:nvSpPr>
          <p:spPr>
            <a:xfrm>
              <a:off x="7178464" y="297779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4372" y="2926966"/>
              <a:ext cx="100297" cy="10165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178464" y="3283092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21574" y="3239475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4" h="73025">
                  <a:moveTo>
                    <a:pt x="71560" y="72690"/>
                  </a:moveTo>
                  <a:lnTo>
                    <a:pt x="0" y="72690"/>
                  </a:lnTo>
                  <a:lnTo>
                    <a:pt x="0" y="0"/>
                  </a:lnTo>
                  <a:lnTo>
                    <a:pt x="71560" y="0"/>
                  </a:lnTo>
                  <a:lnTo>
                    <a:pt x="71560" y="7269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1585" y="3239478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4" h="73025">
                  <a:moveTo>
                    <a:pt x="0" y="0"/>
                  </a:moveTo>
                  <a:lnTo>
                    <a:pt x="71560" y="0"/>
                  </a:lnTo>
                  <a:lnTo>
                    <a:pt x="71560" y="72690"/>
                  </a:lnTo>
                  <a:lnTo>
                    <a:pt x="0" y="72690"/>
                  </a:lnTo>
                  <a:lnTo>
                    <a:pt x="0" y="0"/>
                  </a:lnTo>
                  <a:close/>
                </a:path>
              </a:pathLst>
            </a:custGeom>
            <a:ln w="14423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8464" y="3588391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4372" y="3537565"/>
              <a:ext cx="100297" cy="10165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8464" y="387915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21585" y="3835538"/>
              <a:ext cx="86360" cy="87630"/>
            </a:xfrm>
            <a:custGeom>
              <a:avLst/>
              <a:gdLst/>
              <a:ahLst/>
              <a:cxnLst/>
              <a:rect l="l" t="t" r="r" b="b"/>
              <a:pathLst>
                <a:path w="86359" h="87629">
                  <a:moveTo>
                    <a:pt x="42936" y="43614"/>
                  </a:moveTo>
                  <a:lnTo>
                    <a:pt x="0" y="0"/>
                  </a:lnTo>
                </a:path>
                <a:path w="86359" h="87629">
                  <a:moveTo>
                    <a:pt x="42936" y="43614"/>
                  </a:moveTo>
                  <a:lnTo>
                    <a:pt x="85872" y="87228"/>
                  </a:lnTo>
                </a:path>
                <a:path w="86359" h="87629">
                  <a:moveTo>
                    <a:pt x="42936" y="43614"/>
                  </a:moveTo>
                  <a:lnTo>
                    <a:pt x="0" y="87228"/>
                  </a:lnTo>
                </a:path>
                <a:path w="86359" h="87629">
                  <a:moveTo>
                    <a:pt x="42936" y="43614"/>
                  </a:moveTo>
                  <a:lnTo>
                    <a:pt x="85872" y="0"/>
                  </a:lnTo>
                </a:path>
              </a:pathLst>
            </a:custGeom>
            <a:ln w="144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8464" y="4184452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4372" y="4133625"/>
              <a:ext cx="100297" cy="10165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78464" y="4489751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4372" y="4438925"/>
              <a:ext cx="85985" cy="8711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906534" y="2817874"/>
            <a:ext cx="2004060" cy="18465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265"/>
              </a:spcBef>
            </a:pPr>
            <a:r>
              <a:rPr sz="1450" spc="-10" dirty="0">
                <a:latin typeface="Arial MT"/>
                <a:cs typeface="Arial MT"/>
              </a:rPr>
              <a:t>f(n)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=</a:t>
            </a:r>
            <a:r>
              <a:rPr sz="1450" spc="35" dirty="0">
                <a:latin typeface="Arial MT"/>
                <a:cs typeface="Arial MT"/>
              </a:rPr>
              <a:t> </a:t>
            </a:r>
            <a:r>
              <a:rPr sz="1450" spc="-50" dirty="0">
                <a:latin typeface="Arial MT"/>
                <a:cs typeface="Arial MT"/>
              </a:rPr>
              <a:t>n</a:t>
            </a:r>
            <a:endParaRPr sz="1450">
              <a:latin typeface="Arial MT"/>
              <a:cs typeface="Arial MT"/>
            </a:endParaRPr>
          </a:p>
          <a:p>
            <a:pPr marL="701040">
              <a:lnSpc>
                <a:spcPct val="100000"/>
              </a:lnSpc>
              <a:spcBef>
                <a:spcPts val="665"/>
              </a:spcBef>
            </a:pPr>
            <a:r>
              <a:rPr sz="1450" spc="-10" dirty="0">
                <a:latin typeface="Arial MT"/>
                <a:cs typeface="Arial MT"/>
              </a:rPr>
              <a:t>f(n)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=</a:t>
            </a:r>
            <a:r>
              <a:rPr sz="1450" spc="3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log(n)</a:t>
            </a:r>
            <a:endParaRPr sz="1450">
              <a:latin typeface="Arial MT"/>
              <a:cs typeface="Arial MT"/>
            </a:endParaRPr>
          </a:p>
          <a:p>
            <a:pPr marL="701040" marR="191135">
              <a:lnSpc>
                <a:spcPct val="131600"/>
              </a:lnSpc>
              <a:spcBef>
                <a:spcPts val="114"/>
              </a:spcBef>
            </a:pPr>
            <a:r>
              <a:rPr sz="1450" spc="-10" dirty="0">
                <a:latin typeface="Arial MT"/>
                <a:cs typeface="Arial MT"/>
              </a:rPr>
              <a:t>f(n)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=</a:t>
            </a:r>
            <a:r>
              <a:rPr sz="1450" spc="5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n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25" dirty="0">
                <a:latin typeface="Arial MT"/>
                <a:cs typeface="Arial MT"/>
              </a:rPr>
              <a:t>log(n) </a:t>
            </a:r>
            <a:r>
              <a:rPr sz="1450" spc="-10" dirty="0">
                <a:latin typeface="Arial MT"/>
                <a:cs typeface="Arial MT"/>
              </a:rPr>
              <a:t>f(n)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=</a:t>
            </a:r>
            <a:r>
              <a:rPr sz="1450" spc="35" dirty="0">
                <a:latin typeface="Arial MT"/>
                <a:cs typeface="Arial MT"/>
              </a:rPr>
              <a:t> </a:t>
            </a:r>
            <a:r>
              <a:rPr sz="1450" spc="-25" dirty="0">
                <a:latin typeface="Arial MT"/>
                <a:cs typeface="Arial MT"/>
              </a:rPr>
              <a:t>n^2</a:t>
            </a:r>
            <a:endParaRPr sz="1450">
              <a:latin typeface="Arial MT"/>
              <a:cs typeface="Arial MT"/>
            </a:endParaRPr>
          </a:p>
          <a:p>
            <a:pPr marL="701040" marR="532765">
              <a:lnSpc>
                <a:spcPct val="138200"/>
              </a:lnSpc>
            </a:pPr>
            <a:r>
              <a:rPr sz="1450" spc="-10" dirty="0">
                <a:latin typeface="Arial MT"/>
                <a:cs typeface="Arial MT"/>
              </a:rPr>
              <a:t>f(n)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=</a:t>
            </a:r>
            <a:r>
              <a:rPr sz="1450" spc="35" dirty="0">
                <a:latin typeface="Arial MT"/>
                <a:cs typeface="Arial MT"/>
              </a:rPr>
              <a:t> </a:t>
            </a:r>
            <a:r>
              <a:rPr sz="1450" spc="-55" dirty="0">
                <a:latin typeface="Arial MT"/>
                <a:cs typeface="Arial MT"/>
              </a:rPr>
              <a:t>n^3 </a:t>
            </a:r>
            <a:r>
              <a:rPr sz="1450" spc="-10" dirty="0">
                <a:latin typeface="Arial MT"/>
                <a:cs typeface="Arial MT"/>
              </a:rPr>
              <a:t>f(n)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=</a:t>
            </a:r>
            <a:r>
              <a:rPr sz="1450" spc="35" dirty="0">
                <a:latin typeface="Arial MT"/>
                <a:cs typeface="Arial MT"/>
              </a:rPr>
              <a:t> </a:t>
            </a:r>
            <a:r>
              <a:rPr sz="1450" spc="-55" dirty="0">
                <a:latin typeface="Arial MT"/>
                <a:cs typeface="Arial MT"/>
              </a:rPr>
              <a:t>2^n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09759" y="1596676"/>
            <a:ext cx="8058150" cy="4638040"/>
          </a:xfrm>
          <a:custGeom>
            <a:avLst/>
            <a:gdLst/>
            <a:ahLst/>
            <a:cxnLst/>
            <a:rect l="l" t="t" r="r" b="b"/>
            <a:pathLst>
              <a:path w="8058150" h="4638040">
                <a:moveTo>
                  <a:pt x="0" y="0"/>
                </a:moveTo>
                <a:lnTo>
                  <a:pt x="8057718" y="0"/>
                </a:lnTo>
                <a:lnTo>
                  <a:pt x="8057718" y="4637643"/>
                </a:lnTo>
                <a:lnTo>
                  <a:pt x="0" y="46376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0C55FC9-A711-037C-84FD-0A320D355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56BE493-7B46-D5D1-BCB0-623C2A5566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592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Summary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54100"/>
            <a:ext cx="187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4345" algn="l"/>
              </a:tabLst>
            </a:pPr>
            <a:r>
              <a:rPr sz="2400" spc="-10" dirty="0">
                <a:latin typeface="Calibri"/>
                <a:cs typeface="Calibri"/>
              </a:rPr>
              <a:t>Asymptotic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8748" y="1054100"/>
            <a:ext cx="71570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  <a:tab pos="2447925" algn="l"/>
                <a:tab pos="3461385" algn="l"/>
                <a:tab pos="4133215" algn="l"/>
                <a:tab pos="4683125" algn="l"/>
                <a:tab pos="5599430" algn="l"/>
                <a:tab pos="5989320" algn="l"/>
              </a:tabLst>
            </a:pPr>
            <a:r>
              <a:rPr sz="2400" spc="-10" dirty="0">
                <a:latin typeface="Calibri"/>
                <a:cs typeface="Calibri"/>
              </a:rPr>
              <a:t>algorithm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analysis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studies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compare</a:t>
            </a:r>
            <a:r>
              <a:rPr spc="-70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dirty="0"/>
              <a:t>their</a:t>
            </a:r>
            <a:r>
              <a:rPr spc="-70" dirty="0"/>
              <a:t> </a:t>
            </a:r>
            <a:r>
              <a:rPr dirty="0"/>
              <a:t>arguments</a:t>
            </a:r>
            <a:r>
              <a:rPr spc="-75" dirty="0"/>
              <a:t> </a:t>
            </a:r>
            <a:r>
              <a:rPr dirty="0"/>
              <a:t>grow</a:t>
            </a:r>
            <a:r>
              <a:rPr spc="-60" dirty="0"/>
              <a:t> </a:t>
            </a:r>
            <a:r>
              <a:rPr dirty="0"/>
              <a:t>without</a:t>
            </a:r>
            <a:r>
              <a:rPr spc="-70" dirty="0"/>
              <a:t> </a:t>
            </a:r>
            <a:r>
              <a:rPr spc="-10" dirty="0"/>
              <a:t>bounds</a:t>
            </a:r>
          </a:p>
          <a:p>
            <a:pPr marL="471170" marR="6350" indent="-459105" algn="just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474345" algn="l"/>
              </a:tabLst>
            </a:pPr>
            <a:r>
              <a:rPr dirty="0"/>
              <a:t>Ignores</a:t>
            </a:r>
            <a:r>
              <a:rPr spc="-55" dirty="0"/>
              <a:t> </a:t>
            </a:r>
            <a:r>
              <a:rPr spc="-10" dirty="0"/>
              <a:t>constants</a:t>
            </a:r>
            <a:r>
              <a:rPr spc="-6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behavior</a:t>
            </a:r>
            <a:r>
              <a:rPr spc="-4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small</a:t>
            </a:r>
            <a:r>
              <a:rPr spc="-55" dirty="0"/>
              <a:t> </a:t>
            </a:r>
            <a:r>
              <a:rPr spc="-10" dirty="0"/>
              <a:t>arguments 	</a:t>
            </a:r>
            <a:r>
              <a:rPr dirty="0"/>
              <a:t>acceptable</a:t>
            </a:r>
            <a:r>
              <a:rPr spc="60" dirty="0"/>
              <a:t> </a:t>
            </a:r>
            <a:r>
              <a:rPr dirty="0"/>
              <a:t>because</a:t>
            </a:r>
            <a:r>
              <a:rPr spc="75" dirty="0"/>
              <a:t> </a:t>
            </a:r>
            <a:r>
              <a:rPr dirty="0"/>
              <a:t>all</a:t>
            </a:r>
            <a:r>
              <a:rPr spc="70" dirty="0"/>
              <a:t> </a:t>
            </a:r>
            <a:r>
              <a:rPr dirty="0"/>
              <a:t>algorithms</a:t>
            </a:r>
            <a:r>
              <a:rPr spc="65" dirty="0"/>
              <a:t> </a:t>
            </a:r>
            <a:r>
              <a:rPr dirty="0"/>
              <a:t>are</a:t>
            </a:r>
            <a:r>
              <a:rPr spc="75" dirty="0"/>
              <a:t> </a:t>
            </a:r>
            <a:r>
              <a:rPr dirty="0"/>
              <a:t>fast</a:t>
            </a:r>
            <a:r>
              <a:rPr spc="6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small</a:t>
            </a:r>
            <a:r>
              <a:rPr spc="70" dirty="0"/>
              <a:t> </a:t>
            </a:r>
            <a:r>
              <a:rPr dirty="0"/>
              <a:t>inputs</a:t>
            </a:r>
            <a:r>
              <a:rPr spc="55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spc="-10" dirty="0"/>
              <a:t>growth 	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running</a:t>
            </a:r>
            <a:r>
              <a:rPr spc="-55" dirty="0"/>
              <a:t> </a:t>
            </a:r>
            <a:r>
              <a:rPr dirty="0"/>
              <a:t>time</a:t>
            </a:r>
            <a:r>
              <a:rPr spc="-6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more</a:t>
            </a:r>
            <a:r>
              <a:rPr spc="-50" dirty="0"/>
              <a:t> </a:t>
            </a:r>
            <a:r>
              <a:rPr dirty="0"/>
              <a:t>important</a:t>
            </a:r>
            <a:r>
              <a:rPr spc="-60" dirty="0"/>
              <a:t> </a:t>
            </a:r>
            <a:r>
              <a:rPr dirty="0"/>
              <a:t>than</a:t>
            </a:r>
            <a:r>
              <a:rPr spc="-65" dirty="0"/>
              <a:t> </a:t>
            </a:r>
            <a:r>
              <a:rPr spc="-10" dirty="0"/>
              <a:t>constant</a:t>
            </a:r>
            <a:r>
              <a:rPr spc="-60" dirty="0"/>
              <a:t> </a:t>
            </a:r>
            <a:r>
              <a:rPr spc="-10" dirty="0"/>
              <a:t>factors</a:t>
            </a:r>
          </a:p>
          <a:p>
            <a:pPr marL="471170" marR="5080" indent="-459105" algn="just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474345" algn="l"/>
              </a:tabLst>
            </a:pPr>
            <a:r>
              <a:rPr dirty="0"/>
              <a:t>Ignoring</a:t>
            </a:r>
            <a:r>
              <a:rPr spc="1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usually</a:t>
            </a:r>
            <a:r>
              <a:rPr spc="25" dirty="0"/>
              <a:t> </a:t>
            </a:r>
            <a:r>
              <a:rPr dirty="0"/>
              <a:t>unimportant</a:t>
            </a:r>
            <a:r>
              <a:rPr spc="10" dirty="0"/>
              <a:t> </a:t>
            </a:r>
            <a:r>
              <a:rPr dirty="0"/>
              <a:t>details</a:t>
            </a:r>
            <a:r>
              <a:rPr spc="10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it</a:t>
            </a:r>
            <a:r>
              <a:rPr spc="5" dirty="0"/>
              <a:t> </a:t>
            </a:r>
            <a:r>
              <a:rPr dirty="0"/>
              <a:t>obtain</a:t>
            </a:r>
            <a:r>
              <a:rPr spc="20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spc="-10" dirty="0"/>
              <a:t>representation 	</a:t>
            </a:r>
            <a:r>
              <a:rPr dirty="0"/>
              <a:t>that</a:t>
            </a:r>
            <a:r>
              <a:rPr spc="525" dirty="0"/>
              <a:t> </a:t>
            </a:r>
            <a:r>
              <a:rPr dirty="0"/>
              <a:t>succinctly</a:t>
            </a:r>
            <a:r>
              <a:rPr spc="535" dirty="0"/>
              <a:t> </a:t>
            </a:r>
            <a:r>
              <a:rPr dirty="0"/>
              <a:t>describes</a:t>
            </a:r>
            <a:r>
              <a:rPr spc="530" dirty="0"/>
              <a:t> </a:t>
            </a:r>
            <a:r>
              <a:rPr dirty="0"/>
              <a:t>the</a:t>
            </a:r>
            <a:r>
              <a:rPr spc="530" dirty="0"/>
              <a:t> </a:t>
            </a:r>
            <a:r>
              <a:rPr dirty="0"/>
              <a:t>growth</a:t>
            </a:r>
            <a:r>
              <a:rPr spc="530" dirty="0"/>
              <a:t> </a:t>
            </a:r>
            <a:r>
              <a:rPr dirty="0"/>
              <a:t>of</a:t>
            </a:r>
            <a:r>
              <a:rPr spc="530" dirty="0"/>
              <a:t> </a:t>
            </a:r>
            <a:r>
              <a:rPr dirty="0"/>
              <a:t>a</a:t>
            </a:r>
            <a:r>
              <a:rPr spc="530" dirty="0"/>
              <a:t> </a:t>
            </a:r>
            <a:r>
              <a:rPr dirty="0"/>
              <a:t>function</a:t>
            </a:r>
            <a:r>
              <a:rPr spc="530" dirty="0"/>
              <a:t> </a:t>
            </a:r>
            <a:r>
              <a:rPr dirty="0"/>
              <a:t>as</a:t>
            </a:r>
            <a:r>
              <a:rPr spc="525" dirty="0"/>
              <a:t> </a:t>
            </a:r>
            <a:r>
              <a:rPr dirty="0"/>
              <a:t>its</a:t>
            </a:r>
            <a:r>
              <a:rPr spc="515" dirty="0"/>
              <a:t> </a:t>
            </a:r>
            <a:r>
              <a:rPr spc="-10" dirty="0"/>
              <a:t>argument 	</a:t>
            </a:r>
            <a:r>
              <a:rPr dirty="0"/>
              <a:t>grows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thus</a:t>
            </a:r>
            <a:r>
              <a:rPr spc="65" dirty="0"/>
              <a:t> </a:t>
            </a:r>
            <a:r>
              <a:rPr dirty="0"/>
              <a:t>allows</a:t>
            </a:r>
            <a:r>
              <a:rPr spc="60" dirty="0"/>
              <a:t> </a:t>
            </a:r>
            <a:r>
              <a:rPr dirty="0"/>
              <a:t>us</a:t>
            </a:r>
            <a:r>
              <a:rPr spc="60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dirty="0"/>
              <a:t>make</a:t>
            </a:r>
            <a:r>
              <a:rPr spc="55" dirty="0"/>
              <a:t> </a:t>
            </a:r>
            <a:r>
              <a:rPr dirty="0"/>
              <a:t>comparisons</a:t>
            </a:r>
            <a:r>
              <a:rPr spc="65" dirty="0"/>
              <a:t> </a:t>
            </a:r>
            <a:r>
              <a:rPr dirty="0"/>
              <a:t>between</a:t>
            </a:r>
            <a:r>
              <a:rPr spc="60" dirty="0"/>
              <a:t> </a:t>
            </a:r>
            <a:r>
              <a:rPr dirty="0"/>
              <a:t>algorithms</a:t>
            </a:r>
            <a:r>
              <a:rPr spc="60" dirty="0"/>
              <a:t> </a:t>
            </a:r>
            <a:r>
              <a:rPr spc="-25" dirty="0"/>
              <a:t>in 	</a:t>
            </a:r>
            <a:r>
              <a:rPr dirty="0"/>
              <a:t>terms</a:t>
            </a:r>
            <a:r>
              <a:rPr spc="-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their</a:t>
            </a:r>
            <a:r>
              <a:rPr spc="-45" dirty="0"/>
              <a:t> </a:t>
            </a:r>
            <a:r>
              <a:rPr spc="-10" dirty="0"/>
              <a:t>efficiency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6CF0D-E2B3-398E-0C39-22B84EE6E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6AD76E-B79B-3684-6B10-AA87F1911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7F8429-BE6E-88E9-7E42-BF4B8F1C5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8C4CBF-DA9A-084B-29CE-4EEA17A81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6" rIns="0" bIns="0" rtlCol="0">
            <a:spAutoFit/>
          </a:bodyPr>
          <a:lstStyle/>
          <a:p>
            <a:pPr marL="187769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Session</a:t>
            </a:r>
            <a:r>
              <a:rPr sz="4000" spc="-95" dirty="0"/>
              <a:t> </a:t>
            </a:r>
            <a:r>
              <a:rPr sz="4000" spc="-10" dirty="0"/>
              <a:t>Objectives</a:t>
            </a:r>
            <a:endParaRPr sz="40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28DDD8A-E690-FD92-7DF6-4DBD09DEFA6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CEC6BE4-D648-93A1-F8D0-0F121EE7B4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128B5AD-1BB0-14DD-3597-5AAED02DC1A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75BCA7-B2B7-3BC1-28B0-374107531ACD}"/>
              </a:ext>
            </a:extLst>
          </p:cNvPr>
          <p:cNvSpPr txBox="1"/>
          <p:nvPr/>
        </p:nvSpPr>
        <p:spPr>
          <a:xfrm>
            <a:off x="574040" y="1258416"/>
            <a:ext cx="6958965" cy="262318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lecture,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335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Explain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asymptotic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notations</a:t>
            </a:r>
            <a:endParaRPr sz="20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Explain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bound,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upper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tight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case</a:t>
            </a:r>
            <a:endParaRPr sz="2000">
              <a:latin typeface="Calibri"/>
              <a:cs typeface="Calibri"/>
            </a:endParaRPr>
          </a:p>
          <a:p>
            <a:pPr marL="756920" lvl="1" indent="-286385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Explain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asymptotic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behaviors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algorithms</a:t>
            </a:r>
            <a:endParaRPr sz="2000">
              <a:latin typeface="Calibri"/>
              <a:cs typeface="Calibri"/>
            </a:endParaRPr>
          </a:p>
          <a:p>
            <a:pPr marL="757555" lvl="1" indent="-286385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757555" algn="l"/>
              </a:tabLst>
            </a:pPr>
            <a:r>
              <a:rPr sz="2000" dirty="0">
                <a:latin typeface="Calibri"/>
                <a:cs typeface="Calibri"/>
              </a:rPr>
              <a:t>Use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asymptotic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equations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7FBD3-369B-F251-D21E-450AA962E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1472A-B00C-22A1-876E-F998461E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6" rIns="0" bIns="0" rtlCol="0">
            <a:spAutoFit/>
          </a:bodyPr>
          <a:lstStyle/>
          <a:p>
            <a:pPr marL="202882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Session</a:t>
            </a:r>
            <a:r>
              <a:rPr sz="4000" spc="-95" dirty="0"/>
              <a:t> </a:t>
            </a:r>
            <a:r>
              <a:rPr sz="4000" spc="-10" dirty="0"/>
              <a:t>Contents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384808"/>
            <a:ext cx="4885055" cy="17875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Asymptotic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Asymptotic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Symbol"/>
                <a:cs typeface="Symbol"/>
              </a:rPr>
              <a:t></a:t>
            </a:r>
            <a:endParaRPr sz="2400">
              <a:latin typeface="Symbol"/>
              <a:cs typeface="Symbo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Relations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Symbol"/>
                <a:cs typeface="Symbol"/>
              </a:rPr>
              <a:t></a:t>
            </a:r>
            <a:endParaRPr sz="2400">
              <a:latin typeface="Symbol"/>
              <a:cs typeface="Symbo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E2722-6FC8-0769-31EC-01BE72AB6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CBCFF-3AAC-45D7-6989-C7E5FA72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Asymptotic</a:t>
            </a:r>
            <a:r>
              <a:rPr sz="4000" spc="-110" dirty="0"/>
              <a:t> </a:t>
            </a:r>
            <a:r>
              <a:rPr sz="4000" spc="-10" dirty="0"/>
              <a:t>complexity</a:t>
            </a:r>
            <a:r>
              <a:rPr sz="4000" spc="-95" dirty="0"/>
              <a:t>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spc="-10" dirty="0"/>
              <a:t>algorithms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21665" algn="l"/>
              </a:tabLst>
            </a:pPr>
            <a:r>
              <a:rPr dirty="0"/>
              <a:t>Running</a:t>
            </a:r>
            <a:r>
              <a:rPr spc="-45" dirty="0"/>
              <a:t> </a:t>
            </a:r>
            <a:r>
              <a:rPr dirty="0"/>
              <a:t>time</a:t>
            </a:r>
            <a:r>
              <a:rPr spc="-6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dirty="0"/>
              <a:t>algorithm</a:t>
            </a:r>
            <a:r>
              <a:rPr spc="-75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4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input</a:t>
            </a:r>
            <a:r>
              <a:rPr spc="-45" dirty="0"/>
              <a:t> </a:t>
            </a:r>
            <a:r>
              <a:rPr dirty="0"/>
              <a:t>size</a:t>
            </a:r>
            <a:r>
              <a:rPr spc="-35" dirty="0"/>
              <a:t> 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60" dirty="0"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b="1" spc="-4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C0000"/>
                </a:solidFill>
                <a:latin typeface="Calibri"/>
                <a:cs typeface="Calibri"/>
              </a:rPr>
              <a:t>large</a:t>
            </a:r>
            <a:r>
              <a:rPr b="1" spc="-4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b="1" i="1" spc="-50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</a:p>
          <a:p>
            <a:pPr marL="622300" marR="685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622300" algn="l"/>
              </a:tabLst>
            </a:pPr>
            <a:r>
              <a:rPr dirty="0"/>
              <a:t>Expressed</a:t>
            </a:r>
            <a:r>
              <a:rPr spc="-50" dirty="0"/>
              <a:t> </a:t>
            </a: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only</a:t>
            </a:r>
            <a:r>
              <a:rPr spc="-4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b="1" spc="-20" dirty="0">
                <a:solidFill>
                  <a:srgbClr val="CC0000"/>
                </a:solidFill>
                <a:latin typeface="Calibri"/>
                <a:cs typeface="Calibri"/>
              </a:rPr>
              <a:t>highest-</a:t>
            </a:r>
            <a:r>
              <a:rPr b="1" dirty="0">
                <a:solidFill>
                  <a:srgbClr val="CC0000"/>
                </a:solidFill>
                <a:latin typeface="Calibri"/>
                <a:cs typeface="Calibri"/>
              </a:rPr>
              <a:t>order</a:t>
            </a:r>
            <a:r>
              <a:rPr b="1" spc="-4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C0000"/>
                </a:solidFill>
                <a:latin typeface="Calibri"/>
                <a:cs typeface="Calibri"/>
              </a:rPr>
              <a:t>term</a:t>
            </a:r>
            <a:r>
              <a:rPr b="1" spc="-4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expression</a:t>
            </a:r>
            <a:r>
              <a:rPr spc="-4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dirty="0"/>
              <a:t>exact</a:t>
            </a:r>
            <a:r>
              <a:rPr spc="-114" dirty="0"/>
              <a:t> </a:t>
            </a:r>
            <a:r>
              <a:rPr dirty="0"/>
              <a:t>running</a:t>
            </a:r>
            <a:r>
              <a:rPr spc="-90" dirty="0"/>
              <a:t> </a:t>
            </a:r>
            <a:r>
              <a:rPr spc="-20" dirty="0"/>
              <a:t>time</a:t>
            </a:r>
          </a:p>
          <a:p>
            <a:pPr marL="736600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Arial MT"/>
                <a:cs typeface="Arial MT"/>
              </a:rPr>
              <a:t>–</a:t>
            </a:r>
            <a:r>
              <a:rPr spc="170" dirty="0">
                <a:latin typeface="Arial MT"/>
                <a:cs typeface="Arial MT"/>
              </a:rPr>
              <a:t> </a:t>
            </a:r>
            <a:r>
              <a:rPr spc="-10" dirty="0"/>
              <a:t>Instead</a:t>
            </a:r>
            <a:r>
              <a:rPr spc="-6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exact</a:t>
            </a:r>
            <a:r>
              <a:rPr spc="-75" dirty="0"/>
              <a:t> </a:t>
            </a:r>
            <a:r>
              <a:rPr dirty="0"/>
              <a:t>running</a:t>
            </a:r>
            <a:r>
              <a:rPr spc="-50" dirty="0"/>
              <a:t> </a:t>
            </a:r>
            <a:r>
              <a:rPr dirty="0"/>
              <a:t>time,</a:t>
            </a:r>
            <a:r>
              <a:rPr spc="-55" dirty="0"/>
              <a:t> </a:t>
            </a:r>
            <a:r>
              <a:rPr dirty="0"/>
              <a:t>say</a:t>
            </a:r>
            <a:r>
              <a:rPr spc="-45" dirty="0"/>
              <a:t> </a:t>
            </a:r>
            <a:r>
              <a:rPr spc="-10" dirty="0">
                <a:latin typeface="Symbol"/>
                <a:cs typeface="Symbol"/>
              </a:rPr>
              <a:t>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n</a:t>
            </a:r>
            <a:r>
              <a:rPr sz="2400" spc="-15" baseline="24305" dirty="0"/>
              <a:t>2</a:t>
            </a:r>
            <a:r>
              <a:rPr sz="2400" spc="-10" dirty="0"/>
              <a:t>)</a:t>
            </a:r>
            <a:endParaRPr sz="2400">
              <a:latin typeface="Calibri"/>
              <a:cs typeface="Calibri"/>
            </a:endParaRPr>
          </a:p>
          <a:p>
            <a:pPr marL="621665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621665" algn="l"/>
              </a:tabLst>
            </a:pPr>
            <a:r>
              <a:rPr dirty="0"/>
              <a:t>Describes</a:t>
            </a:r>
            <a:r>
              <a:rPr spc="-70" dirty="0"/>
              <a:t> </a:t>
            </a:r>
            <a:r>
              <a:rPr dirty="0"/>
              <a:t>behavior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limit</a:t>
            </a:r>
          </a:p>
          <a:p>
            <a:pPr marL="621665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621665" algn="l"/>
              </a:tabLst>
            </a:pPr>
            <a:r>
              <a:rPr spc="-20" dirty="0"/>
              <a:t>Written</a:t>
            </a:r>
            <a:r>
              <a:rPr spc="-65" dirty="0"/>
              <a:t> </a:t>
            </a:r>
            <a:r>
              <a:rPr dirty="0"/>
              <a:t>using</a:t>
            </a:r>
            <a:r>
              <a:rPr spc="-50" dirty="0"/>
              <a:t> </a:t>
            </a:r>
            <a:r>
              <a:rPr b="1" i="1" spc="-10" dirty="0">
                <a:solidFill>
                  <a:srgbClr val="CC0000"/>
                </a:solidFill>
                <a:latin typeface="Calibri"/>
                <a:cs typeface="Calibri"/>
              </a:rPr>
              <a:t>Asymptotic</a:t>
            </a:r>
            <a:r>
              <a:rPr b="1" i="1" spc="-5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b="1" i="1" spc="-10" dirty="0">
                <a:solidFill>
                  <a:srgbClr val="CC0000"/>
                </a:solidFill>
                <a:latin typeface="Calibri"/>
                <a:cs typeface="Calibri"/>
              </a:rPr>
              <a:t>Notation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F1F15-7FC1-E556-0126-C7EF44FA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519C4F-8F0C-B363-354D-299A8FF4F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0702"/>
            <a:ext cx="1970690" cy="396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6" rIns="0" bIns="0" rtlCol="0">
            <a:spAutoFit/>
          </a:bodyPr>
          <a:lstStyle/>
          <a:p>
            <a:pPr marL="16510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Asymptotic</a:t>
            </a:r>
            <a:r>
              <a:rPr sz="4000" spc="-135" dirty="0"/>
              <a:t> </a:t>
            </a:r>
            <a:r>
              <a:rPr sz="4000" spc="-10" dirty="0"/>
              <a:t>Notation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40" y="1435100"/>
            <a:ext cx="880999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indent="-410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74345" algn="l"/>
              </a:tabLst>
            </a:pPr>
            <a:r>
              <a:rPr sz="2400" dirty="0">
                <a:solidFill>
                  <a:srgbClr val="CC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C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C0000"/>
                </a:solidFill>
                <a:latin typeface="Symbol"/>
                <a:cs typeface="Symbol"/>
              </a:rPr>
              <a:t></a:t>
            </a:r>
            <a:r>
              <a:rPr sz="2400" spc="-25" dirty="0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405765" algn="l"/>
              </a:tabLst>
            </a:pP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natural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2014"/>
              </a:spcBef>
              <a:tabLst>
                <a:tab pos="1820545" algn="l"/>
                <a:tab pos="2108200" algn="l"/>
              </a:tabLst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Ex:</a:t>
            </a: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i="1" spc="-2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Symbol"/>
                <a:cs typeface="Symbol"/>
              </a:rPr>
              <a:t>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i="1" spc="-20" dirty="0">
                <a:latin typeface="Calibri"/>
                <a:cs typeface="Calibri"/>
              </a:rPr>
              <a:t>n</a:t>
            </a:r>
            <a:r>
              <a:rPr sz="2400" spc="-30" baseline="24305" dirty="0">
                <a:latin typeface="Calibri"/>
                <a:cs typeface="Calibri"/>
              </a:rPr>
              <a:t>2</a:t>
            </a:r>
            <a:r>
              <a:rPr sz="2400" spc="-2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Describes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comparison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n</a:t>
            </a:r>
            <a:r>
              <a:rPr sz="2400" spc="-37" baseline="24305" dirty="0">
                <a:latin typeface="Calibri"/>
                <a:cs typeface="Calibri"/>
              </a:rPr>
              <a:t>2</a:t>
            </a:r>
            <a:endParaRPr sz="2400" baseline="24305">
              <a:latin typeface="Calibri"/>
              <a:cs typeface="Calibri"/>
            </a:endParaRPr>
          </a:p>
          <a:p>
            <a:pPr marL="406400" marR="155575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406400" algn="l"/>
              </a:tabLst>
            </a:pP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Calibri"/>
                <a:cs typeface="Calibri"/>
              </a:rPr>
              <a:t>set</a:t>
            </a:r>
            <a:r>
              <a:rPr sz="2400" b="1" i="1" spc="-6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 sizes</a:t>
            </a:r>
            <a:endParaRPr sz="2400">
              <a:latin typeface="Calibri"/>
              <a:cs typeface="Calibri"/>
            </a:endParaRPr>
          </a:p>
          <a:p>
            <a:pPr marL="406400" marR="1778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4064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notations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rate-</a:t>
            </a:r>
            <a:r>
              <a:rPr sz="2400" spc="-20" dirty="0">
                <a:latin typeface="Calibri"/>
                <a:cs typeface="Calibri"/>
              </a:rPr>
              <a:t>of-</a:t>
            </a:r>
            <a:r>
              <a:rPr sz="2400" dirty="0">
                <a:latin typeface="Calibri"/>
                <a:cs typeface="Calibri"/>
              </a:rPr>
              <a:t>growth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EF917-5F7D-9906-82FA-547559C87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4E3087-C7B1-A274-A716-D566CD845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4552" y="3050984"/>
            <a:ext cx="3819504" cy="34289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165" rIns="0" bIns="0" rtlCol="0">
            <a:spAutoFit/>
          </a:bodyPr>
          <a:lstStyle/>
          <a:p>
            <a:pPr marL="2545715">
              <a:lnSpc>
                <a:spcPct val="100000"/>
              </a:lnSpc>
              <a:spcBef>
                <a:spcPts val="100"/>
              </a:spcBef>
            </a:pPr>
            <a:r>
              <a:rPr i="1" spc="-20" dirty="0">
                <a:latin typeface="Calibri"/>
                <a:cs typeface="Calibri"/>
              </a:rPr>
              <a:t>O</a:t>
            </a:r>
            <a:r>
              <a:rPr spc="-20" dirty="0"/>
              <a:t>-</a:t>
            </a:r>
            <a:r>
              <a:rPr spc="-10" dirty="0"/>
              <a:t>notation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232408"/>
            <a:ext cx="7190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),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)),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big-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1752600"/>
            <a:ext cx="9220200" cy="117602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2800" b="1" i="1" dirty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r>
              <a:rPr sz="2800" b="1" dirty="0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4F81BD"/>
                </a:solidFill>
                <a:latin typeface="Calibri"/>
                <a:cs typeface="Calibri"/>
              </a:rPr>
              <a:t>))</a:t>
            </a:r>
            <a:r>
              <a:rPr sz="2800" b="1" spc="-3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F81BD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3300"/>
                </a:solidFill>
                <a:latin typeface="Symbol"/>
                <a:cs typeface="Symbol"/>
              </a:rPr>
              <a:t></a:t>
            </a:r>
            <a:r>
              <a:rPr sz="2800" spc="-10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3300"/>
                </a:solidFill>
                <a:latin typeface="Calibri"/>
                <a:cs typeface="Calibri"/>
              </a:rPr>
              <a:t>positive</a:t>
            </a:r>
            <a:r>
              <a:rPr sz="2800" b="1" spc="-2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3300"/>
                </a:solidFill>
                <a:latin typeface="Calibri"/>
                <a:cs typeface="Calibri"/>
              </a:rPr>
              <a:t>constants</a:t>
            </a:r>
            <a:r>
              <a:rPr sz="2800" b="1" spc="-3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2800" b="1" i="1" spc="-4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3300"/>
                </a:solidFill>
                <a:latin typeface="Calibri"/>
                <a:cs typeface="Calibri"/>
              </a:rPr>
              <a:t>and</a:t>
            </a:r>
            <a:r>
              <a:rPr sz="2800" b="1" spc="-2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FF3300"/>
                </a:solidFill>
                <a:latin typeface="Calibri"/>
                <a:cs typeface="Calibri"/>
              </a:rPr>
              <a:t>n</a:t>
            </a:r>
            <a:r>
              <a:rPr sz="2775" b="1" baseline="-21021" dirty="0">
                <a:solidFill>
                  <a:srgbClr val="FF3300"/>
                </a:solidFill>
                <a:latin typeface="Calibri"/>
                <a:cs typeface="Calibri"/>
              </a:rPr>
              <a:t>0,</a:t>
            </a:r>
            <a:r>
              <a:rPr sz="2775" b="1" spc="254" baseline="-21021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such</a:t>
            </a:r>
            <a:r>
              <a:rPr sz="2800" b="1" spc="-5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C0000"/>
                </a:solidFill>
                <a:latin typeface="Calibri"/>
                <a:cs typeface="Calibri"/>
              </a:rPr>
              <a:t>that</a:t>
            </a:r>
            <a:r>
              <a:rPr sz="2800" b="1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Symbol"/>
                <a:cs typeface="Symbol"/>
              </a:rPr>
              <a:t></a:t>
            </a:r>
            <a:r>
              <a:rPr sz="2000" b="1" i="1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2000" b="1" i="1" spc="-5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Symbol"/>
                <a:cs typeface="Symbol"/>
              </a:rPr>
              <a:t></a:t>
            </a:r>
            <a:r>
              <a:rPr sz="2000" spc="3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1950" b="1" spc="-37" baseline="-21367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sz="2000" spc="-25" dirty="0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765"/>
              </a:spcBef>
              <a:tabLst>
                <a:tab pos="1844039" algn="l"/>
              </a:tabLst>
            </a:pP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24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sz="2400" b="1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8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366007"/>
            <a:ext cx="5403215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Intuitively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whose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growth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than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g(n)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b="1" i="1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)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C0000"/>
                </a:solidFill>
                <a:latin typeface="Calibri"/>
                <a:cs typeface="Calibri"/>
              </a:rPr>
              <a:t>asymptotic</a:t>
            </a:r>
            <a:r>
              <a:rPr sz="2400" b="1" i="1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Calibri"/>
                <a:cs typeface="Calibri"/>
              </a:rPr>
              <a:t>upper</a:t>
            </a:r>
            <a:r>
              <a:rPr sz="2400" b="1" i="1" spc="-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Calibri"/>
                <a:cs typeface="Calibri"/>
              </a:rPr>
              <a:t>bound</a:t>
            </a:r>
            <a:r>
              <a:rPr sz="2400" b="1" i="1" spc="-4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f</a:t>
            </a:r>
            <a:r>
              <a:rPr sz="2400" b="1" spc="-20" dirty="0">
                <a:latin typeface="Calibri"/>
                <a:cs typeface="Calibri"/>
              </a:rPr>
              <a:t>(</a:t>
            </a:r>
            <a:r>
              <a:rPr sz="2400" b="1" i="1" spc="-20" dirty="0">
                <a:latin typeface="Calibri"/>
                <a:cs typeface="Calibri"/>
              </a:rPr>
              <a:t>n</a:t>
            </a:r>
            <a:r>
              <a:rPr sz="2400" b="1" spc="-2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208FF2-DCA5-337C-B19D-DB57372CF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4EBC3-B32F-899C-11D2-BAAA97E7E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37" rIns="0" bIns="0" rtlCol="0">
            <a:spAutoFit/>
          </a:bodyPr>
          <a:lstStyle/>
          <a:p>
            <a:pPr marL="2632075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latin typeface="Symbol"/>
                <a:cs typeface="Symbol"/>
              </a:rPr>
              <a:t></a:t>
            </a:r>
            <a:r>
              <a:rPr sz="4000" spc="-30" dirty="0"/>
              <a:t>-</a:t>
            </a:r>
            <a:r>
              <a:rPr sz="4000" spc="-10" dirty="0"/>
              <a:t>notation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87855"/>
            <a:ext cx="77190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),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)),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big-</a:t>
            </a:r>
            <a:r>
              <a:rPr sz="2400" dirty="0">
                <a:latin typeface="Calibri"/>
                <a:cs typeface="Calibri"/>
              </a:rPr>
              <a:t>Theta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981200"/>
            <a:ext cx="4870450" cy="23749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600" dirty="0">
                <a:solidFill>
                  <a:srgbClr val="4F81BD"/>
                </a:solidFill>
                <a:latin typeface="Symbol"/>
                <a:cs typeface="Symbol"/>
              </a:rPr>
              <a:t></a:t>
            </a:r>
            <a:r>
              <a:rPr sz="2600" b="1" dirty="0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4F81BD"/>
                </a:solidFill>
                <a:latin typeface="Calibri"/>
                <a:cs typeface="Calibri"/>
              </a:rPr>
              <a:t>))</a:t>
            </a:r>
            <a:r>
              <a:rPr sz="2600" b="1" spc="-8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F81BD"/>
                </a:solidFill>
                <a:latin typeface="Calibri"/>
                <a:cs typeface="Calibri"/>
              </a:rPr>
              <a:t>=</a:t>
            </a:r>
            <a:r>
              <a:rPr sz="2600" b="1" spc="-2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r>
              <a:rPr sz="2600" b="1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5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91440">
              <a:lnSpc>
                <a:spcPts val="3110"/>
              </a:lnSpc>
              <a:spcBef>
                <a:spcPts val="55"/>
              </a:spcBef>
            </a:pPr>
            <a:r>
              <a:rPr sz="2600" dirty="0">
                <a:solidFill>
                  <a:srgbClr val="FF3300"/>
                </a:solidFill>
                <a:latin typeface="Symbol"/>
                <a:cs typeface="Symbol"/>
              </a:rPr>
              <a:t></a:t>
            </a:r>
            <a:r>
              <a:rPr sz="2600" spc="-10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3300"/>
                </a:solidFill>
                <a:latin typeface="Calibri"/>
                <a:cs typeface="Calibri"/>
              </a:rPr>
              <a:t>positive</a:t>
            </a:r>
            <a:r>
              <a:rPr sz="2600" b="1" spc="-6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3300"/>
                </a:solidFill>
                <a:latin typeface="Calibri"/>
                <a:cs typeface="Calibri"/>
              </a:rPr>
              <a:t>constants</a:t>
            </a:r>
            <a:r>
              <a:rPr sz="2600" b="1" spc="-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2550" b="1" baseline="-21241" dirty="0">
                <a:solidFill>
                  <a:srgbClr val="FF3300"/>
                </a:solidFill>
                <a:latin typeface="Calibri"/>
                <a:cs typeface="Calibri"/>
              </a:rPr>
              <a:t>1</a:t>
            </a:r>
            <a:r>
              <a:rPr sz="2600" b="1" dirty="0">
                <a:solidFill>
                  <a:srgbClr val="FF3300"/>
                </a:solidFill>
                <a:latin typeface="Calibri"/>
                <a:cs typeface="Calibri"/>
              </a:rPr>
              <a:t>,</a:t>
            </a:r>
            <a:r>
              <a:rPr sz="2600" b="1" spc="-3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2550" b="1" baseline="-21241" dirty="0">
                <a:solidFill>
                  <a:srgbClr val="FF3300"/>
                </a:solidFill>
                <a:latin typeface="Calibri"/>
                <a:cs typeface="Calibri"/>
              </a:rPr>
              <a:t>2</a:t>
            </a:r>
            <a:r>
              <a:rPr sz="2600" b="1" dirty="0">
                <a:solidFill>
                  <a:srgbClr val="FF3300"/>
                </a:solidFill>
                <a:latin typeface="Calibri"/>
                <a:cs typeface="Calibri"/>
              </a:rPr>
              <a:t>,</a:t>
            </a:r>
            <a:r>
              <a:rPr sz="2600" b="1" spc="-3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3300"/>
                </a:solidFill>
                <a:latin typeface="Calibri"/>
                <a:cs typeface="Calibri"/>
              </a:rPr>
              <a:t>and</a:t>
            </a:r>
            <a:r>
              <a:rPr sz="2600" b="1" spc="-3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i="1" spc="-25" dirty="0">
                <a:solidFill>
                  <a:srgbClr val="FF3300"/>
                </a:solidFill>
                <a:latin typeface="Calibri"/>
                <a:cs typeface="Calibri"/>
              </a:rPr>
              <a:t>n</a:t>
            </a:r>
            <a:r>
              <a:rPr sz="2550" b="1" spc="-37" baseline="-21241" dirty="0">
                <a:solidFill>
                  <a:srgbClr val="FF3300"/>
                </a:solidFill>
                <a:latin typeface="Calibri"/>
                <a:cs typeface="Calibri"/>
              </a:rPr>
              <a:t>0,</a:t>
            </a:r>
            <a:endParaRPr sz="2550" baseline="-21241">
              <a:latin typeface="Calibri"/>
              <a:cs typeface="Calibri"/>
            </a:endParaRPr>
          </a:p>
          <a:p>
            <a:pPr marL="90805">
              <a:lnSpc>
                <a:spcPts val="3110"/>
              </a:lnSpc>
            </a:pPr>
            <a:r>
              <a:rPr sz="2600" b="1" dirty="0">
                <a:solidFill>
                  <a:srgbClr val="CC0000"/>
                </a:solidFill>
                <a:latin typeface="Calibri"/>
                <a:cs typeface="Calibri"/>
              </a:rPr>
              <a:t>such</a:t>
            </a:r>
            <a:r>
              <a:rPr sz="2600" b="1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/>
                <a:cs typeface="Calibri"/>
              </a:rPr>
              <a:t>that</a:t>
            </a:r>
            <a:r>
              <a:rPr sz="2600" b="1" spc="-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C0000"/>
                </a:solidFill>
                <a:latin typeface="Symbol"/>
                <a:cs typeface="Symbol"/>
              </a:rPr>
              <a:t></a:t>
            </a:r>
            <a:r>
              <a:rPr sz="1800" b="1" i="1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1800" b="1" i="1" spc="-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C0000"/>
                </a:solidFill>
                <a:latin typeface="Symbol"/>
                <a:cs typeface="Symbol"/>
              </a:rPr>
              <a:t></a:t>
            </a:r>
            <a:r>
              <a:rPr sz="1800" spc="3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25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1800" b="1" spc="-37" baseline="-20833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sz="1800" spc="-25" dirty="0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645"/>
              </a:spcBef>
              <a:tabLst>
                <a:tab pos="2835910" algn="l"/>
              </a:tabLst>
            </a:pP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22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sz="2200" b="1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6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600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550" b="1" baseline="-2124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600" b="1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6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550" b="1" spc="-15" baseline="-21241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600" b="1" i="1" spc="-1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b="1" i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75"/>
              </a:spcBef>
            </a:pPr>
            <a:r>
              <a:rPr sz="3000" b="1" spc="-5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016" y="4418368"/>
            <a:ext cx="5663565" cy="155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458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libri"/>
                <a:cs typeface="Calibri"/>
              </a:rPr>
              <a:t>Intuitively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rate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growth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i="1" spc="-2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b="1" i="1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)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C0000"/>
                </a:solidFill>
                <a:latin typeface="Calibri"/>
                <a:cs typeface="Calibri"/>
              </a:rPr>
              <a:t>asymptotically</a:t>
            </a:r>
            <a:r>
              <a:rPr sz="2400" b="1" i="1" spc="-5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Calibri"/>
                <a:cs typeface="Calibri"/>
              </a:rPr>
              <a:t>tight</a:t>
            </a:r>
            <a:r>
              <a:rPr sz="2400" b="1" i="1" spc="-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Calibri"/>
                <a:cs typeface="Calibri"/>
              </a:rPr>
              <a:t>bound</a:t>
            </a:r>
            <a:r>
              <a:rPr sz="2400" b="1" i="1" spc="-4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f</a:t>
            </a:r>
            <a:r>
              <a:rPr sz="2400" b="1" spc="-20" dirty="0">
                <a:latin typeface="Calibri"/>
                <a:cs typeface="Calibri"/>
              </a:rPr>
              <a:t>(</a:t>
            </a:r>
            <a:r>
              <a:rPr sz="2400" b="1" i="1" spc="-20" dirty="0">
                <a:latin typeface="Calibri"/>
                <a:cs typeface="Calibri"/>
              </a:rPr>
              <a:t>n</a:t>
            </a:r>
            <a:r>
              <a:rPr sz="2400" b="1" spc="-2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2444" y="1984325"/>
            <a:ext cx="4030591" cy="36575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D3CE9-2889-12F8-47DA-F9D6FFFF9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3059D-362C-569F-A527-277863737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261" rIns="0" bIns="0" rtlCol="0">
            <a:spAutoFit/>
          </a:bodyPr>
          <a:lstStyle/>
          <a:p>
            <a:pPr marL="244983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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25" dirty="0"/>
              <a:t>-</a:t>
            </a:r>
            <a:r>
              <a:rPr spc="-10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63" y="3866070"/>
            <a:ext cx="5801360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3780" algn="just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libri"/>
                <a:cs typeface="Calibri"/>
              </a:rPr>
              <a:t>Intuitively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whose </a:t>
            </a:r>
            <a:r>
              <a:rPr sz="2400" i="1" dirty="0">
                <a:latin typeface="Calibri"/>
                <a:cs typeface="Calibri"/>
              </a:rPr>
              <a:t>rate</a:t>
            </a:r>
            <a:r>
              <a:rPr sz="2400" i="1" spc="175" dirty="0">
                <a:latin typeface="Calibri"/>
                <a:cs typeface="Calibri"/>
              </a:rPr>
              <a:t> 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170" dirty="0">
                <a:latin typeface="Calibri"/>
                <a:cs typeface="Calibri"/>
              </a:rPr>
              <a:t>  </a:t>
            </a:r>
            <a:r>
              <a:rPr sz="2400" i="1" dirty="0">
                <a:latin typeface="Calibri"/>
                <a:cs typeface="Calibri"/>
              </a:rPr>
              <a:t>growth</a:t>
            </a:r>
            <a:r>
              <a:rPr sz="2400" i="1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i="1" spc="-2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1225"/>
              </a:spcBef>
            </a:pPr>
            <a:r>
              <a:rPr sz="2600" b="1" i="1" dirty="0">
                <a:latin typeface="Calibri"/>
                <a:cs typeface="Calibri"/>
              </a:rPr>
              <a:t>g</a:t>
            </a:r>
            <a:r>
              <a:rPr sz="2600" b="1" dirty="0">
                <a:latin typeface="Calibri"/>
                <a:cs typeface="Calibri"/>
              </a:rPr>
              <a:t>(</a:t>
            </a:r>
            <a:r>
              <a:rPr sz="2600" b="1" i="1" dirty="0">
                <a:latin typeface="Calibri"/>
                <a:cs typeface="Calibri"/>
              </a:rPr>
              <a:t>n</a:t>
            </a:r>
            <a:r>
              <a:rPr sz="2600" b="1" dirty="0">
                <a:latin typeface="Calibri"/>
                <a:cs typeface="Calibri"/>
              </a:rPr>
              <a:t>)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is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i="1" spc="-10" dirty="0">
                <a:solidFill>
                  <a:srgbClr val="CC0000"/>
                </a:solidFill>
                <a:latin typeface="Calibri"/>
                <a:cs typeface="Calibri"/>
              </a:rPr>
              <a:t>asymptotic</a:t>
            </a:r>
            <a:r>
              <a:rPr sz="2600" b="1" i="1" spc="-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C0000"/>
                </a:solidFill>
                <a:latin typeface="Calibri"/>
                <a:cs typeface="Calibri"/>
              </a:rPr>
              <a:t>lower</a:t>
            </a:r>
            <a:r>
              <a:rPr sz="2600" b="1" i="1" spc="-5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C0000"/>
                </a:solidFill>
                <a:latin typeface="Calibri"/>
                <a:cs typeface="Calibri"/>
              </a:rPr>
              <a:t>bound</a:t>
            </a:r>
            <a:r>
              <a:rPr sz="2600" b="1" i="1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for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i="1" spc="-10" dirty="0">
                <a:latin typeface="Calibri"/>
                <a:cs typeface="Calibri"/>
              </a:rPr>
              <a:t>f</a:t>
            </a:r>
            <a:r>
              <a:rPr sz="2600" b="1" spc="-10" dirty="0">
                <a:latin typeface="Calibri"/>
                <a:cs typeface="Calibri"/>
              </a:rPr>
              <a:t>(</a:t>
            </a:r>
            <a:r>
              <a:rPr sz="2600" b="1" i="1" spc="-10" dirty="0">
                <a:latin typeface="Calibri"/>
                <a:cs typeface="Calibri"/>
              </a:rPr>
              <a:t>n</a:t>
            </a:r>
            <a:r>
              <a:rPr sz="2600" b="1" spc="-10" dirty="0">
                <a:latin typeface="Calibri"/>
                <a:cs typeface="Calibri"/>
              </a:rPr>
              <a:t>).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6289" y="1831771"/>
            <a:ext cx="4029004" cy="33527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4800" y="1752600"/>
            <a:ext cx="4870450" cy="189865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600" dirty="0">
                <a:solidFill>
                  <a:srgbClr val="4F81BD"/>
                </a:solidFill>
                <a:latin typeface="Symbol"/>
                <a:cs typeface="Symbol"/>
              </a:rPr>
              <a:t></a:t>
            </a:r>
            <a:r>
              <a:rPr sz="2600" b="1" dirty="0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4F81BD"/>
                </a:solidFill>
                <a:latin typeface="Calibri"/>
                <a:cs typeface="Calibri"/>
              </a:rPr>
              <a:t>))</a:t>
            </a:r>
            <a:r>
              <a:rPr sz="2600" b="1" spc="-6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F81BD"/>
                </a:solidFill>
                <a:latin typeface="Calibri"/>
                <a:cs typeface="Calibri"/>
              </a:rPr>
              <a:t>=</a:t>
            </a:r>
            <a:r>
              <a:rPr sz="2600" b="1" spc="-4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r>
              <a:rPr sz="2600" b="1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6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5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90805" marR="120650">
              <a:lnSpc>
                <a:spcPts val="3100"/>
              </a:lnSpc>
              <a:spcBef>
                <a:spcPts val="175"/>
              </a:spcBef>
            </a:pPr>
            <a:r>
              <a:rPr sz="2600" dirty="0">
                <a:solidFill>
                  <a:srgbClr val="FF3300"/>
                </a:solidFill>
                <a:latin typeface="Symbol"/>
                <a:cs typeface="Symbol"/>
              </a:rPr>
              <a:t></a:t>
            </a:r>
            <a:r>
              <a:rPr sz="2600" spc="-10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3300"/>
                </a:solidFill>
                <a:latin typeface="Calibri"/>
                <a:cs typeface="Calibri"/>
              </a:rPr>
              <a:t>positive</a:t>
            </a:r>
            <a:r>
              <a:rPr sz="2600" b="1" spc="-5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3300"/>
                </a:solidFill>
                <a:latin typeface="Calibri"/>
                <a:cs typeface="Calibri"/>
              </a:rPr>
              <a:t>constants</a:t>
            </a:r>
            <a:r>
              <a:rPr sz="2600" b="1" spc="-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2600" b="1" i="1" spc="-3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3300"/>
                </a:solidFill>
                <a:latin typeface="Calibri"/>
                <a:cs typeface="Calibri"/>
              </a:rPr>
              <a:t>and</a:t>
            </a:r>
            <a:r>
              <a:rPr sz="2600" b="1" spc="-2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FF3300"/>
                </a:solidFill>
                <a:latin typeface="Calibri"/>
                <a:cs typeface="Calibri"/>
              </a:rPr>
              <a:t>n</a:t>
            </a:r>
            <a:r>
              <a:rPr sz="2550" b="1" baseline="-21241" dirty="0">
                <a:solidFill>
                  <a:srgbClr val="FF3300"/>
                </a:solidFill>
                <a:latin typeface="Calibri"/>
                <a:cs typeface="Calibri"/>
              </a:rPr>
              <a:t>0,</a:t>
            </a:r>
            <a:r>
              <a:rPr sz="2550" b="1" spc="247" baseline="-21241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C0000"/>
                </a:solidFill>
                <a:latin typeface="Calibri"/>
                <a:cs typeface="Calibri"/>
              </a:rPr>
              <a:t>such </a:t>
            </a:r>
            <a:r>
              <a:rPr sz="2600" b="1" dirty="0">
                <a:solidFill>
                  <a:srgbClr val="CC0000"/>
                </a:solidFill>
                <a:latin typeface="Calibri"/>
                <a:cs typeface="Calibri"/>
              </a:rPr>
              <a:t>that</a:t>
            </a:r>
            <a:r>
              <a:rPr sz="2600" b="1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C0000"/>
                </a:solidFill>
                <a:latin typeface="Symbol"/>
                <a:cs typeface="Symbol"/>
              </a:rPr>
              <a:t></a:t>
            </a:r>
            <a:r>
              <a:rPr sz="1800" b="1" i="1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1800" b="1" i="1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C0000"/>
                </a:solidFill>
                <a:latin typeface="Symbol"/>
                <a:cs typeface="Symbol"/>
              </a:rPr>
              <a:t></a:t>
            </a:r>
            <a:r>
              <a:rPr sz="1800" spc="3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25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1800" b="1" spc="-37" baseline="-20833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sz="1800" spc="-25" dirty="0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490"/>
              </a:spcBef>
            </a:pP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22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sz="2200" b="1" spc="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6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6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800" b="1" i="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800" b="1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6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800" b="1" i="1" spc="-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3000" b="1" spc="-2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230883"/>
            <a:ext cx="84861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For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),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define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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i="1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)),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big-</a:t>
            </a:r>
            <a:r>
              <a:rPr sz="2600" dirty="0">
                <a:latin typeface="Calibri"/>
                <a:cs typeface="Calibri"/>
              </a:rPr>
              <a:t>Omega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set: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012721-DA95-6A76-03BE-107BD510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0B1A0-732E-EF20-721E-5AD15A85C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91" y="60702"/>
            <a:ext cx="2478599" cy="498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7515" y="1298041"/>
            <a:ext cx="2677795" cy="4810760"/>
            <a:chOff x="3507515" y="1298041"/>
            <a:chExt cx="2677795" cy="4810760"/>
          </a:xfrm>
        </p:grpSpPr>
        <p:sp>
          <p:nvSpPr>
            <p:cNvPr id="3" name="object 3"/>
            <p:cNvSpPr/>
            <p:nvPr/>
          </p:nvSpPr>
          <p:spPr>
            <a:xfrm>
              <a:off x="3886278" y="4313688"/>
              <a:ext cx="2286000" cy="1782445"/>
            </a:xfrm>
            <a:custGeom>
              <a:avLst/>
              <a:gdLst/>
              <a:ahLst/>
              <a:cxnLst/>
              <a:rect l="l" t="t" r="r" b="b"/>
              <a:pathLst>
                <a:path w="2286000" h="1782445">
                  <a:moveTo>
                    <a:pt x="1341963" y="0"/>
                  </a:moveTo>
                  <a:lnTo>
                    <a:pt x="971517" y="1100391"/>
                  </a:lnTo>
                  <a:lnTo>
                    <a:pt x="903103" y="1104142"/>
                  </a:lnTo>
                  <a:lnTo>
                    <a:pt x="836148" y="1109083"/>
                  </a:lnTo>
                  <a:lnTo>
                    <a:pt x="770786" y="1115178"/>
                  </a:lnTo>
                  <a:lnTo>
                    <a:pt x="707147" y="1122392"/>
                  </a:lnTo>
                  <a:lnTo>
                    <a:pt x="645363" y="1130686"/>
                  </a:lnTo>
                  <a:lnTo>
                    <a:pt x="585567" y="1140025"/>
                  </a:lnTo>
                  <a:lnTo>
                    <a:pt x="527890" y="1150373"/>
                  </a:lnTo>
                  <a:lnTo>
                    <a:pt x="472464" y="1161693"/>
                  </a:lnTo>
                  <a:lnTo>
                    <a:pt x="419421" y="1173949"/>
                  </a:lnTo>
                  <a:lnTo>
                    <a:pt x="368892" y="1187103"/>
                  </a:lnTo>
                  <a:lnTo>
                    <a:pt x="321010" y="1201121"/>
                  </a:lnTo>
                  <a:lnTo>
                    <a:pt x="275907" y="1215965"/>
                  </a:lnTo>
                  <a:lnTo>
                    <a:pt x="233714" y="1231599"/>
                  </a:lnTo>
                  <a:lnTo>
                    <a:pt x="194563" y="1247986"/>
                  </a:lnTo>
                  <a:lnTo>
                    <a:pt x="158586" y="1265090"/>
                  </a:lnTo>
                  <a:lnTo>
                    <a:pt x="96683" y="1301304"/>
                  </a:lnTo>
                  <a:lnTo>
                    <a:pt x="49058" y="1339950"/>
                  </a:lnTo>
                  <a:lnTo>
                    <a:pt x="15909" y="1382196"/>
                  </a:lnTo>
                  <a:lnTo>
                    <a:pt x="555" y="1426202"/>
                  </a:lnTo>
                  <a:lnTo>
                    <a:pt x="0" y="1447996"/>
                  </a:lnTo>
                  <a:lnTo>
                    <a:pt x="4042" y="1469579"/>
                  </a:lnTo>
                  <a:lnTo>
                    <a:pt x="25474" y="1511893"/>
                  </a:lnTo>
                  <a:lnTo>
                    <a:pt x="63959" y="1552707"/>
                  </a:lnTo>
                  <a:lnTo>
                    <a:pt x="118603" y="1591586"/>
                  </a:lnTo>
                  <a:lnTo>
                    <a:pt x="188513" y="1628096"/>
                  </a:lnTo>
                  <a:lnTo>
                    <a:pt x="228913" y="1645326"/>
                  </a:lnTo>
                  <a:lnTo>
                    <a:pt x="272794" y="1661800"/>
                  </a:lnTo>
                  <a:lnTo>
                    <a:pt x="320046" y="1677465"/>
                  </a:lnTo>
                  <a:lnTo>
                    <a:pt x="370555" y="1692264"/>
                  </a:lnTo>
                  <a:lnTo>
                    <a:pt x="424211" y="1706145"/>
                  </a:lnTo>
                  <a:lnTo>
                    <a:pt x="480901" y="1719053"/>
                  </a:lnTo>
                  <a:lnTo>
                    <a:pt x="540514" y="1730932"/>
                  </a:lnTo>
                  <a:lnTo>
                    <a:pt x="602938" y="1741729"/>
                  </a:lnTo>
                  <a:lnTo>
                    <a:pt x="668062" y="1751390"/>
                  </a:lnTo>
                  <a:lnTo>
                    <a:pt x="735774" y="1759860"/>
                  </a:lnTo>
                  <a:lnTo>
                    <a:pt x="805962" y="1767084"/>
                  </a:lnTo>
                  <a:lnTo>
                    <a:pt x="878515" y="1773008"/>
                  </a:lnTo>
                  <a:lnTo>
                    <a:pt x="942034" y="1776982"/>
                  </a:lnTo>
                  <a:lnTo>
                    <a:pt x="1005452" y="1779853"/>
                  </a:lnTo>
                  <a:lnTo>
                    <a:pt x="1068653" y="1781641"/>
                  </a:lnTo>
                  <a:lnTo>
                    <a:pt x="1131520" y="1782369"/>
                  </a:lnTo>
                  <a:lnTo>
                    <a:pt x="1193937" y="1782059"/>
                  </a:lnTo>
                  <a:lnTo>
                    <a:pt x="1255789" y="1780730"/>
                  </a:lnTo>
                  <a:lnTo>
                    <a:pt x="1316958" y="1778406"/>
                  </a:lnTo>
                  <a:lnTo>
                    <a:pt x="1377329" y="1775107"/>
                  </a:lnTo>
                  <a:lnTo>
                    <a:pt x="1436785" y="1770856"/>
                  </a:lnTo>
                  <a:lnTo>
                    <a:pt x="1495211" y="1765672"/>
                  </a:lnTo>
                  <a:lnTo>
                    <a:pt x="1552490" y="1759579"/>
                  </a:lnTo>
                  <a:lnTo>
                    <a:pt x="1608506" y="1752596"/>
                  </a:lnTo>
                  <a:lnTo>
                    <a:pt x="1663142" y="1744747"/>
                  </a:lnTo>
                  <a:lnTo>
                    <a:pt x="1716283" y="1736052"/>
                  </a:lnTo>
                  <a:lnTo>
                    <a:pt x="1767812" y="1726532"/>
                  </a:lnTo>
                  <a:lnTo>
                    <a:pt x="1817613" y="1716210"/>
                  </a:lnTo>
                  <a:lnTo>
                    <a:pt x="1865570" y="1705106"/>
                  </a:lnTo>
                  <a:lnTo>
                    <a:pt x="1911566" y="1693243"/>
                  </a:lnTo>
                  <a:lnTo>
                    <a:pt x="1955486" y="1680641"/>
                  </a:lnTo>
                  <a:lnTo>
                    <a:pt x="1997214" y="1667322"/>
                  </a:lnTo>
                  <a:lnTo>
                    <a:pt x="2036632" y="1653307"/>
                  </a:lnTo>
                  <a:lnTo>
                    <a:pt x="2073626" y="1638619"/>
                  </a:lnTo>
                  <a:lnTo>
                    <a:pt x="2139872" y="1607305"/>
                  </a:lnTo>
                  <a:lnTo>
                    <a:pt x="2195024" y="1573553"/>
                  </a:lnTo>
                  <a:lnTo>
                    <a:pt x="2238151" y="1537535"/>
                  </a:lnTo>
                  <a:lnTo>
                    <a:pt x="2269936" y="1496626"/>
                  </a:lnTo>
                  <a:lnTo>
                    <a:pt x="2285289" y="1452620"/>
                  </a:lnTo>
                  <a:lnTo>
                    <a:pt x="2285845" y="1430826"/>
                  </a:lnTo>
                  <a:lnTo>
                    <a:pt x="2281803" y="1409243"/>
                  </a:lnTo>
                  <a:lnTo>
                    <a:pt x="2260370" y="1366930"/>
                  </a:lnTo>
                  <a:lnTo>
                    <a:pt x="2221885" y="1326116"/>
                  </a:lnTo>
                  <a:lnTo>
                    <a:pt x="2167241" y="1287236"/>
                  </a:lnTo>
                  <a:lnTo>
                    <a:pt x="2097332" y="1250726"/>
                  </a:lnTo>
                  <a:lnTo>
                    <a:pt x="2056932" y="1233496"/>
                  </a:lnTo>
                  <a:lnTo>
                    <a:pt x="2013050" y="1217022"/>
                  </a:lnTo>
                  <a:lnTo>
                    <a:pt x="1965799" y="1201358"/>
                  </a:lnTo>
                  <a:lnTo>
                    <a:pt x="1915289" y="1186558"/>
                  </a:lnTo>
                  <a:lnTo>
                    <a:pt x="1861634" y="1172677"/>
                  </a:lnTo>
                  <a:lnTo>
                    <a:pt x="1804944" y="1159770"/>
                  </a:lnTo>
                  <a:lnTo>
                    <a:pt x="1745331" y="1147890"/>
                  </a:lnTo>
                  <a:lnTo>
                    <a:pt x="1682906" y="1137093"/>
                  </a:lnTo>
                  <a:lnTo>
                    <a:pt x="1617782" y="1127432"/>
                  </a:lnTo>
                  <a:lnTo>
                    <a:pt x="1550070" y="1118962"/>
                  </a:lnTo>
                  <a:lnTo>
                    <a:pt x="1479882" y="1111738"/>
                  </a:lnTo>
                  <a:lnTo>
                    <a:pt x="1407330" y="1105814"/>
                  </a:lnTo>
                  <a:lnTo>
                    <a:pt x="134196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278" y="4313688"/>
              <a:ext cx="2286000" cy="1782445"/>
            </a:xfrm>
            <a:custGeom>
              <a:avLst/>
              <a:gdLst/>
              <a:ahLst/>
              <a:cxnLst/>
              <a:rect l="l" t="t" r="r" b="b"/>
              <a:pathLst>
                <a:path w="2286000" h="1782445">
                  <a:moveTo>
                    <a:pt x="1341963" y="0"/>
                  </a:moveTo>
                  <a:lnTo>
                    <a:pt x="1407330" y="1105814"/>
                  </a:lnTo>
                  <a:lnTo>
                    <a:pt x="1479882" y="1111738"/>
                  </a:lnTo>
                  <a:lnTo>
                    <a:pt x="1550070" y="1118962"/>
                  </a:lnTo>
                  <a:lnTo>
                    <a:pt x="1617782" y="1127432"/>
                  </a:lnTo>
                  <a:lnTo>
                    <a:pt x="1682906" y="1137093"/>
                  </a:lnTo>
                  <a:lnTo>
                    <a:pt x="1745331" y="1147890"/>
                  </a:lnTo>
                  <a:lnTo>
                    <a:pt x="1804944" y="1159770"/>
                  </a:lnTo>
                  <a:lnTo>
                    <a:pt x="1861634" y="1172677"/>
                  </a:lnTo>
                  <a:lnTo>
                    <a:pt x="1915289" y="1186558"/>
                  </a:lnTo>
                  <a:lnTo>
                    <a:pt x="1965799" y="1201358"/>
                  </a:lnTo>
                  <a:lnTo>
                    <a:pt x="2013050" y="1217022"/>
                  </a:lnTo>
                  <a:lnTo>
                    <a:pt x="2056932" y="1233496"/>
                  </a:lnTo>
                  <a:lnTo>
                    <a:pt x="2097332" y="1250726"/>
                  </a:lnTo>
                  <a:lnTo>
                    <a:pt x="2134139" y="1268658"/>
                  </a:lnTo>
                  <a:lnTo>
                    <a:pt x="2196527" y="1306407"/>
                  </a:lnTo>
                  <a:lnTo>
                    <a:pt x="2243204" y="1346308"/>
                  </a:lnTo>
                  <a:lnTo>
                    <a:pt x="2273274" y="1387926"/>
                  </a:lnTo>
                  <a:lnTo>
                    <a:pt x="2285845" y="1430826"/>
                  </a:lnTo>
                  <a:lnTo>
                    <a:pt x="2285289" y="1452620"/>
                  </a:lnTo>
                  <a:lnTo>
                    <a:pt x="2269936" y="1496626"/>
                  </a:lnTo>
                  <a:lnTo>
                    <a:pt x="2238151" y="1537535"/>
                  </a:lnTo>
                  <a:lnTo>
                    <a:pt x="2195024" y="1573553"/>
                  </a:lnTo>
                  <a:lnTo>
                    <a:pt x="2139872" y="1607305"/>
                  </a:lnTo>
                  <a:lnTo>
                    <a:pt x="2073626" y="1638619"/>
                  </a:lnTo>
                  <a:lnTo>
                    <a:pt x="2036632" y="1653307"/>
                  </a:lnTo>
                  <a:lnTo>
                    <a:pt x="1997214" y="1667322"/>
                  </a:lnTo>
                  <a:lnTo>
                    <a:pt x="1955486" y="1680641"/>
                  </a:lnTo>
                  <a:lnTo>
                    <a:pt x="1911566" y="1693243"/>
                  </a:lnTo>
                  <a:lnTo>
                    <a:pt x="1865570" y="1705106"/>
                  </a:lnTo>
                  <a:lnTo>
                    <a:pt x="1817613" y="1716210"/>
                  </a:lnTo>
                  <a:lnTo>
                    <a:pt x="1767812" y="1726532"/>
                  </a:lnTo>
                  <a:lnTo>
                    <a:pt x="1716283" y="1736052"/>
                  </a:lnTo>
                  <a:lnTo>
                    <a:pt x="1663142" y="1744747"/>
                  </a:lnTo>
                  <a:lnTo>
                    <a:pt x="1608506" y="1752596"/>
                  </a:lnTo>
                  <a:lnTo>
                    <a:pt x="1552490" y="1759579"/>
                  </a:lnTo>
                  <a:lnTo>
                    <a:pt x="1495211" y="1765672"/>
                  </a:lnTo>
                  <a:lnTo>
                    <a:pt x="1436785" y="1770856"/>
                  </a:lnTo>
                  <a:lnTo>
                    <a:pt x="1377329" y="1775107"/>
                  </a:lnTo>
                  <a:lnTo>
                    <a:pt x="1316958" y="1778406"/>
                  </a:lnTo>
                  <a:lnTo>
                    <a:pt x="1255789" y="1780730"/>
                  </a:lnTo>
                  <a:lnTo>
                    <a:pt x="1193937" y="1782059"/>
                  </a:lnTo>
                  <a:lnTo>
                    <a:pt x="1131520" y="1782369"/>
                  </a:lnTo>
                  <a:lnTo>
                    <a:pt x="1068653" y="1781641"/>
                  </a:lnTo>
                  <a:lnTo>
                    <a:pt x="1005452" y="1779853"/>
                  </a:lnTo>
                  <a:lnTo>
                    <a:pt x="942034" y="1776982"/>
                  </a:lnTo>
                  <a:lnTo>
                    <a:pt x="878515" y="1773008"/>
                  </a:lnTo>
                  <a:lnTo>
                    <a:pt x="805962" y="1767084"/>
                  </a:lnTo>
                  <a:lnTo>
                    <a:pt x="735774" y="1759860"/>
                  </a:lnTo>
                  <a:lnTo>
                    <a:pt x="668062" y="1751390"/>
                  </a:lnTo>
                  <a:lnTo>
                    <a:pt x="602938" y="1741729"/>
                  </a:lnTo>
                  <a:lnTo>
                    <a:pt x="540514" y="1730932"/>
                  </a:lnTo>
                  <a:lnTo>
                    <a:pt x="480901" y="1719053"/>
                  </a:lnTo>
                  <a:lnTo>
                    <a:pt x="424211" y="1706145"/>
                  </a:lnTo>
                  <a:lnTo>
                    <a:pt x="370555" y="1692264"/>
                  </a:lnTo>
                  <a:lnTo>
                    <a:pt x="320046" y="1677465"/>
                  </a:lnTo>
                  <a:lnTo>
                    <a:pt x="272794" y="1661800"/>
                  </a:lnTo>
                  <a:lnTo>
                    <a:pt x="228913" y="1645326"/>
                  </a:lnTo>
                  <a:lnTo>
                    <a:pt x="188513" y="1628096"/>
                  </a:lnTo>
                  <a:lnTo>
                    <a:pt x="151705" y="1610165"/>
                  </a:lnTo>
                  <a:lnTo>
                    <a:pt x="89317" y="1572416"/>
                  </a:lnTo>
                  <a:lnTo>
                    <a:pt x="42641" y="1532514"/>
                  </a:lnTo>
                  <a:lnTo>
                    <a:pt x="12571" y="1490896"/>
                  </a:lnTo>
                  <a:lnTo>
                    <a:pt x="0" y="1447996"/>
                  </a:lnTo>
                  <a:lnTo>
                    <a:pt x="555" y="1426202"/>
                  </a:lnTo>
                  <a:lnTo>
                    <a:pt x="15909" y="1382196"/>
                  </a:lnTo>
                  <a:lnTo>
                    <a:pt x="49058" y="1339950"/>
                  </a:lnTo>
                  <a:lnTo>
                    <a:pt x="96683" y="1301304"/>
                  </a:lnTo>
                  <a:lnTo>
                    <a:pt x="158586" y="1265090"/>
                  </a:lnTo>
                  <a:lnTo>
                    <a:pt x="194563" y="1247986"/>
                  </a:lnTo>
                  <a:lnTo>
                    <a:pt x="233714" y="1231599"/>
                  </a:lnTo>
                  <a:lnTo>
                    <a:pt x="275907" y="1215965"/>
                  </a:lnTo>
                  <a:lnTo>
                    <a:pt x="321010" y="1201121"/>
                  </a:lnTo>
                  <a:lnTo>
                    <a:pt x="368892" y="1187103"/>
                  </a:lnTo>
                  <a:lnTo>
                    <a:pt x="419421" y="1173949"/>
                  </a:lnTo>
                  <a:lnTo>
                    <a:pt x="472464" y="1161693"/>
                  </a:lnTo>
                  <a:lnTo>
                    <a:pt x="527890" y="1150373"/>
                  </a:lnTo>
                  <a:lnTo>
                    <a:pt x="585567" y="1140025"/>
                  </a:lnTo>
                  <a:lnTo>
                    <a:pt x="645363" y="1130686"/>
                  </a:lnTo>
                  <a:lnTo>
                    <a:pt x="707147" y="1122392"/>
                  </a:lnTo>
                  <a:lnTo>
                    <a:pt x="770786" y="1115178"/>
                  </a:lnTo>
                  <a:lnTo>
                    <a:pt x="836148" y="1109083"/>
                  </a:lnTo>
                  <a:lnTo>
                    <a:pt x="903103" y="1104142"/>
                  </a:lnTo>
                  <a:lnTo>
                    <a:pt x="971517" y="1100391"/>
                  </a:lnTo>
                  <a:lnTo>
                    <a:pt x="1341963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515" y="1298041"/>
              <a:ext cx="2654295" cy="298762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35762" y="1221854"/>
            <a:ext cx="2654300" cy="4810760"/>
            <a:chOff x="535762" y="1221854"/>
            <a:chExt cx="2654300" cy="4810760"/>
          </a:xfrm>
        </p:grpSpPr>
        <p:sp>
          <p:nvSpPr>
            <p:cNvPr id="7" name="object 7"/>
            <p:cNvSpPr/>
            <p:nvPr/>
          </p:nvSpPr>
          <p:spPr>
            <a:xfrm>
              <a:off x="762045" y="4165023"/>
              <a:ext cx="2133600" cy="1855470"/>
            </a:xfrm>
            <a:custGeom>
              <a:avLst/>
              <a:gdLst/>
              <a:ahLst/>
              <a:cxnLst/>
              <a:rect l="l" t="t" r="r" b="b"/>
              <a:pathLst>
                <a:path w="2133600" h="1855470">
                  <a:moveTo>
                    <a:pt x="1397953" y="0"/>
                  </a:moveTo>
                  <a:lnTo>
                    <a:pt x="958546" y="1018743"/>
                  </a:lnTo>
                  <a:lnTo>
                    <a:pt x="894199" y="1022095"/>
                  </a:lnTo>
                  <a:lnTo>
                    <a:pt x="831032" y="1026926"/>
                  </a:lnTo>
                  <a:lnTo>
                    <a:pt x="769173" y="1033195"/>
                  </a:lnTo>
                  <a:lnTo>
                    <a:pt x="708751" y="1040860"/>
                  </a:lnTo>
                  <a:lnTo>
                    <a:pt x="649893" y="1049877"/>
                  </a:lnTo>
                  <a:lnTo>
                    <a:pt x="592729" y="1060206"/>
                  </a:lnTo>
                  <a:lnTo>
                    <a:pt x="537388" y="1071803"/>
                  </a:lnTo>
                  <a:lnTo>
                    <a:pt x="483996" y="1084628"/>
                  </a:lnTo>
                  <a:lnTo>
                    <a:pt x="432684" y="1098637"/>
                  </a:lnTo>
                  <a:lnTo>
                    <a:pt x="383579" y="1113789"/>
                  </a:lnTo>
                  <a:lnTo>
                    <a:pt x="336810" y="1130042"/>
                  </a:lnTo>
                  <a:lnTo>
                    <a:pt x="292505" y="1147354"/>
                  </a:lnTo>
                  <a:lnTo>
                    <a:pt x="250794" y="1165682"/>
                  </a:lnTo>
                  <a:lnTo>
                    <a:pt x="211803" y="1184985"/>
                  </a:lnTo>
                  <a:lnTo>
                    <a:pt x="175662" y="1205220"/>
                  </a:lnTo>
                  <a:lnTo>
                    <a:pt x="142500" y="1226345"/>
                  </a:lnTo>
                  <a:lnTo>
                    <a:pt x="85624" y="1271098"/>
                  </a:lnTo>
                  <a:lnTo>
                    <a:pt x="42203" y="1318907"/>
                  </a:lnTo>
                  <a:lnTo>
                    <a:pt x="12081" y="1372361"/>
                  </a:lnTo>
                  <a:lnTo>
                    <a:pt x="0" y="1425659"/>
                  </a:lnTo>
                  <a:lnTo>
                    <a:pt x="485" y="1452078"/>
                  </a:lnTo>
                  <a:lnTo>
                    <a:pt x="14028" y="1504116"/>
                  </a:lnTo>
                  <a:lnTo>
                    <a:pt x="43695" y="1554630"/>
                  </a:lnTo>
                  <a:lnTo>
                    <a:pt x="88720" y="1603072"/>
                  </a:lnTo>
                  <a:lnTo>
                    <a:pt x="148336" y="1648896"/>
                  </a:lnTo>
                  <a:lnTo>
                    <a:pt x="183376" y="1670654"/>
                  </a:lnTo>
                  <a:lnTo>
                    <a:pt x="221776" y="1691553"/>
                  </a:lnTo>
                  <a:lnTo>
                    <a:pt x="263441" y="1711523"/>
                  </a:lnTo>
                  <a:lnTo>
                    <a:pt x="308274" y="1730496"/>
                  </a:lnTo>
                  <a:lnTo>
                    <a:pt x="356180" y="1748404"/>
                  </a:lnTo>
                  <a:lnTo>
                    <a:pt x="407063" y="1765178"/>
                  </a:lnTo>
                  <a:lnTo>
                    <a:pt x="460827" y="1780750"/>
                  </a:lnTo>
                  <a:lnTo>
                    <a:pt x="517376" y="1795052"/>
                  </a:lnTo>
                  <a:lnTo>
                    <a:pt x="576614" y="1808015"/>
                  </a:lnTo>
                  <a:lnTo>
                    <a:pt x="638446" y="1819570"/>
                  </a:lnTo>
                  <a:lnTo>
                    <a:pt x="702775" y="1829649"/>
                  </a:lnTo>
                  <a:lnTo>
                    <a:pt x="769507" y="1838185"/>
                  </a:lnTo>
                  <a:lnTo>
                    <a:pt x="828117" y="1844174"/>
                  </a:lnTo>
                  <a:lnTo>
                    <a:pt x="886800" y="1848814"/>
                  </a:lnTo>
                  <a:lnTo>
                    <a:pt x="945446" y="1852130"/>
                  </a:lnTo>
                  <a:lnTo>
                    <a:pt x="1003941" y="1854146"/>
                  </a:lnTo>
                  <a:lnTo>
                    <a:pt x="1062176" y="1854885"/>
                  </a:lnTo>
                  <a:lnTo>
                    <a:pt x="1120038" y="1854372"/>
                  </a:lnTo>
                  <a:lnTo>
                    <a:pt x="1177415" y="1852631"/>
                  </a:lnTo>
                  <a:lnTo>
                    <a:pt x="1234196" y="1849686"/>
                  </a:lnTo>
                  <a:lnTo>
                    <a:pt x="1290270" y="1845561"/>
                  </a:lnTo>
                  <a:lnTo>
                    <a:pt x="1345525" y="1840280"/>
                  </a:lnTo>
                  <a:lnTo>
                    <a:pt x="1399849" y="1833868"/>
                  </a:lnTo>
                  <a:lnTo>
                    <a:pt x="1453130" y="1826349"/>
                  </a:lnTo>
                  <a:lnTo>
                    <a:pt x="1505258" y="1817746"/>
                  </a:lnTo>
                  <a:lnTo>
                    <a:pt x="1556120" y="1808084"/>
                  </a:lnTo>
                  <a:lnTo>
                    <a:pt x="1605605" y="1797386"/>
                  </a:lnTo>
                  <a:lnTo>
                    <a:pt x="1653601" y="1785678"/>
                  </a:lnTo>
                  <a:lnTo>
                    <a:pt x="1699997" y="1772983"/>
                  </a:lnTo>
                  <a:lnTo>
                    <a:pt x="1744681" y="1759325"/>
                  </a:lnTo>
                  <a:lnTo>
                    <a:pt x="1787542" y="1744729"/>
                  </a:lnTo>
                  <a:lnTo>
                    <a:pt x="1828467" y="1729218"/>
                  </a:lnTo>
                  <a:lnTo>
                    <a:pt x="1867346" y="1712817"/>
                  </a:lnTo>
                  <a:lnTo>
                    <a:pt x="1904067" y="1695549"/>
                  </a:lnTo>
                  <a:lnTo>
                    <a:pt x="1938518" y="1677440"/>
                  </a:lnTo>
                  <a:lnTo>
                    <a:pt x="2000165" y="1638790"/>
                  </a:lnTo>
                  <a:lnTo>
                    <a:pt x="2051393" y="1597062"/>
                  </a:lnTo>
                  <a:lnTo>
                    <a:pt x="2091310" y="1552447"/>
                  </a:lnTo>
                  <a:lnTo>
                    <a:pt x="2121432" y="1498994"/>
                  </a:lnTo>
                  <a:lnTo>
                    <a:pt x="2133513" y="1445695"/>
                  </a:lnTo>
                  <a:lnTo>
                    <a:pt x="2133028" y="1419275"/>
                  </a:lnTo>
                  <a:lnTo>
                    <a:pt x="2119485" y="1367236"/>
                  </a:lnTo>
                  <a:lnTo>
                    <a:pt x="2089817" y="1316721"/>
                  </a:lnTo>
                  <a:lnTo>
                    <a:pt x="2044791" y="1268278"/>
                  </a:lnTo>
                  <a:lnTo>
                    <a:pt x="1985175" y="1222454"/>
                  </a:lnTo>
                  <a:lnTo>
                    <a:pt x="1950134" y="1200695"/>
                  </a:lnTo>
                  <a:lnTo>
                    <a:pt x="1911734" y="1179797"/>
                  </a:lnTo>
                  <a:lnTo>
                    <a:pt x="1870068" y="1159826"/>
                  </a:lnTo>
                  <a:lnTo>
                    <a:pt x="1825235" y="1140853"/>
                  </a:lnTo>
                  <a:lnTo>
                    <a:pt x="1777328" y="1122945"/>
                  </a:lnTo>
                  <a:lnTo>
                    <a:pt x="1726444" y="1106171"/>
                  </a:lnTo>
                  <a:lnTo>
                    <a:pt x="1672680" y="1090600"/>
                  </a:lnTo>
                  <a:lnTo>
                    <a:pt x="1616130" y="1076298"/>
                  </a:lnTo>
                  <a:lnTo>
                    <a:pt x="1556890" y="1063337"/>
                  </a:lnTo>
                  <a:lnTo>
                    <a:pt x="1495057" y="1051782"/>
                  </a:lnTo>
                  <a:lnTo>
                    <a:pt x="1430726" y="1041704"/>
                  </a:lnTo>
                  <a:lnTo>
                    <a:pt x="1363994" y="1033170"/>
                  </a:lnTo>
                  <a:lnTo>
                    <a:pt x="139795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45" y="4165023"/>
              <a:ext cx="2133600" cy="1855470"/>
            </a:xfrm>
            <a:custGeom>
              <a:avLst/>
              <a:gdLst/>
              <a:ahLst/>
              <a:cxnLst/>
              <a:rect l="l" t="t" r="r" b="b"/>
              <a:pathLst>
                <a:path w="2133600" h="1855470">
                  <a:moveTo>
                    <a:pt x="1397953" y="0"/>
                  </a:moveTo>
                  <a:lnTo>
                    <a:pt x="1363994" y="1033170"/>
                  </a:lnTo>
                  <a:lnTo>
                    <a:pt x="1430726" y="1041704"/>
                  </a:lnTo>
                  <a:lnTo>
                    <a:pt x="1495057" y="1051782"/>
                  </a:lnTo>
                  <a:lnTo>
                    <a:pt x="1556890" y="1063337"/>
                  </a:lnTo>
                  <a:lnTo>
                    <a:pt x="1616130" y="1076298"/>
                  </a:lnTo>
                  <a:lnTo>
                    <a:pt x="1672680" y="1090600"/>
                  </a:lnTo>
                  <a:lnTo>
                    <a:pt x="1726444" y="1106171"/>
                  </a:lnTo>
                  <a:lnTo>
                    <a:pt x="1777328" y="1122945"/>
                  </a:lnTo>
                  <a:lnTo>
                    <a:pt x="1825235" y="1140853"/>
                  </a:lnTo>
                  <a:lnTo>
                    <a:pt x="1870068" y="1159826"/>
                  </a:lnTo>
                  <a:lnTo>
                    <a:pt x="1911734" y="1179797"/>
                  </a:lnTo>
                  <a:lnTo>
                    <a:pt x="1950134" y="1200695"/>
                  </a:lnTo>
                  <a:lnTo>
                    <a:pt x="1985175" y="1222454"/>
                  </a:lnTo>
                  <a:lnTo>
                    <a:pt x="2016759" y="1245005"/>
                  </a:lnTo>
                  <a:lnTo>
                    <a:pt x="2069176" y="1292207"/>
                  </a:lnTo>
                  <a:lnTo>
                    <a:pt x="2106619" y="1341754"/>
                  </a:lnTo>
                  <a:lnTo>
                    <a:pt x="2128320" y="1393099"/>
                  </a:lnTo>
                  <a:lnTo>
                    <a:pt x="2133513" y="1445695"/>
                  </a:lnTo>
                  <a:lnTo>
                    <a:pt x="2129680" y="1472291"/>
                  </a:lnTo>
                  <a:lnTo>
                    <a:pt x="2108674" y="1525735"/>
                  </a:lnTo>
                  <a:lnTo>
                    <a:pt x="2072821" y="1575103"/>
                  </a:lnTo>
                  <a:lnTo>
                    <a:pt x="2027137" y="1618299"/>
                  </a:lnTo>
                  <a:lnTo>
                    <a:pt x="1970588" y="1658512"/>
                  </a:lnTo>
                  <a:lnTo>
                    <a:pt x="1904067" y="1695549"/>
                  </a:lnTo>
                  <a:lnTo>
                    <a:pt x="1867346" y="1712817"/>
                  </a:lnTo>
                  <a:lnTo>
                    <a:pt x="1828467" y="1729218"/>
                  </a:lnTo>
                  <a:lnTo>
                    <a:pt x="1787542" y="1744729"/>
                  </a:lnTo>
                  <a:lnTo>
                    <a:pt x="1744681" y="1759325"/>
                  </a:lnTo>
                  <a:lnTo>
                    <a:pt x="1699997" y="1772983"/>
                  </a:lnTo>
                  <a:lnTo>
                    <a:pt x="1653601" y="1785678"/>
                  </a:lnTo>
                  <a:lnTo>
                    <a:pt x="1605605" y="1797386"/>
                  </a:lnTo>
                  <a:lnTo>
                    <a:pt x="1556120" y="1808084"/>
                  </a:lnTo>
                  <a:lnTo>
                    <a:pt x="1505258" y="1817746"/>
                  </a:lnTo>
                  <a:lnTo>
                    <a:pt x="1453130" y="1826349"/>
                  </a:lnTo>
                  <a:lnTo>
                    <a:pt x="1399849" y="1833868"/>
                  </a:lnTo>
                  <a:lnTo>
                    <a:pt x="1345525" y="1840280"/>
                  </a:lnTo>
                  <a:lnTo>
                    <a:pt x="1290270" y="1845561"/>
                  </a:lnTo>
                  <a:lnTo>
                    <a:pt x="1234196" y="1849686"/>
                  </a:lnTo>
                  <a:lnTo>
                    <a:pt x="1177415" y="1852631"/>
                  </a:lnTo>
                  <a:lnTo>
                    <a:pt x="1120038" y="1854372"/>
                  </a:lnTo>
                  <a:lnTo>
                    <a:pt x="1062176" y="1854885"/>
                  </a:lnTo>
                  <a:lnTo>
                    <a:pt x="1003941" y="1854146"/>
                  </a:lnTo>
                  <a:lnTo>
                    <a:pt x="945446" y="1852130"/>
                  </a:lnTo>
                  <a:lnTo>
                    <a:pt x="886800" y="1848814"/>
                  </a:lnTo>
                  <a:lnTo>
                    <a:pt x="828117" y="1844174"/>
                  </a:lnTo>
                  <a:lnTo>
                    <a:pt x="769507" y="1838185"/>
                  </a:lnTo>
                  <a:lnTo>
                    <a:pt x="702775" y="1829649"/>
                  </a:lnTo>
                  <a:lnTo>
                    <a:pt x="638446" y="1819570"/>
                  </a:lnTo>
                  <a:lnTo>
                    <a:pt x="576614" y="1808015"/>
                  </a:lnTo>
                  <a:lnTo>
                    <a:pt x="517376" y="1795052"/>
                  </a:lnTo>
                  <a:lnTo>
                    <a:pt x="460827" y="1780750"/>
                  </a:lnTo>
                  <a:lnTo>
                    <a:pt x="407063" y="1765178"/>
                  </a:lnTo>
                  <a:lnTo>
                    <a:pt x="356180" y="1748404"/>
                  </a:lnTo>
                  <a:lnTo>
                    <a:pt x="308274" y="1730496"/>
                  </a:lnTo>
                  <a:lnTo>
                    <a:pt x="263441" y="1711523"/>
                  </a:lnTo>
                  <a:lnTo>
                    <a:pt x="221776" y="1691553"/>
                  </a:lnTo>
                  <a:lnTo>
                    <a:pt x="183376" y="1670654"/>
                  </a:lnTo>
                  <a:lnTo>
                    <a:pt x="148336" y="1648896"/>
                  </a:lnTo>
                  <a:lnTo>
                    <a:pt x="116752" y="1626346"/>
                  </a:lnTo>
                  <a:lnTo>
                    <a:pt x="64336" y="1579144"/>
                  </a:lnTo>
                  <a:lnTo>
                    <a:pt x="26894" y="1529598"/>
                  </a:lnTo>
                  <a:lnTo>
                    <a:pt x="5193" y="1478254"/>
                  </a:lnTo>
                  <a:lnTo>
                    <a:pt x="0" y="1425659"/>
                  </a:lnTo>
                  <a:lnTo>
                    <a:pt x="3833" y="1399064"/>
                  </a:lnTo>
                  <a:lnTo>
                    <a:pt x="24839" y="1345619"/>
                  </a:lnTo>
                  <a:lnTo>
                    <a:pt x="62167" y="1294642"/>
                  </a:lnTo>
                  <a:lnTo>
                    <a:pt x="112445" y="1248318"/>
                  </a:lnTo>
                  <a:lnTo>
                    <a:pt x="175662" y="1205220"/>
                  </a:lnTo>
                  <a:lnTo>
                    <a:pt x="211803" y="1184985"/>
                  </a:lnTo>
                  <a:lnTo>
                    <a:pt x="250794" y="1165682"/>
                  </a:lnTo>
                  <a:lnTo>
                    <a:pt x="292505" y="1147354"/>
                  </a:lnTo>
                  <a:lnTo>
                    <a:pt x="336810" y="1130042"/>
                  </a:lnTo>
                  <a:lnTo>
                    <a:pt x="383579" y="1113789"/>
                  </a:lnTo>
                  <a:lnTo>
                    <a:pt x="432684" y="1098637"/>
                  </a:lnTo>
                  <a:lnTo>
                    <a:pt x="483996" y="1084628"/>
                  </a:lnTo>
                  <a:lnTo>
                    <a:pt x="537388" y="1071803"/>
                  </a:lnTo>
                  <a:lnTo>
                    <a:pt x="592729" y="1060206"/>
                  </a:lnTo>
                  <a:lnTo>
                    <a:pt x="649893" y="1049877"/>
                  </a:lnTo>
                  <a:lnTo>
                    <a:pt x="708751" y="1040860"/>
                  </a:lnTo>
                  <a:lnTo>
                    <a:pt x="769173" y="1033195"/>
                  </a:lnTo>
                  <a:lnTo>
                    <a:pt x="831032" y="1026926"/>
                  </a:lnTo>
                  <a:lnTo>
                    <a:pt x="894199" y="1022095"/>
                  </a:lnTo>
                  <a:lnTo>
                    <a:pt x="958546" y="1018743"/>
                  </a:lnTo>
                  <a:lnTo>
                    <a:pt x="1397953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762" y="1221854"/>
              <a:ext cx="2654290" cy="29875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261" rIns="0" bIns="0" rtlCol="0">
            <a:spAutoFit/>
          </a:bodyPr>
          <a:lstStyle/>
          <a:p>
            <a:pPr marL="74295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</a:t>
            </a:r>
            <a:r>
              <a:rPr spc="-114" dirty="0"/>
              <a:t> </a:t>
            </a:r>
            <a:r>
              <a:rPr dirty="0"/>
              <a:t>Between</a:t>
            </a:r>
            <a:r>
              <a:rPr spc="-110" dirty="0"/>
              <a:t> </a:t>
            </a:r>
            <a:r>
              <a:rPr dirty="0">
                <a:latin typeface="Symbol"/>
                <a:cs typeface="Symbol"/>
              </a:rPr>
              <a:t></a:t>
            </a:r>
            <a:r>
              <a:rPr dirty="0"/>
              <a:t>,</a:t>
            </a:r>
            <a:r>
              <a:rPr spc="-120" dirty="0"/>
              <a:t> </a:t>
            </a:r>
            <a:r>
              <a:rPr i="1" dirty="0">
                <a:latin typeface="Calibri"/>
                <a:cs typeface="Calibri"/>
              </a:rPr>
              <a:t>O,</a:t>
            </a:r>
            <a:r>
              <a:rPr i="1" spc="-114" dirty="0">
                <a:latin typeface="Calibri"/>
                <a:cs typeface="Calibri"/>
              </a:rPr>
              <a:t> </a:t>
            </a:r>
            <a:r>
              <a:rPr spc="-50" dirty="0">
                <a:latin typeface="Symbol"/>
                <a:cs typeface="Symbol"/>
              </a:rPr>
              <a:t>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6555630" y="1374241"/>
            <a:ext cx="3058160" cy="4734560"/>
            <a:chOff x="6555630" y="1374241"/>
            <a:chExt cx="3058160" cy="47345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630" y="1374241"/>
              <a:ext cx="2654256" cy="29876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20441" y="4339178"/>
              <a:ext cx="1980564" cy="1757045"/>
            </a:xfrm>
            <a:custGeom>
              <a:avLst/>
              <a:gdLst/>
              <a:ahLst/>
              <a:cxnLst/>
              <a:rect l="l" t="t" r="r" b="b"/>
              <a:pathLst>
                <a:path w="1980565" h="1757045">
                  <a:moveTo>
                    <a:pt x="658723" y="0"/>
                  </a:moveTo>
                  <a:lnTo>
                    <a:pt x="712241" y="1010119"/>
                  </a:lnTo>
                  <a:lnTo>
                    <a:pt x="644986" y="1018690"/>
                  </a:lnTo>
                  <a:lnTo>
                    <a:pt x="580126" y="1028975"/>
                  </a:lnTo>
                  <a:lnTo>
                    <a:pt x="517822" y="1040898"/>
                  </a:lnTo>
                  <a:lnTo>
                    <a:pt x="458235" y="1054384"/>
                  </a:lnTo>
                  <a:lnTo>
                    <a:pt x="401528" y="1069360"/>
                  </a:lnTo>
                  <a:lnTo>
                    <a:pt x="347862" y="1085749"/>
                  </a:lnTo>
                  <a:lnTo>
                    <a:pt x="297399" y="1103477"/>
                  </a:lnTo>
                  <a:lnTo>
                    <a:pt x="250300" y="1122469"/>
                  </a:lnTo>
                  <a:lnTo>
                    <a:pt x="206728" y="1142650"/>
                  </a:lnTo>
                  <a:lnTo>
                    <a:pt x="166842" y="1163946"/>
                  </a:lnTo>
                  <a:lnTo>
                    <a:pt x="130806" y="1186282"/>
                  </a:lnTo>
                  <a:lnTo>
                    <a:pt x="98780" y="1209582"/>
                  </a:lnTo>
                  <a:lnTo>
                    <a:pt x="47408" y="1258776"/>
                  </a:lnTo>
                  <a:lnTo>
                    <a:pt x="14018" y="1310931"/>
                  </a:lnTo>
                  <a:lnTo>
                    <a:pt x="0" y="1363976"/>
                  </a:lnTo>
                  <a:lnTo>
                    <a:pt x="101" y="1389722"/>
                  </a:lnTo>
                  <a:lnTo>
                    <a:pt x="13493" y="1440071"/>
                  </a:lnTo>
                  <a:lnTo>
                    <a:pt x="43588" y="1488480"/>
                  </a:lnTo>
                  <a:lnTo>
                    <a:pt x="89329" y="1534453"/>
                  </a:lnTo>
                  <a:lnTo>
                    <a:pt x="149659" y="1577494"/>
                  </a:lnTo>
                  <a:lnTo>
                    <a:pt x="184965" y="1597759"/>
                  </a:lnTo>
                  <a:lnTo>
                    <a:pt x="223521" y="1617105"/>
                  </a:lnTo>
                  <a:lnTo>
                    <a:pt x="265197" y="1635469"/>
                  </a:lnTo>
                  <a:lnTo>
                    <a:pt x="309858" y="1652790"/>
                  </a:lnTo>
                  <a:lnTo>
                    <a:pt x="357375" y="1669005"/>
                  </a:lnTo>
                  <a:lnTo>
                    <a:pt x="407613" y="1684052"/>
                  </a:lnTo>
                  <a:lnTo>
                    <a:pt x="460442" y="1697869"/>
                  </a:lnTo>
                  <a:lnTo>
                    <a:pt x="515729" y="1710394"/>
                  </a:lnTo>
                  <a:lnTo>
                    <a:pt x="573341" y="1721566"/>
                  </a:lnTo>
                  <a:lnTo>
                    <a:pt x="633148" y="1731320"/>
                  </a:lnTo>
                  <a:lnTo>
                    <a:pt x="695015" y="1739597"/>
                  </a:lnTo>
                  <a:lnTo>
                    <a:pt x="758813" y="1746333"/>
                  </a:lnTo>
                  <a:lnTo>
                    <a:pt x="824407" y="1751467"/>
                  </a:lnTo>
                  <a:lnTo>
                    <a:pt x="891667" y="1754936"/>
                  </a:lnTo>
                  <a:lnTo>
                    <a:pt x="956685" y="1756620"/>
                  </a:lnTo>
                  <a:lnTo>
                    <a:pt x="1020994" y="1756682"/>
                  </a:lnTo>
                  <a:lnTo>
                    <a:pt x="1084451" y="1755165"/>
                  </a:lnTo>
                  <a:lnTo>
                    <a:pt x="1146913" y="1752117"/>
                  </a:lnTo>
                  <a:lnTo>
                    <a:pt x="1208238" y="1747581"/>
                  </a:lnTo>
                  <a:lnTo>
                    <a:pt x="1268283" y="1741602"/>
                  </a:lnTo>
                  <a:lnTo>
                    <a:pt x="1326904" y="1734226"/>
                  </a:lnTo>
                  <a:lnTo>
                    <a:pt x="1383959" y="1725497"/>
                  </a:lnTo>
                  <a:lnTo>
                    <a:pt x="1439306" y="1715460"/>
                  </a:lnTo>
                  <a:lnTo>
                    <a:pt x="1492800" y="1704160"/>
                  </a:lnTo>
                  <a:lnTo>
                    <a:pt x="1544300" y="1691643"/>
                  </a:lnTo>
                  <a:lnTo>
                    <a:pt x="1593662" y="1677952"/>
                  </a:lnTo>
                  <a:lnTo>
                    <a:pt x="1640744" y="1663134"/>
                  </a:lnTo>
                  <a:lnTo>
                    <a:pt x="1685403" y="1647233"/>
                  </a:lnTo>
                  <a:lnTo>
                    <a:pt x="1727495" y="1630294"/>
                  </a:lnTo>
                  <a:lnTo>
                    <a:pt x="1766879" y="1612361"/>
                  </a:lnTo>
                  <a:lnTo>
                    <a:pt x="1803410" y="1593481"/>
                  </a:lnTo>
                  <a:lnTo>
                    <a:pt x="1836947" y="1573697"/>
                  </a:lnTo>
                  <a:lnTo>
                    <a:pt x="1894465" y="1531600"/>
                  </a:lnTo>
                  <a:lnTo>
                    <a:pt x="1938290" y="1486430"/>
                  </a:lnTo>
                  <a:lnTo>
                    <a:pt x="1967279" y="1438547"/>
                  </a:lnTo>
                  <a:lnTo>
                    <a:pt x="1980322" y="1387657"/>
                  </a:lnTo>
                  <a:lnTo>
                    <a:pt x="1980219" y="1361912"/>
                  </a:lnTo>
                  <a:lnTo>
                    <a:pt x="1966826" y="1311566"/>
                  </a:lnTo>
                  <a:lnTo>
                    <a:pt x="1936730" y="1263158"/>
                  </a:lnTo>
                  <a:lnTo>
                    <a:pt x="1890989" y="1217185"/>
                  </a:lnTo>
                  <a:lnTo>
                    <a:pt x="1830659" y="1174145"/>
                  </a:lnTo>
                  <a:lnTo>
                    <a:pt x="1795353" y="1153879"/>
                  </a:lnTo>
                  <a:lnTo>
                    <a:pt x="1756797" y="1134533"/>
                  </a:lnTo>
                  <a:lnTo>
                    <a:pt x="1715122" y="1116169"/>
                  </a:lnTo>
                  <a:lnTo>
                    <a:pt x="1670461" y="1098848"/>
                  </a:lnTo>
                  <a:lnTo>
                    <a:pt x="1622945" y="1082633"/>
                  </a:lnTo>
                  <a:lnTo>
                    <a:pt x="1572707" y="1067586"/>
                  </a:lnTo>
                  <a:lnTo>
                    <a:pt x="1519879" y="1053769"/>
                  </a:lnTo>
                  <a:lnTo>
                    <a:pt x="1464593" y="1041245"/>
                  </a:lnTo>
                  <a:lnTo>
                    <a:pt x="1406981" y="1030074"/>
                  </a:lnTo>
                  <a:lnTo>
                    <a:pt x="1347175" y="1020320"/>
                  </a:lnTo>
                  <a:lnTo>
                    <a:pt x="1285307" y="1012044"/>
                  </a:lnTo>
                  <a:lnTo>
                    <a:pt x="1221510" y="1005308"/>
                  </a:lnTo>
                  <a:lnTo>
                    <a:pt x="1155916" y="1000176"/>
                  </a:lnTo>
                  <a:lnTo>
                    <a:pt x="1088656" y="996708"/>
                  </a:lnTo>
                  <a:lnTo>
                    <a:pt x="658723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441" y="4339178"/>
              <a:ext cx="1980564" cy="1757045"/>
            </a:xfrm>
            <a:custGeom>
              <a:avLst/>
              <a:gdLst/>
              <a:ahLst/>
              <a:cxnLst/>
              <a:rect l="l" t="t" r="r" b="b"/>
              <a:pathLst>
                <a:path w="1980565" h="1757045">
                  <a:moveTo>
                    <a:pt x="658723" y="0"/>
                  </a:moveTo>
                  <a:lnTo>
                    <a:pt x="1088656" y="996708"/>
                  </a:lnTo>
                  <a:lnTo>
                    <a:pt x="1155916" y="1000176"/>
                  </a:lnTo>
                  <a:lnTo>
                    <a:pt x="1221510" y="1005308"/>
                  </a:lnTo>
                  <a:lnTo>
                    <a:pt x="1285307" y="1012044"/>
                  </a:lnTo>
                  <a:lnTo>
                    <a:pt x="1347175" y="1020320"/>
                  </a:lnTo>
                  <a:lnTo>
                    <a:pt x="1406981" y="1030074"/>
                  </a:lnTo>
                  <a:lnTo>
                    <a:pt x="1464593" y="1041245"/>
                  </a:lnTo>
                  <a:lnTo>
                    <a:pt x="1519879" y="1053769"/>
                  </a:lnTo>
                  <a:lnTo>
                    <a:pt x="1572707" y="1067586"/>
                  </a:lnTo>
                  <a:lnTo>
                    <a:pt x="1622945" y="1082633"/>
                  </a:lnTo>
                  <a:lnTo>
                    <a:pt x="1670461" y="1098848"/>
                  </a:lnTo>
                  <a:lnTo>
                    <a:pt x="1715122" y="1116169"/>
                  </a:lnTo>
                  <a:lnTo>
                    <a:pt x="1756797" y="1134533"/>
                  </a:lnTo>
                  <a:lnTo>
                    <a:pt x="1795353" y="1153879"/>
                  </a:lnTo>
                  <a:lnTo>
                    <a:pt x="1830659" y="1174145"/>
                  </a:lnTo>
                  <a:lnTo>
                    <a:pt x="1862581" y="1195267"/>
                  </a:lnTo>
                  <a:lnTo>
                    <a:pt x="1915749" y="1239836"/>
                  </a:lnTo>
                  <a:lnTo>
                    <a:pt x="1953800" y="1287088"/>
                  </a:lnTo>
                  <a:lnTo>
                    <a:pt x="1975677" y="1336528"/>
                  </a:lnTo>
                  <a:lnTo>
                    <a:pt x="1980322" y="1387657"/>
                  </a:lnTo>
                  <a:lnTo>
                    <a:pt x="1975853" y="1413700"/>
                  </a:lnTo>
                  <a:lnTo>
                    <a:pt x="1954711" y="1462805"/>
                  </a:lnTo>
                  <a:lnTo>
                    <a:pt x="1918161" y="1509377"/>
                  </a:lnTo>
                  <a:lnTo>
                    <a:pt x="1867346" y="1553055"/>
                  </a:lnTo>
                  <a:lnTo>
                    <a:pt x="1803410" y="1593481"/>
                  </a:lnTo>
                  <a:lnTo>
                    <a:pt x="1766879" y="1612361"/>
                  </a:lnTo>
                  <a:lnTo>
                    <a:pt x="1727495" y="1630294"/>
                  </a:lnTo>
                  <a:lnTo>
                    <a:pt x="1685403" y="1647233"/>
                  </a:lnTo>
                  <a:lnTo>
                    <a:pt x="1640744" y="1663134"/>
                  </a:lnTo>
                  <a:lnTo>
                    <a:pt x="1593662" y="1677952"/>
                  </a:lnTo>
                  <a:lnTo>
                    <a:pt x="1544300" y="1691643"/>
                  </a:lnTo>
                  <a:lnTo>
                    <a:pt x="1492800" y="1704160"/>
                  </a:lnTo>
                  <a:lnTo>
                    <a:pt x="1439306" y="1715460"/>
                  </a:lnTo>
                  <a:lnTo>
                    <a:pt x="1383959" y="1725497"/>
                  </a:lnTo>
                  <a:lnTo>
                    <a:pt x="1326904" y="1734226"/>
                  </a:lnTo>
                  <a:lnTo>
                    <a:pt x="1268283" y="1741602"/>
                  </a:lnTo>
                  <a:lnTo>
                    <a:pt x="1208238" y="1747581"/>
                  </a:lnTo>
                  <a:lnTo>
                    <a:pt x="1146913" y="1752117"/>
                  </a:lnTo>
                  <a:lnTo>
                    <a:pt x="1084451" y="1755165"/>
                  </a:lnTo>
                  <a:lnTo>
                    <a:pt x="1020994" y="1756682"/>
                  </a:lnTo>
                  <a:lnTo>
                    <a:pt x="956685" y="1756620"/>
                  </a:lnTo>
                  <a:lnTo>
                    <a:pt x="891667" y="1754936"/>
                  </a:lnTo>
                  <a:lnTo>
                    <a:pt x="824407" y="1751467"/>
                  </a:lnTo>
                  <a:lnTo>
                    <a:pt x="758813" y="1746333"/>
                  </a:lnTo>
                  <a:lnTo>
                    <a:pt x="695015" y="1739597"/>
                  </a:lnTo>
                  <a:lnTo>
                    <a:pt x="633148" y="1731320"/>
                  </a:lnTo>
                  <a:lnTo>
                    <a:pt x="573341" y="1721566"/>
                  </a:lnTo>
                  <a:lnTo>
                    <a:pt x="515729" y="1710394"/>
                  </a:lnTo>
                  <a:lnTo>
                    <a:pt x="460442" y="1697869"/>
                  </a:lnTo>
                  <a:lnTo>
                    <a:pt x="407613" y="1684052"/>
                  </a:lnTo>
                  <a:lnTo>
                    <a:pt x="357375" y="1669005"/>
                  </a:lnTo>
                  <a:lnTo>
                    <a:pt x="309858" y="1652790"/>
                  </a:lnTo>
                  <a:lnTo>
                    <a:pt x="265197" y="1635469"/>
                  </a:lnTo>
                  <a:lnTo>
                    <a:pt x="223521" y="1617105"/>
                  </a:lnTo>
                  <a:lnTo>
                    <a:pt x="184965" y="1597759"/>
                  </a:lnTo>
                  <a:lnTo>
                    <a:pt x="149659" y="1577494"/>
                  </a:lnTo>
                  <a:lnTo>
                    <a:pt x="117736" y="1556371"/>
                  </a:lnTo>
                  <a:lnTo>
                    <a:pt x="64568" y="1511802"/>
                  </a:lnTo>
                  <a:lnTo>
                    <a:pt x="26518" y="1464549"/>
                  </a:lnTo>
                  <a:lnTo>
                    <a:pt x="4643" y="1415108"/>
                  </a:lnTo>
                  <a:lnTo>
                    <a:pt x="0" y="1363976"/>
                  </a:lnTo>
                  <a:lnTo>
                    <a:pt x="4470" y="1337932"/>
                  </a:lnTo>
                  <a:lnTo>
                    <a:pt x="28384" y="1284521"/>
                  </a:lnTo>
                  <a:lnTo>
                    <a:pt x="70927" y="1233772"/>
                  </a:lnTo>
                  <a:lnTo>
                    <a:pt x="130806" y="1186282"/>
                  </a:lnTo>
                  <a:lnTo>
                    <a:pt x="166842" y="1163946"/>
                  </a:lnTo>
                  <a:lnTo>
                    <a:pt x="206728" y="1142650"/>
                  </a:lnTo>
                  <a:lnTo>
                    <a:pt x="250300" y="1122469"/>
                  </a:lnTo>
                  <a:lnTo>
                    <a:pt x="297399" y="1103477"/>
                  </a:lnTo>
                  <a:lnTo>
                    <a:pt x="347862" y="1085749"/>
                  </a:lnTo>
                  <a:lnTo>
                    <a:pt x="401528" y="1069360"/>
                  </a:lnTo>
                  <a:lnTo>
                    <a:pt x="458235" y="1054384"/>
                  </a:lnTo>
                  <a:lnTo>
                    <a:pt x="517822" y="1040898"/>
                  </a:lnTo>
                  <a:lnTo>
                    <a:pt x="580126" y="1028975"/>
                  </a:lnTo>
                  <a:lnTo>
                    <a:pt x="644986" y="1018690"/>
                  </a:lnTo>
                  <a:lnTo>
                    <a:pt x="712241" y="1010119"/>
                  </a:lnTo>
                  <a:lnTo>
                    <a:pt x="658723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22140" y="5350255"/>
            <a:ext cx="14528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Asymptotic </a:t>
            </a:r>
            <a:r>
              <a:rPr sz="2000" b="1" dirty="0">
                <a:latin typeface="Calibri"/>
                <a:cs typeface="Calibri"/>
              </a:rPr>
              <a:t>upper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bound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Engineering</a:t>
            </a:r>
            <a:r>
              <a:rPr spc="-20" dirty="0"/>
              <a:t> </a:t>
            </a:r>
            <a:r>
              <a:rPr dirty="0"/>
              <a:t>&amp; </a:t>
            </a:r>
            <a:r>
              <a:rPr spc="-10" dirty="0"/>
              <a:t>Technology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Ramaiah</a:t>
            </a:r>
            <a:r>
              <a:rPr spc="-40" dirty="0"/>
              <a:t> </a:t>
            </a:r>
            <a:r>
              <a:rPr dirty="0"/>
              <a:t>University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-40" dirty="0"/>
              <a:t> </a:t>
            </a:r>
            <a:r>
              <a:rPr spc="-10" dirty="0"/>
              <a:t>Sciences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45604" y="5274158"/>
            <a:ext cx="125984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Asymptotic </a:t>
            </a:r>
            <a:r>
              <a:rPr sz="2000" b="1" dirty="0">
                <a:latin typeface="Calibri"/>
                <a:cs typeface="Calibri"/>
              </a:rPr>
              <a:t>tight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bound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7340" y="5350255"/>
            <a:ext cx="13728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Asymptotic </a:t>
            </a:r>
            <a:r>
              <a:rPr sz="2000" b="1" dirty="0">
                <a:latin typeface="Calibri"/>
                <a:cs typeface="Calibri"/>
              </a:rPr>
              <a:t>lower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bound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565AA6-4F69-067B-5EF5-5DC4418ED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6236689"/>
            <a:ext cx="759372" cy="6411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C4FC92-AF0C-E75E-A746-B28BB592D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40" y="60702"/>
            <a:ext cx="1968150" cy="396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1248</Words>
  <Application>Microsoft Office PowerPoint</Application>
  <PresentationFormat>A4 Paper (210x297 mm)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Black</vt:lpstr>
      <vt:lpstr>Arial MT</vt:lpstr>
      <vt:lpstr>Calibri</vt:lpstr>
      <vt:lpstr>Symbol</vt:lpstr>
      <vt:lpstr>Times New Roman</vt:lpstr>
      <vt:lpstr>Office Theme</vt:lpstr>
      <vt:lpstr>Asymptotic Analysis</vt:lpstr>
      <vt:lpstr>Session Objectives</vt:lpstr>
      <vt:lpstr>Session Contents</vt:lpstr>
      <vt:lpstr>Asymptotic complexity of algorithms</vt:lpstr>
      <vt:lpstr>Asymptotic Notation</vt:lpstr>
      <vt:lpstr>O-notation</vt:lpstr>
      <vt:lpstr>-notation</vt:lpstr>
      <vt:lpstr> -notation</vt:lpstr>
      <vt:lpstr>Relations Between , O, </vt:lpstr>
      <vt:lpstr>Relations Between , O, </vt:lpstr>
      <vt:lpstr>Properties</vt:lpstr>
      <vt:lpstr>Basic Efficiency Classes</vt:lpstr>
      <vt:lpstr>Practical Complexity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Mohammed Kaif</cp:lastModifiedBy>
  <cp:revision>1</cp:revision>
  <dcterms:created xsi:type="dcterms:W3CDTF">2025-02-17T07:34:16Z</dcterms:created>
  <dcterms:modified xsi:type="dcterms:W3CDTF">2025-02-17T07:47:48Z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2025-02-17T00:00:00Z</vt:filetime>
  </property>
  <property fmtid="{D5CDD505-2E9C-101B-9397-08002B2CF9AE}" pid="5" name="Producer">
    <vt:lpwstr>Adobe PDF Library 10.0</vt:lpwstr>
  </property>
</Properties>
</file>