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5.jpg" ContentType="image/jpg"/>
  <Override PartName="/ppt/media/image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49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9E6CB-2ECB-4C4B-8987-C50B0BB6486C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AD825-BB76-40ED-93AB-EDEE3ADC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5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52400"/>
          </a:xfrm>
          <a:custGeom>
            <a:avLst/>
            <a:gdLst/>
            <a:ahLst/>
            <a:cxnLst/>
            <a:rect l="l" t="t" r="r" b="b"/>
            <a:pathLst>
              <a:path w="12192000" h="152400">
                <a:moveTo>
                  <a:pt x="12192000" y="0"/>
                </a:moveTo>
                <a:lnTo>
                  <a:pt x="0" y="0"/>
                </a:lnTo>
                <a:lnTo>
                  <a:pt x="0" y="1524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24599"/>
            <a:ext cx="12192000" cy="533400"/>
          </a:xfrm>
          <a:custGeom>
            <a:avLst/>
            <a:gdLst/>
            <a:ahLst/>
            <a:cxnLst/>
            <a:rect l="l" t="t" r="r" b="b"/>
            <a:pathLst>
              <a:path w="12192000" h="533400">
                <a:moveTo>
                  <a:pt x="12192000" y="0"/>
                </a:moveTo>
                <a:lnTo>
                  <a:pt x="11723078" y="0"/>
                </a:lnTo>
                <a:lnTo>
                  <a:pt x="11723078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11723078" y="533400"/>
                </a:lnTo>
                <a:lnTo>
                  <a:pt x="12192000" y="533400"/>
                </a:lnTo>
                <a:lnTo>
                  <a:pt x="12192000" y="381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667" y="5909247"/>
            <a:ext cx="726183" cy="770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159513"/>
            <a:ext cx="10815319" cy="751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7609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226313"/>
            <a:ext cx="8941435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039" y="6712560"/>
            <a:ext cx="199834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559840" y="6712560"/>
            <a:ext cx="228980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2724" y="6399529"/>
            <a:ext cx="2832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858" y="2126873"/>
            <a:ext cx="7846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Design</a:t>
            </a:r>
            <a:r>
              <a:rPr sz="4400" spc="-60" dirty="0">
                <a:solidFill>
                  <a:srgbClr val="FF0000"/>
                </a:solidFill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4400" b="0" spc="-4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B050"/>
                </a:solidFill>
              </a:rPr>
              <a:t>Analysis</a:t>
            </a:r>
            <a:r>
              <a:rPr sz="4400" spc="-65" dirty="0">
                <a:solidFill>
                  <a:srgbClr val="00B050"/>
                </a:solidFill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sz="44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2060"/>
                </a:solidFill>
              </a:rPr>
              <a:t>Algorithms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B4973C-3DCE-951C-30F7-637888377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5739090"/>
            <a:ext cx="1330980" cy="1123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9C95C-C2B3-24BB-4ADC-700EDF91A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41" y="0"/>
            <a:ext cx="43529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5130" y="2126873"/>
            <a:ext cx="2220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</a:rPr>
              <a:t>Examples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4B4F2-D762-3DF3-4C66-D5000F85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B3F98-270A-0D38-6B41-82C87B5A8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To</a:t>
            </a:r>
            <a:r>
              <a:rPr spc="-65" dirty="0"/>
              <a:t> </a:t>
            </a:r>
            <a:r>
              <a:rPr dirty="0"/>
              <a:t>make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cup</a:t>
            </a:r>
            <a:r>
              <a:rPr spc="-6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20" dirty="0"/>
              <a:t>tea?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399" y="1547838"/>
            <a:ext cx="5513934" cy="33662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DA5C8-2A2E-7DEB-44EA-787E9AFA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C9CE7-755C-722F-5699-B7678EF32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To</a:t>
            </a:r>
            <a:r>
              <a:rPr spc="-65" dirty="0"/>
              <a:t> </a:t>
            </a:r>
            <a:r>
              <a:rPr dirty="0"/>
              <a:t>make</a:t>
            </a:r>
            <a:r>
              <a:rPr spc="-7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cup</a:t>
            </a:r>
            <a:r>
              <a:rPr spc="-6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25" dirty="0"/>
              <a:t>tea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393953"/>
            <a:ext cx="6152515" cy="2171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milk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kettle,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Boil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it,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leaves,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8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Add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sugar,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cup.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883189"/>
            <a:ext cx="1081151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882650" algn="l"/>
                <a:tab pos="2326005" algn="l"/>
                <a:tab pos="3289300" algn="l"/>
                <a:tab pos="4866640" algn="l"/>
                <a:tab pos="5361305" algn="l"/>
                <a:tab pos="6434455" algn="l"/>
                <a:tab pos="7312025" algn="l"/>
                <a:tab pos="8388350" algn="l"/>
                <a:tab pos="9581515" algn="l"/>
                <a:tab pos="10445750" algn="l"/>
              </a:tabLst>
            </a:pP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very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difficult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for</a:t>
            </a:r>
            <a:r>
              <a:rPr sz="3200" b="1" spc="28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50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machine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25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know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25" dirty="0">
                <a:solidFill>
                  <a:srgbClr val="0070C0"/>
                </a:solidFill>
                <a:latin typeface="Calibri"/>
                <a:cs typeface="Calibri"/>
              </a:rPr>
              <a:t>how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much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water,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milk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	</a:t>
            </a:r>
            <a:r>
              <a:rPr sz="3200" b="1" spc="-55" dirty="0">
                <a:solidFill>
                  <a:srgbClr val="0070C0"/>
                </a:solidFill>
                <a:latin typeface="Calibri"/>
                <a:cs typeface="Calibri"/>
              </a:rPr>
              <a:t>to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sz="32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added</a:t>
            </a:r>
            <a:r>
              <a:rPr sz="3200" b="1" spc="-5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etc.</a:t>
            </a:r>
            <a:r>
              <a:rPr sz="32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32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32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above</a:t>
            </a:r>
            <a:r>
              <a:rPr sz="3200" b="1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tea</a:t>
            </a:r>
            <a:r>
              <a:rPr sz="3200" b="1" spc="-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making</a:t>
            </a:r>
            <a:r>
              <a:rPr sz="32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algorithm.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027C4-4CAA-4750-BB6D-3DFEF7A91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B6BB5-1823-CD20-874D-4DFC0993B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Design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Analysis</a:t>
            </a:r>
            <a:r>
              <a:rPr spc="-8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solidFill>
                  <a:srgbClr val="00B0F0"/>
                </a:solidFill>
                <a:latin typeface="Calibri"/>
                <a:cs typeface="Calibri"/>
              </a:rPr>
              <a:t>Design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/>
              <a:t>Design</a:t>
            </a:r>
            <a:r>
              <a:rPr spc="-60" dirty="0"/>
              <a:t> </a:t>
            </a:r>
            <a:r>
              <a:rPr dirty="0"/>
              <a:t>algorithms</a:t>
            </a:r>
            <a:r>
              <a:rPr spc="-55" dirty="0"/>
              <a:t> </a:t>
            </a:r>
            <a:r>
              <a:rPr dirty="0"/>
              <a:t>which</a:t>
            </a:r>
            <a:r>
              <a:rPr spc="-75" dirty="0"/>
              <a:t> </a:t>
            </a:r>
            <a:r>
              <a:rPr spc="-10" dirty="0"/>
              <a:t>minimize</a:t>
            </a:r>
            <a:r>
              <a:rPr spc="-4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20" dirty="0"/>
              <a:t>cost</a:t>
            </a:r>
          </a:p>
          <a:p>
            <a:pPr>
              <a:lnSpc>
                <a:spcPct val="100000"/>
              </a:lnSpc>
              <a:spcBef>
                <a:spcPts val="1465"/>
              </a:spcBef>
              <a:buFont typeface="Arial MT"/>
              <a:buChar char="•"/>
            </a:pPr>
            <a:endParaRPr spc="-20" dirty="0"/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2115820" algn="l"/>
                <a:tab pos="3580129" algn="l"/>
                <a:tab pos="4418330" algn="l"/>
                <a:tab pos="5379720" algn="l"/>
                <a:tab pos="6001385" algn="l"/>
                <a:tab pos="6693534" algn="l"/>
                <a:tab pos="8609330" algn="l"/>
              </a:tabLst>
            </a:pPr>
            <a:r>
              <a:rPr b="1" spc="-10" dirty="0">
                <a:solidFill>
                  <a:srgbClr val="00B050"/>
                </a:solidFill>
                <a:latin typeface="Calibri"/>
                <a:cs typeface="Calibri"/>
              </a:rPr>
              <a:t>Analysis</a:t>
            </a:r>
            <a:r>
              <a:rPr spc="-10" dirty="0">
                <a:solidFill>
                  <a:srgbClr val="000000"/>
                </a:solidFill>
              </a:rPr>
              <a:t>: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b="1" spc="-10" dirty="0">
                <a:solidFill>
                  <a:srgbClr val="E46C0A"/>
                </a:solidFill>
                <a:latin typeface="Calibri"/>
                <a:cs typeface="Calibri"/>
              </a:rPr>
              <a:t>predict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25" dirty="0">
                <a:solidFill>
                  <a:srgbClr val="E46C0A"/>
                </a:solidFill>
                <a:latin typeface="Calibri"/>
                <a:cs typeface="Calibri"/>
              </a:rPr>
              <a:t>the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20" dirty="0">
                <a:solidFill>
                  <a:srgbClr val="E46C0A"/>
                </a:solidFill>
                <a:latin typeface="Calibri"/>
                <a:cs typeface="Calibri"/>
              </a:rPr>
              <a:t>cost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25" dirty="0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25" dirty="0">
                <a:solidFill>
                  <a:srgbClr val="E46C0A"/>
                </a:solidFill>
                <a:latin typeface="Calibri"/>
                <a:cs typeface="Calibri"/>
              </a:rPr>
              <a:t>an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10" dirty="0">
                <a:solidFill>
                  <a:srgbClr val="E46C0A"/>
                </a:solidFill>
                <a:latin typeface="Calibri"/>
                <a:cs typeface="Calibri"/>
              </a:rPr>
              <a:t>algorithm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b="1" spc="-25" dirty="0">
                <a:solidFill>
                  <a:srgbClr val="E46C0A"/>
                </a:solidFill>
                <a:latin typeface="Calibri"/>
                <a:cs typeface="Calibri"/>
              </a:rPr>
              <a:t>in 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resources</a:t>
            </a:r>
            <a:r>
              <a:rPr b="1" spc="-8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E46C0A"/>
                </a:solidFill>
                <a:latin typeface="Calibri"/>
                <a:cs typeface="Calibri"/>
              </a:rPr>
              <a:t>and</a:t>
            </a:r>
            <a:r>
              <a:rPr b="1" spc="-8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E46C0A"/>
                </a:solidFill>
                <a:latin typeface="Calibri"/>
                <a:cs typeface="Calibri"/>
              </a:rPr>
              <a:t>performance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76322" y="239658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</a:tabLst>
            </a:pPr>
            <a:r>
              <a:rPr sz="3200" b="1" spc="-10" dirty="0">
                <a:solidFill>
                  <a:srgbClr val="E46C0A"/>
                </a:solidFill>
                <a:latin typeface="Calibri"/>
                <a:cs typeface="Calibri"/>
              </a:rPr>
              <a:t>terms</a:t>
            </a:r>
            <a:r>
              <a:rPr sz="3200" b="1" dirty="0">
                <a:solidFill>
                  <a:srgbClr val="E46C0A"/>
                </a:solidFill>
                <a:latin typeface="Calibri"/>
                <a:cs typeface="Calibri"/>
              </a:rPr>
              <a:t>	</a:t>
            </a:r>
            <a:r>
              <a:rPr sz="3200" b="1" spc="-25" dirty="0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4054323"/>
            <a:ext cx="8150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spc="-10" dirty="0">
                <a:solidFill>
                  <a:srgbClr val="7030A0"/>
                </a:solidFill>
                <a:latin typeface="Calibri"/>
                <a:cs typeface="Calibri"/>
              </a:rPr>
              <a:t>Algorithm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lang="en-US" sz="3200" b="1" spc="-10" dirty="0">
                <a:latin typeface="Calibri"/>
                <a:cs typeface="Calibri"/>
              </a:rPr>
              <a:t>Write optimal Algorithms.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A7AAA-E08D-115E-CD81-64F9D2660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B0594-ED40-1244-FF7F-C120FDD62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5902" y="4321947"/>
            <a:ext cx="47764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dirty="0">
                <a:solidFill>
                  <a:srgbClr val="7030A0"/>
                </a:solidFill>
                <a:latin typeface="Calibri"/>
                <a:cs typeface="Calibri"/>
              </a:rPr>
              <a:t>What</a:t>
            </a:r>
            <a:r>
              <a:rPr sz="4800" b="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z="4800" b="0" spc="-9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7030A0"/>
                </a:solidFill>
                <a:latin typeface="Calibri"/>
                <a:cs typeface="Calibri"/>
              </a:rPr>
              <a:t>Algorithm?</a:t>
            </a:r>
            <a:endParaRPr sz="4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192" y="1269175"/>
            <a:ext cx="2730006" cy="27275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868101-E33A-EF3C-0AA2-66A6286BB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5739090"/>
            <a:ext cx="1330980" cy="112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2C797-C9E4-2AF4-D2EA-D56484C0A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41" y="0"/>
            <a:ext cx="43529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spc="-9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36089" y="1123879"/>
            <a:ext cx="10815955" cy="467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5715" indent="-34163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comes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4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Persian</a:t>
            </a:r>
            <a:r>
              <a:rPr sz="2800" spc="48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author,</a:t>
            </a:r>
            <a:r>
              <a:rPr sz="2800" spc="495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FF0000"/>
                </a:solidFill>
                <a:latin typeface="Calibri"/>
                <a:cs typeface="Calibri"/>
              </a:rPr>
              <a:t>Abu 	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Ja’far</a:t>
            </a:r>
            <a:r>
              <a:rPr sz="2800" b="1" spc="1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Mohammed</a:t>
            </a:r>
            <a:r>
              <a:rPr sz="28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ibn</a:t>
            </a:r>
            <a:r>
              <a:rPr sz="2800" b="1" spc="1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Musa</a:t>
            </a:r>
            <a:r>
              <a:rPr sz="2800" b="1" spc="1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al</a:t>
            </a:r>
            <a:r>
              <a:rPr sz="28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Khowarizmi</a:t>
            </a:r>
            <a:r>
              <a:rPr sz="2800" b="1" spc="1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(c.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825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A.D.),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wrote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textbook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mathematics.</a:t>
            </a:r>
            <a:endParaRPr sz="2800">
              <a:latin typeface="Calibri"/>
              <a:cs typeface="Calibri"/>
            </a:endParaRPr>
          </a:p>
          <a:p>
            <a:pPr marL="354330" marR="5715" indent="-341630" algn="just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He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credited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2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providing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90" dirty="0">
                <a:latin typeface="Calibri"/>
                <a:cs typeface="Calibri"/>
              </a:rPr>
              <a:t>  </a:t>
            </a:r>
            <a:r>
              <a:rPr sz="2800" spc="-30" dirty="0">
                <a:latin typeface="Calibri"/>
                <a:cs typeface="Calibri"/>
              </a:rPr>
              <a:t>step-</a:t>
            </a:r>
            <a:r>
              <a:rPr sz="2800" spc="-25" dirty="0">
                <a:latin typeface="Calibri"/>
                <a:cs typeface="Calibri"/>
              </a:rPr>
              <a:t>by-</a:t>
            </a:r>
            <a:r>
              <a:rPr sz="2800" dirty="0">
                <a:latin typeface="Calibri"/>
                <a:cs typeface="Calibri"/>
              </a:rPr>
              <a:t>step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28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adding, 	</a:t>
            </a:r>
            <a:r>
              <a:rPr sz="2800" dirty="0">
                <a:latin typeface="Calibri"/>
                <a:cs typeface="Calibri"/>
              </a:rPr>
              <a:t>subtracting,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multiplying,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ordinary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numbers.</a:t>
            </a:r>
            <a:endParaRPr sz="2800">
              <a:latin typeface="Calibri"/>
              <a:cs typeface="Calibri"/>
            </a:endParaRPr>
          </a:p>
          <a:p>
            <a:pPr marL="353695" marR="5080" indent="-341630" algn="just">
              <a:lnSpc>
                <a:spcPct val="150000"/>
              </a:lnSpc>
              <a:spcBef>
                <a:spcPts val="67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written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Latin,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became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Algorismus,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which 	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CA9532-8569-6466-40EA-EA3C59D81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3EBC1-DC31-85D7-E755-21EF8510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0"/>
            <a:ext cx="2877766" cy="5793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History</a:t>
            </a:r>
            <a:r>
              <a:rPr spc="-95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6712" y="1150622"/>
            <a:ext cx="10815955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5080" indent="-34226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word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taken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special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significance</a:t>
            </a:r>
            <a:r>
              <a:rPr sz="3200" spc="5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computer </a:t>
            </a:r>
            <a:r>
              <a:rPr sz="3200" dirty="0">
                <a:latin typeface="Calibri"/>
                <a:cs typeface="Calibri"/>
              </a:rPr>
              <a:t>science,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“algorithm”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refer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solution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endParaRPr sz="3200">
              <a:latin typeface="Calibri"/>
              <a:cs typeface="Calibri"/>
            </a:endParaRPr>
          </a:p>
          <a:p>
            <a:pPr marL="354330" marR="5715" indent="-342265" algn="just">
              <a:lnSpc>
                <a:spcPct val="150000"/>
              </a:lnSpc>
              <a:spcBef>
                <a:spcPts val="765"/>
              </a:spcBef>
              <a:buFont typeface="Arial MT"/>
              <a:buChar char="•"/>
              <a:tabLst>
                <a:tab pos="356235" algn="l"/>
              </a:tabLst>
            </a:pPr>
            <a:r>
              <a:rPr sz="3200" dirty="0">
                <a:latin typeface="Calibri"/>
                <a:cs typeface="Calibri"/>
              </a:rPr>
              <a:t>Between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400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300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B.C.,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great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Greek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mathematician 	</a:t>
            </a:r>
            <a:r>
              <a:rPr sz="3200" dirty="0">
                <a:latin typeface="Calibri"/>
                <a:cs typeface="Calibri"/>
              </a:rPr>
              <a:t>Euclid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invented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algorithm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22A64-C54C-9B8F-C12B-1E369E4CB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7436A-047C-A8E8-71AA-CD54D826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5602" y="1260245"/>
            <a:ext cx="9772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C00000"/>
                </a:solidFill>
              </a:rPr>
              <a:t>Why</a:t>
            </a:r>
            <a:r>
              <a:rPr sz="4800" spc="-70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do</a:t>
            </a:r>
            <a:r>
              <a:rPr sz="4800" spc="-65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you</a:t>
            </a:r>
            <a:r>
              <a:rPr sz="4800" spc="-60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need</a:t>
            </a:r>
            <a:r>
              <a:rPr sz="4800" spc="-60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to</a:t>
            </a:r>
            <a:r>
              <a:rPr sz="4800" spc="-65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study</a:t>
            </a:r>
            <a:r>
              <a:rPr sz="4800" spc="-90" dirty="0">
                <a:solidFill>
                  <a:srgbClr val="C00000"/>
                </a:solidFill>
              </a:rPr>
              <a:t> </a:t>
            </a:r>
            <a:r>
              <a:rPr sz="4800" spc="-10" dirty="0">
                <a:solidFill>
                  <a:srgbClr val="C00000"/>
                </a:solidFill>
              </a:rPr>
              <a:t>algorithms?</a:t>
            </a:r>
            <a:endParaRPr sz="48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6565" y="2512720"/>
            <a:ext cx="2729917" cy="27275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739" y="6725260"/>
            <a:ext cx="1077722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© Ramaiah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Sc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nc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spc="-8486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05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r>
              <a:rPr sz="1050" spc="-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Technology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90824" y="6412229"/>
            <a:ext cx="11620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50" y="6712763"/>
            <a:ext cx="256413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©M.</a:t>
            </a:r>
            <a:r>
              <a:rPr sz="105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S.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Ramaiah</a:t>
            </a:r>
            <a:r>
              <a:rPr sz="105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05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05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FFFFFF"/>
                </a:solidFill>
                <a:latin typeface="Calibri"/>
                <a:cs typeface="Calibri"/>
              </a:rPr>
              <a:t>Applied</a:t>
            </a:r>
            <a:r>
              <a:rPr sz="105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Calibri"/>
                <a:cs typeface="Calibri"/>
              </a:rPr>
              <a:t>Sciences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4BD8EE4-E7B6-9835-1A05-243DDB9C959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lang="en-US" spc="-1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DFEE9C-1622-A9C1-DED4-E8AF6DCC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43BAE7-5575-97EF-8198-8ED609563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00" dirty="0"/>
              <a:t> </a:t>
            </a:r>
            <a:r>
              <a:rPr dirty="0"/>
              <a:t>do</a:t>
            </a:r>
            <a:r>
              <a:rPr spc="-105" dirty="0"/>
              <a:t> </a:t>
            </a:r>
            <a:r>
              <a:rPr dirty="0"/>
              <a:t>you</a:t>
            </a:r>
            <a:r>
              <a:rPr spc="-95" dirty="0"/>
              <a:t> </a:t>
            </a:r>
            <a:r>
              <a:rPr dirty="0"/>
              <a:t>need</a:t>
            </a:r>
            <a:r>
              <a:rPr spc="-10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study</a:t>
            </a:r>
            <a:r>
              <a:rPr spc="-85" dirty="0"/>
              <a:t> </a:t>
            </a:r>
            <a:r>
              <a:rPr spc="-10" dirty="0"/>
              <a:t>algorithms?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956321"/>
            <a:ext cx="10814050" cy="4676775"/>
          </a:xfrm>
          <a:prstGeom prst="rect">
            <a:avLst/>
          </a:prstGeom>
        </p:spPr>
        <p:txBody>
          <a:bodyPr vert="horz" wrap="square" lIns="0" tIns="2832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3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7030A0"/>
                </a:solidFill>
                <a:latin typeface="Calibri"/>
                <a:cs typeface="Calibri"/>
              </a:rPr>
              <a:t>Practical</a:t>
            </a:r>
            <a:r>
              <a:rPr sz="3200" b="1" spc="-114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7030A0"/>
                </a:solidFill>
                <a:latin typeface="Calibri"/>
                <a:cs typeface="Calibri"/>
              </a:rPr>
              <a:t>Reasons:</a:t>
            </a:r>
            <a:endParaRPr sz="3200">
              <a:latin typeface="Calibri"/>
              <a:cs typeface="Calibri"/>
            </a:endParaRPr>
          </a:p>
          <a:p>
            <a:pPr marL="754380" marR="5080" lvl="1" indent="-285115" algn="just">
              <a:lnSpc>
                <a:spcPct val="150000"/>
              </a:lnSpc>
              <a:spcBef>
                <a:spcPts val="17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sz="2800" spc="7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have</a:t>
            </a:r>
            <a:r>
              <a:rPr sz="2800" spc="6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800" spc="6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know</a:t>
            </a:r>
            <a:r>
              <a:rPr sz="2800" spc="70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2800" spc="7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standard</a:t>
            </a:r>
            <a:r>
              <a:rPr sz="2800" spc="6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set</a:t>
            </a:r>
            <a:r>
              <a:rPr sz="2800" spc="6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800" spc="75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important</a:t>
            </a:r>
            <a:r>
              <a:rPr sz="2800" spc="60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algorithms</a:t>
            </a:r>
            <a:r>
              <a:rPr sz="2800" spc="70" dirty="0">
                <a:solidFill>
                  <a:srgbClr val="00B050"/>
                </a:solidFill>
                <a:latin typeface="Calibri"/>
                <a:cs typeface="Calibri"/>
              </a:rPr>
              <a:t> 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from 	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different</a:t>
            </a:r>
            <a:r>
              <a:rPr sz="2800" spc="6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areas</a:t>
            </a:r>
            <a:r>
              <a:rPr sz="2800" spc="6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800" spc="67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computing;</a:t>
            </a:r>
            <a:r>
              <a:rPr sz="2800" spc="6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sz="2800" spc="6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addition,</a:t>
            </a:r>
            <a:r>
              <a:rPr sz="2800" spc="6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you</a:t>
            </a:r>
            <a:r>
              <a:rPr sz="2800" spc="6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should</a:t>
            </a:r>
            <a:r>
              <a:rPr sz="2800" spc="6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be</a:t>
            </a:r>
            <a:r>
              <a:rPr sz="2800" spc="6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able</a:t>
            </a:r>
            <a:r>
              <a:rPr sz="2800" spc="6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B050"/>
                </a:solidFill>
                <a:latin typeface="Calibri"/>
                <a:cs typeface="Calibri"/>
              </a:rPr>
              <a:t>to 	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design</a:t>
            </a:r>
            <a:r>
              <a:rPr sz="2800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new</a:t>
            </a:r>
            <a:r>
              <a:rPr sz="2800" spc="-5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algorithms</a:t>
            </a:r>
            <a:r>
              <a:rPr sz="2800" spc="-4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analyze</a:t>
            </a:r>
            <a:r>
              <a:rPr sz="2800" spc="-6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B050"/>
                </a:solidFill>
                <a:latin typeface="Calibri"/>
                <a:cs typeface="Calibri"/>
              </a:rPr>
              <a:t>their</a:t>
            </a:r>
            <a:r>
              <a:rPr sz="2800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efficiency.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b="1" dirty="0">
                <a:solidFill>
                  <a:srgbClr val="C00000"/>
                </a:solidFill>
                <a:latin typeface="Calibri"/>
                <a:cs typeface="Calibri"/>
              </a:rPr>
              <a:t>Theoretical</a:t>
            </a:r>
            <a:r>
              <a:rPr sz="3200" b="1" spc="-1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Calibri"/>
                <a:cs typeface="Calibri"/>
              </a:rPr>
              <a:t>Reasons:</a:t>
            </a:r>
            <a:endParaRPr sz="3200">
              <a:latin typeface="Calibri"/>
              <a:cs typeface="Calibri"/>
            </a:endParaRPr>
          </a:p>
          <a:p>
            <a:pPr marL="754380" marR="5715" lvl="1" indent="-285115" algn="just">
              <a:lnSpc>
                <a:spcPct val="150000"/>
              </a:lnSpc>
              <a:spcBef>
                <a:spcPts val="175"/>
              </a:spcBef>
              <a:buFont typeface="Arial MT"/>
              <a:buChar char="–"/>
              <a:tabLst>
                <a:tab pos="75755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sometimes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algorithmics,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recognized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cornerstone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science.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159E8-1414-ECEA-6F8A-6B7E18E32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2CEDE-0EDD-3381-50A5-597EC066C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00" dirty="0"/>
              <a:t> </a:t>
            </a:r>
            <a:r>
              <a:rPr dirty="0"/>
              <a:t>do</a:t>
            </a:r>
            <a:r>
              <a:rPr spc="-105" dirty="0"/>
              <a:t> </a:t>
            </a:r>
            <a:r>
              <a:rPr dirty="0"/>
              <a:t>you</a:t>
            </a:r>
            <a:r>
              <a:rPr spc="-95" dirty="0"/>
              <a:t> </a:t>
            </a:r>
            <a:r>
              <a:rPr dirty="0"/>
              <a:t>need</a:t>
            </a:r>
            <a:r>
              <a:rPr spc="-10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dirty="0"/>
              <a:t>study</a:t>
            </a:r>
            <a:r>
              <a:rPr spc="-85" dirty="0"/>
              <a:t> </a:t>
            </a:r>
            <a:r>
              <a:rPr spc="-10" dirty="0"/>
              <a:t>algorithms?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226313"/>
            <a:ext cx="10815955" cy="314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84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  <a:tab pos="1725295" algn="l"/>
                <a:tab pos="3140075" algn="l"/>
                <a:tab pos="3855720" algn="l"/>
                <a:tab pos="4733925" algn="l"/>
                <a:tab pos="6716395" algn="l"/>
                <a:tab pos="7954009" algn="l"/>
                <a:tab pos="9923145" algn="l"/>
              </a:tabLst>
            </a:pP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David</a:t>
            </a:r>
            <a:r>
              <a:rPr sz="32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FF0000"/>
                </a:solidFill>
                <a:latin typeface="Calibri"/>
                <a:cs typeface="Calibri"/>
              </a:rPr>
              <a:t>Harel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in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his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delightful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book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pointedly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titled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Algorithmics:</a:t>
            </a:r>
            <a:r>
              <a:rPr sz="3200" b="1" spc="-8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Spirit</a:t>
            </a:r>
            <a:r>
              <a:rPr sz="3200" b="1" spc="-6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3200" b="1" spc="-5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B050"/>
                </a:solidFill>
                <a:latin typeface="Calibri"/>
                <a:cs typeface="Calibri"/>
              </a:rPr>
              <a:t>Computing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put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3200">
              <a:latin typeface="Calibri"/>
              <a:cs typeface="Calibri"/>
            </a:endParaRPr>
          </a:p>
          <a:p>
            <a:pPr marL="356235" marR="5080" indent="-344170" algn="just">
              <a:lnSpc>
                <a:spcPct val="100000"/>
              </a:lnSpc>
            </a:pP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“Algorithmics</a:t>
            </a:r>
            <a:r>
              <a:rPr sz="3200" b="1" spc="3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is</a:t>
            </a:r>
            <a:r>
              <a:rPr sz="3200" b="1" spc="29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more</a:t>
            </a:r>
            <a:r>
              <a:rPr sz="3200" b="1" spc="3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than</a:t>
            </a:r>
            <a:r>
              <a:rPr sz="3200" b="1" spc="2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</a:t>
            </a:r>
            <a:r>
              <a:rPr sz="3200" b="1" spc="3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branch</a:t>
            </a:r>
            <a:r>
              <a:rPr sz="3200" b="1" spc="3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sz="3200" b="1" spc="29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computer</a:t>
            </a:r>
            <a:r>
              <a:rPr sz="3200" b="1" spc="2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science.</a:t>
            </a:r>
            <a:r>
              <a:rPr sz="3200" b="1" spc="2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It</a:t>
            </a:r>
            <a:r>
              <a:rPr sz="3200" b="1" spc="30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the</a:t>
            </a:r>
            <a:r>
              <a:rPr sz="3200" b="1" spc="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core</a:t>
            </a:r>
            <a:r>
              <a:rPr sz="3200" b="1" spc="1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sz="3200" b="1" spc="1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computer</a:t>
            </a:r>
            <a:r>
              <a:rPr sz="3200" b="1" spc="1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science,</a:t>
            </a:r>
            <a:r>
              <a:rPr sz="3200" b="1" spc="1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and,</a:t>
            </a:r>
            <a:r>
              <a:rPr sz="3200" b="1" spc="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in</a:t>
            </a:r>
            <a:r>
              <a:rPr sz="3200" b="1" spc="1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all</a:t>
            </a:r>
            <a:r>
              <a:rPr sz="3200" b="1" spc="1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fairness,</a:t>
            </a:r>
            <a:r>
              <a:rPr sz="3200" b="1" spc="1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can</a:t>
            </a:r>
            <a:r>
              <a:rPr sz="3200" b="1" spc="1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sz="3200" b="1" spc="13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070C0"/>
                </a:solidFill>
                <a:latin typeface="Calibri"/>
                <a:cs typeface="Calibri"/>
              </a:rPr>
              <a:t>said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32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be</a:t>
            </a:r>
            <a:r>
              <a:rPr sz="32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relevant</a:t>
            </a:r>
            <a:r>
              <a:rPr sz="3200" b="1" spc="-7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to</a:t>
            </a:r>
            <a:r>
              <a:rPr sz="32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most</a:t>
            </a:r>
            <a:r>
              <a:rPr sz="32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of</a:t>
            </a:r>
            <a:r>
              <a:rPr sz="3200" b="1" spc="-4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science,</a:t>
            </a:r>
            <a:r>
              <a:rPr sz="3200" b="1" spc="-6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business,</a:t>
            </a:r>
            <a:r>
              <a:rPr sz="3200" b="1" spc="-8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and</a:t>
            </a:r>
            <a:r>
              <a:rPr sz="3200" b="1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70C0"/>
                </a:solidFill>
                <a:latin typeface="Calibri"/>
                <a:cs typeface="Calibri"/>
              </a:rPr>
              <a:t>technology”.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ABF84B-7539-16F5-563A-9D7B4DC2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02B7D-7833-9692-1F07-90FA41832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More</a:t>
            </a:r>
            <a:r>
              <a:rPr spc="-130" dirty="0"/>
              <a:t> </a:t>
            </a:r>
            <a:r>
              <a:rPr spc="-10" dirty="0"/>
              <a:t>Importantly….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8340" y="1125721"/>
            <a:ext cx="10815320" cy="462851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447040" indent="-434340">
              <a:lnSpc>
                <a:spcPct val="100000"/>
              </a:lnSpc>
              <a:spcBef>
                <a:spcPts val="894"/>
              </a:spcBef>
              <a:buClr>
                <a:srgbClr val="000000"/>
              </a:buClr>
              <a:buFont typeface="Arial MT"/>
              <a:buChar char="•"/>
              <a:tabLst>
                <a:tab pos="447040" algn="l"/>
              </a:tabLst>
            </a:pP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Usefulness</a:t>
            </a:r>
            <a:r>
              <a:rPr sz="3200" b="1" spc="-7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in</a:t>
            </a:r>
            <a:r>
              <a:rPr sz="3200" b="1" spc="-6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developing</a:t>
            </a:r>
            <a:r>
              <a:rPr sz="3200" b="1" spc="-9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92D050"/>
                </a:solidFill>
                <a:latin typeface="Calibri"/>
                <a:cs typeface="Calibri"/>
              </a:rPr>
              <a:t>analytical</a:t>
            </a:r>
            <a:r>
              <a:rPr sz="3200" b="1" spc="-70" dirty="0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92D050"/>
                </a:solidFill>
                <a:latin typeface="Calibri"/>
                <a:cs typeface="Calibri"/>
              </a:rPr>
              <a:t>skills</a:t>
            </a:r>
            <a:r>
              <a:rPr sz="3200" spc="-1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285" algn="l"/>
                <a:tab pos="835025" algn="l"/>
              </a:tabLst>
            </a:pPr>
            <a:r>
              <a:rPr sz="2800" dirty="0">
                <a:latin typeface="Calibri"/>
                <a:cs typeface="Calibri"/>
              </a:rPr>
              <a:t>	After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all,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seen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kinds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solutions</a:t>
            </a:r>
            <a:r>
              <a:rPr sz="2800" spc="5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problems—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answers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precisely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procedures</a:t>
            </a:r>
            <a:r>
              <a:rPr sz="2800" spc="6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getting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answers.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Consequently,</a:t>
            </a:r>
            <a:r>
              <a:rPr sz="2800" spc="1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1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interpreted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</a:t>
            </a:r>
            <a:r>
              <a:rPr sz="2800" spc="2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solving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strategies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2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 regardless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involved.</a:t>
            </a:r>
            <a:endParaRPr sz="2800">
              <a:latin typeface="Calibri"/>
              <a:cs typeface="Calibri"/>
            </a:endParaRPr>
          </a:p>
          <a:p>
            <a:pPr marL="754380" marR="5715" lvl="1" indent="-285115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Of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course,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precision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inherently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imposed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algorithmic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thinking 	</a:t>
            </a:r>
            <a:r>
              <a:rPr sz="2800" dirty="0">
                <a:latin typeface="Calibri"/>
                <a:cs typeface="Calibri"/>
              </a:rPr>
              <a:t>limits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kinds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solved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algorithm. 	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find,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example,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living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happy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life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	</a:t>
            </a:r>
            <a:r>
              <a:rPr sz="2800" dirty="0">
                <a:latin typeface="Calibri"/>
                <a:cs typeface="Calibri"/>
              </a:rPr>
              <a:t>becoming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famous.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BCF5D-1380-4760-6ADA-656D4C909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036078"/>
            <a:ext cx="979228" cy="826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734BE5-D838-6D87-BBCD-DB2CBA2BB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0"/>
            <a:ext cx="2725366" cy="548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Addition…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995" y="1078268"/>
            <a:ext cx="7571105" cy="496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2425" algn="l"/>
                <a:tab pos="354330" algn="l"/>
              </a:tabLst>
            </a:pPr>
            <a:r>
              <a:rPr sz="1800" dirty="0">
                <a:latin typeface="Calibri"/>
                <a:cs typeface="Calibri"/>
              </a:rPr>
              <a:t>	“A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well-</a:t>
            </a:r>
            <a:r>
              <a:rPr sz="1800" dirty="0">
                <a:latin typeface="Calibri"/>
                <a:cs typeface="Calibri"/>
              </a:rPr>
              <a:t>trained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science</a:t>
            </a:r>
            <a:r>
              <a:rPr sz="1800" spc="15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knows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deal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algorithms: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how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4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construct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them,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manipulate</a:t>
            </a:r>
            <a:r>
              <a:rPr sz="1800" spc="4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them,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understand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them, </a:t>
            </a:r>
            <a:r>
              <a:rPr sz="1800" dirty="0">
                <a:latin typeface="Calibri"/>
                <a:cs typeface="Calibri"/>
              </a:rPr>
              <a:t>analyze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preparation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writing </a:t>
            </a:r>
            <a:r>
              <a:rPr sz="1800" dirty="0">
                <a:latin typeface="Calibri"/>
                <a:cs typeface="Calibri"/>
              </a:rPr>
              <a:t>good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programs;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general-</a:t>
            </a:r>
            <a:r>
              <a:rPr sz="1800" dirty="0">
                <a:latin typeface="Calibri"/>
                <a:cs typeface="Calibri"/>
              </a:rPr>
              <a:t>purpose</a:t>
            </a:r>
            <a:r>
              <a:rPr sz="1800" spc="1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mental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definite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aid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understanding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14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subjects,</a:t>
            </a:r>
            <a:r>
              <a:rPr sz="1800" spc="11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120" dirty="0">
                <a:latin typeface="Calibri"/>
                <a:cs typeface="Calibri"/>
              </a:rPr>
              <a:t>  </a:t>
            </a:r>
            <a:r>
              <a:rPr sz="1800" spc="-2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chemistry,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linguistics,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music,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etc.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reason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 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understood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way: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often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said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4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really </a:t>
            </a:r>
            <a:r>
              <a:rPr sz="1800" dirty="0">
                <a:latin typeface="Calibri"/>
                <a:cs typeface="Calibri"/>
              </a:rPr>
              <a:t>understand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teaching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someone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else.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Actually,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does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really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understand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until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teaching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computer,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i.e.,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expressing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attempt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formalize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deeper understanding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simply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comprehend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things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traditional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way.”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1634" y="466890"/>
            <a:ext cx="4065091" cy="38179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26797" y="4367057"/>
            <a:ext cx="2446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0000"/>
                </a:solidFill>
                <a:latin typeface="Calibri"/>
                <a:cs typeface="Calibri"/>
              </a:rPr>
              <a:t>Donald</a:t>
            </a:r>
            <a:r>
              <a:rPr sz="36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FF0000"/>
                </a:solidFill>
                <a:latin typeface="Calibri"/>
                <a:cs typeface="Calibri"/>
              </a:rPr>
              <a:t>Nuth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lang="en-US"/>
              <a:t>© Syncrocore Technologies</a:t>
            </a: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A7406-69BB-D8CD-6683-454180121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" y="6209042"/>
            <a:ext cx="774369" cy="653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485259-EDC0-37F2-AA78-5392FA658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0"/>
            <a:ext cx="2039566" cy="410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748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 MT</vt:lpstr>
      <vt:lpstr>Calibri</vt:lpstr>
      <vt:lpstr>Office Theme</vt:lpstr>
      <vt:lpstr>Design and Analysis of Algorithms</vt:lpstr>
      <vt:lpstr>What is Algorithm?</vt:lpstr>
      <vt:lpstr>History of Algorithm</vt:lpstr>
      <vt:lpstr>History of Algorithm</vt:lpstr>
      <vt:lpstr>Why do you need to study algorithms?</vt:lpstr>
      <vt:lpstr>Why do you need to study algorithms?</vt:lpstr>
      <vt:lpstr>Why do you need to study algorithms?</vt:lpstr>
      <vt:lpstr>More Importantly….</vt:lpstr>
      <vt:lpstr>In Addition…</vt:lpstr>
      <vt:lpstr>Examples</vt:lpstr>
      <vt:lpstr>To make a cup of tea?</vt:lpstr>
      <vt:lpstr>To make a cup of tea</vt:lpstr>
      <vt:lpstr>Design and Analysis of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Divya BS</dc:creator>
  <cp:lastModifiedBy>Mohammed Kaif</cp:lastModifiedBy>
  <cp:revision>1</cp:revision>
  <dcterms:created xsi:type="dcterms:W3CDTF">2025-02-17T07:32:36Z</dcterms:created>
  <dcterms:modified xsi:type="dcterms:W3CDTF">2025-02-17T07:41:42Z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2025-02-17T00:00:00Z</vt:filetime>
  </property>
  <property fmtid="{D5CDD505-2E9C-101B-9397-08002B2CF9AE}" pid="5" name="Producer">
    <vt:lpwstr>Adobe PDF Library 10.0</vt:lpwstr>
  </property>
</Properties>
</file>