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245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11723078" y="0"/>
                </a:lnTo>
                <a:lnTo>
                  <a:pt x="11723078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11723078" y="533400"/>
                </a:lnTo>
                <a:lnTo>
                  <a:pt x="12192000" y="533400"/>
                </a:lnTo>
                <a:lnTo>
                  <a:pt x="12192000" y="381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667" y="5909247"/>
            <a:ext cx="726183" cy="770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59513"/>
            <a:ext cx="10815319" cy="75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226313"/>
            <a:ext cx="8941435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039" y="6712560"/>
            <a:ext cx="199834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559840" y="6712560"/>
            <a:ext cx="228980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52724" y="6399529"/>
            <a:ext cx="2832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runakumar.cs.et@msruas.ac.in" TargetMode="External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rofile/S_V_Aruna_Kumar" TargetMode="External"/><Relationship Id="rId3" Type="http://schemas.openxmlformats.org/officeDocument/2006/relationships/hyperlink" Target="mailto:Arunakumar.cs.et@msruas.ac.in" TargetMode="External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4990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00"/>
                </a:solidFill>
              </a:rPr>
              <a:t>Course</a:t>
            </a:r>
            <a:r>
              <a:rPr dirty="0" sz="3200" spc="-75">
                <a:solidFill>
                  <a:srgbClr val="000000"/>
                </a:solidFill>
              </a:rPr>
              <a:t> </a:t>
            </a:r>
            <a:r>
              <a:rPr dirty="0" sz="3200">
                <a:solidFill>
                  <a:srgbClr val="000000"/>
                </a:solidFill>
              </a:rPr>
              <a:t>Code:</a:t>
            </a:r>
            <a:r>
              <a:rPr dirty="0" sz="3200" spc="-50">
                <a:solidFill>
                  <a:srgbClr val="000000"/>
                </a:solidFill>
              </a:rPr>
              <a:t> </a:t>
            </a:r>
            <a:r>
              <a:rPr dirty="0" sz="3200" spc="-10">
                <a:solidFill>
                  <a:srgbClr val="000000"/>
                </a:solidFill>
              </a:rPr>
              <a:t>19CSC214A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2054118" y="3084775"/>
            <a:ext cx="79425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Calibri"/>
                <a:cs typeface="Calibri"/>
              </a:rPr>
              <a:t>Course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Title:</a:t>
            </a:r>
            <a:r>
              <a:rPr dirty="0" sz="3200" spc="-3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Design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and</a:t>
            </a:r>
            <a:r>
              <a:rPr dirty="0" sz="3200" spc="-50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Analysis</a:t>
            </a:r>
            <a:r>
              <a:rPr dirty="0" sz="3200" spc="-45" b="1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of</a:t>
            </a:r>
            <a:r>
              <a:rPr dirty="0" sz="3200" spc="-7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Algorithms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48976" y="3806876"/>
            <a:ext cx="2680335" cy="128333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dirty="0" sz="2800" b="1">
                <a:latin typeface="Calibri"/>
                <a:cs typeface="Calibri"/>
              </a:rPr>
              <a:t>Course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Leader: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dirty="0" sz="2400" spc="-60" b="1">
                <a:latin typeface="Calibri"/>
                <a:cs typeface="Calibri"/>
              </a:rPr>
              <a:t>Dr.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Aruna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Kumar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V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dirty="0" u="sng" sz="16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Arunakumar.cs.et@msruas.ac.in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01324" y="614363"/>
            <a:ext cx="3200384" cy="260032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More</a:t>
            </a:r>
            <a:r>
              <a:rPr dirty="0" spc="-130"/>
              <a:t> </a:t>
            </a:r>
            <a:r>
              <a:rPr dirty="0" spc="-10"/>
              <a:t>Importantly….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125721"/>
            <a:ext cx="10815320" cy="462851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894"/>
              </a:spcBef>
              <a:buClr>
                <a:srgbClr val="000000"/>
              </a:buClr>
              <a:buFont typeface="Arial MT"/>
              <a:buChar char="•"/>
              <a:tabLst>
                <a:tab pos="447040" algn="l"/>
              </a:tabLst>
            </a:pPr>
            <a:r>
              <a:rPr dirty="0" sz="3200" b="1">
                <a:solidFill>
                  <a:srgbClr val="92D050"/>
                </a:solidFill>
                <a:latin typeface="Calibri"/>
                <a:cs typeface="Calibri"/>
              </a:rPr>
              <a:t>Usefulness</a:t>
            </a:r>
            <a:r>
              <a:rPr dirty="0" sz="3200" spc="-7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dirty="0" sz="3200" spc="-6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92D050"/>
                </a:solidFill>
                <a:latin typeface="Calibri"/>
                <a:cs typeface="Calibri"/>
              </a:rPr>
              <a:t>developing</a:t>
            </a:r>
            <a:r>
              <a:rPr dirty="0" sz="3200" spc="-9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92D050"/>
                </a:solidFill>
                <a:latin typeface="Calibri"/>
                <a:cs typeface="Calibri"/>
              </a:rPr>
              <a:t>analytical</a:t>
            </a:r>
            <a:r>
              <a:rPr dirty="0" sz="3200" spc="-7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92D050"/>
                </a:solidFill>
                <a:latin typeface="Calibri"/>
                <a:cs typeface="Calibri"/>
              </a:rPr>
              <a:t>skills</a:t>
            </a:r>
            <a:r>
              <a:rPr dirty="0" sz="3200" spc="-1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  <a:tab pos="835025" algn="l"/>
              </a:tabLst>
            </a:pPr>
            <a:r>
              <a:rPr dirty="0" sz="2800">
                <a:latin typeface="Calibri"/>
                <a:cs typeface="Calibri"/>
              </a:rPr>
              <a:t>	After</a:t>
            </a:r>
            <a:r>
              <a:rPr dirty="0" sz="2800" spc="5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all,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algorithms</a:t>
            </a:r>
            <a:r>
              <a:rPr dirty="0" sz="2800" spc="5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seen</a:t>
            </a:r>
            <a:r>
              <a:rPr dirty="0" sz="2800" spc="5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special</a:t>
            </a:r>
            <a:r>
              <a:rPr dirty="0" sz="2800" spc="5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kinds</a:t>
            </a:r>
            <a:r>
              <a:rPr dirty="0" sz="2800" spc="5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6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solutions</a:t>
            </a:r>
            <a:r>
              <a:rPr dirty="0" sz="2800" spc="5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problems—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6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just</a:t>
            </a:r>
            <a:r>
              <a:rPr dirty="0" sz="2800" spc="6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answers</a:t>
            </a:r>
            <a:r>
              <a:rPr dirty="0" sz="2800" spc="6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6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precisely</a:t>
            </a:r>
            <a:r>
              <a:rPr dirty="0" sz="2800" spc="6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defined</a:t>
            </a:r>
            <a:r>
              <a:rPr dirty="0" sz="2800" spc="6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procedures</a:t>
            </a:r>
            <a:r>
              <a:rPr dirty="0" sz="2800" spc="6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getting</a:t>
            </a:r>
            <a:r>
              <a:rPr dirty="0" sz="2800" spc="1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answers.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Consequently,</a:t>
            </a:r>
            <a:r>
              <a:rPr dirty="0" sz="2800" spc="1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specific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1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design</a:t>
            </a:r>
            <a:r>
              <a:rPr dirty="0" sz="2800" spc="1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techniques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interpreted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3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problem</a:t>
            </a:r>
            <a:r>
              <a:rPr dirty="0" sz="2800" spc="2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solving</a:t>
            </a:r>
            <a:r>
              <a:rPr dirty="0" sz="2800" spc="2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strategies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2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useful regardless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whether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computer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involved.</a:t>
            </a:r>
            <a:endParaRPr sz="2800">
              <a:latin typeface="Calibri"/>
              <a:cs typeface="Calibri"/>
            </a:endParaRPr>
          </a:p>
          <a:p>
            <a:pPr algn="just" lvl="1" marL="754380" marR="5715" indent="-28511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course,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precision</a:t>
            </a:r>
            <a:r>
              <a:rPr dirty="0" sz="2800" spc="2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inherently</a:t>
            </a:r>
            <a:r>
              <a:rPr dirty="0" sz="2800" spc="2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imposed</a:t>
            </a:r>
            <a:r>
              <a:rPr dirty="0" sz="2800" spc="2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algorithmic</a:t>
            </a:r>
            <a:r>
              <a:rPr dirty="0" sz="2800" spc="2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thinking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limits</a:t>
            </a:r>
            <a:r>
              <a:rPr dirty="0" sz="2800" spc="3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kinds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problems</a:t>
            </a:r>
            <a:r>
              <a:rPr dirty="0" sz="2800" spc="3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3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3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solved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3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algorithm.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will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find,</a:t>
            </a:r>
            <a:r>
              <a:rPr dirty="0" sz="2800" spc="1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example,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1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living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happy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life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or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becoming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rich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famous.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dirty="0" spc="-30"/>
              <a:t> </a:t>
            </a:r>
            <a:r>
              <a:rPr dirty="0" spc="-10"/>
              <a:t>Addition…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995" y="1078268"/>
            <a:ext cx="7571105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2425" marR="5080" indent="-34036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2425" algn="l"/>
                <a:tab pos="354330" algn="l"/>
              </a:tabLst>
            </a:pPr>
            <a:r>
              <a:rPr dirty="0" sz="1800">
                <a:latin typeface="Calibri"/>
                <a:cs typeface="Calibri"/>
              </a:rPr>
              <a:t>	“A</a:t>
            </a:r>
            <a:r>
              <a:rPr dirty="0" sz="1800" spc="14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person</a:t>
            </a:r>
            <a:r>
              <a:rPr dirty="0" sz="1800" spc="140">
                <a:latin typeface="Calibri"/>
                <a:cs typeface="Calibri"/>
              </a:rPr>
              <a:t>  </a:t>
            </a:r>
            <a:r>
              <a:rPr dirty="0" sz="1800" spc="-10">
                <a:latin typeface="Calibri"/>
                <a:cs typeface="Calibri"/>
              </a:rPr>
              <a:t>well-</a:t>
            </a:r>
            <a:r>
              <a:rPr dirty="0" sz="1800">
                <a:latin typeface="Calibri"/>
                <a:cs typeface="Calibri"/>
              </a:rPr>
              <a:t>trained</a:t>
            </a:r>
            <a:r>
              <a:rPr dirty="0" sz="1800" spc="14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4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computer</a:t>
            </a:r>
            <a:r>
              <a:rPr dirty="0" sz="1800" spc="14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science</a:t>
            </a:r>
            <a:r>
              <a:rPr dirty="0" sz="1800" spc="15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knows</a:t>
            </a:r>
            <a:r>
              <a:rPr dirty="0" sz="1800" spc="14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14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4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deal</a:t>
            </a:r>
            <a:r>
              <a:rPr dirty="0" sz="1800" spc="145">
                <a:latin typeface="Calibri"/>
                <a:cs typeface="Calibri"/>
              </a:rPr>
              <a:t> 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>
                <a:latin typeface="Calibri"/>
                <a:cs typeface="Calibri"/>
              </a:rPr>
              <a:t>algorithms: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4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them,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manipulate</a:t>
            </a:r>
            <a:r>
              <a:rPr dirty="0" sz="1800" spc="4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them,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understand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them, </a:t>
            </a:r>
            <a:r>
              <a:rPr dirty="0" sz="1800">
                <a:latin typeface="Calibri"/>
                <a:cs typeface="Calibri"/>
              </a:rPr>
              <a:t>analyze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them.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knowledge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preparation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writing </a:t>
            </a:r>
            <a:r>
              <a:rPr dirty="0" sz="1800">
                <a:latin typeface="Calibri"/>
                <a:cs typeface="Calibri"/>
              </a:rPr>
              <a:t>good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computer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programs;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general-</a:t>
            </a:r>
            <a:r>
              <a:rPr dirty="0" sz="1800">
                <a:latin typeface="Calibri"/>
                <a:cs typeface="Calibri"/>
              </a:rPr>
              <a:t>purpose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mental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tool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definite</a:t>
            </a:r>
            <a:r>
              <a:rPr dirty="0" sz="1800" spc="12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aid</a:t>
            </a:r>
            <a:r>
              <a:rPr dirty="0" sz="1800" spc="1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2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2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understanding</a:t>
            </a:r>
            <a:r>
              <a:rPr dirty="0" sz="1800" spc="12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14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13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subjects,</a:t>
            </a:r>
            <a:r>
              <a:rPr dirty="0" sz="1800" spc="11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whether</a:t>
            </a:r>
            <a:r>
              <a:rPr dirty="0" sz="1800" spc="12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120">
                <a:latin typeface="Calibri"/>
                <a:cs typeface="Calibri"/>
              </a:rPr>
              <a:t>  </a:t>
            </a:r>
            <a:r>
              <a:rPr dirty="0" sz="1800" spc="-25">
                <a:latin typeface="Calibri"/>
                <a:cs typeface="Calibri"/>
              </a:rPr>
              <a:t>be </a:t>
            </a:r>
            <a:r>
              <a:rPr dirty="0" sz="1800" spc="-10">
                <a:latin typeface="Calibri"/>
                <a:cs typeface="Calibri"/>
              </a:rPr>
              <a:t>chemistry,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linguistics,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music,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etc.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reason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 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 be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understood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way: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said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4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4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really </a:t>
            </a:r>
            <a:r>
              <a:rPr dirty="0" sz="1800">
                <a:latin typeface="Calibri"/>
                <a:cs typeface="Calibri"/>
              </a:rPr>
              <a:t>understand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something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teaching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someone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else.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Actually,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person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really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understand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something</a:t>
            </a:r>
            <a:r>
              <a:rPr dirty="0" sz="1800" spc="3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teaching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computer,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expressing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3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attempt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formalize </a:t>
            </a:r>
            <a:r>
              <a:rPr dirty="0" sz="1800">
                <a:latin typeface="Calibri"/>
                <a:cs typeface="Calibri"/>
              </a:rPr>
              <a:t>things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algorithms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deeper understanding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simply </a:t>
            </a:r>
            <a:r>
              <a:rPr dirty="0" sz="1800">
                <a:latin typeface="Calibri"/>
                <a:cs typeface="Calibri"/>
              </a:rPr>
              <a:t>try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comprehend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things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traditional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way.”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1634" y="466890"/>
            <a:ext cx="4065091" cy="381790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026797" y="4367057"/>
            <a:ext cx="24460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Calibri"/>
                <a:cs typeface="Calibri"/>
              </a:rPr>
              <a:t>Donald</a:t>
            </a:r>
            <a:r>
              <a:rPr dirty="0" sz="3600" spc="-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600" spc="-20" b="1">
                <a:solidFill>
                  <a:srgbClr val="FF0000"/>
                </a:solidFill>
                <a:latin typeface="Calibri"/>
                <a:cs typeface="Calibri"/>
              </a:rPr>
              <a:t>Nuth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130" y="2126873"/>
            <a:ext cx="22205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solidFill>
                  <a:srgbClr val="000000"/>
                </a:solidFill>
              </a:rPr>
              <a:t>Examples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To</a:t>
            </a:r>
            <a:r>
              <a:rPr dirty="0" spc="-65"/>
              <a:t> </a:t>
            </a:r>
            <a:r>
              <a:rPr dirty="0"/>
              <a:t>make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cup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20"/>
              <a:t>tea?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399" y="1547838"/>
            <a:ext cx="5513934" cy="336627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0"/>
              <a:t>To</a:t>
            </a:r>
            <a:r>
              <a:rPr dirty="0" spc="-65"/>
              <a:t> </a:t>
            </a:r>
            <a:r>
              <a:rPr dirty="0"/>
              <a:t>make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/>
              <a:t>cup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25"/>
              <a:t>tea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393953"/>
            <a:ext cx="6152515" cy="217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water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milk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kettle,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Boil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it,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tea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leaves,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Add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sugar,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then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serve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cup.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4883189"/>
            <a:ext cx="1081151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882650" algn="l"/>
                <a:tab pos="2326005" algn="l"/>
                <a:tab pos="3289300" algn="l"/>
                <a:tab pos="4866640" algn="l"/>
                <a:tab pos="5361305" algn="l"/>
                <a:tab pos="6434455" algn="l"/>
                <a:tab pos="7312025" algn="l"/>
                <a:tab pos="8388350" algn="l"/>
                <a:tab pos="9581515" algn="l"/>
                <a:tab pos="10445750" algn="l"/>
              </a:tabLst>
            </a:pPr>
            <a:r>
              <a:rPr dirty="0" sz="3200" spc="-20" b="1">
                <a:solidFill>
                  <a:srgbClr val="0070C0"/>
                </a:solidFill>
                <a:latin typeface="Calibri"/>
                <a:cs typeface="Calibri"/>
              </a:rPr>
              <a:t>very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difficult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for</a:t>
            </a:r>
            <a:r>
              <a:rPr dirty="0" sz="3200" spc="28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50" b="1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machine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25" b="1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20" b="1">
                <a:solidFill>
                  <a:srgbClr val="0070C0"/>
                </a:solidFill>
                <a:latin typeface="Calibri"/>
                <a:cs typeface="Calibri"/>
              </a:rPr>
              <a:t>know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25" b="1">
                <a:solidFill>
                  <a:srgbClr val="0070C0"/>
                </a:solidFill>
                <a:latin typeface="Calibri"/>
                <a:cs typeface="Calibri"/>
              </a:rPr>
              <a:t>how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20" b="1">
                <a:solidFill>
                  <a:srgbClr val="0070C0"/>
                </a:solidFill>
                <a:latin typeface="Calibri"/>
                <a:cs typeface="Calibri"/>
              </a:rPr>
              <a:t>much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water,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20" b="1">
                <a:solidFill>
                  <a:srgbClr val="0070C0"/>
                </a:solidFill>
                <a:latin typeface="Calibri"/>
                <a:cs typeface="Calibri"/>
              </a:rPr>
              <a:t>milk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dirty="0" sz="3200" spc="-55" b="1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dirty="0" sz="3200" spc="-5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added</a:t>
            </a:r>
            <a:r>
              <a:rPr dirty="0" sz="3200" spc="-5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etc.</a:t>
            </a:r>
            <a:r>
              <a:rPr dirty="0" sz="3200" spc="-5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dirty="0" sz="3200" spc="-4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dirty="0" sz="3200" spc="-4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above</a:t>
            </a:r>
            <a:r>
              <a:rPr dirty="0" sz="3200" spc="-5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tea</a:t>
            </a:r>
            <a:r>
              <a:rPr dirty="0" sz="3200" spc="-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making</a:t>
            </a:r>
            <a:r>
              <a:rPr dirty="0" sz="3200" spc="-6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algorithm.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Design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/>
              <a:t>Analysis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95"/>
              <a:t> </a:t>
            </a:r>
            <a:r>
              <a:rPr dirty="0" spc="-10"/>
              <a:t>Algorithms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b="1">
                <a:solidFill>
                  <a:srgbClr val="00B0F0"/>
                </a:solidFill>
                <a:latin typeface="Calibri"/>
                <a:cs typeface="Calibri"/>
              </a:rPr>
              <a:t>Design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/>
              <a:t>Design</a:t>
            </a:r>
            <a:r>
              <a:rPr dirty="0" spc="-60"/>
              <a:t> </a:t>
            </a:r>
            <a:r>
              <a:rPr dirty="0"/>
              <a:t>algorithms</a:t>
            </a:r>
            <a:r>
              <a:rPr dirty="0" spc="-55"/>
              <a:t> </a:t>
            </a:r>
            <a:r>
              <a:rPr dirty="0"/>
              <a:t>which</a:t>
            </a:r>
            <a:r>
              <a:rPr dirty="0" spc="-75"/>
              <a:t> </a:t>
            </a:r>
            <a:r>
              <a:rPr dirty="0" spc="-10"/>
              <a:t>minimize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20"/>
              <a:t>cost</a:t>
            </a:r>
          </a:p>
          <a:p>
            <a:pPr>
              <a:lnSpc>
                <a:spcPct val="100000"/>
              </a:lnSpc>
              <a:spcBef>
                <a:spcPts val="1465"/>
              </a:spcBef>
              <a:buFont typeface="Arial MT"/>
              <a:buChar char="•"/>
            </a:p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2115820" algn="l"/>
                <a:tab pos="3580129" algn="l"/>
                <a:tab pos="4418330" algn="l"/>
                <a:tab pos="5379720" algn="l"/>
                <a:tab pos="6001385" algn="l"/>
                <a:tab pos="6693534" algn="l"/>
                <a:tab pos="8609330" algn="l"/>
              </a:tabLst>
            </a:pPr>
            <a:r>
              <a:rPr dirty="0" spc="-10" b="1">
                <a:solidFill>
                  <a:srgbClr val="00B050"/>
                </a:solidFill>
                <a:latin typeface="Calibri"/>
                <a:cs typeface="Calibri"/>
              </a:rPr>
              <a:t>Analysis</a:t>
            </a:r>
            <a:r>
              <a:rPr dirty="0" spc="-10">
                <a:solidFill>
                  <a:srgbClr val="000000"/>
                </a:solidFill>
              </a:rPr>
              <a:t>: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-10" b="1">
                <a:solidFill>
                  <a:srgbClr val="E46C0A"/>
                </a:solidFill>
                <a:latin typeface="Calibri"/>
                <a:cs typeface="Calibri"/>
              </a:rPr>
              <a:t>predict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25" b="1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20" b="1">
                <a:solidFill>
                  <a:srgbClr val="E46C0A"/>
                </a:solidFill>
                <a:latin typeface="Calibri"/>
                <a:cs typeface="Calibri"/>
              </a:rPr>
              <a:t>cost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25" b="1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25" b="1">
                <a:solidFill>
                  <a:srgbClr val="E46C0A"/>
                </a:solidFill>
                <a:latin typeface="Calibri"/>
                <a:cs typeface="Calibri"/>
              </a:rPr>
              <a:t>an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10" b="1">
                <a:solidFill>
                  <a:srgbClr val="E46C0A"/>
                </a:solidFill>
                <a:latin typeface="Calibri"/>
                <a:cs typeface="Calibri"/>
              </a:rPr>
              <a:t>algorithm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pc="-25" b="1">
                <a:solidFill>
                  <a:srgbClr val="E46C0A"/>
                </a:solidFill>
                <a:latin typeface="Calibri"/>
                <a:cs typeface="Calibri"/>
              </a:rPr>
              <a:t>in 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resources</a:t>
            </a:r>
            <a:r>
              <a:rPr dirty="0" spc="-85" b="1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E46C0A"/>
                </a:solidFill>
                <a:latin typeface="Calibri"/>
                <a:cs typeface="Calibri"/>
              </a:rPr>
              <a:t>and</a:t>
            </a:r>
            <a:r>
              <a:rPr dirty="0" spc="-80" b="1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E46C0A"/>
                </a:solidFill>
                <a:latin typeface="Calibri"/>
                <a:cs typeface="Calibri"/>
              </a:rPr>
              <a:t>performance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876322" y="2396580"/>
            <a:ext cx="16236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</a:tabLst>
            </a:pPr>
            <a:r>
              <a:rPr dirty="0" sz="3200" spc="-10" b="1">
                <a:solidFill>
                  <a:srgbClr val="E46C0A"/>
                </a:solidFill>
                <a:latin typeface="Calibri"/>
                <a:cs typeface="Calibri"/>
              </a:rPr>
              <a:t>terms</a:t>
            </a:r>
            <a:r>
              <a:rPr dirty="0" sz="3200" b="1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dirty="0" sz="3200" spc="-25" b="1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8340" y="4054323"/>
            <a:ext cx="21691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spc="-10" b="1">
                <a:solidFill>
                  <a:srgbClr val="7030A0"/>
                </a:solidFill>
                <a:latin typeface="Calibri"/>
                <a:cs typeface="Calibri"/>
              </a:rPr>
              <a:t>Algorithm</a:t>
            </a:r>
            <a:r>
              <a:rPr dirty="0" sz="3200" spc="-1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Dr.</a:t>
            </a:r>
            <a:r>
              <a:rPr dirty="0" spc="-100"/>
              <a:t> </a:t>
            </a:r>
            <a:r>
              <a:rPr dirty="0"/>
              <a:t>Aruna</a:t>
            </a:r>
            <a:r>
              <a:rPr dirty="0" spc="-70"/>
              <a:t> </a:t>
            </a:r>
            <a:r>
              <a:rPr dirty="0"/>
              <a:t>Kumar</a:t>
            </a:r>
            <a:r>
              <a:rPr dirty="0" spc="-80"/>
              <a:t> </a:t>
            </a:r>
            <a:r>
              <a:rPr dirty="0"/>
              <a:t>S</a:t>
            </a:r>
            <a:r>
              <a:rPr dirty="0" spc="-90"/>
              <a:t> </a:t>
            </a:r>
            <a:r>
              <a:rPr dirty="0" spc="-50"/>
              <a:t>V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129469"/>
            <a:ext cx="6078220" cy="390461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Ph.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D.,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VTU,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2018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Asst.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Prof.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NMAMIT,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Nitte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Post-</a:t>
            </a:r>
            <a:r>
              <a:rPr dirty="0" sz="3200">
                <a:latin typeface="Calibri"/>
                <a:cs typeface="Calibri"/>
              </a:rPr>
              <a:t>Doc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Researcher,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UBI,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Portugal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Research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interests:</a:t>
            </a:r>
            <a:endParaRPr sz="32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800" spc="-10">
                <a:latin typeface="Calibri"/>
                <a:cs typeface="Calibri"/>
              </a:rPr>
              <a:t>Biometrics</a:t>
            </a:r>
            <a:endParaRPr sz="28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800">
                <a:latin typeface="Calibri"/>
                <a:cs typeface="Calibri"/>
              </a:rPr>
              <a:t>Medical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lvl="1" marL="755015" indent="-28511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800">
                <a:latin typeface="Calibri"/>
                <a:cs typeface="Calibri"/>
              </a:rPr>
              <a:t>Machine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67297" y="5289427"/>
            <a:ext cx="10347960" cy="116268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https://scholar.google.com/citations?user=FAqiuW0AAAAJ&amp;hl=en</a:t>
            </a:r>
            <a:endParaRPr sz="18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1050"/>
              </a:spcBef>
            </a:pPr>
            <a:r>
              <a:rPr dirty="0" u="sng" sz="1800" spc="1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mbria"/>
                <a:cs typeface="Cambria"/>
                <a:hlinkClick r:id="rId2"/>
              </a:rPr>
              <a:t>www.researchgate.net/profile/S_V_Aruna_Kumar</a:t>
            </a:r>
            <a:endParaRPr sz="1800">
              <a:latin typeface="Cambria"/>
              <a:cs typeface="Cambria"/>
            </a:endParaRPr>
          </a:p>
          <a:p>
            <a:pPr marL="6513195">
              <a:lnSpc>
                <a:spcPct val="100000"/>
              </a:lnSpc>
              <a:spcBef>
                <a:spcPts val="380"/>
              </a:spcBef>
            </a:pPr>
            <a:r>
              <a:rPr dirty="0" sz="1800" spc="95" b="1">
                <a:solidFill>
                  <a:srgbClr val="00B0F0"/>
                </a:solidFill>
                <a:latin typeface="Cambria"/>
                <a:cs typeface="Cambria"/>
                <a:hlinkClick r:id="rId3"/>
              </a:rPr>
              <a:t>Arunakumar.cs.et@msruas.ac.in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39497" y="524807"/>
            <a:ext cx="2734495" cy="372285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858" y="2126873"/>
            <a:ext cx="78466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solidFill>
                  <a:srgbClr val="FF0000"/>
                </a:solidFill>
              </a:rPr>
              <a:t>Design</a:t>
            </a:r>
            <a:r>
              <a:rPr dirty="0" sz="4400" spc="-60">
                <a:solidFill>
                  <a:srgbClr val="FF0000"/>
                </a:solidFill>
              </a:rPr>
              <a:t> </a:t>
            </a: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>
                <a:solidFill>
                  <a:srgbClr val="00B050"/>
                </a:solidFill>
              </a:rPr>
              <a:t>Analysis</a:t>
            </a:r>
            <a:r>
              <a:rPr dirty="0" sz="4400" spc="-65">
                <a:solidFill>
                  <a:srgbClr val="00B050"/>
                </a:solidFill>
              </a:rPr>
              <a:t> </a:t>
            </a:r>
            <a:r>
              <a:rPr dirty="0" sz="440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44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400" spc="-10">
                <a:solidFill>
                  <a:srgbClr val="002060"/>
                </a:solidFill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5902" y="4321947"/>
            <a:ext cx="47764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solidFill>
                  <a:srgbClr val="7030A0"/>
                </a:solidFill>
                <a:latin typeface="Calibri"/>
                <a:cs typeface="Calibri"/>
              </a:rPr>
              <a:t>What</a:t>
            </a:r>
            <a:r>
              <a:rPr dirty="0" sz="4800" spc="-65" b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4800" b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dirty="0" sz="4800" spc="-90" b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4800" spc="-10" b="0">
                <a:solidFill>
                  <a:srgbClr val="7030A0"/>
                </a:solidFill>
                <a:latin typeface="Calibri"/>
                <a:cs typeface="Calibri"/>
              </a:rPr>
              <a:t>Algorithm?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192" y="1269175"/>
            <a:ext cx="2730006" cy="272757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Algorithm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6089" y="1123879"/>
            <a:ext cx="10815955" cy="4678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695" marR="5715" indent="-34163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4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word</a:t>
            </a:r>
            <a:r>
              <a:rPr dirty="0" sz="2800" spc="48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4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comes</a:t>
            </a:r>
            <a:r>
              <a:rPr dirty="0" sz="2800" spc="4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48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5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name</a:t>
            </a:r>
            <a:r>
              <a:rPr dirty="0" sz="2800" spc="4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4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4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Persian</a:t>
            </a:r>
            <a:r>
              <a:rPr dirty="0" sz="2800" spc="48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author,</a:t>
            </a:r>
            <a:r>
              <a:rPr dirty="0" sz="2800" spc="495"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Abu 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Ja’far</a:t>
            </a:r>
            <a:r>
              <a:rPr dirty="0" sz="2800" spc="1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Mohammed</a:t>
            </a:r>
            <a:r>
              <a:rPr dirty="0" sz="2800" spc="1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ibn</a:t>
            </a:r>
            <a:r>
              <a:rPr dirty="0" sz="2800" spc="1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Musa</a:t>
            </a:r>
            <a:r>
              <a:rPr dirty="0" sz="28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dirty="0" sz="2800" spc="1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Khowarizmi</a:t>
            </a:r>
            <a:r>
              <a:rPr dirty="0" sz="2800" spc="1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(c.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825</a:t>
            </a:r>
            <a:r>
              <a:rPr dirty="0" sz="2800" spc="1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A.D.),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who</a:t>
            </a:r>
            <a:r>
              <a:rPr dirty="0" sz="2800" spc="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wrote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 spc="-5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textbook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mathematics.</a:t>
            </a:r>
            <a:endParaRPr sz="2800">
              <a:latin typeface="Calibri"/>
              <a:cs typeface="Calibri"/>
            </a:endParaRPr>
          </a:p>
          <a:p>
            <a:pPr algn="just" marL="354330" marR="5715" indent="-341630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He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credited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2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providing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90">
                <a:latin typeface="Calibri"/>
                <a:cs typeface="Calibri"/>
              </a:rPr>
              <a:t>  </a:t>
            </a:r>
            <a:r>
              <a:rPr dirty="0" sz="2800" spc="-30">
                <a:latin typeface="Calibri"/>
                <a:cs typeface="Calibri"/>
              </a:rPr>
              <a:t>step-</a:t>
            </a:r>
            <a:r>
              <a:rPr dirty="0" sz="2800" spc="-25">
                <a:latin typeface="Calibri"/>
                <a:cs typeface="Calibri"/>
              </a:rPr>
              <a:t>by-</a:t>
            </a:r>
            <a:r>
              <a:rPr dirty="0" sz="2800">
                <a:latin typeface="Calibri"/>
                <a:cs typeface="Calibri"/>
              </a:rPr>
              <a:t>step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rules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28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adding,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subtracting,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multiplying,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dividing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ordinary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decimal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  <a:p>
            <a:pPr algn="just" marL="353695" marR="5080" indent="-341630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800">
                <a:latin typeface="Calibri"/>
                <a:cs typeface="Calibri"/>
              </a:rPr>
              <a:t>When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written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Latin,</a:t>
            </a:r>
            <a:r>
              <a:rPr dirty="0" sz="2800" spc="11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11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name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became</a:t>
            </a:r>
            <a:r>
              <a:rPr dirty="0" sz="2800" spc="11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Algorismus,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110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which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algorithm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small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step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Algorithm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6712" y="1150622"/>
            <a:ext cx="10815955" cy="3780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6235" marR="5080" indent="-34226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This</a:t>
            </a:r>
            <a:r>
              <a:rPr dirty="0" sz="3200" spc="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word</a:t>
            </a:r>
            <a:r>
              <a:rPr dirty="0" sz="3200" spc="50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has</a:t>
            </a:r>
            <a:r>
              <a:rPr dirty="0" sz="3200" spc="50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taken</a:t>
            </a:r>
            <a:r>
              <a:rPr dirty="0" sz="3200" spc="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0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special</a:t>
            </a:r>
            <a:r>
              <a:rPr dirty="0" sz="3200" spc="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significance</a:t>
            </a:r>
            <a:r>
              <a:rPr dirty="0" sz="3200" spc="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50">
                <a:latin typeface="Calibri"/>
                <a:cs typeface="Calibri"/>
              </a:rPr>
              <a:t>  </a:t>
            </a:r>
            <a:r>
              <a:rPr dirty="0" sz="3200" spc="-10">
                <a:latin typeface="Calibri"/>
                <a:cs typeface="Calibri"/>
              </a:rPr>
              <a:t>computer </a:t>
            </a:r>
            <a:r>
              <a:rPr dirty="0" sz="3200">
                <a:latin typeface="Calibri"/>
                <a:cs typeface="Calibri"/>
              </a:rPr>
              <a:t>science,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where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“algorithm”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has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come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refer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method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that </a:t>
            </a:r>
            <a:r>
              <a:rPr dirty="0" sz="3200">
                <a:latin typeface="Calibri"/>
                <a:cs typeface="Calibri"/>
              </a:rPr>
              <a:t>can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used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by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computer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solution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algn="just" marL="354330" marR="5715" indent="-342265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3200">
                <a:latin typeface="Calibri"/>
                <a:cs typeface="Calibri"/>
              </a:rPr>
              <a:t>Between</a:t>
            </a:r>
            <a:r>
              <a:rPr dirty="0" sz="3200" spc="6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400</a:t>
            </a:r>
            <a:r>
              <a:rPr dirty="0" sz="3200" spc="6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6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300</a:t>
            </a:r>
            <a:r>
              <a:rPr dirty="0" sz="3200" spc="6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B.C.,</a:t>
            </a:r>
            <a:r>
              <a:rPr dirty="0" sz="3200" spc="6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6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great</a:t>
            </a:r>
            <a:r>
              <a:rPr dirty="0" sz="3200" spc="6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Greek</a:t>
            </a:r>
            <a:r>
              <a:rPr dirty="0" sz="3200" spc="6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mathematician </a:t>
            </a:r>
            <a:r>
              <a:rPr dirty="0" sz="3200" spc="-10">
                <a:latin typeface="Calibri"/>
                <a:cs typeface="Calibri"/>
              </a:rPr>
              <a:t>	</a:t>
            </a:r>
            <a:r>
              <a:rPr dirty="0" sz="3200">
                <a:latin typeface="Calibri"/>
                <a:cs typeface="Calibri"/>
              </a:rPr>
              <a:t>Euclid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invented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5909247"/>
            <a:ext cx="12192000" cy="949325"/>
            <a:chOff x="0" y="5909247"/>
            <a:chExt cx="12192000" cy="949325"/>
          </a:xfrm>
        </p:grpSpPr>
        <p:sp>
          <p:nvSpPr>
            <p:cNvPr id="4" name="object 4" descr=""/>
            <p:cNvSpPr/>
            <p:nvPr/>
          </p:nvSpPr>
          <p:spPr>
            <a:xfrm>
              <a:off x="0" y="6705599"/>
              <a:ext cx="12192000" cy="152400"/>
            </a:xfrm>
            <a:custGeom>
              <a:avLst/>
              <a:gdLst/>
              <a:ahLst/>
              <a:cxnLst/>
              <a:rect l="l" t="t" r="r" b="b"/>
              <a:pathLst>
                <a:path w="12192000" h="152400">
                  <a:moveTo>
                    <a:pt x="121920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2192000" y="152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667" y="5909247"/>
              <a:ext cx="726183" cy="77077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6324600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11723078" y="0"/>
                </a:lnTo>
                <a:lnTo>
                  <a:pt x="11723078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11723078" y="533400"/>
                </a:lnTo>
                <a:lnTo>
                  <a:pt x="12192000" y="533400"/>
                </a:lnTo>
                <a:lnTo>
                  <a:pt x="12192000" y="381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5602" y="1260245"/>
            <a:ext cx="97720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C00000"/>
                </a:solidFill>
              </a:rPr>
              <a:t>Why</a:t>
            </a:r>
            <a:r>
              <a:rPr dirty="0" sz="4800" spc="-70">
                <a:solidFill>
                  <a:srgbClr val="C00000"/>
                </a:solidFill>
              </a:rPr>
              <a:t> </a:t>
            </a:r>
            <a:r>
              <a:rPr dirty="0" sz="4800">
                <a:solidFill>
                  <a:srgbClr val="C00000"/>
                </a:solidFill>
              </a:rPr>
              <a:t>do</a:t>
            </a:r>
            <a:r>
              <a:rPr dirty="0" sz="4800" spc="-65">
                <a:solidFill>
                  <a:srgbClr val="C00000"/>
                </a:solidFill>
              </a:rPr>
              <a:t> </a:t>
            </a:r>
            <a:r>
              <a:rPr dirty="0" sz="4800">
                <a:solidFill>
                  <a:srgbClr val="C00000"/>
                </a:solidFill>
              </a:rPr>
              <a:t>you</a:t>
            </a:r>
            <a:r>
              <a:rPr dirty="0" sz="4800" spc="-60">
                <a:solidFill>
                  <a:srgbClr val="C00000"/>
                </a:solidFill>
              </a:rPr>
              <a:t> </a:t>
            </a:r>
            <a:r>
              <a:rPr dirty="0" sz="4800">
                <a:solidFill>
                  <a:srgbClr val="C00000"/>
                </a:solidFill>
              </a:rPr>
              <a:t>need</a:t>
            </a:r>
            <a:r>
              <a:rPr dirty="0" sz="4800" spc="-60">
                <a:solidFill>
                  <a:srgbClr val="C00000"/>
                </a:solidFill>
              </a:rPr>
              <a:t> </a:t>
            </a:r>
            <a:r>
              <a:rPr dirty="0" sz="4800">
                <a:solidFill>
                  <a:srgbClr val="C00000"/>
                </a:solidFill>
              </a:rPr>
              <a:t>to</a:t>
            </a:r>
            <a:r>
              <a:rPr dirty="0" sz="4800" spc="-65">
                <a:solidFill>
                  <a:srgbClr val="C00000"/>
                </a:solidFill>
              </a:rPr>
              <a:t> </a:t>
            </a:r>
            <a:r>
              <a:rPr dirty="0" sz="4800">
                <a:solidFill>
                  <a:srgbClr val="C00000"/>
                </a:solidFill>
              </a:rPr>
              <a:t>study</a:t>
            </a:r>
            <a:r>
              <a:rPr dirty="0" sz="4800" spc="-90">
                <a:solidFill>
                  <a:srgbClr val="C00000"/>
                </a:solidFill>
              </a:rPr>
              <a:t> </a:t>
            </a:r>
            <a:r>
              <a:rPr dirty="0" sz="4800" spc="-10">
                <a:solidFill>
                  <a:srgbClr val="C00000"/>
                </a:solidFill>
              </a:rPr>
              <a:t>algorithms?</a:t>
            </a:r>
            <a:endParaRPr sz="48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6565" y="2512720"/>
            <a:ext cx="2729917" cy="272756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739" y="6725260"/>
            <a:ext cx="1077722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00"/>
              </a:lnSpc>
            </a:pP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© Ramaiah</a:t>
            </a:r>
            <a:r>
              <a:rPr dirty="0" sz="105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10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15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05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dirty="0" sz="105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050" spc="-8486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050" spc="-15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050" spc="-1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dirty="0" sz="1050" spc="-5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10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5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dirty="0" sz="10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790824" y="6412229"/>
            <a:ext cx="11620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50"/>
              <a:t>7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51150" y="6712763"/>
            <a:ext cx="2564130" cy="160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©M.</a:t>
            </a:r>
            <a:r>
              <a:rPr dirty="0" sz="105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dirty="0" sz="10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Ramaiah</a:t>
            </a:r>
            <a:r>
              <a:rPr dirty="0" sz="105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dirty="0" sz="10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05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dirty="0" sz="105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Calibri"/>
                <a:cs typeface="Calibri"/>
              </a:rPr>
              <a:t>Sciences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00"/>
              <a:t> </a:t>
            </a:r>
            <a:r>
              <a:rPr dirty="0"/>
              <a:t>do</a:t>
            </a:r>
            <a:r>
              <a:rPr dirty="0" spc="-105"/>
              <a:t> </a:t>
            </a:r>
            <a:r>
              <a:rPr dirty="0"/>
              <a:t>you</a:t>
            </a:r>
            <a:r>
              <a:rPr dirty="0" spc="-95"/>
              <a:t> </a:t>
            </a:r>
            <a:r>
              <a:rPr dirty="0"/>
              <a:t>need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110"/>
              <a:t> </a:t>
            </a:r>
            <a:r>
              <a:rPr dirty="0"/>
              <a:t>study</a:t>
            </a:r>
            <a:r>
              <a:rPr dirty="0" spc="-85"/>
              <a:t> </a:t>
            </a:r>
            <a:r>
              <a:rPr dirty="0" spc="-10"/>
              <a:t>algorithms?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956321"/>
            <a:ext cx="10814050" cy="4676775"/>
          </a:xfrm>
          <a:prstGeom prst="rect">
            <a:avLst/>
          </a:prstGeom>
        </p:spPr>
        <p:txBody>
          <a:bodyPr wrap="square" lIns="0" tIns="2832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b="1">
                <a:solidFill>
                  <a:srgbClr val="7030A0"/>
                </a:solidFill>
                <a:latin typeface="Calibri"/>
                <a:cs typeface="Calibri"/>
              </a:rPr>
              <a:t>Practical</a:t>
            </a:r>
            <a:r>
              <a:rPr dirty="0" sz="3200" spc="-114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7030A0"/>
                </a:solidFill>
                <a:latin typeface="Calibri"/>
                <a:cs typeface="Calibri"/>
              </a:rPr>
              <a:t>Reasons:</a:t>
            </a:r>
            <a:endParaRPr sz="3200">
              <a:latin typeface="Calibri"/>
              <a:cs typeface="Calibri"/>
            </a:endParaRPr>
          </a:p>
          <a:p>
            <a:pPr algn="just" lvl="1" marL="754380" marR="5080" indent="-285115">
              <a:lnSpc>
                <a:spcPct val="150000"/>
              </a:lnSpc>
              <a:spcBef>
                <a:spcPts val="170"/>
              </a:spcBef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dirty="0" sz="2800" spc="7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have</a:t>
            </a:r>
            <a:r>
              <a:rPr dirty="0" sz="2800" spc="6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dirty="0" sz="2800" spc="6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know</a:t>
            </a:r>
            <a:r>
              <a:rPr dirty="0" sz="2800" spc="7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dirty="0" sz="2800" spc="7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standard</a:t>
            </a:r>
            <a:r>
              <a:rPr dirty="0" sz="2800" spc="6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set</a:t>
            </a:r>
            <a:r>
              <a:rPr dirty="0" sz="2800" spc="6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dirty="0" sz="2800" spc="75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important</a:t>
            </a:r>
            <a:r>
              <a:rPr dirty="0" sz="2800" spc="6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algorithms</a:t>
            </a:r>
            <a:r>
              <a:rPr dirty="0" sz="2800" spc="7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dirty="0" sz="2800" spc="-20">
                <a:solidFill>
                  <a:srgbClr val="00B050"/>
                </a:solidFill>
                <a:latin typeface="Calibri"/>
                <a:cs typeface="Calibri"/>
              </a:rPr>
              <a:t>from </a:t>
            </a:r>
            <a:r>
              <a:rPr dirty="0" sz="2800" spc="-20">
                <a:solidFill>
                  <a:srgbClr val="00B050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different</a:t>
            </a:r>
            <a:r>
              <a:rPr dirty="0" sz="2800" spc="69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areas</a:t>
            </a:r>
            <a:r>
              <a:rPr dirty="0" sz="2800" spc="67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dirty="0" sz="2800" spc="67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computing;</a:t>
            </a:r>
            <a:r>
              <a:rPr dirty="0" sz="2800" spc="66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dirty="0" sz="2800" spc="67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addition,</a:t>
            </a:r>
            <a:r>
              <a:rPr dirty="0" sz="2800" spc="68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dirty="0" sz="2800" spc="68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should</a:t>
            </a:r>
            <a:r>
              <a:rPr dirty="0" sz="2800" spc="67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dirty="0" sz="2800" spc="69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able</a:t>
            </a:r>
            <a:r>
              <a:rPr dirty="0" sz="2800" spc="68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B050"/>
                </a:solidFill>
                <a:latin typeface="Calibri"/>
                <a:cs typeface="Calibri"/>
              </a:rPr>
              <a:t>to </a:t>
            </a:r>
            <a:r>
              <a:rPr dirty="0" sz="2800" spc="-25">
                <a:solidFill>
                  <a:srgbClr val="00B050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design</a:t>
            </a:r>
            <a:r>
              <a:rPr dirty="0" sz="2800" spc="-5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dirty="0" sz="2800" spc="-5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algorithms</a:t>
            </a:r>
            <a:r>
              <a:rPr dirty="0" sz="2800" spc="-4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dirty="0" sz="2800" spc="-6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analyze</a:t>
            </a:r>
            <a:r>
              <a:rPr dirty="0" sz="2800" spc="-65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B050"/>
                </a:solidFill>
                <a:latin typeface="Calibri"/>
                <a:cs typeface="Calibri"/>
              </a:rPr>
              <a:t>their</a:t>
            </a:r>
            <a:r>
              <a:rPr dirty="0" sz="2800" spc="-6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B050"/>
                </a:solidFill>
                <a:latin typeface="Calibri"/>
                <a:cs typeface="Calibri"/>
              </a:rPr>
              <a:t>efficiency.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 b="1">
                <a:solidFill>
                  <a:srgbClr val="C00000"/>
                </a:solidFill>
                <a:latin typeface="Calibri"/>
                <a:cs typeface="Calibri"/>
              </a:rPr>
              <a:t>Theoretical</a:t>
            </a:r>
            <a:r>
              <a:rPr dirty="0" sz="3200" spc="-18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Calibri"/>
                <a:cs typeface="Calibri"/>
              </a:rPr>
              <a:t>Reasons:</a:t>
            </a:r>
            <a:endParaRPr sz="3200">
              <a:latin typeface="Calibri"/>
              <a:cs typeface="Calibri"/>
            </a:endParaRPr>
          </a:p>
          <a:p>
            <a:pPr algn="just" lvl="1" marL="754380" marR="5715" indent="-285115">
              <a:lnSpc>
                <a:spcPct val="150000"/>
              </a:lnSpc>
              <a:spcBef>
                <a:spcPts val="175"/>
              </a:spcBef>
              <a:buFont typeface="Arial MT"/>
              <a:buChar char="–"/>
              <a:tabLst>
                <a:tab pos="757555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study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algorithms,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sometimes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called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algorithmics,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has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come</a:t>
            </a:r>
            <a:r>
              <a:rPr dirty="0" sz="2800" spc="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be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recognized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cornerstone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computer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science.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8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100"/>
              <a:t> </a:t>
            </a:r>
            <a:r>
              <a:rPr dirty="0"/>
              <a:t>do</a:t>
            </a:r>
            <a:r>
              <a:rPr dirty="0" spc="-105"/>
              <a:t> </a:t>
            </a:r>
            <a:r>
              <a:rPr dirty="0"/>
              <a:t>you</a:t>
            </a:r>
            <a:r>
              <a:rPr dirty="0" spc="-95"/>
              <a:t> </a:t>
            </a:r>
            <a:r>
              <a:rPr dirty="0"/>
              <a:t>need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110"/>
              <a:t> </a:t>
            </a:r>
            <a:r>
              <a:rPr dirty="0"/>
              <a:t>study</a:t>
            </a:r>
            <a:r>
              <a:rPr dirty="0" spc="-85"/>
              <a:t> </a:t>
            </a:r>
            <a:r>
              <a:rPr dirty="0" spc="-10"/>
              <a:t>algorithms?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340" y="1226313"/>
            <a:ext cx="10815955" cy="314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384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1725295" algn="l"/>
                <a:tab pos="3140075" algn="l"/>
                <a:tab pos="3855720" algn="l"/>
                <a:tab pos="4733925" algn="l"/>
                <a:tab pos="6716395" algn="l"/>
                <a:tab pos="7954009" algn="l"/>
                <a:tab pos="9923145" algn="l"/>
              </a:tabLst>
            </a:pP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David</a:t>
            </a:r>
            <a:r>
              <a:rPr dirty="0" sz="3200" b="1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3200" spc="-10" b="1">
                <a:solidFill>
                  <a:srgbClr val="FF0000"/>
                </a:solidFill>
                <a:latin typeface="Calibri"/>
                <a:cs typeface="Calibri"/>
              </a:rPr>
              <a:t>Harel</a:t>
            </a:r>
            <a:r>
              <a:rPr dirty="0" sz="3200" spc="-10">
                <a:latin typeface="Calibri"/>
                <a:cs typeface="Calibri"/>
              </a:rPr>
              <a:t>,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5">
                <a:latin typeface="Calibri"/>
                <a:cs typeface="Calibri"/>
              </a:rPr>
              <a:t>in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5">
                <a:latin typeface="Calibri"/>
                <a:cs typeface="Calibri"/>
              </a:rPr>
              <a:t>his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delightful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20">
                <a:latin typeface="Calibri"/>
                <a:cs typeface="Calibri"/>
              </a:rPr>
              <a:t>book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pointedly</a:t>
            </a:r>
            <a:r>
              <a:rPr dirty="0" sz="3200">
                <a:latin typeface="Calibri"/>
                <a:cs typeface="Calibri"/>
              </a:rPr>
              <a:t>	</a:t>
            </a:r>
            <a:r>
              <a:rPr dirty="0" sz="3200" spc="-10">
                <a:latin typeface="Calibri"/>
                <a:cs typeface="Calibri"/>
              </a:rPr>
              <a:t>titled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3200" b="1">
                <a:solidFill>
                  <a:srgbClr val="00B050"/>
                </a:solidFill>
                <a:latin typeface="Calibri"/>
                <a:cs typeface="Calibri"/>
              </a:rPr>
              <a:t>Algorithmics:</a:t>
            </a:r>
            <a:r>
              <a:rPr dirty="0" sz="3200" spc="-85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dirty="0" sz="3200" spc="-35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B050"/>
                </a:solidFill>
                <a:latin typeface="Calibri"/>
                <a:cs typeface="Calibri"/>
              </a:rPr>
              <a:t>Spirit</a:t>
            </a:r>
            <a:r>
              <a:rPr dirty="0" sz="3200" spc="-60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dirty="0" sz="3200" spc="-50" b="1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B050"/>
                </a:solidFill>
                <a:latin typeface="Calibri"/>
                <a:cs typeface="Calibri"/>
              </a:rPr>
              <a:t>Computing</a:t>
            </a:r>
            <a:r>
              <a:rPr dirty="0" sz="3200">
                <a:latin typeface="Calibri"/>
                <a:cs typeface="Calibri"/>
              </a:rPr>
              <a:t>,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put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3200">
              <a:latin typeface="Calibri"/>
              <a:cs typeface="Calibri"/>
            </a:endParaRPr>
          </a:p>
          <a:p>
            <a:pPr algn="just" marL="356235" marR="5080" indent="-344170">
              <a:lnSpc>
                <a:spcPct val="100000"/>
              </a:lnSpc>
            </a:pP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“Algorithmics</a:t>
            </a:r>
            <a:r>
              <a:rPr dirty="0" sz="3200" spc="30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dirty="0" sz="3200" spc="29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more</a:t>
            </a:r>
            <a:r>
              <a:rPr dirty="0" sz="3200" spc="30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than</a:t>
            </a:r>
            <a:r>
              <a:rPr dirty="0" sz="3200" spc="28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dirty="0" sz="3200" spc="30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branch</a:t>
            </a:r>
            <a:r>
              <a:rPr dirty="0" sz="3200" spc="30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dirty="0" sz="3200" spc="29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computer</a:t>
            </a:r>
            <a:r>
              <a:rPr dirty="0" sz="3200" spc="28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science.</a:t>
            </a:r>
            <a:r>
              <a:rPr dirty="0" sz="3200" spc="28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It</a:t>
            </a:r>
            <a:r>
              <a:rPr dirty="0" sz="3200" spc="30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25" b="1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dirty="0" sz="3200" spc="1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core</a:t>
            </a:r>
            <a:r>
              <a:rPr dirty="0" sz="3200" spc="1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dirty="0" sz="3200" spc="1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computer</a:t>
            </a:r>
            <a:r>
              <a:rPr dirty="0" sz="3200" spc="14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science,</a:t>
            </a:r>
            <a:r>
              <a:rPr dirty="0" sz="3200" spc="1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and,</a:t>
            </a:r>
            <a:r>
              <a:rPr dirty="0" sz="3200" spc="1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dirty="0" sz="3200" spc="1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all</a:t>
            </a:r>
            <a:r>
              <a:rPr dirty="0" sz="3200" spc="14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fairness,</a:t>
            </a:r>
            <a:r>
              <a:rPr dirty="0" sz="3200" spc="14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can</a:t>
            </a:r>
            <a:r>
              <a:rPr dirty="0" sz="3200" spc="1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dirty="0" sz="3200" spc="13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20" b="1">
                <a:solidFill>
                  <a:srgbClr val="0070C0"/>
                </a:solidFill>
                <a:latin typeface="Calibri"/>
                <a:cs typeface="Calibri"/>
              </a:rPr>
              <a:t>said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dirty="0" sz="3200" spc="-4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dirty="0" sz="3200" spc="-3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relevant</a:t>
            </a:r>
            <a:r>
              <a:rPr dirty="0" sz="3200" spc="-7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dirty="0" sz="3200" spc="-2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most</a:t>
            </a:r>
            <a:r>
              <a:rPr dirty="0" sz="3200" spc="-6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dirty="0" sz="3200" spc="-4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science,</a:t>
            </a:r>
            <a:r>
              <a:rPr dirty="0" sz="3200" spc="-60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business,</a:t>
            </a:r>
            <a:r>
              <a:rPr dirty="0" sz="3200" spc="-8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dirty="0" sz="3200" spc="-45" b="1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0070C0"/>
                </a:solidFill>
                <a:latin typeface="Calibri"/>
                <a:cs typeface="Calibri"/>
              </a:rPr>
              <a:t>technology”.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Dr. Divya BS</dc:creator>
  <dc:title>PowerPoint Presentation</dc:title>
  <dcterms:created xsi:type="dcterms:W3CDTF">2025-02-17T07:32:36Z</dcterms:created>
  <dcterms:modified xsi:type="dcterms:W3CDTF">2025-02-17T07:32:36Z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2025-02-17T00:00:00Z</vt:filetime>
  </property>
  <property fmtid="{D5CDD505-2E9C-101B-9397-08002B2CF9AE}" pid="5" name="Producer">
    <vt:lpwstr>Adobe PDF Library 10.0</vt:lpwstr>
  </property>
</Properties>
</file>