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Default Extension="png" ContentType="image/png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906000" cy="6858000"/>
  <p:notesSz cx="9906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36642" y="1756665"/>
            <a:ext cx="62327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367983" y="3429375"/>
            <a:ext cx="3016250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906000" cy="152400"/>
          </a:xfrm>
          <a:custGeom>
            <a:avLst/>
            <a:gdLst/>
            <a:ahLst/>
            <a:cxnLst/>
            <a:rect l="l" t="t" r="r" b="b"/>
            <a:pathLst>
              <a:path w="9906000" h="152400">
                <a:moveTo>
                  <a:pt x="9906000" y="0"/>
                </a:moveTo>
                <a:lnTo>
                  <a:pt x="0" y="0"/>
                </a:lnTo>
                <a:lnTo>
                  <a:pt x="0" y="152400"/>
                </a:lnTo>
                <a:lnTo>
                  <a:pt x="9906000" y="152400"/>
                </a:lnTo>
                <a:lnTo>
                  <a:pt x="9906000" y="0"/>
                </a:lnTo>
                <a:close/>
              </a:path>
            </a:pathLst>
          </a:custGeom>
          <a:solidFill>
            <a:srgbClr val="00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324599"/>
            <a:ext cx="9906000" cy="533400"/>
          </a:xfrm>
          <a:custGeom>
            <a:avLst/>
            <a:gdLst/>
            <a:ahLst/>
            <a:cxnLst/>
            <a:rect l="l" t="t" r="r" b="b"/>
            <a:pathLst>
              <a:path w="9906000" h="533400">
                <a:moveTo>
                  <a:pt x="9906000" y="0"/>
                </a:moveTo>
                <a:lnTo>
                  <a:pt x="9525000" y="0"/>
                </a:lnTo>
                <a:lnTo>
                  <a:pt x="9525000" y="381000"/>
                </a:lnTo>
                <a:lnTo>
                  <a:pt x="0" y="381000"/>
                </a:lnTo>
                <a:lnTo>
                  <a:pt x="0" y="533400"/>
                </a:lnTo>
                <a:lnTo>
                  <a:pt x="9525000" y="533400"/>
                </a:lnTo>
                <a:lnTo>
                  <a:pt x="9906000" y="533400"/>
                </a:lnTo>
                <a:lnTo>
                  <a:pt x="9906000" y="381000"/>
                </a:lnTo>
                <a:lnTo>
                  <a:pt x="9906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082" y="6183807"/>
            <a:ext cx="402825" cy="52387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8412" y="229616"/>
            <a:ext cx="7569174" cy="7919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602740"/>
            <a:ext cx="9281160" cy="4378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2981" y="6712560"/>
            <a:ext cx="1998345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969634" y="6712560"/>
            <a:ext cx="228980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559089" y="6399529"/>
            <a:ext cx="283209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 sz="3600" spc="-10">
                <a:solidFill>
                  <a:srgbClr val="FF0000"/>
                </a:solidFill>
              </a:rPr>
              <a:t>Asymptotic</a:t>
            </a:r>
            <a:r>
              <a:rPr dirty="0" sz="3600" spc="-100">
                <a:solidFill>
                  <a:srgbClr val="FF0000"/>
                </a:solidFill>
              </a:rPr>
              <a:t> </a:t>
            </a:r>
            <a:r>
              <a:rPr dirty="0" sz="3600">
                <a:solidFill>
                  <a:srgbClr val="FF0000"/>
                </a:solidFill>
              </a:rPr>
              <a:t>analysis</a:t>
            </a:r>
            <a:r>
              <a:rPr dirty="0" sz="3600" spc="-95">
                <a:solidFill>
                  <a:srgbClr val="FF0000"/>
                </a:solidFill>
              </a:rPr>
              <a:t> </a:t>
            </a:r>
            <a:r>
              <a:rPr dirty="0" sz="3600">
                <a:solidFill>
                  <a:srgbClr val="FF0000"/>
                </a:solidFill>
              </a:rPr>
              <a:t>of</a:t>
            </a:r>
            <a:r>
              <a:rPr dirty="0" sz="3600" spc="-70">
                <a:solidFill>
                  <a:srgbClr val="FF0000"/>
                </a:solidFill>
              </a:rPr>
              <a:t> </a:t>
            </a:r>
            <a:r>
              <a:rPr dirty="0" sz="3600" spc="-10">
                <a:solidFill>
                  <a:srgbClr val="FF0000"/>
                </a:solidFill>
              </a:rPr>
              <a:t>algorithms</a:t>
            </a:r>
            <a:endParaRPr sz="36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398780">
              <a:lnSpc>
                <a:spcPct val="120000"/>
              </a:lnSpc>
              <a:spcBef>
                <a:spcPts val="100"/>
              </a:spcBef>
            </a:pPr>
            <a:r>
              <a:rPr dirty="0" sz="2800" b="1">
                <a:latin typeface="Calibri"/>
                <a:cs typeface="Calibri"/>
              </a:rPr>
              <a:t>Course</a:t>
            </a:r>
            <a:r>
              <a:rPr dirty="0" sz="2800" spc="-9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Leader: </a:t>
            </a:r>
            <a:r>
              <a:rPr dirty="0" sz="2800" spc="-60" b="1">
                <a:solidFill>
                  <a:srgbClr val="8A8A8A"/>
                </a:solidFill>
                <a:latin typeface="Calibri"/>
                <a:cs typeface="Calibri"/>
              </a:rPr>
              <a:t>Dr.</a:t>
            </a:r>
            <a:r>
              <a:rPr dirty="0" sz="2800" spc="-70" b="1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8A8A8A"/>
                </a:solidFill>
                <a:latin typeface="Calibri"/>
                <a:cs typeface="Calibri"/>
              </a:rPr>
              <a:t>Aruna</a:t>
            </a:r>
            <a:r>
              <a:rPr dirty="0" sz="2800" spc="-35" b="1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8A8A8A"/>
                </a:solidFill>
                <a:latin typeface="Calibri"/>
                <a:cs typeface="Calibri"/>
              </a:rPr>
              <a:t>Kumar</a:t>
            </a:r>
            <a:r>
              <a:rPr dirty="0" sz="2800" spc="-50" b="1">
                <a:solidFill>
                  <a:srgbClr val="8A8A8A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8A8A8A"/>
                </a:solidFill>
                <a:latin typeface="Calibri"/>
                <a:cs typeface="Calibri"/>
              </a:rPr>
              <a:t>S</a:t>
            </a:r>
            <a:r>
              <a:rPr dirty="0" sz="2800" spc="-50" b="1">
                <a:solidFill>
                  <a:srgbClr val="8A8A8A"/>
                </a:solidFill>
                <a:latin typeface="Calibri"/>
                <a:cs typeface="Calibri"/>
              </a:rPr>
              <a:t> V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261" rIns="0" bIns="0" rtlCol="0" vert="horz">
            <a:spAutoFit/>
          </a:bodyPr>
          <a:lstStyle/>
          <a:p>
            <a:pPr marL="74295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Relations</a:t>
            </a:r>
            <a:r>
              <a:rPr dirty="0" spc="-114"/>
              <a:t> </a:t>
            </a:r>
            <a:r>
              <a:rPr dirty="0"/>
              <a:t>Between</a:t>
            </a:r>
            <a:r>
              <a:rPr dirty="0" spc="-110"/>
              <a:t> </a:t>
            </a:r>
            <a:r>
              <a:rPr dirty="0">
                <a:latin typeface="Symbol"/>
                <a:cs typeface="Symbol"/>
              </a:rPr>
              <a:t></a:t>
            </a:r>
            <a:r>
              <a:rPr dirty="0"/>
              <a:t>,</a:t>
            </a:r>
            <a:r>
              <a:rPr dirty="0" spc="-120"/>
              <a:t> </a:t>
            </a:r>
            <a:r>
              <a:rPr dirty="0" i="1">
                <a:latin typeface="Calibri"/>
                <a:cs typeface="Calibri"/>
              </a:rPr>
              <a:t>O,</a:t>
            </a:r>
            <a:r>
              <a:rPr dirty="0" spc="-114" i="1">
                <a:latin typeface="Calibri"/>
                <a:cs typeface="Calibri"/>
              </a:rPr>
              <a:t> </a:t>
            </a:r>
            <a:r>
              <a:rPr dirty="0" spc="-50">
                <a:latin typeface="Symbol"/>
                <a:cs typeface="Symbol"/>
              </a:rPr>
              <a:t>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59333" y="3286759"/>
            <a:ext cx="9045575" cy="197421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That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is,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Symbol"/>
                <a:cs typeface="Symbol"/>
              </a:rPr>
              <a:t></a:t>
            </a:r>
            <a:r>
              <a:rPr dirty="0" sz="3200">
                <a:latin typeface="Calibri"/>
                <a:cs typeface="Calibri"/>
              </a:rPr>
              <a:t>(</a:t>
            </a:r>
            <a:r>
              <a:rPr dirty="0" sz="3200" i="1">
                <a:latin typeface="Calibri"/>
                <a:cs typeface="Calibri"/>
              </a:rPr>
              <a:t>g</a:t>
            </a:r>
            <a:r>
              <a:rPr dirty="0" sz="3200">
                <a:latin typeface="Calibri"/>
                <a:cs typeface="Calibri"/>
              </a:rPr>
              <a:t>(</a:t>
            </a:r>
            <a:r>
              <a:rPr dirty="0" sz="3200" i="1">
                <a:latin typeface="Calibri"/>
                <a:cs typeface="Calibri"/>
              </a:rPr>
              <a:t>n</a:t>
            </a:r>
            <a:r>
              <a:rPr dirty="0" sz="3200">
                <a:latin typeface="Calibri"/>
                <a:cs typeface="Calibri"/>
              </a:rPr>
              <a:t>))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=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i="1">
                <a:latin typeface="Calibri"/>
                <a:cs typeface="Calibri"/>
              </a:rPr>
              <a:t>O</a:t>
            </a:r>
            <a:r>
              <a:rPr dirty="0" sz="3200">
                <a:latin typeface="Calibri"/>
                <a:cs typeface="Calibri"/>
              </a:rPr>
              <a:t>(</a:t>
            </a:r>
            <a:r>
              <a:rPr dirty="0" sz="3200" i="1">
                <a:latin typeface="Calibri"/>
                <a:cs typeface="Calibri"/>
              </a:rPr>
              <a:t>g</a:t>
            </a:r>
            <a:r>
              <a:rPr dirty="0" sz="3200">
                <a:latin typeface="Calibri"/>
                <a:cs typeface="Calibri"/>
              </a:rPr>
              <a:t>(</a:t>
            </a:r>
            <a:r>
              <a:rPr dirty="0" sz="3200" i="1">
                <a:latin typeface="Calibri"/>
                <a:cs typeface="Calibri"/>
              </a:rPr>
              <a:t>n</a:t>
            </a:r>
            <a:r>
              <a:rPr dirty="0" sz="3200">
                <a:latin typeface="Calibri"/>
                <a:cs typeface="Calibri"/>
              </a:rPr>
              <a:t>))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Symbol"/>
                <a:cs typeface="Symbol"/>
              </a:rPr>
              <a:t></a:t>
            </a:r>
            <a:r>
              <a:rPr dirty="0" sz="3200" spc="-14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Symbol"/>
                <a:cs typeface="Symbol"/>
              </a:rPr>
              <a:t></a:t>
            </a:r>
            <a:r>
              <a:rPr dirty="0" sz="3200" spc="-10">
                <a:latin typeface="Calibri"/>
                <a:cs typeface="Calibri"/>
              </a:rPr>
              <a:t>(</a:t>
            </a:r>
            <a:r>
              <a:rPr dirty="0" sz="3200" spc="-10" i="1">
                <a:latin typeface="Calibri"/>
                <a:cs typeface="Calibri"/>
              </a:rPr>
              <a:t>g</a:t>
            </a:r>
            <a:r>
              <a:rPr dirty="0" sz="3200" spc="-10">
                <a:latin typeface="Calibri"/>
                <a:cs typeface="Calibri"/>
              </a:rPr>
              <a:t>(</a:t>
            </a:r>
            <a:r>
              <a:rPr dirty="0" sz="3200" spc="-10" i="1">
                <a:latin typeface="Calibri"/>
                <a:cs typeface="Calibri"/>
              </a:rPr>
              <a:t>n</a:t>
            </a:r>
            <a:r>
              <a:rPr dirty="0" sz="3200" spc="-10">
                <a:latin typeface="Calibri"/>
                <a:cs typeface="Calibri"/>
              </a:rPr>
              <a:t>))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spcBef>
                <a:spcPts val="381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practice,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asymptotically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tight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bounds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are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obtained </a:t>
            </a:r>
            <a:r>
              <a:rPr dirty="0" sz="3200">
                <a:latin typeface="Calibri"/>
                <a:cs typeface="Calibri"/>
              </a:rPr>
              <a:t>from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asymptotic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upper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lower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bounds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82879" y="1525524"/>
            <a:ext cx="9648825" cy="1195070"/>
            <a:chOff x="182879" y="1525524"/>
            <a:chExt cx="9648825" cy="119507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704" y="1594103"/>
              <a:ext cx="9464038" cy="969263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2879" y="1525524"/>
              <a:ext cx="9648441" cy="119481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228600" y="1524000"/>
            <a:ext cx="9448800" cy="954405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00"/>
            </a:solidFill>
          </a:ln>
        </p:spPr>
        <p:txBody>
          <a:bodyPr wrap="square" lIns="0" tIns="2667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  <a:tabLst>
                <a:tab pos="1760220" algn="l"/>
              </a:tabLst>
            </a:pPr>
            <a:r>
              <a:rPr dirty="0" u="sng" sz="28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Theorem</a:t>
            </a:r>
            <a:r>
              <a:rPr dirty="0" u="sng" sz="2800" spc="-135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800" spc="-5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:</a:t>
            </a:r>
            <a:r>
              <a:rPr dirty="0" sz="2800" b="1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2800">
                <a:solidFill>
                  <a:srgbClr val="010000"/>
                </a:solidFill>
                <a:latin typeface="Calibri"/>
                <a:cs typeface="Calibri"/>
              </a:rPr>
              <a:t>For</a:t>
            </a:r>
            <a:r>
              <a:rPr dirty="0" sz="2800" spc="-40">
                <a:solidFill>
                  <a:srgbClr val="01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10000"/>
                </a:solidFill>
                <a:latin typeface="Calibri"/>
                <a:cs typeface="Calibri"/>
              </a:rPr>
              <a:t>any</a:t>
            </a:r>
            <a:r>
              <a:rPr dirty="0" sz="2800" spc="-55">
                <a:solidFill>
                  <a:srgbClr val="01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10000"/>
                </a:solidFill>
                <a:latin typeface="Calibri"/>
                <a:cs typeface="Calibri"/>
              </a:rPr>
              <a:t>two</a:t>
            </a:r>
            <a:r>
              <a:rPr dirty="0" sz="2800" spc="-45">
                <a:solidFill>
                  <a:srgbClr val="01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10000"/>
                </a:solidFill>
                <a:latin typeface="Calibri"/>
                <a:cs typeface="Calibri"/>
              </a:rPr>
              <a:t>functions</a:t>
            </a:r>
            <a:r>
              <a:rPr dirty="0" sz="2800" spc="-20">
                <a:solidFill>
                  <a:srgbClr val="01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10000"/>
                </a:solidFill>
                <a:latin typeface="Calibri"/>
                <a:cs typeface="Calibri"/>
              </a:rPr>
              <a:t>g</a:t>
            </a:r>
            <a:r>
              <a:rPr dirty="0" sz="2800">
                <a:solidFill>
                  <a:srgbClr val="010000"/>
                </a:solidFill>
                <a:latin typeface="Calibri"/>
                <a:cs typeface="Calibri"/>
              </a:rPr>
              <a:t>(</a:t>
            </a:r>
            <a:r>
              <a:rPr dirty="0" sz="2800" i="1">
                <a:solidFill>
                  <a:srgbClr val="010000"/>
                </a:solidFill>
                <a:latin typeface="Calibri"/>
                <a:cs typeface="Calibri"/>
              </a:rPr>
              <a:t>n</a:t>
            </a:r>
            <a:r>
              <a:rPr dirty="0" sz="2800">
                <a:solidFill>
                  <a:srgbClr val="010000"/>
                </a:solidFill>
                <a:latin typeface="Calibri"/>
                <a:cs typeface="Calibri"/>
              </a:rPr>
              <a:t>)</a:t>
            </a:r>
            <a:r>
              <a:rPr dirty="0" sz="2800" spc="-45">
                <a:solidFill>
                  <a:srgbClr val="01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10000"/>
                </a:solidFill>
                <a:latin typeface="Calibri"/>
                <a:cs typeface="Calibri"/>
              </a:rPr>
              <a:t>and</a:t>
            </a:r>
            <a:r>
              <a:rPr dirty="0" sz="2800" spc="-45">
                <a:solidFill>
                  <a:srgbClr val="010000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10000"/>
                </a:solidFill>
                <a:latin typeface="Calibri"/>
                <a:cs typeface="Calibri"/>
              </a:rPr>
              <a:t>f</a:t>
            </a:r>
            <a:r>
              <a:rPr dirty="0" sz="2800">
                <a:solidFill>
                  <a:srgbClr val="010000"/>
                </a:solidFill>
                <a:latin typeface="Calibri"/>
                <a:cs typeface="Calibri"/>
              </a:rPr>
              <a:t>(</a:t>
            </a:r>
            <a:r>
              <a:rPr dirty="0" sz="2800" i="1">
                <a:solidFill>
                  <a:srgbClr val="010000"/>
                </a:solidFill>
                <a:latin typeface="Calibri"/>
                <a:cs typeface="Calibri"/>
              </a:rPr>
              <a:t>n</a:t>
            </a:r>
            <a:r>
              <a:rPr dirty="0" sz="2800">
                <a:solidFill>
                  <a:srgbClr val="010000"/>
                </a:solidFill>
                <a:latin typeface="Calibri"/>
                <a:cs typeface="Calibri"/>
              </a:rPr>
              <a:t>),</a:t>
            </a:r>
            <a:r>
              <a:rPr dirty="0" sz="2800" spc="-45">
                <a:solidFill>
                  <a:srgbClr val="010000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800" b="1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800" b="1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800" b="1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800" spc="-4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800" spc="-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dirty="0" sz="2800" b="1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800" b="1" i="1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dirty="0" sz="2800" b="1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800" b="1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800" b="1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dirty="0" sz="2800" spc="-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0000FF"/>
                </a:solidFill>
                <a:latin typeface="Calibri"/>
                <a:cs typeface="Calibri"/>
              </a:rPr>
              <a:t>if</a:t>
            </a:r>
            <a:endParaRPr sz="2800">
              <a:latin typeface="Calibri"/>
              <a:cs typeface="Calibri"/>
            </a:endParaRPr>
          </a:p>
          <a:p>
            <a:pPr marL="1005205">
              <a:lnSpc>
                <a:spcPct val="100000"/>
              </a:lnSpc>
            </a:pPr>
            <a:r>
              <a:rPr dirty="0" sz="2800" b="1" i="1">
                <a:solidFill>
                  <a:srgbClr val="CC0000"/>
                </a:solidFill>
                <a:latin typeface="Calibri"/>
                <a:cs typeface="Calibri"/>
              </a:rPr>
              <a:t>f</a:t>
            </a:r>
            <a:r>
              <a:rPr dirty="0" sz="2800" b="1">
                <a:solidFill>
                  <a:srgbClr val="CC0000"/>
                </a:solidFill>
                <a:latin typeface="Calibri"/>
                <a:cs typeface="Calibri"/>
              </a:rPr>
              <a:t>(</a:t>
            </a:r>
            <a:r>
              <a:rPr dirty="0" sz="2800" b="1" i="1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dirty="0" sz="2800" b="1">
                <a:solidFill>
                  <a:srgbClr val="CC0000"/>
                </a:solidFill>
                <a:latin typeface="Calibri"/>
                <a:cs typeface="Calibri"/>
              </a:rPr>
              <a:t>)</a:t>
            </a:r>
            <a:r>
              <a:rPr dirty="0" sz="2800" spc="-30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C0000"/>
                </a:solidFill>
                <a:latin typeface="Calibri"/>
                <a:cs typeface="Calibri"/>
              </a:rPr>
              <a:t>=</a:t>
            </a:r>
            <a:r>
              <a:rPr dirty="0" sz="2800" spc="-15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CC0000"/>
                </a:solidFill>
                <a:latin typeface="Calibri"/>
                <a:cs typeface="Calibri"/>
              </a:rPr>
              <a:t>O</a:t>
            </a:r>
            <a:r>
              <a:rPr dirty="0" sz="2800" b="1">
                <a:solidFill>
                  <a:srgbClr val="CC0000"/>
                </a:solidFill>
                <a:latin typeface="Calibri"/>
                <a:cs typeface="Calibri"/>
              </a:rPr>
              <a:t>(</a:t>
            </a:r>
            <a:r>
              <a:rPr dirty="0" sz="2800" b="1" i="1">
                <a:solidFill>
                  <a:srgbClr val="CC0000"/>
                </a:solidFill>
                <a:latin typeface="Calibri"/>
                <a:cs typeface="Calibri"/>
              </a:rPr>
              <a:t>g</a:t>
            </a:r>
            <a:r>
              <a:rPr dirty="0" sz="2800" b="1">
                <a:solidFill>
                  <a:srgbClr val="CC0000"/>
                </a:solidFill>
                <a:latin typeface="Calibri"/>
                <a:cs typeface="Calibri"/>
              </a:rPr>
              <a:t>(</a:t>
            </a:r>
            <a:r>
              <a:rPr dirty="0" sz="2800" b="1" i="1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dirty="0" sz="2800" b="1">
                <a:solidFill>
                  <a:srgbClr val="CC0000"/>
                </a:solidFill>
                <a:latin typeface="Calibri"/>
                <a:cs typeface="Calibri"/>
              </a:rPr>
              <a:t>))</a:t>
            </a:r>
            <a:r>
              <a:rPr dirty="0" sz="2800" spc="-30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C0000"/>
                </a:solidFill>
                <a:latin typeface="Calibri"/>
                <a:cs typeface="Calibri"/>
              </a:rPr>
              <a:t>and</a:t>
            </a:r>
            <a:r>
              <a:rPr dirty="0" sz="2800" spc="-30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CC0000"/>
                </a:solidFill>
                <a:latin typeface="Calibri"/>
                <a:cs typeface="Calibri"/>
              </a:rPr>
              <a:t>f</a:t>
            </a:r>
            <a:r>
              <a:rPr dirty="0" sz="2800" b="1">
                <a:solidFill>
                  <a:srgbClr val="CC0000"/>
                </a:solidFill>
                <a:latin typeface="Calibri"/>
                <a:cs typeface="Calibri"/>
              </a:rPr>
              <a:t>(</a:t>
            </a:r>
            <a:r>
              <a:rPr dirty="0" sz="2800" b="1" i="1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dirty="0" sz="2800" b="1">
                <a:solidFill>
                  <a:srgbClr val="CC0000"/>
                </a:solidFill>
                <a:latin typeface="Calibri"/>
                <a:cs typeface="Calibri"/>
              </a:rPr>
              <a:t>)</a:t>
            </a:r>
            <a:r>
              <a:rPr dirty="0" sz="2800" spc="-30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C0000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CC0000"/>
                </a:solidFill>
                <a:latin typeface="Symbol"/>
                <a:cs typeface="Symbol"/>
              </a:rPr>
              <a:t></a:t>
            </a:r>
            <a:r>
              <a:rPr dirty="0" sz="2800" spc="-10" b="1">
                <a:solidFill>
                  <a:srgbClr val="CC0000"/>
                </a:solidFill>
                <a:latin typeface="Calibri"/>
                <a:cs typeface="Calibri"/>
              </a:rPr>
              <a:t>(</a:t>
            </a:r>
            <a:r>
              <a:rPr dirty="0" sz="2800" spc="-10" b="1" i="1">
                <a:solidFill>
                  <a:srgbClr val="CC0000"/>
                </a:solidFill>
                <a:latin typeface="Calibri"/>
                <a:cs typeface="Calibri"/>
              </a:rPr>
              <a:t>g</a:t>
            </a:r>
            <a:r>
              <a:rPr dirty="0" sz="2800" spc="-10" b="1">
                <a:solidFill>
                  <a:srgbClr val="CC0000"/>
                </a:solidFill>
                <a:latin typeface="Calibri"/>
                <a:cs typeface="Calibri"/>
              </a:rPr>
              <a:t>(</a:t>
            </a:r>
            <a:r>
              <a:rPr dirty="0" sz="2800" spc="-10" b="1" i="1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dirty="0" sz="2800" spc="-10" b="1">
                <a:solidFill>
                  <a:srgbClr val="CC0000"/>
                </a:solidFill>
                <a:latin typeface="Calibri"/>
                <a:cs typeface="Calibri"/>
              </a:rPr>
              <a:t>))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62883" y="271081"/>
            <a:ext cx="237934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Properties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3590" y="881887"/>
            <a:ext cx="6944995" cy="22440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ts val="3225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800" spc="-10" b="1">
                <a:solidFill>
                  <a:srgbClr val="CC0000"/>
                </a:solidFill>
                <a:latin typeface="Calibri"/>
                <a:cs typeface="Calibri"/>
              </a:rPr>
              <a:t>Transitivity</a:t>
            </a:r>
            <a:endParaRPr sz="2800">
              <a:latin typeface="Calibri"/>
              <a:cs typeface="Calibri"/>
            </a:endParaRPr>
          </a:p>
          <a:p>
            <a:pPr marL="692150">
              <a:lnSpc>
                <a:spcPts val="2830"/>
              </a:lnSpc>
            </a:pP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 spc="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dirty="0" sz="2600" spc="-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4F81BD"/>
                </a:solidFill>
                <a:latin typeface="Calibri"/>
                <a:cs typeface="Calibri"/>
              </a:rPr>
              <a:t>&amp;</a:t>
            </a:r>
            <a:r>
              <a:rPr dirty="0" sz="2600" spc="-5" i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 spc="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dirty="0" sz="2600" spc="-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4F81BD"/>
                </a:solidFill>
                <a:latin typeface="Symbol"/>
                <a:cs typeface="Symbol"/>
              </a:rPr>
              <a:t></a:t>
            </a:r>
            <a:r>
              <a:rPr dirty="0" sz="2600" spc="-7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 spc="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endParaRPr sz="2600">
              <a:latin typeface="Calibri"/>
              <a:cs typeface="Calibri"/>
            </a:endParaRPr>
          </a:p>
          <a:p>
            <a:pPr marL="734695">
              <a:lnSpc>
                <a:spcPts val="2805"/>
              </a:lnSpc>
            </a:pP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 spc="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dirty="0" sz="26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4F81BD"/>
                </a:solidFill>
                <a:latin typeface="Calibri"/>
                <a:cs typeface="Calibri"/>
              </a:rPr>
              <a:t>&amp;</a:t>
            </a:r>
            <a:r>
              <a:rPr dirty="0" sz="2600" spc="-5" i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dirty="0" sz="26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4F81BD"/>
                </a:solidFill>
                <a:latin typeface="Symbol"/>
                <a:cs typeface="Symbol"/>
              </a:rPr>
              <a:t></a:t>
            </a:r>
            <a:r>
              <a:rPr dirty="0" sz="2600" spc="-85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 spc="-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endParaRPr sz="2600">
              <a:latin typeface="Calibri"/>
              <a:cs typeface="Calibri"/>
            </a:endParaRPr>
          </a:p>
          <a:p>
            <a:pPr marL="675640">
              <a:lnSpc>
                <a:spcPts val="2805"/>
              </a:lnSpc>
            </a:pP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 spc="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Symbol"/>
                <a:cs typeface="Symbol"/>
              </a:rPr>
              <a:t>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dirty="0" sz="26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4F81BD"/>
                </a:solidFill>
                <a:latin typeface="Calibri"/>
                <a:cs typeface="Calibri"/>
              </a:rPr>
              <a:t>&amp;</a:t>
            </a:r>
            <a:r>
              <a:rPr dirty="0" sz="2600" spc="-5" i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 spc="-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Symbol"/>
                <a:cs typeface="Symbol"/>
              </a:rPr>
              <a:t>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dirty="0" sz="26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4F81BD"/>
                </a:solidFill>
                <a:latin typeface="Symbol"/>
                <a:cs typeface="Symbol"/>
              </a:rPr>
              <a:t></a:t>
            </a:r>
            <a:r>
              <a:rPr dirty="0" sz="2600" spc="-85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 spc="-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00FF"/>
                </a:solidFill>
                <a:latin typeface="Symbol"/>
                <a:cs typeface="Symbol"/>
              </a:rPr>
              <a:t>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endParaRPr sz="2600">
              <a:latin typeface="Calibri"/>
              <a:cs typeface="Calibri"/>
            </a:endParaRPr>
          </a:p>
          <a:p>
            <a:pPr marL="689610">
              <a:lnSpc>
                <a:spcPts val="2735"/>
              </a:lnSpc>
            </a:pP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 spc="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z="2600" spc="-1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dirty="0" sz="26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4F81BD"/>
                </a:solidFill>
                <a:latin typeface="Calibri"/>
                <a:cs typeface="Calibri"/>
              </a:rPr>
              <a:t>&amp;</a:t>
            </a:r>
            <a:r>
              <a:rPr dirty="0" sz="2600" spc="-5" i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 spc="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dirty="0" sz="2600" spc="-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4F81BD"/>
                </a:solidFill>
                <a:latin typeface="Symbol"/>
                <a:cs typeface="Symbol"/>
              </a:rPr>
              <a:t></a:t>
            </a:r>
            <a:r>
              <a:rPr dirty="0" sz="2600" spc="-70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 spc="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endParaRPr sz="2600">
              <a:latin typeface="Calibri"/>
              <a:cs typeface="Calibri"/>
            </a:endParaRPr>
          </a:p>
          <a:p>
            <a:pPr marL="717550">
              <a:lnSpc>
                <a:spcPts val="3070"/>
              </a:lnSpc>
            </a:pP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= </a:t>
            </a:r>
            <a:r>
              <a:rPr dirty="0" sz="2750" spc="-10">
                <a:solidFill>
                  <a:srgbClr val="0000FF"/>
                </a:solidFill>
                <a:latin typeface="Symbol"/>
                <a:cs typeface="Symbol"/>
              </a:rPr>
              <a:t>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dirty="0" sz="26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4F81BD"/>
                </a:solidFill>
                <a:latin typeface="Calibri"/>
                <a:cs typeface="Calibri"/>
              </a:rPr>
              <a:t>&amp;</a:t>
            </a:r>
            <a:r>
              <a:rPr dirty="0" sz="2600" spc="-30" i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 spc="-3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750">
                <a:solidFill>
                  <a:srgbClr val="0000FF"/>
                </a:solidFill>
                <a:latin typeface="Symbol"/>
                <a:cs typeface="Symbol"/>
              </a:rPr>
              <a:t>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4F81BD"/>
                </a:solidFill>
                <a:latin typeface="Symbol"/>
                <a:cs typeface="Symbol"/>
              </a:rPr>
              <a:t></a:t>
            </a:r>
            <a:r>
              <a:rPr dirty="0" sz="2600" spc="-105">
                <a:solidFill>
                  <a:srgbClr val="4F81BD"/>
                </a:solidFill>
                <a:latin typeface="Times New Roman"/>
                <a:cs typeface="Times New Roman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 spc="-20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750" spc="-10">
                <a:solidFill>
                  <a:srgbClr val="0000FF"/>
                </a:solidFill>
                <a:latin typeface="Symbol"/>
                <a:cs typeface="Symbol"/>
              </a:rPr>
              <a:t>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h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83378" y="3470380"/>
            <a:ext cx="2109470" cy="2319655"/>
          </a:xfrm>
          <a:prstGeom prst="rect">
            <a:avLst/>
          </a:prstGeom>
        </p:spPr>
        <p:txBody>
          <a:bodyPr wrap="square" lIns="0" tIns="603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800" spc="-10" b="1">
                <a:solidFill>
                  <a:srgbClr val="CC0000"/>
                </a:solidFill>
                <a:latin typeface="Calibri"/>
                <a:cs typeface="Calibri"/>
              </a:rPr>
              <a:t>Reflexivity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355"/>
              </a:spcBef>
            </a:pP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= </a:t>
            </a:r>
            <a:r>
              <a:rPr dirty="0" sz="2600" spc="-1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endParaRPr sz="26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  <a:spcBef>
                <a:spcPts val="285"/>
              </a:spcBef>
            </a:pP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= 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O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endParaRPr sz="2600">
              <a:latin typeface="Calibri"/>
              <a:cs typeface="Calibri"/>
            </a:endParaRPr>
          </a:p>
          <a:p>
            <a:pPr marL="311150">
              <a:lnSpc>
                <a:spcPct val="100000"/>
              </a:lnSpc>
              <a:spcBef>
                <a:spcPts val="340"/>
              </a:spcBef>
              <a:tabLst>
                <a:tab pos="929005" algn="l"/>
              </a:tabLst>
            </a:pPr>
            <a:r>
              <a:rPr dirty="0" sz="2600" spc="-20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600" spc="-2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spc="-2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 spc="-2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2600" i="1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 spc="-15" i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00FF"/>
                </a:solidFill>
                <a:latin typeface="Symbol"/>
                <a:cs typeface="Symbol"/>
              </a:rPr>
              <a:t>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spc="-10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))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800" spc="-10" b="1">
                <a:solidFill>
                  <a:srgbClr val="C00000"/>
                </a:solidFill>
                <a:latin typeface="Calibri"/>
                <a:cs typeface="Calibri"/>
              </a:rPr>
              <a:t>Symmetry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26534" y="5848603"/>
            <a:ext cx="3973829" cy="422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f(n)</a:t>
            </a:r>
            <a:r>
              <a:rPr dirty="0" sz="26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(g(n))</a:t>
            </a:r>
            <a:r>
              <a:rPr dirty="0" sz="2600" spc="-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iff</a:t>
            </a:r>
            <a:r>
              <a:rPr dirty="0" sz="26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g(n)</a:t>
            </a:r>
            <a:r>
              <a:rPr dirty="0" sz="26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00FF"/>
                </a:solidFill>
                <a:latin typeface="Symbol"/>
                <a:cs typeface="Symbol"/>
              </a:rPr>
              <a:t>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(f(n))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041140" y="3449089"/>
            <a:ext cx="4443095" cy="149606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800" spc="-10" b="1">
                <a:solidFill>
                  <a:srgbClr val="C00000"/>
                </a:solidFill>
                <a:latin typeface="Calibri"/>
                <a:cs typeface="Calibri"/>
              </a:rPr>
              <a:t>Complementarity</a:t>
            </a:r>
            <a:endParaRPr sz="2800">
              <a:latin typeface="Calibri"/>
              <a:cs typeface="Calibri"/>
            </a:endParaRPr>
          </a:p>
          <a:p>
            <a:pPr marL="386080">
              <a:lnSpc>
                <a:spcPct val="100000"/>
              </a:lnSpc>
              <a:spcBef>
                <a:spcPts val="665"/>
              </a:spcBef>
            </a:pP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f(n)</a:t>
            </a:r>
            <a:r>
              <a:rPr dirty="0" sz="2600" spc="-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O(g(n))</a:t>
            </a:r>
            <a:r>
              <a:rPr dirty="0" sz="26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iff</a:t>
            </a:r>
            <a:r>
              <a:rPr dirty="0" sz="26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g(n)</a:t>
            </a:r>
            <a:r>
              <a:rPr dirty="0" sz="26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00FF"/>
                </a:solidFill>
                <a:latin typeface="Symbol"/>
                <a:cs typeface="Symbol"/>
              </a:rPr>
              <a:t>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(f(n))</a:t>
            </a:r>
            <a:endParaRPr sz="2600">
              <a:latin typeface="Calibri"/>
              <a:cs typeface="Calibri"/>
            </a:endParaRPr>
          </a:p>
          <a:p>
            <a:pPr marL="386080">
              <a:lnSpc>
                <a:spcPct val="100000"/>
              </a:lnSpc>
              <a:spcBef>
                <a:spcPts val="600"/>
              </a:spcBef>
              <a:tabLst>
                <a:tab pos="1247140" algn="l"/>
              </a:tabLst>
            </a:pP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f(n)</a:t>
            </a:r>
            <a:r>
              <a:rPr dirty="0" sz="26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5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	o(g(n))</a:t>
            </a:r>
            <a:r>
              <a:rPr dirty="0" sz="26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iff</a:t>
            </a:r>
            <a:r>
              <a:rPr dirty="0" sz="26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g(n)</a:t>
            </a:r>
            <a:r>
              <a:rPr dirty="0" sz="26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=</a:t>
            </a:r>
            <a:r>
              <a:rPr dirty="0" sz="26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w((f(n))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4165" rIns="0" bIns="0" rtlCol="0" vert="horz">
            <a:spAutoFit/>
          </a:bodyPr>
          <a:lstStyle/>
          <a:p>
            <a:pPr marL="1191260">
              <a:lnSpc>
                <a:spcPct val="100000"/>
              </a:lnSpc>
              <a:spcBef>
                <a:spcPts val="100"/>
              </a:spcBef>
            </a:pPr>
            <a:r>
              <a:rPr dirty="0"/>
              <a:t>Basic</a:t>
            </a:r>
            <a:r>
              <a:rPr dirty="0" spc="-105"/>
              <a:t> </a:t>
            </a:r>
            <a:r>
              <a:rPr dirty="0" spc="-10"/>
              <a:t>Efficiency</a:t>
            </a:r>
            <a:r>
              <a:rPr dirty="0" spc="-110"/>
              <a:t> </a:t>
            </a:r>
            <a:r>
              <a:rPr dirty="0" spc="-10"/>
              <a:t>Classes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5322" y="1802944"/>
            <a:ext cx="7668117" cy="3981732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596676"/>
            <a:ext cx="9906000" cy="5261610"/>
            <a:chOff x="0" y="1596676"/>
            <a:chExt cx="9906000" cy="5261610"/>
          </a:xfrm>
        </p:grpSpPr>
        <p:sp>
          <p:nvSpPr>
            <p:cNvPr id="3" name="object 3" descr=""/>
            <p:cNvSpPr/>
            <p:nvPr/>
          </p:nvSpPr>
          <p:spPr>
            <a:xfrm>
              <a:off x="909759" y="1596676"/>
              <a:ext cx="8058150" cy="4638040"/>
            </a:xfrm>
            <a:custGeom>
              <a:avLst/>
              <a:gdLst/>
              <a:ahLst/>
              <a:cxnLst/>
              <a:rect l="l" t="t" r="r" b="b"/>
              <a:pathLst>
                <a:path w="8058150" h="4638040">
                  <a:moveTo>
                    <a:pt x="0" y="0"/>
                  </a:moveTo>
                  <a:lnTo>
                    <a:pt x="8057718" y="0"/>
                  </a:lnTo>
                  <a:lnTo>
                    <a:pt x="8057718" y="4637643"/>
                  </a:lnTo>
                  <a:lnTo>
                    <a:pt x="0" y="4637643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525180" y="1901976"/>
              <a:ext cx="5195570" cy="0"/>
            </a:xfrm>
            <a:custGeom>
              <a:avLst/>
              <a:gdLst/>
              <a:ahLst/>
              <a:cxnLst/>
              <a:rect l="l" t="t" r="r" b="b"/>
              <a:pathLst>
                <a:path w="5195570" h="0">
                  <a:moveTo>
                    <a:pt x="0" y="0"/>
                  </a:moveTo>
                  <a:lnTo>
                    <a:pt x="51952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525180" y="1901976"/>
              <a:ext cx="5195570" cy="0"/>
            </a:xfrm>
            <a:custGeom>
              <a:avLst/>
              <a:gdLst/>
              <a:ahLst/>
              <a:cxnLst/>
              <a:rect l="l" t="t" r="r" b="b"/>
              <a:pathLst>
                <a:path w="5195570" h="0">
                  <a:moveTo>
                    <a:pt x="0" y="0"/>
                  </a:moveTo>
                  <a:lnTo>
                    <a:pt x="5195296" y="0"/>
                  </a:lnTo>
                </a:path>
              </a:pathLst>
            </a:custGeom>
            <a:ln w="14538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6720476" y="1901976"/>
              <a:ext cx="0" cy="3736340"/>
            </a:xfrm>
            <a:custGeom>
              <a:avLst/>
              <a:gdLst/>
              <a:ahLst/>
              <a:cxnLst/>
              <a:rect l="l" t="t" r="r" b="b"/>
              <a:pathLst>
                <a:path w="0" h="3736340">
                  <a:moveTo>
                    <a:pt x="0" y="0"/>
                  </a:moveTo>
                  <a:lnTo>
                    <a:pt x="0" y="3736282"/>
                  </a:lnTo>
                </a:path>
              </a:pathLst>
            </a:custGeom>
            <a:ln w="14312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525180" y="5638259"/>
              <a:ext cx="5195570" cy="0"/>
            </a:xfrm>
            <a:custGeom>
              <a:avLst/>
              <a:gdLst/>
              <a:ahLst/>
              <a:cxnLst/>
              <a:rect l="l" t="t" r="r" b="b"/>
              <a:pathLst>
                <a:path w="5195570" h="0">
                  <a:moveTo>
                    <a:pt x="5195296" y="0"/>
                  </a:moveTo>
                  <a:lnTo>
                    <a:pt x="0" y="0"/>
                  </a:lnTo>
                </a:path>
              </a:pathLst>
            </a:custGeom>
            <a:ln w="14538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25180" y="1901976"/>
              <a:ext cx="0" cy="3736340"/>
            </a:xfrm>
            <a:custGeom>
              <a:avLst/>
              <a:gdLst/>
              <a:ahLst/>
              <a:cxnLst/>
              <a:rect l="l" t="t" r="r" b="b"/>
              <a:pathLst>
                <a:path w="0" h="3736340">
                  <a:moveTo>
                    <a:pt x="0" y="3736282"/>
                  </a:moveTo>
                  <a:lnTo>
                    <a:pt x="0" y="0"/>
                  </a:lnTo>
                </a:path>
              </a:pathLst>
            </a:custGeom>
            <a:ln w="14312">
              <a:solidFill>
                <a:srgbClr val="81818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525180" y="1901976"/>
              <a:ext cx="0" cy="3736340"/>
            </a:xfrm>
            <a:custGeom>
              <a:avLst/>
              <a:gdLst/>
              <a:ahLst/>
              <a:cxnLst/>
              <a:rect l="l" t="t" r="r" b="b"/>
              <a:pathLst>
                <a:path w="0" h="3736340">
                  <a:moveTo>
                    <a:pt x="0" y="0"/>
                  </a:moveTo>
                  <a:lnTo>
                    <a:pt x="0" y="373628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67931" y="5638259"/>
              <a:ext cx="57785" cy="0"/>
            </a:xfrm>
            <a:custGeom>
              <a:avLst/>
              <a:gdLst/>
              <a:ahLst/>
              <a:cxnLst/>
              <a:rect l="l" t="t" r="r" b="b"/>
              <a:pathLst>
                <a:path w="57784" h="0">
                  <a:moveTo>
                    <a:pt x="0" y="0"/>
                  </a:moveTo>
                  <a:lnTo>
                    <a:pt x="572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67931" y="1901976"/>
              <a:ext cx="57785" cy="0"/>
            </a:xfrm>
            <a:custGeom>
              <a:avLst/>
              <a:gdLst/>
              <a:ahLst/>
              <a:cxnLst/>
              <a:rect l="l" t="t" r="r" b="b"/>
              <a:pathLst>
                <a:path w="57784" h="0">
                  <a:moveTo>
                    <a:pt x="0" y="0"/>
                  </a:moveTo>
                  <a:lnTo>
                    <a:pt x="57248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525180" y="5638259"/>
              <a:ext cx="5195570" cy="0"/>
            </a:xfrm>
            <a:custGeom>
              <a:avLst/>
              <a:gdLst/>
              <a:ahLst/>
              <a:cxnLst/>
              <a:rect l="l" t="t" r="r" b="b"/>
              <a:pathLst>
                <a:path w="5195570" h="0">
                  <a:moveTo>
                    <a:pt x="0" y="0"/>
                  </a:moveTo>
                  <a:lnTo>
                    <a:pt x="519529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25180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w="0"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298034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w="0"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569964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w="0"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827582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w="0"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085200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w="0"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342818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w="0"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600436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w="0"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858054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w="0"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129984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w="0"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387602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w="0"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645220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w="0"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902838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w="0"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5160456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w="0"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418074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w="0"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675692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w="0"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947622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w="0"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205240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w="0"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462858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w="0"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720476" y="5638259"/>
              <a:ext cx="0" cy="58419"/>
            </a:xfrm>
            <a:custGeom>
              <a:avLst/>
              <a:gdLst/>
              <a:ahLst/>
              <a:cxnLst/>
              <a:rect l="l" t="t" r="r" b="b"/>
              <a:pathLst>
                <a:path w="0" h="58420">
                  <a:moveTo>
                    <a:pt x="0" y="5815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3840" y="1851195"/>
              <a:ext cx="5037976" cy="3845216"/>
            </a:xfrm>
            <a:prstGeom prst="rect">
              <a:avLst/>
            </a:prstGeom>
          </p:spPr>
        </p:pic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4165" rIns="0" bIns="0" rtlCol="0" vert="horz">
            <a:spAutoFit/>
          </a:bodyPr>
          <a:lstStyle/>
          <a:p>
            <a:pPr marL="148653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Practical</a:t>
            </a:r>
            <a:r>
              <a:rPr dirty="0" spc="-165"/>
              <a:t> </a:t>
            </a:r>
            <a:r>
              <a:rPr dirty="0" spc="-10"/>
              <a:t>Complexity</a:t>
            </a:r>
          </a:p>
        </p:txBody>
      </p:sp>
      <p:sp>
        <p:nvSpPr>
          <p:cNvPr id="34" name="object 34" descr=""/>
          <p:cNvSpPr txBox="1"/>
          <p:nvPr/>
        </p:nvSpPr>
        <p:spPr>
          <a:xfrm>
            <a:off x="1068791" y="1773040"/>
            <a:ext cx="325755" cy="25272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450" spc="-25">
                <a:latin typeface="Arial MT"/>
                <a:cs typeface="Arial MT"/>
              </a:rPr>
              <a:t>250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269175" y="5459828"/>
            <a:ext cx="5436870" cy="57785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450" spc="-50">
                <a:latin typeface="Arial MT"/>
                <a:cs typeface="Arial MT"/>
              </a:rPr>
              <a:t>0</a:t>
            </a:r>
            <a:endParaRPr sz="1450">
              <a:latin typeface="Arial MT"/>
              <a:cs typeface="Arial MT"/>
            </a:endParaRPr>
          </a:p>
          <a:p>
            <a:pPr marL="341630">
              <a:lnSpc>
                <a:spcPct val="100000"/>
              </a:lnSpc>
              <a:spcBef>
                <a:spcPts val="434"/>
              </a:spcBef>
              <a:tabLst>
                <a:tab pos="599440" algn="l"/>
                <a:tab pos="856615" algn="l"/>
                <a:tab pos="1129030" algn="l"/>
                <a:tab pos="1386840" algn="l"/>
                <a:tab pos="1644014" algn="l"/>
                <a:tab pos="1901825" algn="l"/>
                <a:tab pos="2159635" algn="l"/>
                <a:tab pos="2417445" algn="l"/>
              </a:tabLst>
            </a:pPr>
            <a:r>
              <a:rPr dirty="0" sz="1450" spc="-50">
                <a:latin typeface="Arial MT"/>
                <a:cs typeface="Arial MT"/>
              </a:rPr>
              <a:t>1</a:t>
            </a:r>
            <a:r>
              <a:rPr dirty="0" sz="1450">
                <a:latin typeface="Arial MT"/>
                <a:cs typeface="Arial MT"/>
              </a:rPr>
              <a:t>	</a:t>
            </a:r>
            <a:r>
              <a:rPr dirty="0" sz="1450" spc="-50">
                <a:latin typeface="Arial MT"/>
                <a:cs typeface="Arial MT"/>
              </a:rPr>
              <a:t>2</a:t>
            </a:r>
            <a:r>
              <a:rPr dirty="0" sz="1450">
                <a:latin typeface="Arial MT"/>
                <a:cs typeface="Arial MT"/>
              </a:rPr>
              <a:t>	</a:t>
            </a:r>
            <a:r>
              <a:rPr dirty="0" sz="1450" spc="-50">
                <a:latin typeface="Arial MT"/>
                <a:cs typeface="Arial MT"/>
              </a:rPr>
              <a:t>3</a:t>
            </a:r>
            <a:r>
              <a:rPr dirty="0" sz="1450">
                <a:latin typeface="Arial MT"/>
                <a:cs typeface="Arial MT"/>
              </a:rPr>
              <a:t>	</a:t>
            </a:r>
            <a:r>
              <a:rPr dirty="0" sz="1450" spc="-50">
                <a:latin typeface="Arial MT"/>
                <a:cs typeface="Arial MT"/>
              </a:rPr>
              <a:t>4</a:t>
            </a:r>
            <a:r>
              <a:rPr dirty="0" sz="1450">
                <a:latin typeface="Arial MT"/>
                <a:cs typeface="Arial MT"/>
              </a:rPr>
              <a:t>	</a:t>
            </a:r>
            <a:r>
              <a:rPr dirty="0" sz="1450" spc="-50">
                <a:latin typeface="Arial MT"/>
                <a:cs typeface="Arial MT"/>
              </a:rPr>
              <a:t>5</a:t>
            </a:r>
            <a:r>
              <a:rPr dirty="0" sz="1450">
                <a:latin typeface="Arial MT"/>
                <a:cs typeface="Arial MT"/>
              </a:rPr>
              <a:t>	</a:t>
            </a:r>
            <a:r>
              <a:rPr dirty="0" sz="1450" spc="-50">
                <a:latin typeface="Arial MT"/>
                <a:cs typeface="Arial MT"/>
              </a:rPr>
              <a:t>6</a:t>
            </a:r>
            <a:r>
              <a:rPr dirty="0" sz="1450">
                <a:latin typeface="Arial MT"/>
                <a:cs typeface="Arial MT"/>
              </a:rPr>
              <a:t>	</a:t>
            </a:r>
            <a:r>
              <a:rPr dirty="0" sz="1450" spc="-50">
                <a:latin typeface="Arial MT"/>
                <a:cs typeface="Arial MT"/>
              </a:rPr>
              <a:t>7</a:t>
            </a:r>
            <a:r>
              <a:rPr dirty="0" sz="1450">
                <a:latin typeface="Arial MT"/>
                <a:cs typeface="Arial MT"/>
              </a:rPr>
              <a:t>	</a:t>
            </a:r>
            <a:r>
              <a:rPr dirty="0" sz="1450" spc="-50">
                <a:latin typeface="Arial MT"/>
                <a:cs typeface="Arial MT"/>
              </a:rPr>
              <a:t>8</a:t>
            </a:r>
            <a:r>
              <a:rPr dirty="0" sz="1450">
                <a:latin typeface="Arial MT"/>
                <a:cs typeface="Arial MT"/>
              </a:rPr>
              <a:t>	9</a:t>
            </a:r>
            <a:r>
              <a:rPr dirty="0" sz="1450" spc="30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10</a:t>
            </a:r>
            <a:r>
              <a:rPr dirty="0" sz="1450" spc="10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11</a:t>
            </a:r>
            <a:r>
              <a:rPr dirty="0" sz="1450" spc="-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12</a:t>
            </a:r>
            <a:r>
              <a:rPr dirty="0" sz="1450" spc="-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13</a:t>
            </a:r>
            <a:r>
              <a:rPr dirty="0" sz="1450" spc="-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14</a:t>
            </a:r>
            <a:r>
              <a:rPr dirty="0" sz="1450" spc="-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15</a:t>
            </a:r>
            <a:r>
              <a:rPr dirty="0" sz="1450" spc="-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16</a:t>
            </a:r>
            <a:r>
              <a:rPr dirty="0" sz="1450" spc="-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17</a:t>
            </a:r>
            <a:r>
              <a:rPr dirty="0" sz="1450" spc="10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18</a:t>
            </a:r>
            <a:r>
              <a:rPr dirty="0" sz="1450" spc="-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19 </a:t>
            </a:r>
            <a:r>
              <a:rPr dirty="0" sz="1450" spc="-25">
                <a:latin typeface="Arial MT"/>
                <a:cs typeface="Arial MT"/>
              </a:rPr>
              <a:t>20</a:t>
            </a:r>
            <a:endParaRPr sz="1450">
              <a:latin typeface="Arial MT"/>
              <a:cs typeface="Arial MT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7171161" y="2926966"/>
            <a:ext cx="401320" cy="1599565"/>
            <a:chOff x="7171161" y="2926966"/>
            <a:chExt cx="401320" cy="1599565"/>
          </a:xfrm>
        </p:grpSpPr>
        <p:sp>
          <p:nvSpPr>
            <p:cNvPr id="37" name="object 37" descr=""/>
            <p:cNvSpPr/>
            <p:nvPr/>
          </p:nvSpPr>
          <p:spPr>
            <a:xfrm>
              <a:off x="7178464" y="2977793"/>
              <a:ext cx="386715" cy="0"/>
            </a:xfrm>
            <a:custGeom>
              <a:avLst/>
              <a:gdLst/>
              <a:ahLst/>
              <a:cxnLst/>
              <a:rect l="l" t="t" r="r" b="b"/>
              <a:pathLst>
                <a:path w="386715" h="0">
                  <a:moveTo>
                    <a:pt x="0" y="0"/>
                  </a:moveTo>
                  <a:lnTo>
                    <a:pt x="386426" y="0"/>
                  </a:lnTo>
                </a:path>
              </a:pathLst>
            </a:custGeom>
            <a:ln w="14538">
              <a:solidFill>
                <a:srgbClr val="000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4372" y="2926966"/>
              <a:ext cx="100297" cy="101653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7178464" y="3283092"/>
              <a:ext cx="386715" cy="0"/>
            </a:xfrm>
            <a:custGeom>
              <a:avLst/>
              <a:gdLst/>
              <a:ahLst/>
              <a:cxnLst/>
              <a:rect l="l" t="t" r="r" b="b"/>
              <a:pathLst>
                <a:path w="386715" h="0">
                  <a:moveTo>
                    <a:pt x="0" y="0"/>
                  </a:moveTo>
                  <a:lnTo>
                    <a:pt x="386426" y="0"/>
                  </a:lnTo>
                </a:path>
              </a:pathLst>
            </a:custGeom>
            <a:ln w="14538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321574" y="3239475"/>
              <a:ext cx="71755" cy="73025"/>
            </a:xfrm>
            <a:custGeom>
              <a:avLst/>
              <a:gdLst/>
              <a:ahLst/>
              <a:cxnLst/>
              <a:rect l="l" t="t" r="r" b="b"/>
              <a:pathLst>
                <a:path w="71754" h="73025">
                  <a:moveTo>
                    <a:pt x="71560" y="72690"/>
                  </a:moveTo>
                  <a:lnTo>
                    <a:pt x="0" y="72690"/>
                  </a:lnTo>
                  <a:lnTo>
                    <a:pt x="0" y="0"/>
                  </a:lnTo>
                  <a:lnTo>
                    <a:pt x="71560" y="0"/>
                  </a:lnTo>
                  <a:lnTo>
                    <a:pt x="71560" y="72690"/>
                  </a:lnTo>
                  <a:close/>
                </a:path>
              </a:pathLst>
            </a:custGeom>
            <a:solidFill>
              <a:srgbClr val="FF00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321585" y="3239478"/>
              <a:ext cx="71755" cy="73025"/>
            </a:xfrm>
            <a:custGeom>
              <a:avLst/>
              <a:gdLst/>
              <a:ahLst/>
              <a:cxnLst/>
              <a:rect l="l" t="t" r="r" b="b"/>
              <a:pathLst>
                <a:path w="71754" h="73025">
                  <a:moveTo>
                    <a:pt x="0" y="0"/>
                  </a:moveTo>
                  <a:lnTo>
                    <a:pt x="71560" y="0"/>
                  </a:lnTo>
                  <a:lnTo>
                    <a:pt x="71560" y="72690"/>
                  </a:lnTo>
                  <a:lnTo>
                    <a:pt x="0" y="72690"/>
                  </a:lnTo>
                  <a:lnTo>
                    <a:pt x="0" y="0"/>
                  </a:lnTo>
                  <a:close/>
                </a:path>
              </a:pathLst>
            </a:custGeom>
            <a:ln w="14423">
              <a:solidFill>
                <a:srgbClr val="FF00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178464" y="3588391"/>
              <a:ext cx="386715" cy="0"/>
            </a:xfrm>
            <a:custGeom>
              <a:avLst/>
              <a:gdLst/>
              <a:ahLst/>
              <a:cxnLst/>
              <a:rect l="l" t="t" r="r" b="b"/>
              <a:pathLst>
                <a:path w="386715" h="0">
                  <a:moveTo>
                    <a:pt x="0" y="0"/>
                  </a:moveTo>
                  <a:lnTo>
                    <a:pt x="386426" y="0"/>
                  </a:lnTo>
                </a:path>
              </a:pathLst>
            </a:custGeom>
            <a:ln w="14538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4372" y="3537565"/>
              <a:ext cx="100297" cy="101653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7178464" y="3879153"/>
              <a:ext cx="386715" cy="0"/>
            </a:xfrm>
            <a:custGeom>
              <a:avLst/>
              <a:gdLst/>
              <a:ahLst/>
              <a:cxnLst/>
              <a:rect l="l" t="t" r="r" b="b"/>
              <a:pathLst>
                <a:path w="386715" h="0">
                  <a:moveTo>
                    <a:pt x="0" y="0"/>
                  </a:moveTo>
                  <a:lnTo>
                    <a:pt x="386426" y="0"/>
                  </a:lnTo>
                </a:path>
              </a:pathLst>
            </a:custGeom>
            <a:ln w="14538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321585" y="3835538"/>
              <a:ext cx="86360" cy="87630"/>
            </a:xfrm>
            <a:custGeom>
              <a:avLst/>
              <a:gdLst/>
              <a:ahLst/>
              <a:cxnLst/>
              <a:rect l="l" t="t" r="r" b="b"/>
              <a:pathLst>
                <a:path w="86359" h="87629">
                  <a:moveTo>
                    <a:pt x="42936" y="43614"/>
                  </a:moveTo>
                  <a:lnTo>
                    <a:pt x="0" y="0"/>
                  </a:lnTo>
                </a:path>
                <a:path w="86359" h="87629">
                  <a:moveTo>
                    <a:pt x="42936" y="43614"/>
                  </a:moveTo>
                  <a:lnTo>
                    <a:pt x="85872" y="87228"/>
                  </a:lnTo>
                </a:path>
                <a:path w="86359" h="87629">
                  <a:moveTo>
                    <a:pt x="42936" y="43614"/>
                  </a:moveTo>
                  <a:lnTo>
                    <a:pt x="0" y="87228"/>
                  </a:lnTo>
                </a:path>
                <a:path w="86359" h="87629">
                  <a:moveTo>
                    <a:pt x="42936" y="43614"/>
                  </a:moveTo>
                  <a:lnTo>
                    <a:pt x="85872" y="0"/>
                  </a:lnTo>
                </a:path>
              </a:pathLst>
            </a:custGeom>
            <a:ln w="14425">
              <a:solidFill>
                <a:srgbClr val="00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178464" y="4184452"/>
              <a:ext cx="386715" cy="0"/>
            </a:xfrm>
            <a:custGeom>
              <a:avLst/>
              <a:gdLst/>
              <a:ahLst/>
              <a:cxnLst/>
              <a:rect l="l" t="t" r="r" b="b"/>
              <a:pathLst>
                <a:path w="386715" h="0">
                  <a:moveTo>
                    <a:pt x="0" y="0"/>
                  </a:moveTo>
                  <a:lnTo>
                    <a:pt x="386426" y="0"/>
                  </a:lnTo>
                </a:path>
              </a:pathLst>
            </a:custGeom>
            <a:ln w="14538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14372" y="4133625"/>
              <a:ext cx="100297" cy="101653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7178464" y="4489751"/>
              <a:ext cx="386715" cy="0"/>
            </a:xfrm>
            <a:custGeom>
              <a:avLst/>
              <a:gdLst/>
              <a:ahLst/>
              <a:cxnLst/>
              <a:rect l="l" t="t" r="r" b="b"/>
              <a:pathLst>
                <a:path w="386715" h="0">
                  <a:moveTo>
                    <a:pt x="0" y="0"/>
                  </a:moveTo>
                  <a:lnTo>
                    <a:pt x="386426" y="0"/>
                  </a:lnTo>
                </a:path>
              </a:pathLst>
            </a:custGeom>
            <a:ln w="14538">
              <a:solidFill>
                <a:srgbClr val="8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14372" y="4438925"/>
              <a:ext cx="85985" cy="87115"/>
            </a:xfrm>
            <a:prstGeom prst="rect">
              <a:avLst/>
            </a:prstGeom>
          </p:spPr>
        </p:pic>
      </p:grpSp>
      <p:sp>
        <p:nvSpPr>
          <p:cNvPr id="50" name="object 50" descr=""/>
          <p:cNvSpPr txBox="1"/>
          <p:nvPr/>
        </p:nvSpPr>
        <p:spPr>
          <a:xfrm>
            <a:off x="6906534" y="2817874"/>
            <a:ext cx="2004060" cy="184658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701040">
              <a:lnSpc>
                <a:spcPct val="100000"/>
              </a:lnSpc>
              <a:spcBef>
                <a:spcPts val="265"/>
              </a:spcBef>
            </a:pPr>
            <a:r>
              <a:rPr dirty="0" sz="1450" spc="-10">
                <a:latin typeface="Arial MT"/>
                <a:cs typeface="Arial MT"/>
              </a:rPr>
              <a:t>f(n)</a:t>
            </a:r>
            <a:r>
              <a:rPr dirty="0" sz="1450" spc="-3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=</a:t>
            </a:r>
            <a:r>
              <a:rPr dirty="0" sz="1450" spc="35">
                <a:latin typeface="Arial MT"/>
                <a:cs typeface="Arial MT"/>
              </a:rPr>
              <a:t> </a:t>
            </a:r>
            <a:r>
              <a:rPr dirty="0" sz="1450" spc="-50">
                <a:latin typeface="Arial MT"/>
                <a:cs typeface="Arial MT"/>
              </a:rPr>
              <a:t>n</a:t>
            </a:r>
            <a:endParaRPr sz="1450">
              <a:latin typeface="Arial MT"/>
              <a:cs typeface="Arial MT"/>
            </a:endParaRPr>
          </a:p>
          <a:p>
            <a:pPr marL="701040">
              <a:lnSpc>
                <a:spcPct val="100000"/>
              </a:lnSpc>
              <a:spcBef>
                <a:spcPts val="665"/>
              </a:spcBef>
            </a:pPr>
            <a:r>
              <a:rPr dirty="0" sz="1450" spc="-10">
                <a:latin typeface="Arial MT"/>
                <a:cs typeface="Arial MT"/>
              </a:rPr>
              <a:t>f(n)</a:t>
            </a:r>
            <a:r>
              <a:rPr dirty="0" sz="1450" spc="-3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=</a:t>
            </a:r>
            <a:r>
              <a:rPr dirty="0" sz="1450" spc="35">
                <a:latin typeface="Arial MT"/>
                <a:cs typeface="Arial MT"/>
              </a:rPr>
              <a:t> </a:t>
            </a:r>
            <a:r>
              <a:rPr dirty="0" sz="1450" spc="-10">
                <a:latin typeface="Arial MT"/>
                <a:cs typeface="Arial MT"/>
              </a:rPr>
              <a:t>log(n)</a:t>
            </a:r>
            <a:endParaRPr sz="1450">
              <a:latin typeface="Arial MT"/>
              <a:cs typeface="Arial MT"/>
            </a:endParaRPr>
          </a:p>
          <a:p>
            <a:pPr marL="701040" marR="191135">
              <a:lnSpc>
                <a:spcPct val="131600"/>
              </a:lnSpc>
              <a:spcBef>
                <a:spcPts val="114"/>
              </a:spcBef>
            </a:pPr>
            <a:r>
              <a:rPr dirty="0" sz="1450" spc="-10">
                <a:latin typeface="Arial MT"/>
                <a:cs typeface="Arial MT"/>
              </a:rPr>
              <a:t>f(n)</a:t>
            </a:r>
            <a:r>
              <a:rPr dirty="0" sz="1450" spc="-2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=</a:t>
            </a:r>
            <a:r>
              <a:rPr dirty="0" sz="1450" spc="50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n</a:t>
            </a:r>
            <a:r>
              <a:rPr dirty="0" sz="1450" spc="-10">
                <a:latin typeface="Arial MT"/>
                <a:cs typeface="Arial MT"/>
              </a:rPr>
              <a:t> </a:t>
            </a:r>
            <a:r>
              <a:rPr dirty="0" sz="1450" spc="-25">
                <a:latin typeface="Arial MT"/>
                <a:cs typeface="Arial MT"/>
              </a:rPr>
              <a:t>log(n) </a:t>
            </a:r>
            <a:r>
              <a:rPr dirty="0" sz="1450" spc="-10">
                <a:latin typeface="Arial MT"/>
                <a:cs typeface="Arial MT"/>
              </a:rPr>
              <a:t>f(n)</a:t>
            </a:r>
            <a:r>
              <a:rPr dirty="0" sz="1450" spc="-3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=</a:t>
            </a:r>
            <a:r>
              <a:rPr dirty="0" sz="1450" spc="35">
                <a:latin typeface="Arial MT"/>
                <a:cs typeface="Arial MT"/>
              </a:rPr>
              <a:t> </a:t>
            </a:r>
            <a:r>
              <a:rPr dirty="0" sz="1450" spc="-25">
                <a:latin typeface="Arial MT"/>
                <a:cs typeface="Arial MT"/>
              </a:rPr>
              <a:t>n^2</a:t>
            </a:r>
            <a:endParaRPr sz="1450">
              <a:latin typeface="Arial MT"/>
              <a:cs typeface="Arial MT"/>
            </a:endParaRPr>
          </a:p>
          <a:p>
            <a:pPr marL="701040" marR="532765">
              <a:lnSpc>
                <a:spcPct val="138200"/>
              </a:lnSpc>
            </a:pPr>
            <a:r>
              <a:rPr dirty="0" sz="1450" spc="-10">
                <a:latin typeface="Arial MT"/>
                <a:cs typeface="Arial MT"/>
              </a:rPr>
              <a:t>f(n)</a:t>
            </a:r>
            <a:r>
              <a:rPr dirty="0" sz="1450" spc="-3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=</a:t>
            </a:r>
            <a:r>
              <a:rPr dirty="0" sz="1450" spc="35">
                <a:latin typeface="Arial MT"/>
                <a:cs typeface="Arial MT"/>
              </a:rPr>
              <a:t> </a:t>
            </a:r>
            <a:r>
              <a:rPr dirty="0" sz="1450" spc="-55">
                <a:latin typeface="Arial MT"/>
                <a:cs typeface="Arial MT"/>
              </a:rPr>
              <a:t>n^3 </a:t>
            </a:r>
            <a:r>
              <a:rPr dirty="0" sz="1450" spc="-10">
                <a:latin typeface="Arial MT"/>
                <a:cs typeface="Arial MT"/>
              </a:rPr>
              <a:t>f(n)</a:t>
            </a:r>
            <a:r>
              <a:rPr dirty="0" sz="1450" spc="-35">
                <a:latin typeface="Arial MT"/>
                <a:cs typeface="Arial MT"/>
              </a:rPr>
              <a:t> </a:t>
            </a:r>
            <a:r>
              <a:rPr dirty="0" sz="1450">
                <a:latin typeface="Arial MT"/>
                <a:cs typeface="Arial MT"/>
              </a:rPr>
              <a:t>=</a:t>
            </a:r>
            <a:r>
              <a:rPr dirty="0" sz="1450" spc="35">
                <a:latin typeface="Arial MT"/>
                <a:cs typeface="Arial MT"/>
              </a:rPr>
              <a:t> </a:t>
            </a:r>
            <a:r>
              <a:rPr dirty="0" sz="1450" spc="-55">
                <a:latin typeface="Arial MT"/>
                <a:cs typeface="Arial MT"/>
              </a:rPr>
              <a:t>2^n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909759" y="1596676"/>
            <a:ext cx="8058150" cy="4638040"/>
          </a:xfrm>
          <a:custGeom>
            <a:avLst/>
            <a:gdLst/>
            <a:ahLst/>
            <a:cxnLst/>
            <a:rect l="l" t="t" r="r" b="b"/>
            <a:pathLst>
              <a:path w="8058150" h="4638040">
                <a:moveTo>
                  <a:pt x="0" y="0"/>
                </a:moveTo>
                <a:lnTo>
                  <a:pt x="8057718" y="0"/>
                </a:lnTo>
                <a:lnTo>
                  <a:pt x="8057718" y="4637643"/>
                </a:lnTo>
                <a:lnTo>
                  <a:pt x="0" y="463764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3" name="object 5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54" name="object 5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291592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Summary</a:t>
            </a:r>
            <a:endParaRPr sz="4000"/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054100"/>
            <a:ext cx="18764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4345" indent="-46164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74345" algn="l"/>
              </a:tabLst>
            </a:pPr>
            <a:r>
              <a:rPr dirty="0" sz="2400" spc="-10">
                <a:latin typeface="Calibri"/>
                <a:cs typeface="Calibri"/>
              </a:rPr>
              <a:t>Asymptotic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428748" y="1054100"/>
            <a:ext cx="71570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45565" algn="l"/>
                <a:tab pos="2447925" algn="l"/>
                <a:tab pos="3461385" algn="l"/>
                <a:tab pos="4133215" algn="l"/>
                <a:tab pos="4683125" algn="l"/>
                <a:tab pos="5599430" algn="l"/>
                <a:tab pos="5989320" algn="l"/>
              </a:tabLst>
            </a:pPr>
            <a:r>
              <a:rPr dirty="0" sz="2400" spc="-10">
                <a:latin typeface="Calibri"/>
                <a:cs typeface="Calibri"/>
              </a:rPr>
              <a:t>algorithm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analysis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studies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how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the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values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of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474345">
              <a:lnSpc>
                <a:spcPct val="100000"/>
              </a:lnSpc>
              <a:spcBef>
                <a:spcPts val="100"/>
              </a:spcBef>
            </a:pPr>
            <a:r>
              <a:rPr dirty="0"/>
              <a:t>compare</a:t>
            </a:r>
            <a:r>
              <a:rPr dirty="0" spc="-70"/>
              <a:t> </a:t>
            </a:r>
            <a:r>
              <a:rPr dirty="0"/>
              <a:t>as</a:t>
            </a:r>
            <a:r>
              <a:rPr dirty="0" spc="-60"/>
              <a:t> </a:t>
            </a:r>
            <a:r>
              <a:rPr dirty="0"/>
              <a:t>their</a:t>
            </a:r>
            <a:r>
              <a:rPr dirty="0" spc="-70"/>
              <a:t> </a:t>
            </a:r>
            <a:r>
              <a:rPr dirty="0"/>
              <a:t>arguments</a:t>
            </a:r>
            <a:r>
              <a:rPr dirty="0" spc="-75"/>
              <a:t> </a:t>
            </a:r>
            <a:r>
              <a:rPr dirty="0"/>
              <a:t>grow</a:t>
            </a:r>
            <a:r>
              <a:rPr dirty="0" spc="-60"/>
              <a:t> </a:t>
            </a:r>
            <a:r>
              <a:rPr dirty="0"/>
              <a:t>without</a:t>
            </a:r>
            <a:r>
              <a:rPr dirty="0" spc="-70"/>
              <a:t> </a:t>
            </a:r>
            <a:r>
              <a:rPr dirty="0" spc="-10"/>
              <a:t>bounds</a:t>
            </a:r>
          </a:p>
          <a:p>
            <a:pPr algn="just" marL="471170" marR="6350" indent="-459105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474345" algn="l"/>
              </a:tabLst>
            </a:pPr>
            <a:r>
              <a:rPr dirty="0"/>
              <a:t>Ignores</a:t>
            </a:r>
            <a:r>
              <a:rPr dirty="0" spc="-55"/>
              <a:t> </a:t>
            </a:r>
            <a:r>
              <a:rPr dirty="0" spc="-10"/>
              <a:t>constants</a:t>
            </a:r>
            <a:r>
              <a:rPr dirty="0" spc="-65"/>
              <a:t> </a:t>
            </a:r>
            <a:r>
              <a:rPr dirty="0"/>
              <a:t>and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behavior</a:t>
            </a:r>
            <a:r>
              <a:rPr dirty="0" spc="-45"/>
              <a:t>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45"/>
              <a:t> </a:t>
            </a:r>
            <a:r>
              <a:rPr dirty="0"/>
              <a:t>function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small</a:t>
            </a:r>
            <a:r>
              <a:rPr dirty="0" spc="-55"/>
              <a:t> </a:t>
            </a:r>
            <a:r>
              <a:rPr dirty="0" spc="-10"/>
              <a:t>arguments </a:t>
            </a:r>
            <a:r>
              <a:rPr dirty="0" spc="-10"/>
              <a:t>	</a:t>
            </a:r>
            <a:r>
              <a:rPr dirty="0"/>
              <a:t>acceptable</a:t>
            </a:r>
            <a:r>
              <a:rPr dirty="0" spc="60"/>
              <a:t> </a:t>
            </a:r>
            <a:r>
              <a:rPr dirty="0"/>
              <a:t>because</a:t>
            </a:r>
            <a:r>
              <a:rPr dirty="0" spc="75"/>
              <a:t> </a:t>
            </a:r>
            <a:r>
              <a:rPr dirty="0"/>
              <a:t>all</a:t>
            </a:r>
            <a:r>
              <a:rPr dirty="0" spc="70"/>
              <a:t> </a:t>
            </a:r>
            <a:r>
              <a:rPr dirty="0"/>
              <a:t>algorithms</a:t>
            </a:r>
            <a:r>
              <a:rPr dirty="0" spc="65"/>
              <a:t> </a:t>
            </a:r>
            <a:r>
              <a:rPr dirty="0"/>
              <a:t>are</a:t>
            </a:r>
            <a:r>
              <a:rPr dirty="0" spc="75"/>
              <a:t> </a:t>
            </a:r>
            <a:r>
              <a:rPr dirty="0"/>
              <a:t>fast</a:t>
            </a:r>
            <a:r>
              <a:rPr dirty="0" spc="65"/>
              <a:t> </a:t>
            </a:r>
            <a:r>
              <a:rPr dirty="0"/>
              <a:t>for</a:t>
            </a:r>
            <a:r>
              <a:rPr dirty="0" spc="75"/>
              <a:t> </a:t>
            </a:r>
            <a:r>
              <a:rPr dirty="0"/>
              <a:t>small</a:t>
            </a:r>
            <a:r>
              <a:rPr dirty="0" spc="70"/>
              <a:t> </a:t>
            </a:r>
            <a:r>
              <a:rPr dirty="0"/>
              <a:t>inputs</a:t>
            </a:r>
            <a:r>
              <a:rPr dirty="0" spc="55"/>
              <a:t> </a:t>
            </a:r>
            <a:r>
              <a:rPr dirty="0"/>
              <a:t>and</a:t>
            </a:r>
            <a:r>
              <a:rPr dirty="0" spc="70"/>
              <a:t> </a:t>
            </a:r>
            <a:r>
              <a:rPr dirty="0" spc="-10"/>
              <a:t>growth </a:t>
            </a:r>
            <a:r>
              <a:rPr dirty="0" spc="-10"/>
              <a:t>	</a:t>
            </a:r>
            <a:r>
              <a:rPr dirty="0"/>
              <a:t>of</a:t>
            </a:r>
            <a:r>
              <a:rPr dirty="0" spc="-50"/>
              <a:t> </a:t>
            </a:r>
            <a:r>
              <a:rPr dirty="0"/>
              <a:t>running</a:t>
            </a:r>
            <a:r>
              <a:rPr dirty="0" spc="-55"/>
              <a:t> </a:t>
            </a:r>
            <a:r>
              <a:rPr dirty="0"/>
              <a:t>time</a:t>
            </a:r>
            <a:r>
              <a:rPr dirty="0" spc="-60"/>
              <a:t> </a:t>
            </a:r>
            <a:r>
              <a:rPr dirty="0"/>
              <a:t>is</a:t>
            </a:r>
            <a:r>
              <a:rPr dirty="0" spc="-55"/>
              <a:t> </a:t>
            </a:r>
            <a:r>
              <a:rPr dirty="0"/>
              <a:t>more</a:t>
            </a:r>
            <a:r>
              <a:rPr dirty="0" spc="-50"/>
              <a:t> </a:t>
            </a:r>
            <a:r>
              <a:rPr dirty="0"/>
              <a:t>important</a:t>
            </a:r>
            <a:r>
              <a:rPr dirty="0" spc="-60"/>
              <a:t> </a:t>
            </a:r>
            <a:r>
              <a:rPr dirty="0"/>
              <a:t>than</a:t>
            </a:r>
            <a:r>
              <a:rPr dirty="0" spc="-65"/>
              <a:t> </a:t>
            </a:r>
            <a:r>
              <a:rPr dirty="0" spc="-10"/>
              <a:t>constant</a:t>
            </a:r>
            <a:r>
              <a:rPr dirty="0" spc="-60"/>
              <a:t> </a:t>
            </a:r>
            <a:r>
              <a:rPr dirty="0" spc="-10"/>
              <a:t>factors</a:t>
            </a:r>
          </a:p>
          <a:p>
            <a:pPr algn="just" marL="471170" marR="5080" indent="-459105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474345" algn="l"/>
              </a:tabLst>
            </a:pPr>
            <a:r>
              <a:rPr dirty="0"/>
              <a:t>Ignoring</a:t>
            </a:r>
            <a:r>
              <a:rPr dirty="0" spc="15"/>
              <a:t> </a:t>
            </a:r>
            <a:r>
              <a:rPr dirty="0"/>
              <a:t>the</a:t>
            </a:r>
            <a:r>
              <a:rPr dirty="0" spc="15"/>
              <a:t> </a:t>
            </a:r>
            <a:r>
              <a:rPr dirty="0"/>
              <a:t>usually</a:t>
            </a:r>
            <a:r>
              <a:rPr dirty="0" spc="25"/>
              <a:t> </a:t>
            </a:r>
            <a:r>
              <a:rPr dirty="0"/>
              <a:t>unimportant</a:t>
            </a:r>
            <a:r>
              <a:rPr dirty="0" spc="10"/>
              <a:t> </a:t>
            </a:r>
            <a:r>
              <a:rPr dirty="0"/>
              <a:t>details</a:t>
            </a:r>
            <a:r>
              <a:rPr dirty="0" spc="10"/>
              <a:t> </a:t>
            </a:r>
            <a:r>
              <a:rPr dirty="0"/>
              <a:t>and</a:t>
            </a:r>
            <a:r>
              <a:rPr dirty="0" spc="25"/>
              <a:t> </a:t>
            </a:r>
            <a:r>
              <a:rPr dirty="0"/>
              <a:t>it</a:t>
            </a:r>
            <a:r>
              <a:rPr dirty="0" spc="5"/>
              <a:t> </a:t>
            </a:r>
            <a:r>
              <a:rPr dirty="0"/>
              <a:t>obtain</a:t>
            </a:r>
            <a:r>
              <a:rPr dirty="0" spc="20"/>
              <a:t> </a:t>
            </a:r>
            <a:r>
              <a:rPr dirty="0"/>
              <a:t>a</a:t>
            </a:r>
            <a:r>
              <a:rPr dirty="0" spc="25"/>
              <a:t> </a:t>
            </a:r>
            <a:r>
              <a:rPr dirty="0" spc="-10"/>
              <a:t>representation </a:t>
            </a:r>
            <a:r>
              <a:rPr dirty="0" spc="-10"/>
              <a:t>	</a:t>
            </a:r>
            <a:r>
              <a:rPr dirty="0"/>
              <a:t>that</a:t>
            </a:r>
            <a:r>
              <a:rPr dirty="0" spc="525"/>
              <a:t> </a:t>
            </a:r>
            <a:r>
              <a:rPr dirty="0"/>
              <a:t>succinctly</a:t>
            </a:r>
            <a:r>
              <a:rPr dirty="0" spc="535"/>
              <a:t> </a:t>
            </a:r>
            <a:r>
              <a:rPr dirty="0"/>
              <a:t>describes</a:t>
            </a:r>
            <a:r>
              <a:rPr dirty="0" spc="530"/>
              <a:t> </a:t>
            </a:r>
            <a:r>
              <a:rPr dirty="0"/>
              <a:t>the</a:t>
            </a:r>
            <a:r>
              <a:rPr dirty="0" spc="530"/>
              <a:t> </a:t>
            </a:r>
            <a:r>
              <a:rPr dirty="0"/>
              <a:t>growth</a:t>
            </a:r>
            <a:r>
              <a:rPr dirty="0" spc="530"/>
              <a:t> </a:t>
            </a:r>
            <a:r>
              <a:rPr dirty="0"/>
              <a:t>of</a:t>
            </a:r>
            <a:r>
              <a:rPr dirty="0" spc="530"/>
              <a:t> </a:t>
            </a:r>
            <a:r>
              <a:rPr dirty="0"/>
              <a:t>a</a:t>
            </a:r>
            <a:r>
              <a:rPr dirty="0" spc="530"/>
              <a:t> </a:t>
            </a:r>
            <a:r>
              <a:rPr dirty="0"/>
              <a:t>function</a:t>
            </a:r>
            <a:r>
              <a:rPr dirty="0" spc="530"/>
              <a:t> </a:t>
            </a:r>
            <a:r>
              <a:rPr dirty="0"/>
              <a:t>as</a:t>
            </a:r>
            <a:r>
              <a:rPr dirty="0" spc="525"/>
              <a:t> </a:t>
            </a:r>
            <a:r>
              <a:rPr dirty="0"/>
              <a:t>its</a:t>
            </a:r>
            <a:r>
              <a:rPr dirty="0" spc="515"/>
              <a:t> </a:t>
            </a:r>
            <a:r>
              <a:rPr dirty="0" spc="-10"/>
              <a:t>argument </a:t>
            </a:r>
            <a:r>
              <a:rPr dirty="0" spc="-10"/>
              <a:t>	</a:t>
            </a:r>
            <a:r>
              <a:rPr dirty="0"/>
              <a:t>grows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60"/>
              <a:t> </a:t>
            </a:r>
            <a:r>
              <a:rPr dirty="0"/>
              <a:t>thus</a:t>
            </a:r>
            <a:r>
              <a:rPr dirty="0" spc="65"/>
              <a:t> </a:t>
            </a:r>
            <a:r>
              <a:rPr dirty="0"/>
              <a:t>allows</a:t>
            </a:r>
            <a:r>
              <a:rPr dirty="0" spc="60"/>
              <a:t> </a:t>
            </a:r>
            <a:r>
              <a:rPr dirty="0"/>
              <a:t>us</a:t>
            </a:r>
            <a:r>
              <a:rPr dirty="0" spc="60"/>
              <a:t> </a:t>
            </a:r>
            <a:r>
              <a:rPr dirty="0"/>
              <a:t>to</a:t>
            </a:r>
            <a:r>
              <a:rPr dirty="0" spc="60"/>
              <a:t> </a:t>
            </a:r>
            <a:r>
              <a:rPr dirty="0"/>
              <a:t>make</a:t>
            </a:r>
            <a:r>
              <a:rPr dirty="0" spc="55"/>
              <a:t> </a:t>
            </a:r>
            <a:r>
              <a:rPr dirty="0"/>
              <a:t>comparisons</a:t>
            </a:r>
            <a:r>
              <a:rPr dirty="0" spc="65"/>
              <a:t> </a:t>
            </a:r>
            <a:r>
              <a:rPr dirty="0"/>
              <a:t>between</a:t>
            </a:r>
            <a:r>
              <a:rPr dirty="0" spc="60"/>
              <a:t> </a:t>
            </a:r>
            <a:r>
              <a:rPr dirty="0"/>
              <a:t>algorithms</a:t>
            </a:r>
            <a:r>
              <a:rPr dirty="0" spc="60"/>
              <a:t> </a:t>
            </a:r>
            <a:r>
              <a:rPr dirty="0" spc="-25"/>
              <a:t>in </a:t>
            </a:r>
            <a:r>
              <a:rPr dirty="0" spc="-25"/>
              <a:t>	</a:t>
            </a:r>
            <a:r>
              <a:rPr dirty="0"/>
              <a:t>terms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their</a:t>
            </a:r>
            <a:r>
              <a:rPr dirty="0" spc="-45"/>
              <a:t> </a:t>
            </a:r>
            <a:r>
              <a:rPr dirty="0" spc="-10"/>
              <a:t>efficiency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4165" rIns="0" bIns="0" rtlCol="0" vert="horz">
            <a:spAutoFit/>
          </a:bodyPr>
          <a:lstStyle/>
          <a:p>
            <a:pPr marL="253492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References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32180" y="1310800"/>
            <a:ext cx="8399145" cy="98551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" marR="5080" indent="-1905">
              <a:lnSpc>
                <a:spcPct val="157500"/>
              </a:lnSpc>
              <a:spcBef>
                <a:spcPts val="95"/>
              </a:spcBef>
            </a:pPr>
            <a:r>
              <a:rPr dirty="0" sz="2000">
                <a:latin typeface="Calibri"/>
                <a:cs typeface="Calibri"/>
              </a:rPr>
              <a:t>1.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Corman,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30">
                <a:latin typeface="Calibri"/>
                <a:cs typeface="Calibri"/>
              </a:rPr>
              <a:t>T.H., </a:t>
            </a:r>
            <a:r>
              <a:rPr dirty="0" sz="2000">
                <a:latin typeface="Calibri"/>
                <a:cs typeface="Calibri"/>
              </a:rPr>
              <a:t>Lieserson,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C.E.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Rivest,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R.L.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(2009)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Introduction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Algorithms, </a:t>
            </a:r>
            <a:r>
              <a:rPr dirty="0" sz="2000">
                <a:latin typeface="Calibri"/>
                <a:cs typeface="Calibri"/>
              </a:rPr>
              <a:t>3rd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edn.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Prentice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Hall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398646" y="2728975"/>
            <a:ext cx="3335020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latin typeface="Calibri"/>
                <a:cs typeface="Calibri"/>
              </a:rPr>
              <a:t>Further</a:t>
            </a:r>
            <a:r>
              <a:rPr dirty="0" sz="4000" spc="-114">
                <a:latin typeface="Calibri"/>
                <a:cs typeface="Calibri"/>
              </a:rPr>
              <a:t> </a:t>
            </a:r>
            <a:r>
              <a:rPr dirty="0" sz="4000" spc="-10">
                <a:latin typeface="Calibri"/>
                <a:cs typeface="Calibri"/>
              </a:rPr>
              <a:t>Reading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89152" y="3824732"/>
            <a:ext cx="8159750" cy="1306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60985" indent="-24828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0985" algn="l"/>
              </a:tabLst>
            </a:pPr>
            <a:r>
              <a:rPr dirty="0" sz="2000">
                <a:latin typeface="Calibri"/>
                <a:cs typeface="Calibri"/>
              </a:rPr>
              <a:t>Kleinberg,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J.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Tardos, </a:t>
            </a:r>
            <a:r>
              <a:rPr dirty="0" sz="2000">
                <a:latin typeface="Calibri"/>
                <a:cs typeface="Calibri"/>
              </a:rPr>
              <a:t>E.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(2005)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Algorithm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Design,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Addison-Wesley</a:t>
            </a:r>
            <a:endParaRPr sz="2000">
              <a:latin typeface="Calibri"/>
              <a:cs typeface="Calibri"/>
            </a:endParaRPr>
          </a:p>
          <a:p>
            <a:pPr marL="12700" marR="5080" indent="-635">
              <a:lnSpc>
                <a:spcPct val="150000"/>
              </a:lnSpc>
              <a:spcBef>
                <a:spcPts val="484"/>
              </a:spcBef>
              <a:buAutoNum type="arabicPeriod"/>
              <a:tabLst>
                <a:tab pos="12700" algn="l"/>
                <a:tab pos="260350" algn="l"/>
              </a:tabLst>
            </a:pPr>
            <a:r>
              <a:rPr dirty="0" sz="2000">
                <a:latin typeface="Calibri"/>
                <a:cs typeface="Calibri"/>
              </a:rPr>
              <a:t>	</a:t>
            </a:r>
            <a:r>
              <a:rPr dirty="0" sz="2000">
                <a:latin typeface="Calibri"/>
                <a:cs typeface="Calibri"/>
              </a:rPr>
              <a:t>Aho,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A.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55">
                <a:latin typeface="Calibri"/>
                <a:cs typeface="Calibri"/>
              </a:rPr>
              <a:t>V.,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Hopcropt,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J.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E.,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Ulman,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J.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D.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(1974)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Design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Analysis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of </a:t>
            </a:r>
            <a:r>
              <a:rPr dirty="0" sz="2000">
                <a:latin typeface="Calibri"/>
                <a:cs typeface="Calibri"/>
              </a:rPr>
              <a:t>Computer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Algorithms,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Addison-Wesley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466" rIns="0" bIns="0" rtlCol="0" vert="horz">
            <a:spAutoFit/>
          </a:bodyPr>
          <a:lstStyle/>
          <a:p>
            <a:pPr marL="1877695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Session</a:t>
            </a:r>
            <a:r>
              <a:rPr dirty="0" sz="4000" spc="-95"/>
              <a:t> </a:t>
            </a:r>
            <a:r>
              <a:rPr dirty="0" sz="4000" spc="-10"/>
              <a:t>Objectives</a:t>
            </a:r>
            <a:endParaRPr sz="40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74040" y="1258416"/>
            <a:ext cx="6958965" cy="2623185"/>
          </a:xfrm>
          <a:prstGeom prst="rect">
            <a:avLst/>
          </a:prstGeom>
        </p:spPr>
        <p:txBody>
          <a:bodyPr wrap="square" lIns="0" tIns="2152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69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At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lecture,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student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will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able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lvl="1" marL="756285" indent="-286385">
              <a:lnSpc>
                <a:spcPct val="100000"/>
              </a:lnSpc>
              <a:spcBef>
                <a:spcPts val="1335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2000">
                <a:latin typeface="Calibri"/>
                <a:cs typeface="Calibri"/>
              </a:rPr>
              <a:t>Explain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definition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asymptotic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notations</a:t>
            </a:r>
            <a:endParaRPr sz="2000">
              <a:latin typeface="Calibri"/>
              <a:cs typeface="Calibri"/>
            </a:endParaRPr>
          </a:p>
          <a:p>
            <a:pPr lvl="1" marL="756920" indent="-287020">
              <a:lnSpc>
                <a:spcPct val="100000"/>
              </a:lnSpc>
              <a:spcBef>
                <a:spcPts val="168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Explain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lower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bound,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upper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bound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tight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bound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20">
                <a:latin typeface="Calibri"/>
                <a:cs typeface="Calibri"/>
              </a:rPr>
              <a:t>case</a:t>
            </a:r>
            <a:endParaRPr sz="2000">
              <a:latin typeface="Calibri"/>
              <a:cs typeface="Calibri"/>
            </a:endParaRPr>
          </a:p>
          <a:p>
            <a:pPr lvl="1" marL="756920" indent="-286385">
              <a:lnSpc>
                <a:spcPct val="100000"/>
              </a:lnSpc>
              <a:spcBef>
                <a:spcPts val="1680"/>
              </a:spcBef>
              <a:buFont typeface="Arial MT"/>
              <a:buChar char="–"/>
              <a:tabLst>
                <a:tab pos="756920" algn="l"/>
              </a:tabLst>
            </a:pPr>
            <a:r>
              <a:rPr dirty="0" sz="2000">
                <a:latin typeface="Calibri"/>
                <a:cs typeface="Calibri"/>
              </a:rPr>
              <a:t>Explain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asymptotic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complexity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behaviors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algorithms</a:t>
            </a:r>
            <a:endParaRPr sz="2000">
              <a:latin typeface="Calibri"/>
              <a:cs typeface="Calibri"/>
            </a:endParaRPr>
          </a:p>
          <a:p>
            <a:pPr lvl="1" marL="757555" indent="-286385">
              <a:lnSpc>
                <a:spcPct val="100000"/>
              </a:lnSpc>
              <a:spcBef>
                <a:spcPts val="1680"/>
              </a:spcBef>
              <a:buFont typeface="Arial MT"/>
              <a:buChar char="–"/>
              <a:tabLst>
                <a:tab pos="757555" algn="l"/>
              </a:tabLst>
            </a:pP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asymptotic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notation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-3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equations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466" rIns="0" bIns="0" rtlCol="0" vert="horz">
            <a:spAutoFit/>
          </a:bodyPr>
          <a:lstStyle/>
          <a:p>
            <a:pPr marL="2028825">
              <a:lnSpc>
                <a:spcPct val="100000"/>
              </a:lnSpc>
              <a:spcBef>
                <a:spcPts val="95"/>
              </a:spcBef>
            </a:pPr>
            <a:r>
              <a:rPr dirty="0" sz="4000"/>
              <a:t>Session</a:t>
            </a:r>
            <a:r>
              <a:rPr dirty="0" sz="4000" spc="-95"/>
              <a:t> </a:t>
            </a:r>
            <a:r>
              <a:rPr dirty="0" sz="4000" spc="-10"/>
              <a:t>Contents</a:t>
            </a:r>
            <a:endParaRPr sz="40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74040" y="1384808"/>
            <a:ext cx="4885055" cy="1787525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Asymptotic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complexity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algorithms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Asymptotic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notations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Symbol"/>
                <a:cs typeface="Symbol"/>
              </a:rPr>
              <a:t>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50">
                <a:latin typeface="Symbol"/>
                <a:cs typeface="Symbol"/>
              </a:rPr>
              <a:t></a:t>
            </a:r>
            <a:endParaRPr sz="2400">
              <a:latin typeface="Symbol"/>
              <a:cs typeface="Symbol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 spc="-10">
                <a:latin typeface="Calibri"/>
                <a:cs typeface="Calibri"/>
              </a:rPr>
              <a:t>Relations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between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Symbol"/>
                <a:cs typeface="Symbol"/>
              </a:rPr>
              <a:t>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O</a:t>
            </a:r>
            <a:r>
              <a:rPr dirty="0" sz="2400" spc="-4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and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 spc="-50">
                <a:latin typeface="Symbol"/>
                <a:cs typeface="Symbol"/>
              </a:rPr>
              <a:t></a:t>
            </a:r>
            <a:endParaRPr sz="2400">
              <a:latin typeface="Symbol"/>
              <a:cs typeface="Symbol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Running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times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46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Asymptotic</a:t>
            </a:r>
            <a:r>
              <a:rPr dirty="0" sz="4000" spc="-110"/>
              <a:t> </a:t>
            </a:r>
            <a:r>
              <a:rPr dirty="0" sz="4000" spc="-10"/>
              <a:t>complexity</a:t>
            </a:r>
            <a:r>
              <a:rPr dirty="0" sz="4000" spc="-95"/>
              <a:t> </a:t>
            </a:r>
            <a:r>
              <a:rPr dirty="0" sz="4000"/>
              <a:t>of</a:t>
            </a:r>
            <a:r>
              <a:rPr dirty="0" sz="4000" spc="-95"/>
              <a:t> </a:t>
            </a:r>
            <a:r>
              <a:rPr dirty="0" sz="4000" spc="-10"/>
              <a:t>algorithms</a:t>
            </a:r>
            <a:endParaRPr sz="40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216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621665" algn="l"/>
              </a:tabLst>
            </a:pPr>
            <a:r>
              <a:rPr dirty="0"/>
              <a:t>Running</a:t>
            </a:r>
            <a:r>
              <a:rPr dirty="0" spc="-45"/>
              <a:t> </a:t>
            </a:r>
            <a:r>
              <a:rPr dirty="0"/>
              <a:t>time</a:t>
            </a:r>
            <a:r>
              <a:rPr dirty="0" spc="-6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/>
              <a:t>an</a:t>
            </a:r>
            <a:r>
              <a:rPr dirty="0" spc="-45"/>
              <a:t> </a:t>
            </a:r>
            <a:r>
              <a:rPr dirty="0"/>
              <a:t>algorithm</a:t>
            </a:r>
            <a:r>
              <a:rPr dirty="0" spc="-75"/>
              <a:t> </a:t>
            </a:r>
            <a:r>
              <a:rPr dirty="0"/>
              <a:t>as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45"/>
              <a:t> </a:t>
            </a:r>
            <a:r>
              <a:rPr dirty="0"/>
              <a:t>function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input</a:t>
            </a:r>
            <a:r>
              <a:rPr dirty="0" spc="-45"/>
              <a:t> </a:t>
            </a:r>
            <a:r>
              <a:rPr dirty="0"/>
              <a:t>size</a:t>
            </a:r>
            <a:r>
              <a:rPr dirty="0" spc="-35"/>
              <a:t> </a:t>
            </a:r>
            <a:r>
              <a:rPr dirty="0" i="1">
                <a:latin typeface="Calibri"/>
                <a:cs typeface="Calibri"/>
              </a:rPr>
              <a:t>n</a:t>
            </a:r>
            <a:r>
              <a:rPr dirty="0" spc="-60" i="1"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CC0000"/>
                </a:solidFill>
                <a:latin typeface="Calibri"/>
                <a:cs typeface="Calibri"/>
              </a:rPr>
              <a:t>for</a:t>
            </a:r>
            <a:r>
              <a:rPr dirty="0" spc="-45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CC0000"/>
                </a:solidFill>
                <a:latin typeface="Calibri"/>
                <a:cs typeface="Calibri"/>
              </a:rPr>
              <a:t>large</a:t>
            </a:r>
            <a:r>
              <a:rPr dirty="0" spc="-45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pc="-50" b="1" i="1">
                <a:solidFill>
                  <a:srgbClr val="CC0000"/>
                </a:solidFill>
                <a:latin typeface="Calibri"/>
                <a:cs typeface="Calibri"/>
              </a:rPr>
              <a:t>n</a:t>
            </a:r>
          </a:p>
          <a:p>
            <a:pPr marL="622300" marR="68580" indent="-342900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622300" algn="l"/>
              </a:tabLst>
            </a:pPr>
            <a:r>
              <a:rPr dirty="0"/>
              <a:t>Expressed</a:t>
            </a:r>
            <a:r>
              <a:rPr dirty="0" spc="-50"/>
              <a:t> </a:t>
            </a:r>
            <a:r>
              <a:rPr dirty="0"/>
              <a:t>using</a:t>
            </a:r>
            <a:r>
              <a:rPr dirty="0" spc="-50"/>
              <a:t> </a:t>
            </a:r>
            <a:r>
              <a:rPr dirty="0"/>
              <a:t>only</a:t>
            </a:r>
            <a:r>
              <a:rPr dirty="0" spc="-45"/>
              <a:t> </a:t>
            </a:r>
            <a:r>
              <a:rPr dirty="0"/>
              <a:t>the</a:t>
            </a:r>
            <a:r>
              <a:rPr dirty="0" spc="-65"/>
              <a:t> </a:t>
            </a:r>
            <a:r>
              <a:rPr dirty="0" spc="-20" b="1">
                <a:solidFill>
                  <a:srgbClr val="CC0000"/>
                </a:solidFill>
                <a:latin typeface="Calibri"/>
                <a:cs typeface="Calibri"/>
              </a:rPr>
              <a:t>highest-</a:t>
            </a:r>
            <a:r>
              <a:rPr dirty="0" b="1">
                <a:solidFill>
                  <a:srgbClr val="CC0000"/>
                </a:solidFill>
                <a:latin typeface="Calibri"/>
                <a:cs typeface="Calibri"/>
              </a:rPr>
              <a:t>order</a:t>
            </a:r>
            <a:r>
              <a:rPr dirty="0" spc="-45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b="1">
                <a:solidFill>
                  <a:srgbClr val="CC0000"/>
                </a:solidFill>
                <a:latin typeface="Calibri"/>
                <a:cs typeface="Calibri"/>
              </a:rPr>
              <a:t>term</a:t>
            </a:r>
            <a:r>
              <a:rPr dirty="0" spc="-45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/>
              <a:t>in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55"/>
              <a:t> </a:t>
            </a:r>
            <a:r>
              <a:rPr dirty="0" spc="-10"/>
              <a:t>expression</a:t>
            </a:r>
            <a:r>
              <a:rPr dirty="0" spc="-40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 spc="-25"/>
              <a:t>the </a:t>
            </a:r>
            <a:r>
              <a:rPr dirty="0"/>
              <a:t>exact</a:t>
            </a:r>
            <a:r>
              <a:rPr dirty="0" spc="-114"/>
              <a:t> </a:t>
            </a:r>
            <a:r>
              <a:rPr dirty="0"/>
              <a:t>running</a:t>
            </a:r>
            <a:r>
              <a:rPr dirty="0" spc="-90"/>
              <a:t> </a:t>
            </a:r>
            <a:r>
              <a:rPr dirty="0" spc="-20"/>
              <a:t>time</a:t>
            </a:r>
          </a:p>
          <a:p>
            <a:pPr marL="736600">
              <a:lnSpc>
                <a:spcPct val="100000"/>
              </a:lnSpc>
              <a:spcBef>
                <a:spcPts val="2014"/>
              </a:spcBef>
            </a:pPr>
            <a:r>
              <a:rPr dirty="0">
                <a:latin typeface="Arial MT"/>
                <a:cs typeface="Arial MT"/>
              </a:rPr>
              <a:t>–</a:t>
            </a:r>
            <a:r>
              <a:rPr dirty="0" spc="170">
                <a:latin typeface="Arial MT"/>
                <a:cs typeface="Arial MT"/>
              </a:rPr>
              <a:t> </a:t>
            </a:r>
            <a:r>
              <a:rPr dirty="0" spc="-10"/>
              <a:t>Instead</a:t>
            </a:r>
            <a:r>
              <a:rPr dirty="0" spc="-6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exact</a:t>
            </a:r>
            <a:r>
              <a:rPr dirty="0" spc="-75"/>
              <a:t> </a:t>
            </a:r>
            <a:r>
              <a:rPr dirty="0"/>
              <a:t>running</a:t>
            </a:r>
            <a:r>
              <a:rPr dirty="0" spc="-50"/>
              <a:t> </a:t>
            </a:r>
            <a:r>
              <a:rPr dirty="0"/>
              <a:t>time,</a:t>
            </a:r>
            <a:r>
              <a:rPr dirty="0" spc="-55"/>
              <a:t> </a:t>
            </a:r>
            <a:r>
              <a:rPr dirty="0"/>
              <a:t>say</a:t>
            </a:r>
            <a:r>
              <a:rPr dirty="0" spc="-45"/>
              <a:t> </a:t>
            </a:r>
            <a:r>
              <a:rPr dirty="0" spc="-10">
                <a:latin typeface="Symbol"/>
                <a:cs typeface="Symbol"/>
              </a:rPr>
              <a:t></a:t>
            </a:r>
            <a:r>
              <a:rPr dirty="0" spc="-10"/>
              <a:t>(</a:t>
            </a:r>
            <a:r>
              <a:rPr dirty="0" spc="-10" i="1">
                <a:latin typeface="Calibri"/>
                <a:cs typeface="Calibri"/>
              </a:rPr>
              <a:t>n</a:t>
            </a:r>
            <a:r>
              <a:rPr dirty="0" baseline="24305" sz="2400" spc="-15"/>
              <a:t>2</a:t>
            </a:r>
            <a:r>
              <a:rPr dirty="0" sz="2400" spc="-10"/>
              <a:t>)</a:t>
            </a:r>
            <a:endParaRPr sz="2400">
              <a:latin typeface="Calibri"/>
              <a:cs typeface="Calibri"/>
            </a:endParaRPr>
          </a:p>
          <a:p>
            <a:pPr marL="621665" indent="-3429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621665" algn="l"/>
              </a:tabLst>
            </a:pPr>
            <a:r>
              <a:rPr dirty="0"/>
              <a:t>Describes</a:t>
            </a:r>
            <a:r>
              <a:rPr dirty="0" spc="-70"/>
              <a:t> </a:t>
            </a:r>
            <a:r>
              <a:rPr dirty="0"/>
              <a:t>behavior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/>
              <a:t>function</a:t>
            </a:r>
            <a:r>
              <a:rPr dirty="0" spc="-50"/>
              <a:t> </a:t>
            </a:r>
            <a:r>
              <a:rPr dirty="0"/>
              <a:t>in</a:t>
            </a:r>
            <a:r>
              <a:rPr dirty="0" spc="-55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 spc="-10"/>
              <a:t>limit</a:t>
            </a:r>
          </a:p>
          <a:p>
            <a:pPr marL="621665" indent="-3429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621665" algn="l"/>
              </a:tabLst>
            </a:pPr>
            <a:r>
              <a:rPr dirty="0" spc="-20"/>
              <a:t>Written</a:t>
            </a:r>
            <a:r>
              <a:rPr dirty="0" spc="-65"/>
              <a:t> </a:t>
            </a:r>
            <a:r>
              <a:rPr dirty="0"/>
              <a:t>using</a:t>
            </a:r>
            <a:r>
              <a:rPr dirty="0" spc="-50"/>
              <a:t> </a:t>
            </a:r>
            <a:r>
              <a:rPr dirty="0" spc="-10" b="1" i="1">
                <a:solidFill>
                  <a:srgbClr val="CC0000"/>
                </a:solidFill>
                <a:latin typeface="Calibri"/>
                <a:cs typeface="Calibri"/>
              </a:rPr>
              <a:t>Asymptotic</a:t>
            </a:r>
            <a:r>
              <a:rPr dirty="0" spc="-55" b="1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pc="-10" b="1" i="1">
                <a:solidFill>
                  <a:srgbClr val="CC0000"/>
                </a:solidFill>
                <a:latin typeface="Calibri"/>
                <a:cs typeface="Calibri"/>
              </a:rPr>
              <a:t>Notation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4466" rIns="0" bIns="0" rtlCol="0" vert="horz">
            <a:spAutoFit/>
          </a:bodyPr>
          <a:lstStyle/>
          <a:p>
            <a:pPr marL="16510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Asymptotic</a:t>
            </a:r>
            <a:r>
              <a:rPr dirty="0" sz="4000" spc="-135"/>
              <a:t> </a:t>
            </a:r>
            <a:r>
              <a:rPr dirty="0" sz="4000" spc="-10"/>
              <a:t>Notation</a:t>
            </a:r>
            <a:endParaRPr sz="4000"/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9940" y="1435100"/>
            <a:ext cx="8809990" cy="459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4345" indent="-41084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74345" algn="l"/>
              </a:tabLst>
            </a:pPr>
            <a:r>
              <a:rPr dirty="0" sz="2400">
                <a:solidFill>
                  <a:srgbClr val="CC0000"/>
                </a:solidFill>
                <a:latin typeface="Symbol"/>
                <a:cs typeface="Symbol"/>
              </a:rPr>
              <a:t></a:t>
            </a:r>
            <a:r>
              <a:rPr dirty="0" sz="2400">
                <a:solidFill>
                  <a:srgbClr val="CC0000"/>
                </a:solidFill>
                <a:latin typeface="Calibri"/>
                <a:cs typeface="Calibri"/>
              </a:rPr>
              <a:t>,</a:t>
            </a:r>
            <a:r>
              <a:rPr dirty="0" sz="2400" spc="-3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solidFill>
                  <a:srgbClr val="CC0000"/>
                </a:solidFill>
                <a:latin typeface="Calibri"/>
                <a:cs typeface="Calibri"/>
              </a:rPr>
              <a:t>O</a:t>
            </a:r>
            <a:r>
              <a:rPr dirty="0" sz="2400">
                <a:solidFill>
                  <a:srgbClr val="CC0000"/>
                </a:solidFill>
                <a:latin typeface="Calibri"/>
                <a:cs typeface="Calibri"/>
              </a:rPr>
              <a:t>,</a:t>
            </a:r>
            <a:r>
              <a:rPr dirty="0" sz="2400" spc="-5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CC0000"/>
                </a:solidFill>
                <a:latin typeface="Symbol"/>
                <a:cs typeface="Symbol"/>
              </a:rPr>
              <a:t></a:t>
            </a:r>
            <a:r>
              <a:rPr dirty="0" sz="2400" spc="-25">
                <a:solidFill>
                  <a:srgbClr val="CC0000"/>
                </a:solidFill>
                <a:latin typeface="Calibri"/>
                <a:cs typeface="Calibri"/>
              </a:rPr>
              <a:t>,</a:t>
            </a:r>
            <a:endParaRPr sz="2400">
              <a:latin typeface="Calibri"/>
              <a:cs typeface="Calibri"/>
            </a:endParaRPr>
          </a:p>
          <a:p>
            <a:pPr marL="405765" indent="-342265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405765" algn="l"/>
              </a:tabLst>
            </a:pPr>
            <a:r>
              <a:rPr dirty="0" sz="2400">
                <a:latin typeface="Calibri"/>
                <a:cs typeface="Calibri"/>
              </a:rPr>
              <a:t>Defined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functions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over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natural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numbers</a:t>
            </a:r>
            <a:endParaRPr sz="240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  <a:spcBef>
                <a:spcPts val="2014"/>
              </a:spcBef>
              <a:tabLst>
                <a:tab pos="1820545" algn="l"/>
                <a:tab pos="2108200" algn="l"/>
              </a:tabLst>
            </a:pPr>
            <a:r>
              <a:rPr dirty="0" sz="2400">
                <a:solidFill>
                  <a:srgbClr val="0000FF"/>
                </a:solidFill>
                <a:latin typeface="Arial MT"/>
                <a:cs typeface="Arial MT"/>
              </a:rPr>
              <a:t>–</a:t>
            </a:r>
            <a:r>
              <a:rPr dirty="0" sz="2400" spc="235">
                <a:solidFill>
                  <a:srgbClr val="0000FF"/>
                </a:solidFill>
                <a:latin typeface="Arial MT"/>
                <a:cs typeface="Arial MT"/>
              </a:rPr>
              <a:t> </a:t>
            </a:r>
            <a:r>
              <a:rPr dirty="0" u="sng" sz="2400" b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Ex:</a:t>
            </a:r>
            <a:r>
              <a:rPr dirty="0" sz="24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20" i="1">
                <a:latin typeface="Calibri"/>
                <a:cs typeface="Calibri"/>
              </a:rPr>
              <a:t>f</a:t>
            </a:r>
            <a:r>
              <a:rPr dirty="0" sz="2400" spc="-20">
                <a:latin typeface="Calibri"/>
                <a:cs typeface="Calibri"/>
              </a:rPr>
              <a:t>(</a:t>
            </a:r>
            <a:r>
              <a:rPr dirty="0" sz="2400" spc="-20" i="1">
                <a:latin typeface="Calibri"/>
                <a:cs typeface="Calibri"/>
              </a:rPr>
              <a:t>n</a:t>
            </a:r>
            <a:r>
              <a:rPr dirty="0" sz="2400" spc="-20">
                <a:latin typeface="Calibri"/>
                <a:cs typeface="Calibri"/>
              </a:rPr>
              <a:t>)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=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Symbol"/>
                <a:cs typeface="Symbol"/>
              </a:rPr>
              <a:t></a:t>
            </a:r>
            <a:r>
              <a:rPr dirty="0" sz="2400" spc="-20">
                <a:latin typeface="Calibri"/>
                <a:cs typeface="Calibri"/>
              </a:rPr>
              <a:t>(</a:t>
            </a:r>
            <a:r>
              <a:rPr dirty="0" sz="2400" spc="-20" i="1">
                <a:latin typeface="Calibri"/>
                <a:cs typeface="Calibri"/>
              </a:rPr>
              <a:t>n</a:t>
            </a:r>
            <a:r>
              <a:rPr dirty="0" baseline="24305" sz="2400" spc="-30">
                <a:latin typeface="Calibri"/>
                <a:cs typeface="Calibri"/>
              </a:rPr>
              <a:t>2</a:t>
            </a:r>
            <a:r>
              <a:rPr dirty="0" sz="2400" spc="-2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520700">
              <a:lnSpc>
                <a:spcPct val="100000"/>
              </a:lnSpc>
              <a:spcBef>
                <a:spcPts val="2014"/>
              </a:spcBef>
            </a:pPr>
            <a:r>
              <a:rPr dirty="0" sz="2400">
                <a:latin typeface="Arial MT"/>
                <a:cs typeface="Arial MT"/>
              </a:rPr>
              <a:t>–</a:t>
            </a:r>
            <a:r>
              <a:rPr dirty="0" sz="2400" spc="185">
                <a:latin typeface="Arial MT"/>
                <a:cs typeface="Arial MT"/>
              </a:rPr>
              <a:t> </a:t>
            </a:r>
            <a:r>
              <a:rPr dirty="0" sz="2400">
                <a:latin typeface="Calibri"/>
                <a:cs typeface="Calibri"/>
              </a:rPr>
              <a:t>Describes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how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f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i="1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)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grows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comparison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5" i="1">
                <a:latin typeface="Calibri"/>
                <a:cs typeface="Calibri"/>
              </a:rPr>
              <a:t>n</a:t>
            </a:r>
            <a:r>
              <a:rPr dirty="0" baseline="24305" sz="2400" spc="-37">
                <a:latin typeface="Calibri"/>
                <a:cs typeface="Calibri"/>
              </a:rPr>
              <a:t>2</a:t>
            </a:r>
            <a:endParaRPr baseline="24305" sz="2400">
              <a:latin typeface="Calibri"/>
              <a:cs typeface="Calibri"/>
            </a:endParaRPr>
          </a:p>
          <a:p>
            <a:pPr marL="406400" marR="155575" indent="-342900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406400" algn="l"/>
              </a:tabLst>
            </a:pPr>
            <a:r>
              <a:rPr dirty="0" sz="2400">
                <a:latin typeface="Calibri"/>
                <a:cs typeface="Calibri"/>
              </a:rPr>
              <a:t>Define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CC0000"/>
                </a:solidFill>
                <a:latin typeface="Calibri"/>
                <a:cs typeface="Calibri"/>
              </a:rPr>
              <a:t>set</a:t>
            </a:r>
            <a:r>
              <a:rPr dirty="0" sz="2400" spc="-65" b="1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functions,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practice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used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compare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two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function sizes</a:t>
            </a:r>
            <a:endParaRPr sz="2400">
              <a:latin typeface="Calibri"/>
              <a:cs typeface="Calibri"/>
            </a:endParaRPr>
          </a:p>
          <a:p>
            <a:pPr marL="406400" marR="17780" indent="-342900">
              <a:lnSpc>
                <a:spcPct val="150000"/>
              </a:lnSpc>
              <a:spcBef>
                <a:spcPts val="580"/>
              </a:spcBef>
              <a:buFont typeface="Arial MT"/>
              <a:buChar char="•"/>
              <a:tabLst>
                <a:tab pos="406400" algn="l"/>
              </a:tabLst>
            </a:pP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notations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describe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different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rate-</a:t>
            </a:r>
            <a:r>
              <a:rPr dirty="0" sz="2400" spc="-20">
                <a:latin typeface="Calibri"/>
                <a:cs typeface="Calibri"/>
              </a:rPr>
              <a:t>of-</a:t>
            </a:r>
            <a:r>
              <a:rPr dirty="0" sz="2400">
                <a:latin typeface="Calibri"/>
                <a:cs typeface="Calibri"/>
              </a:rPr>
              <a:t>growth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relations</a:t>
            </a:r>
            <a:r>
              <a:rPr dirty="0" sz="2400" spc="1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between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defining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defined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functions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4552" y="3050984"/>
            <a:ext cx="3819504" cy="34289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4165" rIns="0" bIns="0" rtlCol="0" vert="horz">
            <a:spAutoFit/>
          </a:bodyPr>
          <a:lstStyle/>
          <a:p>
            <a:pPr marL="2545715">
              <a:lnSpc>
                <a:spcPct val="100000"/>
              </a:lnSpc>
              <a:spcBef>
                <a:spcPts val="100"/>
              </a:spcBef>
            </a:pPr>
            <a:r>
              <a:rPr dirty="0" spc="-20" i="1">
                <a:latin typeface="Calibri"/>
                <a:cs typeface="Calibri"/>
              </a:rPr>
              <a:t>O</a:t>
            </a:r>
            <a:r>
              <a:rPr dirty="0" spc="-20"/>
              <a:t>-</a:t>
            </a:r>
            <a:r>
              <a:rPr dirty="0" spc="-10"/>
              <a:t>notation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12140" y="1232408"/>
            <a:ext cx="71901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g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i="1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),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define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O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i="1">
                <a:latin typeface="Calibri"/>
                <a:cs typeface="Calibri"/>
              </a:rPr>
              <a:t>g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i="1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)),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big-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set: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8600" y="1752600"/>
            <a:ext cx="9220200" cy="117602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00"/>
            </a:solidFill>
          </a:ln>
        </p:spPr>
        <p:txBody>
          <a:bodyPr wrap="square" lIns="0" tIns="203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60"/>
              </a:spcBef>
            </a:pPr>
            <a:r>
              <a:rPr dirty="0" sz="2800" b="1" i="1">
                <a:solidFill>
                  <a:srgbClr val="4F81BD"/>
                </a:solidFill>
                <a:latin typeface="Calibri"/>
                <a:cs typeface="Calibri"/>
              </a:rPr>
              <a:t>O</a:t>
            </a:r>
            <a:r>
              <a:rPr dirty="0" sz="2800" b="1">
                <a:solidFill>
                  <a:srgbClr val="4F81BD"/>
                </a:solidFill>
                <a:latin typeface="Calibri"/>
                <a:cs typeface="Calibri"/>
              </a:rPr>
              <a:t>(</a:t>
            </a:r>
            <a:r>
              <a:rPr dirty="0" sz="2800" b="1" i="1">
                <a:solidFill>
                  <a:srgbClr val="4F81BD"/>
                </a:solidFill>
                <a:latin typeface="Calibri"/>
                <a:cs typeface="Calibri"/>
              </a:rPr>
              <a:t>g</a:t>
            </a:r>
            <a:r>
              <a:rPr dirty="0" sz="2800" b="1">
                <a:solidFill>
                  <a:srgbClr val="4F81BD"/>
                </a:solidFill>
                <a:latin typeface="Calibri"/>
                <a:cs typeface="Calibri"/>
              </a:rPr>
              <a:t>(</a:t>
            </a:r>
            <a:r>
              <a:rPr dirty="0" sz="2800" b="1" i="1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dirty="0" sz="2800" b="1">
                <a:solidFill>
                  <a:srgbClr val="4F81BD"/>
                </a:solidFill>
                <a:latin typeface="Calibri"/>
                <a:cs typeface="Calibri"/>
              </a:rPr>
              <a:t>))</a:t>
            </a:r>
            <a:r>
              <a:rPr dirty="0" sz="2800" spc="-35" b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4F81BD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3200" b="1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r>
              <a:rPr dirty="0" sz="2800" b="1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800" b="1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800" b="1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800" b="1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800" spc="-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dirty="0" sz="2800" spc="-2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3300"/>
                </a:solidFill>
                <a:latin typeface="Symbol"/>
                <a:cs typeface="Symbol"/>
              </a:rPr>
              <a:t></a:t>
            </a:r>
            <a:r>
              <a:rPr dirty="0" sz="2800" spc="-100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FF3300"/>
                </a:solidFill>
                <a:latin typeface="Calibri"/>
                <a:cs typeface="Calibri"/>
              </a:rPr>
              <a:t>positive</a:t>
            </a:r>
            <a:r>
              <a:rPr dirty="0" sz="2800" spc="-20" b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3300"/>
                </a:solidFill>
                <a:latin typeface="Calibri"/>
                <a:cs typeface="Calibri"/>
              </a:rPr>
              <a:t>constants</a:t>
            </a:r>
            <a:r>
              <a:rPr dirty="0" sz="2800" spc="-30" b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dirty="0" sz="2800" spc="-40" b="1" i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3300"/>
                </a:solidFill>
                <a:latin typeface="Calibri"/>
                <a:cs typeface="Calibri"/>
              </a:rPr>
              <a:t>and</a:t>
            </a:r>
            <a:r>
              <a:rPr dirty="0" sz="2800" spc="-25" b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FF3300"/>
                </a:solidFill>
                <a:latin typeface="Calibri"/>
                <a:cs typeface="Calibri"/>
              </a:rPr>
              <a:t>n</a:t>
            </a:r>
            <a:r>
              <a:rPr dirty="0" baseline="-21021" sz="2775" b="1">
                <a:solidFill>
                  <a:srgbClr val="FF3300"/>
                </a:solidFill>
                <a:latin typeface="Calibri"/>
                <a:cs typeface="Calibri"/>
              </a:rPr>
              <a:t>0,</a:t>
            </a:r>
            <a:r>
              <a:rPr dirty="0" baseline="-21021" sz="2775" spc="254" b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C0000"/>
                </a:solidFill>
                <a:latin typeface="Calibri"/>
                <a:cs typeface="Calibri"/>
              </a:rPr>
              <a:t>such</a:t>
            </a:r>
            <a:r>
              <a:rPr dirty="0" sz="2800" spc="-50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C0000"/>
                </a:solidFill>
                <a:latin typeface="Calibri"/>
                <a:cs typeface="Calibri"/>
              </a:rPr>
              <a:t>that</a:t>
            </a:r>
            <a:r>
              <a:rPr dirty="0" sz="2800" spc="-20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CC0000"/>
                </a:solidFill>
                <a:latin typeface="Symbol"/>
                <a:cs typeface="Symbol"/>
              </a:rPr>
              <a:t></a:t>
            </a:r>
            <a:r>
              <a:rPr dirty="0" sz="2000" b="1" i="1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dirty="0" sz="2000" spc="-50" b="1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CC0000"/>
                </a:solidFill>
                <a:latin typeface="Symbol"/>
                <a:cs typeface="Symbol"/>
              </a:rPr>
              <a:t></a:t>
            </a:r>
            <a:r>
              <a:rPr dirty="0" sz="2000" spc="35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2000" spc="-25" b="1" i="1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dirty="0" baseline="-21367" sz="1950" spc="-37" b="1">
                <a:solidFill>
                  <a:srgbClr val="CC0000"/>
                </a:solidFill>
                <a:latin typeface="Calibri"/>
                <a:cs typeface="Calibri"/>
              </a:rPr>
              <a:t>0</a:t>
            </a:r>
            <a:r>
              <a:rPr dirty="0" sz="2000" spc="-25">
                <a:solidFill>
                  <a:srgbClr val="CC0000"/>
                </a:solidFill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765"/>
              </a:spcBef>
              <a:tabLst>
                <a:tab pos="1844039" algn="l"/>
              </a:tabLst>
            </a:pP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dirty="0" sz="2400" spc="-4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b="1">
                <a:solidFill>
                  <a:srgbClr val="0000FF"/>
                </a:solidFill>
                <a:latin typeface="Calibri"/>
                <a:cs typeface="Calibri"/>
              </a:rPr>
              <a:t>have</a:t>
            </a:r>
            <a:r>
              <a:rPr dirty="0" sz="2400" spc="6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2800" spc="-4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5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dirty="0" sz="28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800" b="1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800" b="1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800" b="1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800" b="1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8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dirty="0" sz="2800" spc="-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b="1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z="2800" b="1" i="1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dirty="0" sz="2800" b="1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800" b="1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800" b="1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8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50" b="1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7340" y="3366007"/>
            <a:ext cx="5403215" cy="2067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88265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Calibri"/>
                <a:cs typeface="Calibri"/>
              </a:rPr>
              <a:t>Intuitively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Set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1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functions</a:t>
            </a:r>
            <a:r>
              <a:rPr dirty="0" sz="2400" spc="1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whose</a:t>
            </a:r>
            <a:r>
              <a:rPr dirty="0" sz="2400" spc="1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rate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4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growth</a:t>
            </a:r>
            <a:r>
              <a:rPr dirty="0" sz="2400" spc="4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4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4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same</a:t>
            </a:r>
            <a:r>
              <a:rPr dirty="0" sz="2400" spc="4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4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or</a:t>
            </a:r>
            <a:r>
              <a:rPr dirty="0" sz="2400" spc="4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lower</a:t>
            </a:r>
            <a:r>
              <a:rPr dirty="0" sz="2400" spc="49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than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20">
                <a:latin typeface="Calibri"/>
                <a:cs typeface="Calibri"/>
              </a:rPr>
              <a:t> g(n)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30"/>
              </a:spcBef>
            </a:pPr>
            <a:endParaRPr sz="2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</a:pPr>
            <a:r>
              <a:rPr dirty="0" sz="2400" b="1" i="1">
                <a:latin typeface="Calibri"/>
                <a:cs typeface="Calibri"/>
              </a:rPr>
              <a:t>g</a:t>
            </a:r>
            <a:r>
              <a:rPr dirty="0" sz="2400" b="1">
                <a:latin typeface="Calibri"/>
                <a:cs typeface="Calibri"/>
              </a:rPr>
              <a:t>(</a:t>
            </a:r>
            <a:r>
              <a:rPr dirty="0" sz="2400" b="1" i="1">
                <a:latin typeface="Calibri"/>
                <a:cs typeface="Calibri"/>
              </a:rPr>
              <a:t>n</a:t>
            </a:r>
            <a:r>
              <a:rPr dirty="0" sz="2400" b="1">
                <a:latin typeface="Calibri"/>
                <a:cs typeface="Calibri"/>
              </a:rPr>
              <a:t>)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is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CC0000"/>
                </a:solidFill>
                <a:latin typeface="Calibri"/>
                <a:cs typeface="Calibri"/>
              </a:rPr>
              <a:t>asymptotic</a:t>
            </a:r>
            <a:r>
              <a:rPr dirty="0" sz="2400" spc="-35" b="1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CC0000"/>
                </a:solidFill>
                <a:latin typeface="Calibri"/>
                <a:cs typeface="Calibri"/>
              </a:rPr>
              <a:t>upper</a:t>
            </a:r>
            <a:r>
              <a:rPr dirty="0" sz="2400" spc="-40" b="1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CC0000"/>
                </a:solidFill>
                <a:latin typeface="Calibri"/>
                <a:cs typeface="Calibri"/>
              </a:rPr>
              <a:t>bound</a:t>
            </a:r>
            <a:r>
              <a:rPr dirty="0" sz="2400" spc="-45" b="1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for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20" b="1" i="1">
                <a:latin typeface="Calibri"/>
                <a:cs typeface="Calibri"/>
              </a:rPr>
              <a:t>f</a:t>
            </a:r>
            <a:r>
              <a:rPr dirty="0" sz="2400" spc="-20" b="1">
                <a:latin typeface="Calibri"/>
                <a:cs typeface="Calibri"/>
              </a:rPr>
              <a:t>(</a:t>
            </a:r>
            <a:r>
              <a:rPr dirty="0" sz="2400" spc="-20" b="1" i="1">
                <a:latin typeface="Calibri"/>
                <a:cs typeface="Calibri"/>
              </a:rPr>
              <a:t>n</a:t>
            </a:r>
            <a:r>
              <a:rPr dirty="0" sz="2400" spc="-20" b="1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9037" rIns="0" bIns="0" rtlCol="0" vert="horz">
            <a:spAutoFit/>
          </a:bodyPr>
          <a:lstStyle/>
          <a:p>
            <a:pPr marL="2632075">
              <a:lnSpc>
                <a:spcPct val="100000"/>
              </a:lnSpc>
              <a:spcBef>
                <a:spcPts val="95"/>
              </a:spcBef>
            </a:pPr>
            <a:r>
              <a:rPr dirty="0" sz="4000" spc="-30">
                <a:latin typeface="Symbol"/>
                <a:cs typeface="Symbol"/>
              </a:rPr>
              <a:t></a:t>
            </a:r>
            <a:r>
              <a:rPr dirty="0" sz="4000" spc="-30"/>
              <a:t>-</a:t>
            </a:r>
            <a:r>
              <a:rPr dirty="0" sz="4000" spc="-10"/>
              <a:t>notation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387855"/>
            <a:ext cx="771905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g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i="1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),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define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Symbol"/>
                <a:cs typeface="Symbol"/>
              </a:rPr>
              <a:t>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i="1">
                <a:latin typeface="Calibri"/>
                <a:cs typeface="Calibri"/>
              </a:rPr>
              <a:t>g</a:t>
            </a:r>
            <a:r>
              <a:rPr dirty="0" sz="2400">
                <a:latin typeface="Calibri"/>
                <a:cs typeface="Calibri"/>
              </a:rPr>
              <a:t>(</a:t>
            </a:r>
            <a:r>
              <a:rPr dirty="0" sz="2400" i="1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)),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big-</a:t>
            </a:r>
            <a:r>
              <a:rPr dirty="0" sz="2400">
                <a:latin typeface="Calibri"/>
                <a:cs typeface="Calibri"/>
              </a:rPr>
              <a:t>Theta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n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set: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57200" y="1981200"/>
            <a:ext cx="4870450" cy="23749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65"/>
              </a:spcBef>
            </a:pPr>
            <a:r>
              <a:rPr dirty="0" sz="2600">
                <a:solidFill>
                  <a:srgbClr val="4F81BD"/>
                </a:solidFill>
                <a:latin typeface="Symbol"/>
                <a:cs typeface="Symbol"/>
              </a:rPr>
              <a:t></a:t>
            </a:r>
            <a:r>
              <a:rPr dirty="0" sz="2600" b="1">
                <a:solidFill>
                  <a:srgbClr val="4F81BD"/>
                </a:solidFill>
                <a:latin typeface="Calibri"/>
                <a:cs typeface="Calibri"/>
              </a:rPr>
              <a:t>(</a:t>
            </a:r>
            <a:r>
              <a:rPr dirty="0" sz="2600" b="1" i="1">
                <a:solidFill>
                  <a:srgbClr val="4F81BD"/>
                </a:solidFill>
                <a:latin typeface="Calibri"/>
                <a:cs typeface="Calibri"/>
              </a:rPr>
              <a:t>g</a:t>
            </a:r>
            <a:r>
              <a:rPr dirty="0" sz="2600" b="1">
                <a:solidFill>
                  <a:srgbClr val="4F81BD"/>
                </a:solidFill>
                <a:latin typeface="Calibri"/>
                <a:cs typeface="Calibri"/>
              </a:rPr>
              <a:t>(</a:t>
            </a:r>
            <a:r>
              <a:rPr dirty="0" sz="2600" b="1" i="1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dirty="0" sz="2600" b="1">
                <a:solidFill>
                  <a:srgbClr val="4F81BD"/>
                </a:solidFill>
                <a:latin typeface="Calibri"/>
                <a:cs typeface="Calibri"/>
              </a:rPr>
              <a:t>))</a:t>
            </a:r>
            <a:r>
              <a:rPr dirty="0" sz="2600" spc="-80" b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4F81BD"/>
                </a:solidFill>
                <a:latin typeface="Calibri"/>
                <a:cs typeface="Calibri"/>
              </a:rPr>
              <a:t>=</a:t>
            </a:r>
            <a:r>
              <a:rPr dirty="0" sz="2600" spc="-25" b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r>
              <a:rPr dirty="0" sz="2600" b="1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600" b="1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b="1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 b="1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4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50" b="1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91440">
              <a:lnSpc>
                <a:spcPts val="3110"/>
              </a:lnSpc>
              <a:spcBef>
                <a:spcPts val="55"/>
              </a:spcBef>
            </a:pPr>
            <a:r>
              <a:rPr dirty="0" sz="2600">
                <a:solidFill>
                  <a:srgbClr val="FF3300"/>
                </a:solidFill>
                <a:latin typeface="Symbol"/>
                <a:cs typeface="Symbol"/>
              </a:rPr>
              <a:t></a:t>
            </a:r>
            <a:r>
              <a:rPr dirty="0" sz="2600" spc="-105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3300"/>
                </a:solidFill>
                <a:latin typeface="Calibri"/>
                <a:cs typeface="Calibri"/>
              </a:rPr>
              <a:t>positive</a:t>
            </a:r>
            <a:r>
              <a:rPr dirty="0" sz="2600" spc="-60" b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FF3300"/>
                </a:solidFill>
                <a:latin typeface="Calibri"/>
                <a:cs typeface="Calibri"/>
              </a:rPr>
              <a:t>constants</a:t>
            </a:r>
            <a:r>
              <a:rPr dirty="0" sz="2600" spc="-50" b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600" b="1" i="1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dirty="0" baseline="-21241" sz="2550" b="1">
                <a:solidFill>
                  <a:srgbClr val="FF3300"/>
                </a:solidFill>
                <a:latin typeface="Calibri"/>
                <a:cs typeface="Calibri"/>
              </a:rPr>
              <a:t>1</a:t>
            </a:r>
            <a:r>
              <a:rPr dirty="0" sz="2600" b="1">
                <a:solidFill>
                  <a:srgbClr val="FF3300"/>
                </a:solidFill>
                <a:latin typeface="Calibri"/>
                <a:cs typeface="Calibri"/>
              </a:rPr>
              <a:t>,</a:t>
            </a:r>
            <a:r>
              <a:rPr dirty="0" sz="2600" spc="-30" b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600" b="1" i="1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dirty="0" baseline="-21241" sz="2550" b="1">
                <a:solidFill>
                  <a:srgbClr val="FF3300"/>
                </a:solidFill>
                <a:latin typeface="Calibri"/>
                <a:cs typeface="Calibri"/>
              </a:rPr>
              <a:t>2</a:t>
            </a:r>
            <a:r>
              <a:rPr dirty="0" sz="2600" b="1">
                <a:solidFill>
                  <a:srgbClr val="FF3300"/>
                </a:solidFill>
                <a:latin typeface="Calibri"/>
                <a:cs typeface="Calibri"/>
              </a:rPr>
              <a:t>,</a:t>
            </a:r>
            <a:r>
              <a:rPr dirty="0" sz="2600" spc="-30" b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FF3300"/>
                </a:solidFill>
                <a:latin typeface="Calibri"/>
                <a:cs typeface="Calibri"/>
              </a:rPr>
              <a:t>and</a:t>
            </a:r>
            <a:r>
              <a:rPr dirty="0" sz="2600" spc="-35" b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600" spc="-25" b="1" i="1">
                <a:solidFill>
                  <a:srgbClr val="FF3300"/>
                </a:solidFill>
                <a:latin typeface="Calibri"/>
                <a:cs typeface="Calibri"/>
              </a:rPr>
              <a:t>n</a:t>
            </a:r>
            <a:r>
              <a:rPr dirty="0" baseline="-21241" sz="2550" spc="-37" b="1">
                <a:solidFill>
                  <a:srgbClr val="FF3300"/>
                </a:solidFill>
                <a:latin typeface="Calibri"/>
                <a:cs typeface="Calibri"/>
              </a:rPr>
              <a:t>0,</a:t>
            </a:r>
            <a:endParaRPr baseline="-21241" sz="2550">
              <a:latin typeface="Calibri"/>
              <a:cs typeface="Calibri"/>
            </a:endParaRPr>
          </a:p>
          <a:p>
            <a:pPr marL="90805">
              <a:lnSpc>
                <a:spcPts val="3110"/>
              </a:lnSpc>
            </a:pPr>
            <a:r>
              <a:rPr dirty="0" sz="2600" b="1">
                <a:solidFill>
                  <a:srgbClr val="CC0000"/>
                </a:solidFill>
                <a:latin typeface="Calibri"/>
                <a:cs typeface="Calibri"/>
              </a:rPr>
              <a:t>such</a:t>
            </a:r>
            <a:r>
              <a:rPr dirty="0" sz="2600" spc="-35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CC0000"/>
                </a:solidFill>
                <a:latin typeface="Calibri"/>
                <a:cs typeface="Calibri"/>
              </a:rPr>
              <a:t>that</a:t>
            </a:r>
            <a:r>
              <a:rPr dirty="0" sz="2600" spc="-30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C0000"/>
                </a:solidFill>
                <a:latin typeface="Symbol"/>
                <a:cs typeface="Symbol"/>
              </a:rPr>
              <a:t></a:t>
            </a:r>
            <a:r>
              <a:rPr dirty="0" sz="1800" b="1" i="1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dirty="0" sz="1800" spc="-25" b="1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C0000"/>
                </a:solidFill>
                <a:latin typeface="Symbol"/>
                <a:cs typeface="Symbol"/>
              </a:rPr>
              <a:t></a:t>
            </a:r>
            <a:r>
              <a:rPr dirty="0" sz="1800" spc="335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800" spc="-25" b="1" i="1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dirty="0" baseline="-20833" sz="1800" spc="-37" b="1">
                <a:solidFill>
                  <a:srgbClr val="CC0000"/>
                </a:solidFill>
                <a:latin typeface="Calibri"/>
                <a:cs typeface="Calibri"/>
              </a:rPr>
              <a:t>0</a:t>
            </a:r>
            <a:r>
              <a:rPr dirty="0" sz="1800" spc="-25">
                <a:solidFill>
                  <a:srgbClr val="CC0000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645"/>
              </a:spcBef>
              <a:tabLst>
                <a:tab pos="2835910" algn="l"/>
              </a:tabLst>
            </a:pP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dirty="0" sz="2200" spc="-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have</a:t>
            </a:r>
            <a:r>
              <a:rPr dirty="0" sz="2200" spc="7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2600" spc="-5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dirty="0" sz="2600" spc="-10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00" b="1" i="1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baseline="-21241" sz="2550" b="1">
                <a:solidFill>
                  <a:srgbClr val="0000FF"/>
                </a:solidFill>
                <a:latin typeface="Calibri"/>
                <a:cs typeface="Calibri"/>
              </a:rPr>
              <a:t>1</a:t>
            </a:r>
            <a:r>
              <a:rPr dirty="0" sz="2600" b="1" i="1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dirty="0" sz="2600" b="1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b="1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 b="1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4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5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dirty="0" sz="2600">
                <a:solidFill>
                  <a:srgbClr val="0000FF"/>
                </a:solidFill>
                <a:latin typeface="Times New Roman"/>
                <a:cs typeface="Times New Roman"/>
              </a:rPr>
              <a:t>	</a:t>
            </a:r>
            <a:r>
              <a:rPr dirty="0" sz="2600" b="1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600" b="1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b="1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 b="1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3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dirty="0" sz="2600" spc="-9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600" spc="-10" b="1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baseline="-21241" sz="2550" spc="-15" b="1">
                <a:solidFill>
                  <a:srgbClr val="0000FF"/>
                </a:solidFill>
                <a:latin typeface="Calibri"/>
                <a:cs typeface="Calibri"/>
              </a:rPr>
              <a:t>2</a:t>
            </a:r>
            <a:r>
              <a:rPr dirty="0" sz="2600" spc="-10" b="1" i="1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dirty="0" sz="2600" spc="-10" b="1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spc="-10" b="1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 spc="-10" b="1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75"/>
              </a:spcBef>
            </a:pPr>
            <a:r>
              <a:rPr dirty="0" sz="3000" spc="-50" b="1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63016" y="4418368"/>
            <a:ext cx="5663565" cy="1553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8458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Calibri"/>
                <a:cs typeface="Calibri"/>
              </a:rPr>
              <a:t>Intuitively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that </a:t>
            </a: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same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rate</a:t>
            </a:r>
            <a:r>
              <a:rPr dirty="0" sz="2400" spc="-5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of</a:t>
            </a:r>
            <a:r>
              <a:rPr dirty="0" sz="2400" spc="-50" i="1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growth</a:t>
            </a:r>
            <a:r>
              <a:rPr dirty="0" sz="2400" spc="-45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 i="1">
                <a:latin typeface="Calibri"/>
                <a:cs typeface="Calibri"/>
              </a:rPr>
              <a:t>g</a:t>
            </a:r>
            <a:r>
              <a:rPr dirty="0" sz="2400" spc="-20">
                <a:latin typeface="Calibri"/>
                <a:cs typeface="Calibri"/>
              </a:rPr>
              <a:t>(</a:t>
            </a:r>
            <a:r>
              <a:rPr dirty="0" sz="2400" spc="-20" i="1">
                <a:latin typeface="Calibri"/>
                <a:cs typeface="Calibri"/>
              </a:rPr>
              <a:t>n</a:t>
            </a:r>
            <a:r>
              <a:rPr dirty="0" sz="2400" spc="-2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</a:pPr>
            <a:r>
              <a:rPr dirty="0" sz="2400" b="1" i="1">
                <a:latin typeface="Calibri"/>
                <a:cs typeface="Calibri"/>
              </a:rPr>
              <a:t>g</a:t>
            </a:r>
            <a:r>
              <a:rPr dirty="0" sz="2400" b="1">
                <a:latin typeface="Calibri"/>
                <a:cs typeface="Calibri"/>
              </a:rPr>
              <a:t>(</a:t>
            </a:r>
            <a:r>
              <a:rPr dirty="0" sz="2400" b="1" i="1">
                <a:latin typeface="Calibri"/>
                <a:cs typeface="Calibri"/>
              </a:rPr>
              <a:t>n</a:t>
            </a:r>
            <a:r>
              <a:rPr dirty="0" sz="2400" b="1">
                <a:latin typeface="Calibri"/>
                <a:cs typeface="Calibri"/>
              </a:rPr>
              <a:t>)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is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10" b="1" i="1">
                <a:solidFill>
                  <a:srgbClr val="CC0000"/>
                </a:solidFill>
                <a:latin typeface="Calibri"/>
                <a:cs typeface="Calibri"/>
              </a:rPr>
              <a:t>asymptotically</a:t>
            </a:r>
            <a:r>
              <a:rPr dirty="0" sz="2400" spc="-50" b="1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CC0000"/>
                </a:solidFill>
                <a:latin typeface="Calibri"/>
                <a:cs typeface="Calibri"/>
              </a:rPr>
              <a:t>tight</a:t>
            </a:r>
            <a:r>
              <a:rPr dirty="0" sz="2400" spc="-25" b="1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b="1" i="1">
                <a:solidFill>
                  <a:srgbClr val="CC0000"/>
                </a:solidFill>
                <a:latin typeface="Calibri"/>
                <a:cs typeface="Calibri"/>
              </a:rPr>
              <a:t>bound</a:t>
            </a:r>
            <a:r>
              <a:rPr dirty="0" sz="2400" spc="-45" b="1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for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spc="-20" b="1" i="1">
                <a:latin typeface="Calibri"/>
                <a:cs typeface="Calibri"/>
              </a:rPr>
              <a:t>f</a:t>
            </a:r>
            <a:r>
              <a:rPr dirty="0" sz="2400" spc="-20" b="1">
                <a:latin typeface="Calibri"/>
                <a:cs typeface="Calibri"/>
              </a:rPr>
              <a:t>(</a:t>
            </a:r>
            <a:r>
              <a:rPr dirty="0" sz="2400" spc="-20" b="1" i="1">
                <a:latin typeface="Calibri"/>
                <a:cs typeface="Calibri"/>
              </a:rPr>
              <a:t>n</a:t>
            </a:r>
            <a:r>
              <a:rPr dirty="0" sz="2400" spc="-20" b="1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2444" y="1984325"/>
            <a:ext cx="4030591" cy="3657598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261" rIns="0" bIns="0" rtlCol="0" vert="horz">
            <a:spAutoFit/>
          </a:bodyPr>
          <a:lstStyle/>
          <a:p>
            <a:pPr marL="244983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Symbol"/>
                <a:cs typeface="Symbol"/>
              </a:rPr>
              <a:t>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 spc="-25"/>
              <a:t>-</a:t>
            </a:r>
            <a:r>
              <a:rPr dirty="0" spc="-10"/>
              <a:t>notation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29563" y="3866070"/>
            <a:ext cx="5801360" cy="1675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103378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Calibri"/>
                <a:cs typeface="Calibri"/>
              </a:rPr>
              <a:t>Intuitively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Set</a:t>
            </a:r>
            <a:r>
              <a:rPr dirty="0" sz="2400" spc="2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1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all</a:t>
            </a:r>
            <a:r>
              <a:rPr dirty="0" sz="2400" spc="1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functions</a:t>
            </a:r>
            <a:r>
              <a:rPr dirty="0" sz="2400" spc="1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whose </a:t>
            </a:r>
            <a:r>
              <a:rPr dirty="0" sz="2400" i="1">
                <a:latin typeface="Calibri"/>
                <a:cs typeface="Calibri"/>
              </a:rPr>
              <a:t>rate</a:t>
            </a:r>
            <a:r>
              <a:rPr dirty="0" sz="2400" spc="175" i="1">
                <a:latin typeface="Calibri"/>
                <a:cs typeface="Calibri"/>
              </a:rPr>
              <a:t>  </a:t>
            </a:r>
            <a:r>
              <a:rPr dirty="0" sz="2400" i="1">
                <a:latin typeface="Calibri"/>
                <a:cs typeface="Calibri"/>
              </a:rPr>
              <a:t>of</a:t>
            </a:r>
            <a:r>
              <a:rPr dirty="0" sz="2400" spc="170" i="1">
                <a:latin typeface="Calibri"/>
                <a:cs typeface="Calibri"/>
              </a:rPr>
              <a:t>  </a:t>
            </a:r>
            <a:r>
              <a:rPr dirty="0" sz="2400" i="1">
                <a:latin typeface="Calibri"/>
                <a:cs typeface="Calibri"/>
              </a:rPr>
              <a:t>growth</a:t>
            </a:r>
            <a:r>
              <a:rPr dirty="0" sz="2400" spc="175" i="1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170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16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same</a:t>
            </a:r>
            <a:r>
              <a:rPr dirty="0" sz="2400" spc="175">
                <a:latin typeface="Calibri"/>
                <a:cs typeface="Calibri"/>
              </a:rPr>
              <a:t>  </a:t>
            </a:r>
            <a:r>
              <a:rPr dirty="0" sz="2400">
                <a:latin typeface="Calibri"/>
                <a:cs typeface="Calibri"/>
              </a:rPr>
              <a:t>as</a:t>
            </a:r>
            <a:r>
              <a:rPr dirty="0" sz="2400" spc="165">
                <a:latin typeface="Calibri"/>
                <a:cs typeface="Calibri"/>
              </a:rPr>
              <a:t>  </a:t>
            </a:r>
            <a:r>
              <a:rPr dirty="0" sz="2400" spc="-25">
                <a:latin typeface="Calibri"/>
                <a:cs typeface="Calibri"/>
              </a:rPr>
              <a:t>or </a:t>
            </a:r>
            <a:r>
              <a:rPr dirty="0" sz="2400">
                <a:latin typeface="Calibri"/>
                <a:cs typeface="Calibri"/>
              </a:rPr>
              <a:t>higher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20" i="1">
                <a:latin typeface="Calibri"/>
                <a:cs typeface="Calibri"/>
              </a:rPr>
              <a:t>g</a:t>
            </a:r>
            <a:r>
              <a:rPr dirty="0" sz="2400" spc="-20">
                <a:latin typeface="Calibri"/>
                <a:cs typeface="Calibri"/>
              </a:rPr>
              <a:t>(</a:t>
            </a:r>
            <a:r>
              <a:rPr dirty="0" sz="2400" spc="-20" i="1">
                <a:latin typeface="Calibri"/>
                <a:cs typeface="Calibri"/>
              </a:rPr>
              <a:t>n</a:t>
            </a:r>
            <a:r>
              <a:rPr dirty="0" sz="2400" spc="-20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algn="just" marL="25400">
              <a:lnSpc>
                <a:spcPct val="100000"/>
              </a:lnSpc>
              <a:spcBef>
                <a:spcPts val="1225"/>
              </a:spcBef>
            </a:pPr>
            <a:r>
              <a:rPr dirty="0" sz="2600" b="1" i="1">
                <a:latin typeface="Calibri"/>
                <a:cs typeface="Calibri"/>
              </a:rPr>
              <a:t>g</a:t>
            </a:r>
            <a:r>
              <a:rPr dirty="0" sz="2600" b="1">
                <a:latin typeface="Calibri"/>
                <a:cs typeface="Calibri"/>
              </a:rPr>
              <a:t>(</a:t>
            </a:r>
            <a:r>
              <a:rPr dirty="0" sz="2600" b="1" i="1">
                <a:latin typeface="Calibri"/>
                <a:cs typeface="Calibri"/>
              </a:rPr>
              <a:t>n</a:t>
            </a:r>
            <a:r>
              <a:rPr dirty="0" sz="2600" b="1">
                <a:latin typeface="Calibri"/>
                <a:cs typeface="Calibri"/>
              </a:rPr>
              <a:t>)</a:t>
            </a:r>
            <a:r>
              <a:rPr dirty="0" sz="2600" spc="-45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is</a:t>
            </a:r>
            <a:r>
              <a:rPr dirty="0" sz="2600" spc="-50" b="1"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an</a:t>
            </a:r>
            <a:r>
              <a:rPr dirty="0" sz="2600" spc="-35" b="1">
                <a:latin typeface="Calibri"/>
                <a:cs typeface="Calibri"/>
              </a:rPr>
              <a:t> </a:t>
            </a:r>
            <a:r>
              <a:rPr dirty="0" sz="2600" spc="-10" b="1" i="1">
                <a:solidFill>
                  <a:srgbClr val="CC0000"/>
                </a:solidFill>
                <a:latin typeface="Calibri"/>
                <a:cs typeface="Calibri"/>
              </a:rPr>
              <a:t>asymptotic</a:t>
            </a:r>
            <a:r>
              <a:rPr dirty="0" sz="2600" spc="-60" b="1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600" b="1" i="1">
                <a:solidFill>
                  <a:srgbClr val="CC0000"/>
                </a:solidFill>
                <a:latin typeface="Calibri"/>
                <a:cs typeface="Calibri"/>
              </a:rPr>
              <a:t>lower</a:t>
            </a:r>
            <a:r>
              <a:rPr dirty="0" sz="2600" spc="-50" b="1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600" b="1" i="1">
                <a:solidFill>
                  <a:srgbClr val="CC0000"/>
                </a:solidFill>
                <a:latin typeface="Calibri"/>
                <a:cs typeface="Calibri"/>
              </a:rPr>
              <a:t>bound</a:t>
            </a:r>
            <a:r>
              <a:rPr dirty="0" sz="2600" spc="-20" b="1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latin typeface="Calibri"/>
                <a:cs typeface="Calibri"/>
              </a:rPr>
              <a:t>for</a:t>
            </a:r>
            <a:r>
              <a:rPr dirty="0" sz="2600" spc="-60" b="1">
                <a:latin typeface="Calibri"/>
                <a:cs typeface="Calibri"/>
              </a:rPr>
              <a:t> </a:t>
            </a:r>
            <a:r>
              <a:rPr dirty="0" sz="2600" spc="-10" b="1" i="1">
                <a:latin typeface="Calibri"/>
                <a:cs typeface="Calibri"/>
              </a:rPr>
              <a:t>f</a:t>
            </a:r>
            <a:r>
              <a:rPr dirty="0" sz="2600" spc="-10" b="1">
                <a:latin typeface="Calibri"/>
                <a:cs typeface="Calibri"/>
              </a:rPr>
              <a:t>(</a:t>
            </a:r>
            <a:r>
              <a:rPr dirty="0" sz="2600" spc="-10" b="1" i="1">
                <a:latin typeface="Calibri"/>
                <a:cs typeface="Calibri"/>
              </a:rPr>
              <a:t>n</a:t>
            </a:r>
            <a:r>
              <a:rPr dirty="0" sz="2600" spc="-10" b="1">
                <a:latin typeface="Calibri"/>
                <a:cs typeface="Calibri"/>
              </a:rPr>
              <a:t>).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6289" y="1831771"/>
            <a:ext cx="4029004" cy="335273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304800" y="1752600"/>
            <a:ext cx="4870450" cy="189865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00"/>
            </a:solidFill>
          </a:ln>
        </p:spPr>
        <p:txBody>
          <a:bodyPr wrap="square" lIns="0" tIns="2095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165"/>
              </a:spcBef>
            </a:pPr>
            <a:r>
              <a:rPr dirty="0" sz="2600">
                <a:solidFill>
                  <a:srgbClr val="4F81BD"/>
                </a:solidFill>
                <a:latin typeface="Symbol"/>
                <a:cs typeface="Symbol"/>
              </a:rPr>
              <a:t></a:t>
            </a:r>
            <a:r>
              <a:rPr dirty="0" sz="2600" b="1">
                <a:solidFill>
                  <a:srgbClr val="4F81BD"/>
                </a:solidFill>
                <a:latin typeface="Calibri"/>
                <a:cs typeface="Calibri"/>
              </a:rPr>
              <a:t>(</a:t>
            </a:r>
            <a:r>
              <a:rPr dirty="0" sz="2600" b="1" i="1">
                <a:solidFill>
                  <a:srgbClr val="4F81BD"/>
                </a:solidFill>
                <a:latin typeface="Calibri"/>
                <a:cs typeface="Calibri"/>
              </a:rPr>
              <a:t>g</a:t>
            </a:r>
            <a:r>
              <a:rPr dirty="0" sz="2600" b="1">
                <a:solidFill>
                  <a:srgbClr val="4F81BD"/>
                </a:solidFill>
                <a:latin typeface="Calibri"/>
                <a:cs typeface="Calibri"/>
              </a:rPr>
              <a:t>(</a:t>
            </a:r>
            <a:r>
              <a:rPr dirty="0" sz="2600" b="1" i="1">
                <a:solidFill>
                  <a:srgbClr val="4F81BD"/>
                </a:solidFill>
                <a:latin typeface="Calibri"/>
                <a:cs typeface="Calibri"/>
              </a:rPr>
              <a:t>n</a:t>
            </a:r>
            <a:r>
              <a:rPr dirty="0" sz="2600" b="1">
                <a:solidFill>
                  <a:srgbClr val="4F81BD"/>
                </a:solidFill>
                <a:latin typeface="Calibri"/>
                <a:cs typeface="Calibri"/>
              </a:rPr>
              <a:t>))</a:t>
            </a:r>
            <a:r>
              <a:rPr dirty="0" sz="2600" spc="-60" b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4F81BD"/>
                </a:solidFill>
                <a:latin typeface="Calibri"/>
                <a:cs typeface="Calibri"/>
              </a:rPr>
              <a:t>=</a:t>
            </a:r>
            <a:r>
              <a:rPr dirty="0" sz="2600" spc="-45" b="1">
                <a:solidFill>
                  <a:srgbClr val="4F81BD"/>
                </a:solidFill>
                <a:latin typeface="Calibri"/>
                <a:cs typeface="Calibri"/>
              </a:rPr>
              <a:t> </a:t>
            </a:r>
            <a:r>
              <a:rPr dirty="0" sz="3000" b="1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r>
              <a:rPr dirty="0" sz="2600" b="1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2600" b="1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2600" b="1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2600" b="1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2600" spc="-4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50" b="1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 marL="90805" marR="120650">
              <a:lnSpc>
                <a:spcPts val="3100"/>
              </a:lnSpc>
              <a:spcBef>
                <a:spcPts val="175"/>
              </a:spcBef>
            </a:pPr>
            <a:r>
              <a:rPr dirty="0" sz="2600">
                <a:solidFill>
                  <a:srgbClr val="FF3300"/>
                </a:solidFill>
                <a:latin typeface="Symbol"/>
                <a:cs typeface="Symbol"/>
              </a:rPr>
              <a:t></a:t>
            </a:r>
            <a:r>
              <a:rPr dirty="0" sz="2600" spc="-105">
                <a:solidFill>
                  <a:srgbClr val="FF3300"/>
                </a:solidFill>
                <a:latin typeface="Times New Roman"/>
                <a:cs typeface="Times New Roman"/>
              </a:rPr>
              <a:t> </a:t>
            </a:r>
            <a:r>
              <a:rPr dirty="0" sz="2600" b="1">
                <a:solidFill>
                  <a:srgbClr val="FF3300"/>
                </a:solidFill>
                <a:latin typeface="Calibri"/>
                <a:cs typeface="Calibri"/>
              </a:rPr>
              <a:t>positive</a:t>
            </a:r>
            <a:r>
              <a:rPr dirty="0" sz="2600" spc="-55" b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FF3300"/>
                </a:solidFill>
                <a:latin typeface="Calibri"/>
                <a:cs typeface="Calibri"/>
              </a:rPr>
              <a:t>constants</a:t>
            </a:r>
            <a:r>
              <a:rPr dirty="0" sz="2600" spc="-50" b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600" b="1" i="1">
                <a:solidFill>
                  <a:srgbClr val="FF3300"/>
                </a:solidFill>
                <a:latin typeface="Calibri"/>
                <a:cs typeface="Calibri"/>
              </a:rPr>
              <a:t>c</a:t>
            </a:r>
            <a:r>
              <a:rPr dirty="0" sz="2600" spc="-35" b="1" i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FF3300"/>
                </a:solidFill>
                <a:latin typeface="Calibri"/>
                <a:cs typeface="Calibri"/>
              </a:rPr>
              <a:t>and</a:t>
            </a:r>
            <a:r>
              <a:rPr dirty="0" sz="2600" spc="-25" b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600" b="1" i="1">
                <a:solidFill>
                  <a:srgbClr val="FF3300"/>
                </a:solidFill>
                <a:latin typeface="Calibri"/>
                <a:cs typeface="Calibri"/>
              </a:rPr>
              <a:t>n</a:t>
            </a:r>
            <a:r>
              <a:rPr dirty="0" baseline="-21241" sz="2550" b="1">
                <a:solidFill>
                  <a:srgbClr val="FF3300"/>
                </a:solidFill>
                <a:latin typeface="Calibri"/>
                <a:cs typeface="Calibri"/>
              </a:rPr>
              <a:t>0,</a:t>
            </a:r>
            <a:r>
              <a:rPr dirty="0" baseline="-21241" sz="2550" spc="247" b="1">
                <a:solidFill>
                  <a:srgbClr val="FF3300"/>
                </a:solidFill>
                <a:latin typeface="Calibri"/>
                <a:cs typeface="Calibri"/>
              </a:rPr>
              <a:t> </a:t>
            </a:r>
            <a:r>
              <a:rPr dirty="0" sz="2600" spc="-20" b="1">
                <a:solidFill>
                  <a:srgbClr val="CC0000"/>
                </a:solidFill>
                <a:latin typeface="Calibri"/>
                <a:cs typeface="Calibri"/>
              </a:rPr>
              <a:t>such </a:t>
            </a:r>
            <a:r>
              <a:rPr dirty="0" sz="2600" b="1">
                <a:solidFill>
                  <a:srgbClr val="CC0000"/>
                </a:solidFill>
                <a:latin typeface="Calibri"/>
                <a:cs typeface="Calibri"/>
              </a:rPr>
              <a:t>that</a:t>
            </a:r>
            <a:r>
              <a:rPr dirty="0" sz="2600" spc="-20" b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C0000"/>
                </a:solidFill>
                <a:latin typeface="Symbol"/>
                <a:cs typeface="Symbol"/>
              </a:rPr>
              <a:t></a:t>
            </a:r>
            <a:r>
              <a:rPr dirty="0" sz="1800" b="1" i="1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dirty="0" sz="1800" spc="-20" b="1" i="1">
                <a:solidFill>
                  <a:srgbClr val="CC00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CC0000"/>
                </a:solidFill>
                <a:latin typeface="Symbol"/>
                <a:cs typeface="Symbol"/>
              </a:rPr>
              <a:t></a:t>
            </a:r>
            <a:r>
              <a:rPr dirty="0" sz="1800" spc="34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dirty="0" sz="1800" spc="-25" b="1" i="1">
                <a:solidFill>
                  <a:srgbClr val="CC0000"/>
                </a:solidFill>
                <a:latin typeface="Calibri"/>
                <a:cs typeface="Calibri"/>
              </a:rPr>
              <a:t>n</a:t>
            </a:r>
            <a:r>
              <a:rPr dirty="0" baseline="-20833" sz="1800" spc="-37" b="1">
                <a:solidFill>
                  <a:srgbClr val="CC0000"/>
                </a:solidFill>
                <a:latin typeface="Calibri"/>
                <a:cs typeface="Calibri"/>
              </a:rPr>
              <a:t>0</a:t>
            </a:r>
            <a:r>
              <a:rPr dirty="0" sz="1800" spc="-25">
                <a:solidFill>
                  <a:srgbClr val="CC0000"/>
                </a:solidFill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90805">
              <a:lnSpc>
                <a:spcPct val="100000"/>
              </a:lnSpc>
              <a:spcBef>
                <a:spcPts val="490"/>
              </a:spcBef>
            </a:pP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we</a:t>
            </a:r>
            <a:r>
              <a:rPr dirty="0" sz="2200" spc="-3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200" b="1">
                <a:solidFill>
                  <a:srgbClr val="0000FF"/>
                </a:solidFill>
                <a:latin typeface="Calibri"/>
                <a:cs typeface="Calibri"/>
              </a:rPr>
              <a:t>have</a:t>
            </a:r>
            <a:r>
              <a:rPr dirty="0" sz="2200" spc="85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b="1">
                <a:solidFill>
                  <a:srgbClr val="0000FF"/>
                </a:solidFill>
                <a:latin typeface="Calibri"/>
                <a:cs typeface="Calibri"/>
              </a:rPr>
              <a:t>0</a:t>
            </a:r>
            <a:r>
              <a:rPr dirty="0" sz="2600" spc="-5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dirty="0" sz="2600" spc="-9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c</a:t>
            </a:r>
            <a:r>
              <a:rPr dirty="0" sz="1800" b="1" i="1">
                <a:solidFill>
                  <a:srgbClr val="0000FF"/>
                </a:solidFill>
                <a:latin typeface="Calibri"/>
                <a:cs typeface="Calibri"/>
              </a:rPr>
              <a:t>g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1800" b="1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1800" b="1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1800" spc="-20" b="1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Symbol"/>
                <a:cs typeface="Symbol"/>
              </a:rPr>
              <a:t></a:t>
            </a:r>
            <a:r>
              <a:rPr dirty="0" sz="2600" spc="-10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1800" spc="-20" b="1" i="1">
                <a:solidFill>
                  <a:srgbClr val="0000FF"/>
                </a:solidFill>
                <a:latin typeface="Calibri"/>
                <a:cs typeface="Calibri"/>
              </a:rPr>
              <a:t>f</a:t>
            </a:r>
            <a:r>
              <a:rPr dirty="0" sz="1800" spc="-20" b="1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dirty="0" sz="1800" spc="-20" b="1" i="1">
                <a:solidFill>
                  <a:srgbClr val="0000FF"/>
                </a:solidFill>
                <a:latin typeface="Calibri"/>
                <a:cs typeface="Calibri"/>
              </a:rPr>
              <a:t>n</a:t>
            </a:r>
            <a:r>
              <a:rPr dirty="0" sz="1800" spc="-20" b="1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r>
              <a:rPr dirty="0" sz="3000" spc="-20" b="1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07340" y="1230883"/>
            <a:ext cx="8486140" cy="422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Calibri"/>
                <a:cs typeface="Calibri"/>
              </a:rPr>
              <a:t>For</a:t>
            </a:r>
            <a:r>
              <a:rPr dirty="0" sz="2600" spc="-2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function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i="1">
                <a:latin typeface="Calibri"/>
                <a:cs typeface="Calibri"/>
              </a:rPr>
              <a:t>g</a:t>
            </a:r>
            <a:r>
              <a:rPr dirty="0" sz="2600">
                <a:latin typeface="Calibri"/>
                <a:cs typeface="Calibri"/>
              </a:rPr>
              <a:t>(</a:t>
            </a:r>
            <a:r>
              <a:rPr dirty="0" sz="2600" i="1">
                <a:latin typeface="Calibri"/>
                <a:cs typeface="Calibri"/>
              </a:rPr>
              <a:t>n</a:t>
            </a:r>
            <a:r>
              <a:rPr dirty="0" sz="2600">
                <a:latin typeface="Calibri"/>
                <a:cs typeface="Calibri"/>
              </a:rPr>
              <a:t>),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we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define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1800">
                <a:latin typeface="Symbol"/>
                <a:cs typeface="Symbol"/>
              </a:rPr>
              <a:t></a:t>
            </a:r>
            <a:r>
              <a:rPr dirty="0" sz="2600">
                <a:latin typeface="Calibri"/>
                <a:cs typeface="Calibri"/>
              </a:rPr>
              <a:t>(</a:t>
            </a:r>
            <a:r>
              <a:rPr dirty="0" sz="2600" i="1">
                <a:latin typeface="Calibri"/>
                <a:cs typeface="Calibri"/>
              </a:rPr>
              <a:t>g</a:t>
            </a:r>
            <a:r>
              <a:rPr dirty="0" sz="2600">
                <a:latin typeface="Calibri"/>
                <a:cs typeface="Calibri"/>
              </a:rPr>
              <a:t>(</a:t>
            </a:r>
            <a:r>
              <a:rPr dirty="0" sz="2600" i="1">
                <a:latin typeface="Calibri"/>
                <a:cs typeface="Calibri"/>
              </a:rPr>
              <a:t>n</a:t>
            </a:r>
            <a:r>
              <a:rPr dirty="0" sz="2600">
                <a:latin typeface="Calibri"/>
                <a:cs typeface="Calibri"/>
              </a:rPr>
              <a:t>)),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big-</a:t>
            </a:r>
            <a:r>
              <a:rPr dirty="0" sz="2600">
                <a:latin typeface="Calibri"/>
                <a:cs typeface="Calibri"/>
              </a:rPr>
              <a:t>Omega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of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i="1">
                <a:latin typeface="Calibri"/>
                <a:cs typeface="Calibri"/>
              </a:rPr>
              <a:t>n</a:t>
            </a:r>
            <a:r>
              <a:rPr dirty="0" sz="2600">
                <a:latin typeface="Calibri"/>
                <a:cs typeface="Calibri"/>
              </a:rPr>
              <a:t>,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as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the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set: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507515" y="1298041"/>
            <a:ext cx="2677795" cy="4810760"/>
            <a:chOff x="3507515" y="1298041"/>
            <a:chExt cx="2677795" cy="4810760"/>
          </a:xfrm>
        </p:grpSpPr>
        <p:sp>
          <p:nvSpPr>
            <p:cNvPr id="3" name="object 3" descr=""/>
            <p:cNvSpPr/>
            <p:nvPr/>
          </p:nvSpPr>
          <p:spPr>
            <a:xfrm>
              <a:off x="3886278" y="4313688"/>
              <a:ext cx="2286000" cy="1782445"/>
            </a:xfrm>
            <a:custGeom>
              <a:avLst/>
              <a:gdLst/>
              <a:ahLst/>
              <a:cxnLst/>
              <a:rect l="l" t="t" r="r" b="b"/>
              <a:pathLst>
                <a:path w="2286000" h="1782445">
                  <a:moveTo>
                    <a:pt x="1341963" y="0"/>
                  </a:moveTo>
                  <a:lnTo>
                    <a:pt x="971517" y="1100391"/>
                  </a:lnTo>
                  <a:lnTo>
                    <a:pt x="903103" y="1104142"/>
                  </a:lnTo>
                  <a:lnTo>
                    <a:pt x="836148" y="1109083"/>
                  </a:lnTo>
                  <a:lnTo>
                    <a:pt x="770786" y="1115178"/>
                  </a:lnTo>
                  <a:lnTo>
                    <a:pt x="707147" y="1122392"/>
                  </a:lnTo>
                  <a:lnTo>
                    <a:pt x="645363" y="1130686"/>
                  </a:lnTo>
                  <a:lnTo>
                    <a:pt x="585567" y="1140025"/>
                  </a:lnTo>
                  <a:lnTo>
                    <a:pt x="527890" y="1150373"/>
                  </a:lnTo>
                  <a:lnTo>
                    <a:pt x="472464" y="1161693"/>
                  </a:lnTo>
                  <a:lnTo>
                    <a:pt x="419421" y="1173949"/>
                  </a:lnTo>
                  <a:lnTo>
                    <a:pt x="368892" y="1187103"/>
                  </a:lnTo>
                  <a:lnTo>
                    <a:pt x="321010" y="1201121"/>
                  </a:lnTo>
                  <a:lnTo>
                    <a:pt x="275907" y="1215965"/>
                  </a:lnTo>
                  <a:lnTo>
                    <a:pt x="233714" y="1231599"/>
                  </a:lnTo>
                  <a:lnTo>
                    <a:pt x="194563" y="1247986"/>
                  </a:lnTo>
                  <a:lnTo>
                    <a:pt x="158586" y="1265090"/>
                  </a:lnTo>
                  <a:lnTo>
                    <a:pt x="96683" y="1301304"/>
                  </a:lnTo>
                  <a:lnTo>
                    <a:pt x="49058" y="1339950"/>
                  </a:lnTo>
                  <a:lnTo>
                    <a:pt x="15909" y="1382196"/>
                  </a:lnTo>
                  <a:lnTo>
                    <a:pt x="555" y="1426202"/>
                  </a:lnTo>
                  <a:lnTo>
                    <a:pt x="0" y="1447996"/>
                  </a:lnTo>
                  <a:lnTo>
                    <a:pt x="4042" y="1469579"/>
                  </a:lnTo>
                  <a:lnTo>
                    <a:pt x="25474" y="1511893"/>
                  </a:lnTo>
                  <a:lnTo>
                    <a:pt x="63959" y="1552707"/>
                  </a:lnTo>
                  <a:lnTo>
                    <a:pt x="118603" y="1591586"/>
                  </a:lnTo>
                  <a:lnTo>
                    <a:pt x="188513" y="1628096"/>
                  </a:lnTo>
                  <a:lnTo>
                    <a:pt x="228913" y="1645326"/>
                  </a:lnTo>
                  <a:lnTo>
                    <a:pt x="272794" y="1661800"/>
                  </a:lnTo>
                  <a:lnTo>
                    <a:pt x="320046" y="1677465"/>
                  </a:lnTo>
                  <a:lnTo>
                    <a:pt x="370555" y="1692264"/>
                  </a:lnTo>
                  <a:lnTo>
                    <a:pt x="424211" y="1706145"/>
                  </a:lnTo>
                  <a:lnTo>
                    <a:pt x="480901" y="1719053"/>
                  </a:lnTo>
                  <a:lnTo>
                    <a:pt x="540514" y="1730932"/>
                  </a:lnTo>
                  <a:lnTo>
                    <a:pt x="602938" y="1741729"/>
                  </a:lnTo>
                  <a:lnTo>
                    <a:pt x="668062" y="1751390"/>
                  </a:lnTo>
                  <a:lnTo>
                    <a:pt x="735774" y="1759860"/>
                  </a:lnTo>
                  <a:lnTo>
                    <a:pt x="805962" y="1767084"/>
                  </a:lnTo>
                  <a:lnTo>
                    <a:pt x="878515" y="1773008"/>
                  </a:lnTo>
                  <a:lnTo>
                    <a:pt x="942034" y="1776982"/>
                  </a:lnTo>
                  <a:lnTo>
                    <a:pt x="1005452" y="1779853"/>
                  </a:lnTo>
                  <a:lnTo>
                    <a:pt x="1068653" y="1781641"/>
                  </a:lnTo>
                  <a:lnTo>
                    <a:pt x="1131520" y="1782369"/>
                  </a:lnTo>
                  <a:lnTo>
                    <a:pt x="1193937" y="1782059"/>
                  </a:lnTo>
                  <a:lnTo>
                    <a:pt x="1255789" y="1780730"/>
                  </a:lnTo>
                  <a:lnTo>
                    <a:pt x="1316958" y="1778406"/>
                  </a:lnTo>
                  <a:lnTo>
                    <a:pt x="1377329" y="1775107"/>
                  </a:lnTo>
                  <a:lnTo>
                    <a:pt x="1436785" y="1770856"/>
                  </a:lnTo>
                  <a:lnTo>
                    <a:pt x="1495211" y="1765672"/>
                  </a:lnTo>
                  <a:lnTo>
                    <a:pt x="1552490" y="1759579"/>
                  </a:lnTo>
                  <a:lnTo>
                    <a:pt x="1608506" y="1752596"/>
                  </a:lnTo>
                  <a:lnTo>
                    <a:pt x="1663142" y="1744747"/>
                  </a:lnTo>
                  <a:lnTo>
                    <a:pt x="1716283" y="1736052"/>
                  </a:lnTo>
                  <a:lnTo>
                    <a:pt x="1767812" y="1726532"/>
                  </a:lnTo>
                  <a:lnTo>
                    <a:pt x="1817613" y="1716210"/>
                  </a:lnTo>
                  <a:lnTo>
                    <a:pt x="1865570" y="1705106"/>
                  </a:lnTo>
                  <a:lnTo>
                    <a:pt x="1911566" y="1693243"/>
                  </a:lnTo>
                  <a:lnTo>
                    <a:pt x="1955486" y="1680641"/>
                  </a:lnTo>
                  <a:lnTo>
                    <a:pt x="1997214" y="1667322"/>
                  </a:lnTo>
                  <a:lnTo>
                    <a:pt x="2036632" y="1653307"/>
                  </a:lnTo>
                  <a:lnTo>
                    <a:pt x="2073626" y="1638619"/>
                  </a:lnTo>
                  <a:lnTo>
                    <a:pt x="2139872" y="1607305"/>
                  </a:lnTo>
                  <a:lnTo>
                    <a:pt x="2195024" y="1573553"/>
                  </a:lnTo>
                  <a:lnTo>
                    <a:pt x="2238151" y="1537535"/>
                  </a:lnTo>
                  <a:lnTo>
                    <a:pt x="2269936" y="1496626"/>
                  </a:lnTo>
                  <a:lnTo>
                    <a:pt x="2285289" y="1452620"/>
                  </a:lnTo>
                  <a:lnTo>
                    <a:pt x="2285845" y="1430826"/>
                  </a:lnTo>
                  <a:lnTo>
                    <a:pt x="2281803" y="1409243"/>
                  </a:lnTo>
                  <a:lnTo>
                    <a:pt x="2260370" y="1366930"/>
                  </a:lnTo>
                  <a:lnTo>
                    <a:pt x="2221885" y="1326116"/>
                  </a:lnTo>
                  <a:lnTo>
                    <a:pt x="2167241" y="1287236"/>
                  </a:lnTo>
                  <a:lnTo>
                    <a:pt x="2097332" y="1250726"/>
                  </a:lnTo>
                  <a:lnTo>
                    <a:pt x="2056932" y="1233496"/>
                  </a:lnTo>
                  <a:lnTo>
                    <a:pt x="2013050" y="1217022"/>
                  </a:lnTo>
                  <a:lnTo>
                    <a:pt x="1965799" y="1201358"/>
                  </a:lnTo>
                  <a:lnTo>
                    <a:pt x="1915289" y="1186558"/>
                  </a:lnTo>
                  <a:lnTo>
                    <a:pt x="1861634" y="1172677"/>
                  </a:lnTo>
                  <a:lnTo>
                    <a:pt x="1804944" y="1159770"/>
                  </a:lnTo>
                  <a:lnTo>
                    <a:pt x="1745331" y="1147890"/>
                  </a:lnTo>
                  <a:lnTo>
                    <a:pt x="1682906" y="1137093"/>
                  </a:lnTo>
                  <a:lnTo>
                    <a:pt x="1617782" y="1127432"/>
                  </a:lnTo>
                  <a:lnTo>
                    <a:pt x="1550070" y="1118962"/>
                  </a:lnTo>
                  <a:lnTo>
                    <a:pt x="1479882" y="1111738"/>
                  </a:lnTo>
                  <a:lnTo>
                    <a:pt x="1407330" y="1105814"/>
                  </a:lnTo>
                  <a:lnTo>
                    <a:pt x="1341963" y="0"/>
                  </a:lnTo>
                  <a:close/>
                </a:path>
              </a:pathLst>
            </a:custGeom>
            <a:solidFill>
              <a:srgbClr val="00B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3886278" y="4313688"/>
              <a:ext cx="2286000" cy="1782445"/>
            </a:xfrm>
            <a:custGeom>
              <a:avLst/>
              <a:gdLst/>
              <a:ahLst/>
              <a:cxnLst/>
              <a:rect l="l" t="t" r="r" b="b"/>
              <a:pathLst>
                <a:path w="2286000" h="1782445">
                  <a:moveTo>
                    <a:pt x="1341963" y="0"/>
                  </a:moveTo>
                  <a:lnTo>
                    <a:pt x="1407330" y="1105814"/>
                  </a:lnTo>
                  <a:lnTo>
                    <a:pt x="1479882" y="1111738"/>
                  </a:lnTo>
                  <a:lnTo>
                    <a:pt x="1550070" y="1118962"/>
                  </a:lnTo>
                  <a:lnTo>
                    <a:pt x="1617782" y="1127432"/>
                  </a:lnTo>
                  <a:lnTo>
                    <a:pt x="1682906" y="1137093"/>
                  </a:lnTo>
                  <a:lnTo>
                    <a:pt x="1745331" y="1147890"/>
                  </a:lnTo>
                  <a:lnTo>
                    <a:pt x="1804944" y="1159770"/>
                  </a:lnTo>
                  <a:lnTo>
                    <a:pt x="1861634" y="1172677"/>
                  </a:lnTo>
                  <a:lnTo>
                    <a:pt x="1915289" y="1186558"/>
                  </a:lnTo>
                  <a:lnTo>
                    <a:pt x="1965799" y="1201358"/>
                  </a:lnTo>
                  <a:lnTo>
                    <a:pt x="2013050" y="1217022"/>
                  </a:lnTo>
                  <a:lnTo>
                    <a:pt x="2056932" y="1233496"/>
                  </a:lnTo>
                  <a:lnTo>
                    <a:pt x="2097332" y="1250726"/>
                  </a:lnTo>
                  <a:lnTo>
                    <a:pt x="2134139" y="1268658"/>
                  </a:lnTo>
                  <a:lnTo>
                    <a:pt x="2196527" y="1306407"/>
                  </a:lnTo>
                  <a:lnTo>
                    <a:pt x="2243204" y="1346308"/>
                  </a:lnTo>
                  <a:lnTo>
                    <a:pt x="2273274" y="1387926"/>
                  </a:lnTo>
                  <a:lnTo>
                    <a:pt x="2285845" y="1430826"/>
                  </a:lnTo>
                  <a:lnTo>
                    <a:pt x="2285289" y="1452620"/>
                  </a:lnTo>
                  <a:lnTo>
                    <a:pt x="2269936" y="1496626"/>
                  </a:lnTo>
                  <a:lnTo>
                    <a:pt x="2238151" y="1537535"/>
                  </a:lnTo>
                  <a:lnTo>
                    <a:pt x="2195024" y="1573553"/>
                  </a:lnTo>
                  <a:lnTo>
                    <a:pt x="2139872" y="1607305"/>
                  </a:lnTo>
                  <a:lnTo>
                    <a:pt x="2073626" y="1638619"/>
                  </a:lnTo>
                  <a:lnTo>
                    <a:pt x="2036632" y="1653307"/>
                  </a:lnTo>
                  <a:lnTo>
                    <a:pt x="1997214" y="1667322"/>
                  </a:lnTo>
                  <a:lnTo>
                    <a:pt x="1955486" y="1680641"/>
                  </a:lnTo>
                  <a:lnTo>
                    <a:pt x="1911566" y="1693243"/>
                  </a:lnTo>
                  <a:lnTo>
                    <a:pt x="1865570" y="1705106"/>
                  </a:lnTo>
                  <a:lnTo>
                    <a:pt x="1817613" y="1716210"/>
                  </a:lnTo>
                  <a:lnTo>
                    <a:pt x="1767812" y="1726532"/>
                  </a:lnTo>
                  <a:lnTo>
                    <a:pt x="1716283" y="1736052"/>
                  </a:lnTo>
                  <a:lnTo>
                    <a:pt x="1663142" y="1744747"/>
                  </a:lnTo>
                  <a:lnTo>
                    <a:pt x="1608506" y="1752596"/>
                  </a:lnTo>
                  <a:lnTo>
                    <a:pt x="1552490" y="1759579"/>
                  </a:lnTo>
                  <a:lnTo>
                    <a:pt x="1495211" y="1765672"/>
                  </a:lnTo>
                  <a:lnTo>
                    <a:pt x="1436785" y="1770856"/>
                  </a:lnTo>
                  <a:lnTo>
                    <a:pt x="1377329" y="1775107"/>
                  </a:lnTo>
                  <a:lnTo>
                    <a:pt x="1316958" y="1778406"/>
                  </a:lnTo>
                  <a:lnTo>
                    <a:pt x="1255789" y="1780730"/>
                  </a:lnTo>
                  <a:lnTo>
                    <a:pt x="1193937" y="1782059"/>
                  </a:lnTo>
                  <a:lnTo>
                    <a:pt x="1131520" y="1782369"/>
                  </a:lnTo>
                  <a:lnTo>
                    <a:pt x="1068653" y="1781641"/>
                  </a:lnTo>
                  <a:lnTo>
                    <a:pt x="1005452" y="1779853"/>
                  </a:lnTo>
                  <a:lnTo>
                    <a:pt x="942034" y="1776982"/>
                  </a:lnTo>
                  <a:lnTo>
                    <a:pt x="878515" y="1773008"/>
                  </a:lnTo>
                  <a:lnTo>
                    <a:pt x="805962" y="1767084"/>
                  </a:lnTo>
                  <a:lnTo>
                    <a:pt x="735774" y="1759860"/>
                  </a:lnTo>
                  <a:lnTo>
                    <a:pt x="668062" y="1751390"/>
                  </a:lnTo>
                  <a:lnTo>
                    <a:pt x="602938" y="1741729"/>
                  </a:lnTo>
                  <a:lnTo>
                    <a:pt x="540514" y="1730932"/>
                  </a:lnTo>
                  <a:lnTo>
                    <a:pt x="480901" y="1719053"/>
                  </a:lnTo>
                  <a:lnTo>
                    <a:pt x="424211" y="1706145"/>
                  </a:lnTo>
                  <a:lnTo>
                    <a:pt x="370555" y="1692264"/>
                  </a:lnTo>
                  <a:lnTo>
                    <a:pt x="320046" y="1677465"/>
                  </a:lnTo>
                  <a:lnTo>
                    <a:pt x="272794" y="1661800"/>
                  </a:lnTo>
                  <a:lnTo>
                    <a:pt x="228913" y="1645326"/>
                  </a:lnTo>
                  <a:lnTo>
                    <a:pt x="188513" y="1628096"/>
                  </a:lnTo>
                  <a:lnTo>
                    <a:pt x="151705" y="1610165"/>
                  </a:lnTo>
                  <a:lnTo>
                    <a:pt x="89317" y="1572416"/>
                  </a:lnTo>
                  <a:lnTo>
                    <a:pt x="42641" y="1532514"/>
                  </a:lnTo>
                  <a:lnTo>
                    <a:pt x="12571" y="1490896"/>
                  </a:lnTo>
                  <a:lnTo>
                    <a:pt x="0" y="1447996"/>
                  </a:lnTo>
                  <a:lnTo>
                    <a:pt x="555" y="1426202"/>
                  </a:lnTo>
                  <a:lnTo>
                    <a:pt x="15909" y="1382196"/>
                  </a:lnTo>
                  <a:lnTo>
                    <a:pt x="49058" y="1339950"/>
                  </a:lnTo>
                  <a:lnTo>
                    <a:pt x="96683" y="1301304"/>
                  </a:lnTo>
                  <a:lnTo>
                    <a:pt x="158586" y="1265090"/>
                  </a:lnTo>
                  <a:lnTo>
                    <a:pt x="194563" y="1247986"/>
                  </a:lnTo>
                  <a:lnTo>
                    <a:pt x="233714" y="1231599"/>
                  </a:lnTo>
                  <a:lnTo>
                    <a:pt x="275907" y="1215965"/>
                  </a:lnTo>
                  <a:lnTo>
                    <a:pt x="321010" y="1201121"/>
                  </a:lnTo>
                  <a:lnTo>
                    <a:pt x="368892" y="1187103"/>
                  </a:lnTo>
                  <a:lnTo>
                    <a:pt x="419421" y="1173949"/>
                  </a:lnTo>
                  <a:lnTo>
                    <a:pt x="472464" y="1161693"/>
                  </a:lnTo>
                  <a:lnTo>
                    <a:pt x="527890" y="1150373"/>
                  </a:lnTo>
                  <a:lnTo>
                    <a:pt x="585567" y="1140025"/>
                  </a:lnTo>
                  <a:lnTo>
                    <a:pt x="645363" y="1130686"/>
                  </a:lnTo>
                  <a:lnTo>
                    <a:pt x="707147" y="1122392"/>
                  </a:lnTo>
                  <a:lnTo>
                    <a:pt x="770786" y="1115178"/>
                  </a:lnTo>
                  <a:lnTo>
                    <a:pt x="836148" y="1109083"/>
                  </a:lnTo>
                  <a:lnTo>
                    <a:pt x="903103" y="1104142"/>
                  </a:lnTo>
                  <a:lnTo>
                    <a:pt x="971517" y="1100391"/>
                  </a:lnTo>
                  <a:lnTo>
                    <a:pt x="1341963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7515" y="1298041"/>
              <a:ext cx="2654295" cy="2987627"/>
            </a:xfrm>
            <a:prstGeom prst="rect">
              <a:avLst/>
            </a:prstGeom>
          </p:spPr>
        </p:pic>
      </p:grpSp>
      <p:grpSp>
        <p:nvGrpSpPr>
          <p:cNvPr id="6" name="object 6" descr=""/>
          <p:cNvGrpSpPr/>
          <p:nvPr/>
        </p:nvGrpSpPr>
        <p:grpSpPr>
          <a:xfrm>
            <a:off x="535762" y="1221854"/>
            <a:ext cx="2654300" cy="4810760"/>
            <a:chOff x="535762" y="1221854"/>
            <a:chExt cx="2654300" cy="4810760"/>
          </a:xfrm>
        </p:grpSpPr>
        <p:sp>
          <p:nvSpPr>
            <p:cNvPr id="7" name="object 7" descr=""/>
            <p:cNvSpPr/>
            <p:nvPr/>
          </p:nvSpPr>
          <p:spPr>
            <a:xfrm>
              <a:off x="762045" y="4165023"/>
              <a:ext cx="2133600" cy="1855470"/>
            </a:xfrm>
            <a:custGeom>
              <a:avLst/>
              <a:gdLst/>
              <a:ahLst/>
              <a:cxnLst/>
              <a:rect l="l" t="t" r="r" b="b"/>
              <a:pathLst>
                <a:path w="2133600" h="1855470">
                  <a:moveTo>
                    <a:pt x="1397953" y="0"/>
                  </a:moveTo>
                  <a:lnTo>
                    <a:pt x="958546" y="1018743"/>
                  </a:lnTo>
                  <a:lnTo>
                    <a:pt x="894199" y="1022095"/>
                  </a:lnTo>
                  <a:lnTo>
                    <a:pt x="831032" y="1026926"/>
                  </a:lnTo>
                  <a:lnTo>
                    <a:pt x="769173" y="1033195"/>
                  </a:lnTo>
                  <a:lnTo>
                    <a:pt x="708751" y="1040860"/>
                  </a:lnTo>
                  <a:lnTo>
                    <a:pt x="649893" y="1049877"/>
                  </a:lnTo>
                  <a:lnTo>
                    <a:pt x="592729" y="1060206"/>
                  </a:lnTo>
                  <a:lnTo>
                    <a:pt x="537388" y="1071803"/>
                  </a:lnTo>
                  <a:lnTo>
                    <a:pt x="483996" y="1084628"/>
                  </a:lnTo>
                  <a:lnTo>
                    <a:pt x="432684" y="1098637"/>
                  </a:lnTo>
                  <a:lnTo>
                    <a:pt x="383579" y="1113789"/>
                  </a:lnTo>
                  <a:lnTo>
                    <a:pt x="336810" y="1130042"/>
                  </a:lnTo>
                  <a:lnTo>
                    <a:pt x="292505" y="1147354"/>
                  </a:lnTo>
                  <a:lnTo>
                    <a:pt x="250794" y="1165682"/>
                  </a:lnTo>
                  <a:lnTo>
                    <a:pt x="211803" y="1184985"/>
                  </a:lnTo>
                  <a:lnTo>
                    <a:pt x="175662" y="1205220"/>
                  </a:lnTo>
                  <a:lnTo>
                    <a:pt x="142500" y="1226345"/>
                  </a:lnTo>
                  <a:lnTo>
                    <a:pt x="85624" y="1271098"/>
                  </a:lnTo>
                  <a:lnTo>
                    <a:pt x="42203" y="1318907"/>
                  </a:lnTo>
                  <a:lnTo>
                    <a:pt x="12081" y="1372361"/>
                  </a:lnTo>
                  <a:lnTo>
                    <a:pt x="0" y="1425659"/>
                  </a:lnTo>
                  <a:lnTo>
                    <a:pt x="485" y="1452078"/>
                  </a:lnTo>
                  <a:lnTo>
                    <a:pt x="14028" y="1504116"/>
                  </a:lnTo>
                  <a:lnTo>
                    <a:pt x="43695" y="1554630"/>
                  </a:lnTo>
                  <a:lnTo>
                    <a:pt x="88720" y="1603072"/>
                  </a:lnTo>
                  <a:lnTo>
                    <a:pt x="148336" y="1648896"/>
                  </a:lnTo>
                  <a:lnTo>
                    <a:pt x="183376" y="1670654"/>
                  </a:lnTo>
                  <a:lnTo>
                    <a:pt x="221776" y="1691553"/>
                  </a:lnTo>
                  <a:lnTo>
                    <a:pt x="263441" y="1711523"/>
                  </a:lnTo>
                  <a:lnTo>
                    <a:pt x="308274" y="1730496"/>
                  </a:lnTo>
                  <a:lnTo>
                    <a:pt x="356180" y="1748404"/>
                  </a:lnTo>
                  <a:lnTo>
                    <a:pt x="407063" y="1765178"/>
                  </a:lnTo>
                  <a:lnTo>
                    <a:pt x="460827" y="1780750"/>
                  </a:lnTo>
                  <a:lnTo>
                    <a:pt x="517376" y="1795052"/>
                  </a:lnTo>
                  <a:lnTo>
                    <a:pt x="576614" y="1808015"/>
                  </a:lnTo>
                  <a:lnTo>
                    <a:pt x="638446" y="1819570"/>
                  </a:lnTo>
                  <a:lnTo>
                    <a:pt x="702775" y="1829649"/>
                  </a:lnTo>
                  <a:lnTo>
                    <a:pt x="769507" y="1838185"/>
                  </a:lnTo>
                  <a:lnTo>
                    <a:pt x="828117" y="1844174"/>
                  </a:lnTo>
                  <a:lnTo>
                    <a:pt x="886800" y="1848814"/>
                  </a:lnTo>
                  <a:lnTo>
                    <a:pt x="945446" y="1852130"/>
                  </a:lnTo>
                  <a:lnTo>
                    <a:pt x="1003941" y="1854146"/>
                  </a:lnTo>
                  <a:lnTo>
                    <a:pt x="1062176" y="1854885"/>
                  </a:lnTo>
                  <a:lnTo>
                    <a:pt x="1120038" y="1854372"/>
                  </a:lnTo>
                  <a:lnTo>
                    <a:pt x="1177415" y="1852631"/>
                  </a:lnTo>
                  <a:lnTo>
                    <a:pt x="1234196" y="1849686"/>
                  </a:lnTo>
                  <a:lnTo>
                    <a:pt x="1290270" y="1845561"/>
                  </a:lnTo>
                  <a:lnTo>
                    <a:pt x="1345525" y="1840280"/>
                  </a:lnTo>
                  <a:lnTo>
                    <a:pt x="1399849" y="1833868"/>
                  </a:lnTo>
                  <a:lnTo>
                    <a:pt x="1453130" y="1826349"/>
                  </a:lnTo>
                  <a:lnTo>
                    <a:pt x="1505258" y="1817746"/>
                  </a:lnTo>
                  <a:lnTo>
                    <a:pt x="1556120" y="1808084"/>
                  </a:lnTo>
                  <a:lnTo>
                    <a:pt x="1605605" y="1797386"/>
                  </a:lnTo>
                  <a:lnTo>
                    <a:pt x="1653601" y="1785678"/>
                  </a:lnTo>
                  <a:lnTo>
                    <a:pt x="1699997" y="1772983"/>
                  </a:lnTo>
                  <a:lnTo>
                    <a:pt x="1744681" y="1759325"/>
                  </a:lnTo>
                  <a:lnTo>
                    <a:pt x="1787542" y="1744729"/>
                  </a:lnTo>
                  <a:lnTo>
                    <a:pt x="1828467" y="1729218"/>
                  </a:lnTo>
                  <a:lnTo>
                    <a:pt x="1867346" y="1712817"/>
                  </a:lnTo>
                  <a:lnTo>
                    <a:pt x="1904067" y="1695549"/>
                  </a:lnTo>
                  <a:lnTo>
                    <a:pt x="1938518" y="1677440"/>
                  </a:lnTo>
                  <a:lnTo>
                    <a:pt x="2000165" y="1638790"/>
                  </a:lnTo>
                  <a:lnTo>
                    <a:pt x="2051393" y="1597062"/>
                  </a:lnTo>
                  <a:lnTo>
                    <a:pt x="2091310" y="1552447"/>
                  </a:lnTo>
                  <a:lnTo>
                    <a:pt x="2121432" y="1498994"/>
                  </a:lnTo>
                  <a:lnTo>
                    <a:pt x="2133513" y="1445695"/>
                  </a:lnTo>
                  <a:lnTo>
                    <a:pt x="2133028" y="1419275"/>
                  </a:lnTo>
                  <a:lnTo>
                    <a:pt x="2119485" y="1367236"/>
                  </a:lnTo>
                  <a:lnTo>
                    <a:pt x="2089817" y="1316721"/>
                  </a:lnTo>
                  <a:lnTo>
                    <a:pt x="2044791" y="1268278"/>
                  </a:lnTo>
                  <a:lnTo>
                    <a:pt x="1985175" y="1222454"/>
                  </a:lnTo>
                  <a:lnTo>
                    <a:pt x="1950134" y="1200695"/>
                  </a:lnTo>
                  <a:lnTo>
                    <a:pt x="1911734" y="1179797"/>
                  </a:lnTo>
                  <a:lnTo>
                    <a:pt x="1870068" y="1159826"/>
                  </a:lnTo>
                  <a:lnTo>
                    <a:pt x="1825235" y="1140853"/>
                  </a:lnTo>
                  <a:lnTo>
                    <a:pt x="1777328" y="1122945"/>
                  </a:lnTo>
                  <a:lnTo>
                    <a:pt x="1726444" y="1106171"/>
                  </a:lnTo>
                  <a:lnTo>
                    <a:pt x="1672680" y="1090600"/>
                  </a:lnTo>
                  <a:lnTo>
                    <a:pt x="1616130" y="1076298"/>
                  </a:lnTo>
                  <a:lnTo>
                    <a:pt x="1556890" y="1063337"/>
                  </a:lnTo>
                  <a:lnTo>
                    <a:pt x="1495057" y="1051782"/>
                  </a:lnTo>
                  <a:lnTo>
                    <a:pt x="1430726" y="1041704"/>
                  </a:lnTo>
                  <a:lnTo>
                    <a:pt x="1363994" y="1033170"/>
                  </a:lnTo>
                  <a:lnTo>
                    <a:pt x="139795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62045" y="4165023"/>
              <a:ext cx="2133600" cy="1855470"/>
            </a:xfrm>
            <a:custGeom>
              <a:avLst/>
              <a:gdLst/>
              <a:ahLst/>
              <a:cxnLst/>
              <a:rect l="l" t="t" r="r" b="b"/>
              <a:pathLst>
                <a:path w="2133600" h="1855470">
                  <a:moveTo>
                    <a:pt x="1397953" y="0"/>
                  </a:moveTo>
                  <a:lnTo>
                    <a:pt x="1363994" y="1033170"/>
                  </a:lnTo>
                  <a:lnTo>
                    <a:pt x="1430726" y="1041704"/>
                  </a:lnTo>
                  <a:lnTo>
                    <a:pt x="1495057" y="1051782"/>
                  </a:lnTo>
                  <a:lnTo>
                    <a:pt x="1556890" y="1063337"/>
                  </a:lnTo>
                  <a:lnTo>
                    <a:pt x="1616130" y="1076298"/>
                  </a:lnTo>
                  <a:lnTo>
                    <a:pt x="1672680" y="1090600"/>
                  </a:lnTo>
                  <a:lnTo>
                    <a:pt x="1726444" y="1106171"/>
                  </a:lnTo>
                  <a:lnTo>
                    <a:pt x="1777328" y="1122945"/>
                  </a:lnTo>
                  <a:lnTo>
                    <a:pt x="1825235" y="1140853"/>
                  </a:lnTo>
                  <a:lnTo>
                    <a:pt x="1870068" y="1159826"/>
                  </a:lnTo>
                  <a:lnTo>
                    <a:pt x="1911734" y="1179797"/>
                  </a:lnTo>
                  <a:lnTo>
                    <a:pt x="1950134" y="1200695"/>
                  </a:lnTo>
                  <a:lnTo>
                    <a:pt x="1985175" y="1222454"/>
                  </a:lnTo>
                  <a:lnTo>
                    <a:pt x="2016759" y="1245005"/>
                  </a:lnTo>
                  <a:lnTo>
                    <a:pt x="2069176" y="1292207"/>
                  </a:lnTo>
                  <a:lnTo>
                    <a:pt x="2106619" y="1341754"/>
                  </a:lnTo>
                  <a:lnTo>
                    <a:pt x="2128320" y="1393099"/>
                  </a:lnTo>
                  <a:lnTo>
                    <a:pt x="2133513" y="1445695"/>
                  </a:lnTo>
                  <a:lnTo>
                    <a:pt x="2129680" y="1472291"/>
                  </a:lnTo>
                  <a:lnTo>
                    <a:pt x="2108674" y="1525735"/>
                  </a:lnTo>
                  <a:lnTo>
                    <a:pt x="2072821" y="1575103"/>
                  </a:lnTo>
                  <a:lnTo>
                    <a:pt x="2027137" y="1618299"/>
                  </a:lnTo>
                  <a:lnTo>
                    <a:pt x="1970588" y="1658512"/>
                  </a:lnTo>
                  <a:lnTo>
                    <a:pt x="1904067" y="1695549"/>
                  </a:lnTo>
                  <a:lnTo>
                    <a:pt x="1867346" y="1712817"/>
                  </a:lnTo>
                  <a:lnTo>
                    <a:pt x="1828467" y="1729218"/>
                  </a:lnTo>
                  <a:lnTo>
                    <a:pt x="1787542" y="1744729"/>
                  </a:lnTo>
                  <a:lnTo>
                    <a:pt x="1744681" y="1759325"/>
                  </a:lnTo>
                  <a:lnTo>
                    <a:pt x="1699997" y="1772983"/>
                  </a:lnTo>
                  <a:lnTo>
                    <a:pt x="1653601" y="1785678"/>
                  </a:lnTo>
                  <a:lnTo>
                    <a:pt x="1605605" y="1797386"/>
                  </a:lnTo>
                  <a:lnTo>
                    <a:pt x="1556120" y="1808084"/>
                  </a:lnTo>
                  <a:lnTo>
                    <a:pt x="1505258" y="1817746"/>
                  </a:lnTo>
                  <a:lnTo>
                    <a:pt x="1453130" y="1826349"/>
                  </a:lnTo>
                  <a:lnTo>
                    <a:pt x="1399849" y="1833868"/>
                  </a:lnTo>
                  <a:lnTo>
                    <a:pt x="1345525" y="1840280"/>
                  </a:lnTo>
                  <a:lnTo>
                    <a:pt x="1290270" y="1845561"/>
                  </a:lnTo>
                  <a:lnTo>
                    <a:pt x="1234196" y="1849686"/>
                  </a:lnTo>
                  <a:lnTo>
                    <a:pt x="1177415" y="1852631"/>
                  </a:lnTo>
                  <a:lnTo>
                    <a:pt x="1120038" y="1854372"/>
                  </a:lnTo>
                  <a:lnTo>
                    <a:pt x="1062176" y="1854885"/>
                  </a:lnTo>
                  <a:lnTo>
                    <a:pt x="1003941" y="1854146"/>
                  </a:lnTo>
                  <a:lnTo>
                    <a:pt x="945446" y="1852130"/>
                  </a:lnTo>
                  <a:lnTo>
                    <a:pt x="886800" y="1848814"/>
                  </a:lnTo>
                  <a:lnTo>
                    <a:pt x="828117" y="1844174"/>
                  </a:lnTo>
                  <a:lnTo>
                    <a:pt x="769507" y="1838185"/>
                  </a:lnTo>
                  <a:lnTo>
                    <a:pt x="702775" y="1829649"/>
                  </a:lnTo>
                  <a:lnTo>
                    <a:pt x="638446" y="1819570"/>
                  </a:lnTo>
                  <a:lnTo>
                    <a:pt x="576614" y="1808015"/>
                  </a:lnTo>
                  <a:lnTo>
                    <a:pt x="517376" y="1795052"/>
                  </a:lnTo>
                  <a:lnTo>
                    <a:pt x="460827" y="1780750"/>
                  </a:lnTo>
                  <a:lnTo>
                    <a:pt x="407063" y="1765178"/>
                  </a:lnTo>
                  <a:lnTo>
                    <a:pt x="356180" y="1748404"/>
                  </a:lnTo>
                  <a:lnTo>
                    <a:pt x="308274" y="1730496"/>
                  </a:lnTo>
                  <a:lnTo>
                    <a:pt x="263441" y="1711523"/>
                  </a:lnTo>
                  <a:lnTo>
                    <a:pt x="221776" y="1691553"/>
                  </a:lnTo>
                  <a:lnTo>
                    <a:pt x="183376" y="1670654"/>
                  </a:lnTo>
                  <a:lnTo>
                    <a:pt x="148336" y="1648896"/>
                  </a:lnTo>
                  <a:lnTo>
                    <a:pt x="116752" y="1626346"/>
                  </a:lnTo>
                  <a:lnTo>
                    <a:pt x="64336" y="1579144"/>
                  </a:lnTo>
                  <a:lnTo>
                    <a:pt x="26894" y="1529598"/>
                  </a:lnTo>
                  <a:lnTo>
                    <a:pt x="5193" y="1478254"/>
                  </a:lnTo>
                  <a:lnTo>
                    <a:pt x="0" y="1425659"/>
                  </a:lnTo>
                  <a:lnTo>
                    <a:pt x="3833" y="1399064"/>
                  </a:lnTo>
                  <a:lnTo>
                    <a:pt x="24839" y="1345619"/>
                  </a:lnTo>
                  <a:lnTo>
                    <a:pt x="62167" y="1294642"/>
                  </a:lnTo>
                  <a:lnTo>
                    <a:pt x="112445" y="1248318"/>
                  </a:lnTo>
                  <a:lnTo>
                    <a:pt x="175662" y="1205220"/>
                  </a:lnTo>
                  <a:lnTo>
                    <a:pt x="211803" y="1184985"/>
                  </a:lnTo>
                  <a:lnTo>
                    <a:pt x="250794" y="1165682"/>
                  </a:lnTo>
                  <a:lnTo>
                    <a:pt x="292505" y="1147354"/>
                  </a:lnTo>
                  <a:lnTo>
                    <a:pt x="336810" y="1130042"/>
                  </a:lnTo>
                  <a:lnTo>
                    <a:pt x="383579" y="1113789"/>
                  </a:lnTo>
                  <a:lnTo>
                    <a:pt x="432684" y="1098637"/>
                  </a:lnTo>
                  <a:lnTo>
                    <a:pt x="483996" y="1084628"/>
                  </a:lnTo>
                  <a:lnTo>
                    <a:pt x="537388" y="1071803"/>
                  </a:lnTo>
                  <a:lnTo>
                    <a:pt x="592729" y="1060206"/>
                  </a:lnTo>
                  <a:lnTo>
                    <a:pt x="649893" y="1049877"/>
                  </a:lnTo>
                  <a:lnTo>
                    <a:pt x="708751" y="1040860"/>
                  </a:lnTo>
                  <a:lnTo>
                    <a:pt x="769173" y="1033195"/>
                  </a:lnTo>
                  <a:lnTo>
                    <a:pt x="831032" y="1026926"/>
                  </a:lnTo>
                  <a:lnTo>
                    <a:pt x="894199" y="1022095"/>
                  </a:lnTo>
                  <a:lnTo>
                    <a:pt x="958546" y="1018743"/>
                  </a:lnTo>
                  <a:lnTo>
                    <a:pt x="1397953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762" y="1221854"/>
              <a:ext cx="2654290" cy="2987574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0261" rIns="0" bIns="0" rtlCol="0" vert="horz">
            <a:spAutoFit/>
          </a:bodyPr>
          <a:lstStyle/>
          <a:p>
            <a:pPr marL="74295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Relations</a:t>
            </a:r>
            <a:r>
              <a:rPr dirty="0" spc="-114"/>
              <a:t> </a:t>
            </a:r>
            <a:r>
              <a:rPr dirty="0"/>
              <a:t>Between</a:t>
            </a:r>
            <a:r>
              <a:rPr dirty="0" spc="-110"/>
              <a:t> </a:t>
            </a:r>
            <a:r>
              <a:rPr dirty="0">
                <a:latin typeface="Symbol"/>
                <a:cs typeface="Symbol"/>
              </a:rPr>
              <a:t></a:t>
            </a:r>
            <a:r>
              <a:rPr dirty="0"/>
              <a:t>,</a:t>
            </a:r>
            <a:r>
              <a:rPr dirty="0" spc="-120"/>
              <a:t> </a:t>
            </a:r>
            <a:r>
              <a:rPr dirty="0" i="1">
                <a:latin typeface="Calibri"/>
                <a:cs typeface="Calibri"/>
              </a:rPr>
              <a:t>O,</a:t>
            </a:r>
            <a:r>
              <a:rPr dirty="0" spc="-114" i="1">
                <a:latin typeface="Calibri"/>
                <a:cs typeface="Calibri"/>
              </a:rPr>
              <a:t> </a:t>
            </a:r>
            <a:r>
              <a:rPr dirty="0" spc="-50">
                <a:latin typeface="Symbol"/>
                <a:cs typeface="Symbol"/>
              </a:rPr>
              <a:t></a:t>
            </a:r>
          </a:p>
        </p:txBody>
      </p:sp>
      <p:grpSp>
        <p:nvGrpSpPr>
          <p:cNvPr id="11" name="object 11" descr=""/>
          <p:cNvGrpSpPr/>
          <p:nvPr/>
        </p:nvGrpSpPr>
        <p:grpSpPr>
          <a:xfrm>
            <a:off x="6555630" y="1374241"/>
            <a:ext cx="3058160" cy="4734560"/>
            <a:chOff x="6555630" y="1374241"/>
            <a:chExt cx="3058160" cy="473456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5630" y="1374241"/>
              <a:ext cx="2654256" cy="2987626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620441" y="4339178"/>
              <a:ext cx="1980564" cy="1757045"/>
            </a:xfrm>
            <a:custGeom>
              <a:avLst/>
              <a:gdLst/>
              <a:ahLst/>
              <a:cxnLst/>
              <a:rect l="l" t="t" r="r" b="b"/>
              <a:pathLst>
                <a:path w="1980565" h="1757045">
                  <a:moveTo>
                    <a:pt x="658723" y="0"/>
                  </a:moveTo>
                  <a:lnTo>
                    <a:pt x="712241" y="1010119"/>
                  </a:lnTo>
                  <a:lnTo>
                    <a:pt x="644986" y="1018690"/>
                  </a:lnTo>
                  <a:lnTo>
                    <a:pt x="580126" y="1028975"/>
                  </a:lnTo>
                  <a:lnTo>
                    <a:pt x="517822" y="1040898"/>
                  </a:lnTo>
                  <a:lnTo>
                    <a:pt x="458235" y="1054384"/>
                  </a:lnTo>
                  <a:lnTo>
                    <a:pt x="401528" y="1069360"/>
                  </a:lnTo>
                  <a:lnTo>
                    <a:pt x="347862" y="1085749"/>
                  </a:lnTo>
                  <a:lnTo>
                    <a:pt x="297399" y="1103477"/>
                  </a:lnTo>
                  <a:lnTo>
                    <a:pt x="250300" y="1122469"/>
                  </a:lnTo>
                  <a:lnTo>
                    <a:pt x="206728" y="1142650"/>
                  </a:lnTo>
                  <a:lnTo>
                    <a:pt x="166842" y="1163946"/>
                  </a:lnTo>
                  <a:lnTo>
                    <a:pt x="130806" y="1186282"/>
                  </a:lnTo>
                  <a:lnTo>
                    <a:pt x="98780" y="1209582"/>
                  </a:lnTo>
                  <a:lnTo>
                    <a:pt x="47408" y="1258776"/>
                  </a:lnTo>
                  <a:lnTo>
                    <a:pt x="14018" y="1310931"/>
                  </a:lnTo>
                  <a:lnTo>
                    <a:pt x="0" y="1363976"/>
                  </a:lnTo>
                  <a:lnTo>
                    <a:pt x="101" y="1389722"/>
                  </a:lnTo>
                  <a:lnTo>
                    <a:pt x="13493" y="1440071"/>
                  </a:lnTo>
                  <a:lnTo>
                    <a:pt x="43588" y="1488480"/>
                  </a:lnTo>
                  <a:lnTo>
                    <a:pt x="89329" y="1534453"/>
                  </a:lnTo>
                  <a:lnTo>
                    <a:pt x="149659" y="1577494"/>
                  </a:lnTo>
                  <a:lnTo>
                    <a:pt x="184965" y="1597759"/>
                  </a:lnTo>
                  <a:lnTo>
                    <a:pt x="223521" y="1617105"/>
                  </a:lnTo>
                  <a:lnTo>
                    <a:pt x="265197" y="1635469"/>
                  </a:lnTo>
                  <a:lnTo>
                    <a:pt x="309858" y="1652790"/>
                  </a:lnTo>
                  <a:lnTo>
                    <a:pt x="357375" y="1669005"/>
                  </a:lnTo>
                  <a:lnTo>
                    <a:pt x="407613" y="1684052"/>
                  </a:lnTo>
                  <a:lnTo>
                    <a:pt x="460442" y="1697869"/>
                  </a:lnTo>
                  <a:lnTo>
                    <a:pt x="515729" y="1710394"/>
                  </a:lnTo>
                  <a:lnTo>
                    <a:pt x="573341" y="1721566"/>
                  </a:lnTo>
                  <a:lnTo>
                    <a:pt x="633148" y="1731320"/>
                  </a:lnTo>
                  <a:lnTo>
                    <a:pt x="695015" y="1739597"/>
                  </a:lnTo>
                  <a:lnTo>
                    <a:pt x="758813" y="1746333"/>
                  </a:lnTo>
                  <a:lnTo>
                    <a:pt x="824407" y="1751467"/>
                  </a:lnTo>
                  <a:lnTo>
                    <a:pt x="891667" y="1754936"/>
                  </a:lnTo>
                  <a:lnTo>
                    <a:pt x="956685" y="1756620"/>
                  </a:lnTo>
                  <a:lnTo>
                    <a:pt x="1020994" y="1756682"/>
                  </a:lnTo>
                  <a:lnTo>
                    <a:pt x="1084451" y="1755165"/>
                  </a:lnTo>
                  <a:lnTo>
                    <a:pt x="1146913" y="1752117"/>
                  </a:lnTo>
                  <a:lnTo>
                    <a:pt x="1208238" y="1747581"/>
                  </a:lnTo>
                  <a:lnTo>
                    <a:pt x="1268283" y="1741602"/>
                  </a:lnTo>
                  <a:lnTo>
                    <a:pt x="1326904" y="1734226"/>
                  </a:lnTo>
                  <a:lnTo>
                    <a:pt x="1383959" y="1725497"/>
                  </a:lnTo>
                  <a:lnTo>
                    <a:pt x="1439306" y="1715460"/>
                  </a:lnTo>
                  <a:lnTo>
                    <a:pt x="1492800" y="1704160"/>
                  </a:lnTo>
                  <a:lnTo>
                    <a:pt x="1544300" y="1691643"/>
                  </a:lnTo>
                  <a:lnTo>
                    <a:pt x="1593662" y="1677952"/>
                  </a:lnTo>
                  <a:lnTo>
                    <a:pt x="1640744" y="1663134"/>
                  </a:lnTo>
                  <a:lnTo>
                    <a:pt x="1685403" y="1647233"/>
                  </a:lnTo>
                  <a:lnTo>
                    <a:pt x="1727495" y="1630294"/>
                  </a:lnTo>
                  <a:lnTo>
                    <a:pt x="1766879" y="1612361"/>
                  </a:lnTo>
                  <a:lnTo>
                    <a:pt x="1803410" y="1593481"/>
                  </a:lnTo>
                  <a:lnTo>
                    <a:pt x="1836947" y="1573697"/>
                  </a:lnTo>
                  <a:lnTo>
                    <a:pt x="1894465" y="1531600"/>
                  </a:lnTo>
                  <a:lnTo>
                    <a:pt x="1938290" y="1486430"/>
                  </a:lnTo>
                  <a:lnTo>
                    <a:pt x="1967279" y="1438547"/>
                  </a:lnTo>
                  <a:lnTo>
                    <a:pt x="1980322" y="1387657"/>
                  </a:lnTo>
                  <a:lnTo>
                    <a:pt x="1980219" y="1361912"/>
                  </a:lnTo>
                  <a:lnTo>
                    <a:pt x="1966826" y="1311566"/>
                  </a:lnTo>
                  <a:lnTo>
                    <a:pt x="1936730" y="1263158"/>
                  </a:lnTo>
                  <a:lnTo>
                    <a:pt x="1890989" y="1217185"/>
                  </a:lnTo>
                  <a:lnTo>
                    <a:pt x="1830659" y="1174145"/>
                  </a:lnTo>
                  <a:lnTo>
                    <a:pt x="1795353" y="1153879"/>
                  </a:lnTo>
                  <a:lnTo>
                    <a:pt x="1756797" y="1134533"/>
                  </a:lnTo>
                  <a:lnTo>
                    <a:pt x="1715122" y="1116169"/>
                  </a:lnTo>
                  <a:lnTo>
                    <a:pt x="1670461" y="1098848"/>
                  </a:lnTo>
                  <a:lnTo>
                    <a:pt x="1622945" y="1082633"/>
                  </a:lnTo>
                  <a:lnTo>
                    <a:pt x="1572707" y="1067586"/>
                  </a:lnTo>
                  <a:lnTo>
                    <a:pt x="1519879" y="1053769"/>
                  </a:lnTo>
                  <a:lnTo>
                    <a:pt x="1464593" y="1041245"/>
                  </a:lnTo>
                  <a:lnTo>
                    <a:pt x="1406981" y="1030074"/>
                  </a:lnTo>
                  <a:lnTo>
                    <a:pt x="1347175" y="1020320"/>
                  </a:lnTo>
                  <a:lnTo>
                    <a:pt x="1285307" y="1012044"/>
                  </a:lnTo>
                  <a:lnTo>
                    <a:pt x="1221510" y="1005308"/>
                  </a:lnTo>
                  <a:lnTo>
                    <a:pt x="1155916" y="1000176"/>
                  </a:lnTo>
                  <a:lnTo>
                    <a:pt x="1088656" y="996708"/>
                  </a:lnTo>
                  <a:lnTo>
                    <a:pt x="658723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620441" y="4339178"/>
              <a:ext cx="1980564" cy="1757045"/>
            </a:xfrm>
            <a:custGeom>
              <a:avLst/>
              <a:gdLst/>
              <a:ahLst/>
              <a:cxnLst/>
              <a:rect l="l" t="t" r="r" b="b"/>
              <a:pathLst>
                <a:path w="1980565" h="1757045">
                  <a:moveTo>
                    <a:pt x="658723" y="0"/>
                  </a:moveTo>
                  <a:lnTo>
                    <a:pt x="1088656" y="996708"/>
                  </a:lnTo>
                  <a:lnTo>
                    <a:pt x="1155916" y="1000176"/>
                  </a:lnTo>
                  <a:lnTo>
                    <a:pt x="1221510" y="1005308"/>
                  </a:lnTo>
                  <a:lnTo>
                    <a:pt x="1285307" y="1012044"/>
                  </a:lnTo>
                  <a:lnTo>
                    <a:pt x="1347175" y="1020320"/>
                  </a:lnTo>
                  <a:lnTo>
                    <a:pt x="1406981" y="1030074"/>
                  </a:lnTo>
                  <a:lnTo>
                    <a:pt x="1464593" y="1041245"/>
                  </a:lnTo>
                  <a:lnTo>
                    <a:pt x="1519879" y="1053769"/>
                  </a:lnTo>
                  <a:lnTo>
                    <a:pt x="1572707" y="1067586"/>
                  </a:lnTo>
                  <a:lnTo>
                    <a:pt x="1622945" y="1082633"/>
                  </a:lnTo>
                  <a:lnTo>
                    <a:pt x="1670461" y="1098848"/>
                  </a:lnTo>
                  <a:lnTo>
                    <a:pt x="1715122" y="1116169"/>
                  </a:lnTo>
                  <a:lnTo>
                    <a:pt x="1756797" y="1134533"/>
                  </a:lnTo>
                  <a:lnTo>
                    <a:pt x="1795353" y="1153879"/>
                  </a:lnTo>
                  <a:lnTo>
                    <a:pt x="1830659" y="1174145"/>
                  </a:lnTo>
                  <a:lnTo>
                    <a:pt x="1862581" y="1195267"/>
                  </a:lnTo>
                  <a:lnTo>
                    <a:pt x="1915749" y="1239836"/>
                  </a:lnTo>
                  <a:lnTo>
                    <a:pt x="1953800" y="1287088"/>
                  </a:lnTo>
                  <a:lnTo>
                    <a:pt x="1975677" y="1336528"/>
                  </a:lnTo>
                  <a:lnTo>
                    <a:pt x="1980322" y="1387657"/>
                  </a:lnTo>
                  <a:lnTo>
                    <a:pt x="1975853" y="1413700"/>
                  </a:lnTo>
                  <a:lnTo>
                    <a:pt x="1954711" y="1462805"/>
                  </a:lnTo>
                  <a:lnTo>
                    <a:pt x="1918161" y="1509377"/>
                  </a:lnTo>
                  <a:lnTo>
                    <a:pt x="1867346" y="1553055"/>
                  </a:lnTo>
                  <a:lnTo>
                    <a:pt x="1803410" y="1593481"/>
                  </a:lnTo>
                  <a:lnTo>
                    <a:pt x="1766879" y="1612361"/>
                  </a:lnTo>
                  <a:lnTo>
                    <a:pt x="1727495" y="1630294"/>
                  </a:lnTo>
                  <a:lnTo>
                    <a:pt x="1685403" y="1647233"/>
                  </a:lnTo>
                  <a:lnTo>
                    <a:pt x="1640744" y="1663134"/>
                  </a:lnTo>
                  <a:lnTo>
                    <a:pt x="1593662" y="1677952"/>
                  </a:lnTo>
                  <a:lnTo>
                    <a:pt x="1544300" y="1691643"/>
                  </a:lnTo>
                  <a:lnTo>
                    <a:pt x="1492800" y="1704160"/>
                  </a:lnTo>
                  <a:lnTo>
                    <a:pt x="1439306" y="1715460"/>
                  </a:lnTo>
                  <a:lnTo>
                    <a:pt x="1383959" y="1725497"/>
                  </a:lnTo>
                  <a:lnTo>
                    <a:pt x="1326904" y="1734226"/>
                  </a:lnTo>
                  <a:lnTo>
                    <a:pt x="1268283" y="1741602"/>
                  </a:lnTo>
                  <a:lnTo>
                    <a:pt x="1208238" y="1747581"/>
                  </a:lnTo>
                  <a:lnTo>
                    <a:pt x="1146913" y="1752117"/>
                  </a:lnTo>
                  <a:lnTo>
                    <a:pt x="1084451" y="1755165"/>
                  </a:lnTo>
                  <a:lnTo>
                    <a:pt x="1020994" y="1756682"/>
                  </a:lnTo>
                  <a:lnTo>
                    <a:pt x="956685" y="1756620"/>
                  </a:lnTo>
                  <a:lnTo>
                    <a:pt x="891667" y="1754936"/>
                  </a:lnTo>
                  <a:lnTo>
                    <a:pt x="824407" y="1751467"/>
                  </a:lnTo>
                  <a:lnTo>
                    <a:pt x="758813" y="1746333"/>
                  </a:lnTo>
                  <a:lnTo>
                    <a:pt x="695015" y="1739597"/>
                  </a:lnTo>
                  <a:lnTo>
                    <a:pt x="633148" y="1731320"/>
                  </a:lnTo>
                  <a:lnTo>
                    <a:pt x="573341" y="1721566"/>
                  </a:lnTo>
                  <a:lnTo>
                    <a:pt x="515729" y="1710394"/>
                  </a:lnTo>
                  <a:lnTo>
                    <a:pt x="460442" y="1697869"/>
                  </a:lnTo>
                  <a:lnTo>
                    <a:pt x="407613" y="1684052"/>
                  </a:lnTo>
                  <a:lnTo>
                    <a:pt x="357375" y="1669005"/>
                  </a:lnTo>
                  <a:lnTo>
                    <a:pt x="309858" y="1652790"/>
                  </a:lnTo>
                  <a:lnTo>
                    <a:pt x="265197" y="1635469"/>
                  </a:lnTo>
                  <a:lnTo>
                    <a:pt x="223521" y="1617105"/>
                  </a:lnTo>
                  <a:lnTo>
                    <a:pt x="184965" y="1597759"/>
                  </a:lnTo>
                  <a:lnTo>
                    <a:pt x="149659" y="1577494"/>
                  </a:lnTo>
                  <a:lnTo>
                    <a:pt x="117736" y="1556371"/>
                  </a:lnTo>
                  <a:lnTo>
                    <a:pt x="64568" y="1511802"/>
                  </a:lnTo>
                  <a:lnTo>
                    <a:pt x="26518" y="1464549"/>
                  </a:lnTo>
                  <a:lnTo>
                    <a:pt x="4643" y="1415108"/>
                  </a:lnTo>
                  <a:lnTo>
                    <a:pt x="0" y="1363976"/>
                  </a:lnTo>
                  <a:lnTo>
                    <a:pt x="4470" y="1337932"/>
                  </a:lnTo>
                  <a:lnTo>
                    <a:pt x="28384" y="1284521"/>
                  </a:lnTo>
                  <a:lnTo>
                    <a:pt x="70927" y="1233772"/>
                  </a:lnTo>
                  <a:lnTo>
                    <a:pt x="130806" y="1186282"/>
                  </a:lnTo>
                  <a:lnTo>
                    <a:pt x="166842" y="1163946"/>
                  </a:lnTo>
                  <a:lnTo>
                    <a:pt x="206728" y="1142650"/>
                  </a:lnTo>
                  <a:lnTo>
                    <a:pt x="250300" y="1122469"/>
                  </a:lnTo>
                  <a:lnTo>
                    <a:pt x="297399" y="1103477"/>
                  </a:lnTo>
                  <a:lnTo>
                    <a:pt x="347862" y="1085749"/>
                  </a:lnTo>
                  <a:lnTo>
                    <a:pt x="401528" y="1069360"/>
                  </a:lnTo>
                  <a:lnTo>
                    <a:pt x="458235" y="1054384"/>
                  </a:lnTo>
                  <a:lnTo>
                    <a:pt x="517822" y="1040898"/>
                  </a:lnTo>
                  <a:lnTo>
                    <a:pt x="580126" y="1028975"/>
                  </a:lnTo>
                  <a:lnTo>
                    <a:pt x="644986" y="1018690"/>
                  </a:lnTo>
                  <a:lnTo>
                    <a:pt x="712241" y="1010119"/>
                  </a:lnTo>
                  <a:lnTo>
                    <a:pt x="658723" y="0"/>
                  </a:lnTo>
                  <a:close/>
                </a:path>
              </a:pathLst>
            </a:custGeom>
            <a:ln w="25400">
              <a:solidFill>
                <a:srgbClr val="385D8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422140" y="5350255"/>
            <a:ext cx="145288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580" marR="5080" indent="-56515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Asymptotic </a:t>
            </a:r>
            <a:r>
              <a:rPr dirty="0" sz="2000" b="1">
                <a:latin typeface="Calibri"/>
                <a:cs typeface="Calibri"/>
              </a:rPr>
              <a:t>upper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bound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9" name="object 1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Faculty</a:t>
            </a:r>
            <a:r>
              <a:rPr dirty="0" spc="10"/>
              <a:t> </a:t>
            </a:r>
            <a:r>
              <a:rPr dirty="0"/>
              <a:t>of</a:t>
            </a:r>
            <a:r>
              <a:rPr dirty="0" spc="15"/>
              <a:t> </a:t>
            </a:r>
            <a:r>
              <a:rPr dirty="0" spc="-10"/>
              <a:t>Engineering</a:t>
            </a:r>
            <a:r>
              <a:rPr dirty="0" spc="-20"/>
              <a:t> </a:t>
            </a:r>
            <a:r>
              <a:rPr dirty="0"/>
              <a:t>&amp; </a:t>
            </a:r>
            <a:r>
              <a:rPr dirty="0" spc="-10"/>
              <a:t>Technology</a:t>
            </a:r>
          </a:p>
        </p:txBody>
      </p:sp>
      <p:sp>
        <p:nvSpPr>
          <p:cNvPr id="20" name="object 20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/>
              <a:t>©</a:t>
            </a:r>
            <a:r>
              <a:rPr dirty="0" spc="-25"/>
              <a:t> </a:t>
            </a:r>
            <a:r>
              <a:rPr dirty="0"/>
              <a:t>Ramaiah</a:t>
            </a:r>
            <a:r>
              <a:rPr dirty="0" spc="-40"/>
              <a:t> </a:t>
            </a:r>
            <a:r>
              <a:rPr dirty="0"/>
              <a:t>University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15"/>
              <a:t> </a:t>
            </a:r>
            <a:r>
              <a:rPr dirty="0"/>
              <a:t>Applied</a:t>
            </a:r>
            <a:r>
              <a:rPr dirty="0" spc="-40"/>
              <a:t> </a:t>
            </a:r>
            <a:r>
              <a:rPr dirty="0" spc="-10"/>
              <a:t>Sciences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1145604" y="5274158"/>
            <a:ext cx="125984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Asymptotic </a:t>
            </a:r>
            <a:r>
              <a:rPr dirty="0" sz="2000" b="1">
                <a:latin typeface="Calibri"/>
                <a:cs typeface="Calibri"/>
              </a:rPr>
              <a:t>tight</a:t>
            </a:r>
            <a:r>
              <a:rPr dirty="0" sz="2000" spc="-40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bound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927340" y="5350255"/>
            <a:ext cx="1372870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Asymptotic </a:t>
            </a:r>
            <a:r>
              <a:rPr dirty="0" sz="2000" b="1">
                <a:latin typeface="Calibri"/>
                <a:cs typeface="Calibri"/>
              </a:rPr>
              <a:t>lower</a:t>
            </a:r>
            <a:r>
              <a:rPr dirty="0" sz="2000" spc="-65" b="1">
                <a:latin typeface="Calibri"/>
                <a:cs typeface="Calibri"/>
              </a:rPr>
              <a:t> </a:t>
            </a:r>
            <a:r>
              <a:rPr dirty="0" sz="2000" spc="-10" b="1">
                <a:latin typeface="Calibri"/>
                <a:cs typeface="Calibri"/>
              </a:rPr>
              <a:t>bound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anil</dc:creator>
  <dc:title>Slide 1</dc:title>
  <dcterms:created xsi:type="dcterms:W3CDTF">2025-02-17T07:34:16Z</dcterms:created>
  <dcterms:modified xsi:type="dcterms:W3CDTF">2025-02-17T07:34:16Z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Creator">
    <vt:lpwstr>Acrobat PDFMaker 10.0 for PowerPoint</vt:lpwstr>
  </property>
  <property fmtid="{D5CDD505-2E9C-101B-9397-08002B2CF9AE}" pid="4" name="LastSaved">
    <vt:filetime>2025-02-17T00:00:00Z</vt:filetime>
  </property>
  <property fmtid="{D5CDD505-2E9C-101B-9397-08002B2CF9AE}" pid="5" name="Producer">
    <vt:lpwstr>Adobe PDF Library 10.0</vt:lpwstr>
  </property>
</Properties>
</file>