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C36701-60F4-3AD1-9F6A-8F9969B2A6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office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3716A-476A-785E-26C8-BEA1F0FAE3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6A172-4984-4204-97BB-5BB003C2ADE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97342-89B5-9FF7-CD06-0B33E0FB33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45731-7B42-A0AB-A4AA-98C2DA9ED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B6CB-78C3-486E-9F6E-5EA74C8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4034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office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C67C-FBF4-4213-A8B0-C72782C0A2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166EB-143F-492F-A6E2-BF9060E0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33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EC35-D2EB-545E-1F66-C7CBC5CE4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D3B82-DC9A-1AE7-8C92-B42B76D28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42B4-6D37-D155-2672-ADEE2277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EC5C-A966-4169-8313-052F2DD24F5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ACDEA-2396-9A39-C3CB-4B5C02E0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A17A-993B-F9A0-6B35-5BE77F18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9E0D-D859-CFCF-F6F4-E2AEE913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F1CF-8542-3983-A99F-AD623BA4F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2AC7-CA1B-B11B-92FA-D6057B68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02DA-D8F9-41C3-9F23-2A03A58D27DC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D2E52-B920-95C9-2D1B-792AB970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B5D9-6B2D-AC5A-0CE1-127CF6C3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D4883-4744-EE6C-4604-554A715B5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E7E73-7BFC-99F0-599B-E994404A8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2266-7618-9525-32D4-82F4EE3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1323-41C4-4AB1-9C8E-A2DF14185891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E1F1-09DB-E37B-C21E-9B3F04B4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D10A8-0D4C-98D9-6946-1BDBBF19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58C2-D72B-83D5-CFA6-B4DD7993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EAB4-058E-1130-353C-E85C8057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A4F5-906C-E5D2-1228-10A3AE6B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AFAA-872A-4E21-9989-E181568F3FB3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CDB35-13D8-5C7B-C965-D80CE743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BAC4-4D3A-C790-2BD7-2AD1D313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498E-9EE9-E33F-F046-C6E829DE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0CA05-3288-206E-F8AF-B547F93D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2563-B065-DB3D-8EFA-D3ECD5E8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7B99-7AF6-4119-BE35-F2ABFBE81DD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D9073-C732-D12E-519D-42D0A9A2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DE08-00E7-D7CF-F516-F26FAB34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7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46A3-4E4A-8F5A-5F03-AA467CB2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BEBE-FFC4-9392-CCDB-8744B1C0E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9390-5E5F-C4AD-B3AA-7A03DA46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99E63-00CA-EDD7-D024-13D32756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FD35-61F6-41A5-BB67-A7DA6065EFE2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077B6-201C-C11E-0902-8CCD076A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7B02B-B4BD-53A3-E53B-21C79AB1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B4ED-2812-15C5-8054-379FFBBC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FAE1-CB87-4E2A-AD44-B7DED865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45DED-1DDE-6628-C35A-91322D69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A2003-1E14-86AC-9B17-1DED546D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E580E-0599-9F2B-863A-C8435CA9D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39778-350B-422A-5B71-06D89526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4D353-F54C-47AF-8FE8-BD5CEFEFE231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718A6-2DC4-16C8-BC42-87A1834F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A2A65-AF4D-9A93-3681-B0E32DF5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0ABD-4106-D4AD-A298-3B94E88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698AD-5EAD-80B7-A0F9-B8F3FFD7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AB71-3145-4682-8955-34C853835C13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D8C8A-A388-6D4B-E34D-BDD6A6DF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DC90E-B34E-1EFC-1FD1-1B38E890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3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E07CB-E8DF-DB12-60AE-7BE66CA0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59BE-BCE2-449C-8B67-FBB4C2C4072A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544FA-24C8-2C05-162B-EE437B87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C146F-2112-9266-42CB-665BB537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D56C-E997-F06F-0373-B27AB676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9A44-E50D-1D1D-6B6B-368D4FCB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71A16-4427-9C5B-E63E-041A7892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3A83-C0E7-3DBB-99D8-C839D250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9866-2E2E-43CC-8411-12D39C82E42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751D5-4E85-85F7-1DA4-AE5EDD47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45A40-7145-A31F-BD0E-8F34297B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E8C6-3238-3455-2FEF-0FAF2FDA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9A526-1C2F-5AF3-BE3C-9D480F0B9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97A57-C0A0-AAA3-A9C3-B1DE6177A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C7783-DAB6-B47C-6FED-7EE020EE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BE56-6A56-4358-8A9A-BE2EA3C6F2D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AA1B0-660E-02EB-227D-41512E00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93D52-6140-A3FF-B925-C021B3E3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5BE68-464B-B9A6-44D4-6FE49804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6EF29-BE4F-509E-81F0-F4FD03BD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2F56-A6EE-C26C-80BE-F4A4E92AD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6782-0E36-4FA9-B49A-8F5D75CBD81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0585-ED36-0090-F4CC-B74B1644C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60F4A-9AE5-4954-79A1-08460C9F3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C6CE-BB14-460F-8F4C-43C6398F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A258-5EF3-1961-0FFE-E3A40D4CB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269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Objectives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BE241-BB0C-4E08-85CD-0C6F90C0C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6737"/>
            <a:ext cx="9144000" cy="2691063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cs typeface="Times New Roman" pitchFamily="18" charset="0"/>
              </a:rPr>
              <a:t>At the end of this lecture, student will be able to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Identify flow chart elements and connectors that are associated with sequential and conditional program flow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Apply flowchart elements for solving problems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06C4-0C49-752D-CC4D-B9EA04EA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B6A23-7336-310F-14AE-DF8FB024E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97521-98FD-FC0E-71E0-832CB4CCA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2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53C5-AEAE-12B2-B27B-9ADC7CDE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Charts -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4660-13D8-155E-57B6-7EC752A0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adding 2 numbers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3F6FA-8633-CAA7-D81D-543F608E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12F8E8EB-5B6B-B4DA-CE65-5A14693A54E5}"/>
              </a:ext>
            </a:extLst>
          </p:cNvPr>
          <p:cNvSpPr/>
          <p:nvPr/>
        </p:nvSpPr>
        <p:spPr>
          <a:xfrm>
            <a:off x="4762500" y="15240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EBBBACAD-98DC-E411-49CE-6C509C8CB671}"/>
              </a:ext>
            </a:extLst>
          </p:cNvPr>
          <p:cNvSpPr/>
          <p:nvPr/>
        </p:nvSpPr>
        <p:spPr>
          <a:xfrm>
            <a:off x="4762500" y="55626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DFC314C-41CB-A480-73FA-4FE8E12026EA}"/>
              </a:ext>
            </a:extLst>
          </p:cNvPr>
          <p:cNvSpPr/>
          <p:nvPr/>
        </p:nvSpPr>
        <p:spPr>
          <a:xfrm>
            <a:off x="4152900" y="2362200"/>
            <a:ext cx="3886200" cy="533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integers a, b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E77C9D2-7740-9A36-0BC4-43069825FD89}"/>
              </a:ext>
            </a:extLst>
          </p:cNvPr>
          <p:cNvSpPr/>
          <p:nvPr/>
        </p:nvSpPr>
        <p:spPr>
          <a:xfrm>
            <a:off x="3771900" y="4572000"/>
            <a:ext cx="46482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“Sum of ”, a, “and”, b, “is”, temp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95BDBC-9143-2E33-15E3-E8B22D330FC8}"/>
              </a:ext>
            </a:extLst>
          </p:cNvPr>
          <p:cNvSpPr/>
          <p:nvPr/>
        </p:nvSpPr>
        <p:spPr>
          <a:xfrm>
            <a:off x="4914900" y="34290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 = a +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69D71B-71BA-8362-F772-ACE0E33D647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59817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18448F-D519-09F1-C725-7A0E1D7F9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B99FFA-DF87-1321-7A28-DF5BBC256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2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8F1-A87C-AAFC-ACBE-F21604DF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Charts – Example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0616-6593-E352-A66C-7D1B9715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Swapping 2 numbers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EDDCD-2112-B3FB-5506-3667E93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8F0C81DD-4FA8-D839-0550-1B76367DB1EE}"/>
              </a:ext>
            </a:extLst>
          </p:cNvPr>
          <p:cNvSpPr/>
          <p:nvPr/>
        </p:nvSpPr>
        <p:spPr>
          <a:xfrm>
            <a:off x="3184358" y="22860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04405221-520C-36CB-5C4E-4C78730D3BC6}"/>
              </a:ext>
            </a:extLst>
          </p:cNvPr>
          <p:cNvSpPr/>
          <p:nvPr/>
        </p:nvSpPr>
        <p:spPr>
          <a:xfrm>
            <a:off x="8365958" y="61722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C9F9F4-34DD-73AA-F3AA-8F966A37E3F8}"/>
              </a:ext>
            </a:extLst>
          </p:cNvPr>
          <p:cNvSpPr/>
          <p:nvPr/>
        </p:nvSpPr>
        <p:spPr>
          <a:xfrm>
            <a:off x="4022558" y="60198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68408-A052-50DF-14A5-95F2B15F876C}"/>
              </a:ext>
            </a:extLst>
          </p:cNvPr>
          <p:cNvSpPr/>
          <p:nvPr/>
        </p:nvSpPr>
        <p:spPr>
          <a:xfrm>
            <a:off x="9204158" y="12954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EFC63DB-A22D-2C8C-EDE7-A465CA65CDCC}"/>
              </a:ext>
            </a:extLst>
          </p:cNvPr>
          <p:cNvSpPr/>
          <p:nvPr/>
        </p:nvSpPr>
        <p:spPr>
          <a:xfrm>
            <a:off x="2574758" y="3124200"/>
            <a:ext cx="3886200" cy="533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integers a, b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3FDF6063-88AE-B3F3-5092-7B7CB49F4654}"/>
              </a:ext>
            </a:extLst>
          </p:cNvPr>
          <p:cNvSpPr/>
          <p:nvPr/>
        </p:nvSpPr>
        <p:spPr>
          <a:xfrm>
            <a:off x="7750342" y="4912519"/>
            <a:ext cx="38862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“a is”, a, “b is”, b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036B922-C0F1-1A27-2825-C73E5E0CCB06}"/>
              </a:ext>
            </a:extLst>
          </p:cNvPr>
          <p:cNvSpPr/>
          <p:nvPr/>
        </p:nvSpPr>
        <p:spPr>
          <a:xfrm>
            <a:off x="2498558" y="3886200"/>
            <a:ext cx="3886200" cy="533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“a is”, a, “b is”,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8ADCE-16E1-B7C5-16E9-17B91F9D6BF6}"/>
              </a:ext>
            </a:extLst>
          </p:cNvPr>
          <p:cNvSpPr/>
          <p:nvPr/>
        </p:nvSpPr>
        <p:spPr>
          <a:xfrm>
            <a:off x="3260558" y="48768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 =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4043C0-3C60-E20B-E8A2-9C04ECD44E14}"/>
              </a:ext>
            </a:extLst>
          </p:cNvPr>
          <p:cNvSpPr/>
          <p:nvPr/>
        </p:nvSpPr>
        <p:spPr>
          <a:xfrm>
            <a:off x="8518358" y="25146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0B37A1-91E1-2C9D-FD2D-4F64CCCDABC3}"/>
              </a:ext>
            </a:extLst>
          </p:cNvPr>
          <p:cNvSpPr/>
          <p:nvPr/>
        </p:nvSpPr>
        <p:spPr>
          <a:xfrm>
            <a:off x="8518358" y="38862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temp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CF11DC-152E-9191-ED04-9C5CD4E74980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rot="5400000">
            <a:off x="4403558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CBD0B8-2A3B-2400-BA8B-D0F1905C1489}"/>
              </a:ext>
            </a:extLst>
          </p:cNvPr>
          <p:cNvCxnSpPr>
            <a:stCxn id="19" idx="4"/>
            <a:endCxn id="21" idx="1"/>
          </p:cNvCxnSpPr>
          <p:nvPr/>
        </p:nvCxnSpPr>
        <p:spPr>
          <a:xfrm rot="5400000">
            <a:off x="4398796" y="3767139"/>
            <a:ext cx="2286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8E8890-85A9-8CB6-8B94-B1F058A6C4A1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 rot="5400000">
            <a:off x="4213058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1E6082-4853-3E8E-867A-BE35F0DA71D2}"/>
              </a:ext>
            </a:extLst>
          </p:cNvPr>
          <p:cNvCxnSpPr>
            <a:stCxn id="22" idx="2"/>
            <a:endCxn id="17" idx="0"/>
          </p:cNvCxnSpPr>
          <p:nvPr/>
        </p:nvCxnSpPr>
        <p:spPr>
          <a:xfrm rot="16200000" flipH="1">
            <a:off x="4232108" y="57721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E8C1CA-389D-2380-8CD9-27CF3CA184C1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flipH="1">
            <a:off x="9693442" y="4572000"/>
            <a:ext cx="6016" cy="340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E1718E-EB81-351D-768C-64D2C947A56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680408" y="3200400"/>
            <a:ext cx="1905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10648A-5925-B274-3298-3FF8D662CE4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672387" y="2117391"/>
            <a:ext cx="27071" cy="397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B5A9E-E0EA-079B-EB8F-FF5AA1CE0E4E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699458" y="5502860"/>
            <a:ext cx="11029" cy="66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062C96A-7CF1-35D4-2A87-A21567820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BC3FE99-E6BA-DB71-9B82-BD3C5564F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2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FB0A-172B-4F10-DFB1-A7A807EA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3879-1BD3-2B2D-3997-B0C85A3A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The order in which the statements are executed is known as control flow</a:t>
            </a:r>
          </a:p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Sequential flow is the major component in all computer programs</a:t>
            </a:r>
          </a:p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Flow Charts are graphical representation of Algorithms and clearly show the control flow</a:t>
            </a:r>
          </a:p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Generally, sequential flow is found in input/output and processing statements</a:t>
            </a:r>
          </a:p>
          <a:p>
            <a:pPr algn="just"/>
            <a:endParaRPr lang="en-US" dirty="0">
              <a:latin typeface="Calibri" pitchFamily="34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283C2-269D-C616-E334-14DA559D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7476D-03AA-B4D5-223A-E0319FC65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91CEB6-ED1D-027D-43CB-0C5EF1D6A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9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4CA7-946A-F65A-1256-A3C3B6B4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A4AA-8CEE-B85E-3BC6-3594AB72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latin typeface="Calibri" pitchFamily="34" charset="0"/>
                <a:cs typeface="Times New Roman" pitchFamily="18" charset="0"/>
              </a:rPr>
              <a:t>Flow Charts</a:t>
            </a:r>
          </a:p>
          <a:p>
            <a:pPr marL="800100" lvl="1" indent="-342900">
              <a:buFont typeface="Calibri" panose="020F0502020204030204" pitchFamily="34" charset="0"/>
              <a:buChar char="—"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Processing Statements</a:t>
            </a:r>
          </a:p>
          <a:p>
            <a:pPr marL="800100" lvl="1" indent="-342900">
              <a:buFont typeface="Calibri" panose="020F0502020204030204" pitchFamily="34" charset="0"/>
              <a:buChar char="—"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Input / Output Statements</a:t>
            </a:r>
          </a:p>
          <a:p>
            <a:pPr marL="800100" lvl="1" indent="-342900">
              <a:buFont typeface="Calibri" panose="020F0502020204030204" pitchFamily="34" charset="0"/>
              <a:buChar char="—"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Predefined process</a:t>
            </a:r>
          </a:p>
          <a:p>
            <a:pPr marL="800100" lvl="1" indent="-342900">
              <a:buFont typeface="Calibri" panose="020F0502020204030204" pitchFamily="34" charset="0"/>
              <a:buChar char="—"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Connectors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6BAC2-4D77-736E-686D-3B9AF967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30ED1-FA57-932A-3250-EAEDFE2BA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C403A1-172E-5A74-715B-A441316EF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9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CAE9-34EC-E4DB-9E42-20B8169D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C60B-36FC-9B54-D943-EC623AFD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CC"/>
                </a:solidFill>
              </a:rPr>
              <a:t>A flowchart</a:t>
            </a:r>
          </a:p>
          <a:p>
            <a:pPr lvl="1" algn="just"/>
            <a:r>
              <a:rPr lang="en-US" dirty="0"/>
              <a:t>A graphical representation of an algorithm or of a portion of an algorithm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Flowcharts are drawn using certain special-purpose </a:t>
            </a:r>
            <a:r>
              <a:rPr lang="en-US" dirty="0">
                <a:solidFill>
                  <a:srgbClr val="0000CC"/>
                </a:solidFill>
              </a:rPr>
              <a:t>symbols</a:t>
            </a:r>
            <a:r>
              <a:rPr lang="en-US" dirty="0"/>
              <a:t> such as rectangles, diamonds, ovals, and small circles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Symbols are connected by arrows called </a:t>
            </a:r>
            <a:r>
              <a:rPr lang="en-US" dirty="0">
                <a:solidFill>
                  <a:srgbClr val="0000CC"/>
                </a:solidFill>
              </a:rPr>
              <a:t>flowlines</a:t>
            </a:r>
            <a:endParaRPr lang="en-US" sz="2000" dirty="0">
              <a:solidFill>
                <a:srgbClr val="0000CC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0F2CE-2C14-39EC-F73D-70CDD4AF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dirty="0" err="1"/>
              <a:t>SyncroCore</a:t>
            </a:r>
            <a:r>
              <a:rPr lang="en-US" dirty="0"/>
              <a:t>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22567-DC48-87C3-8B95-7184D57A0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FE59A-907F-709F-82AC-0743CC70C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FCD5-EAE9-D1D5-EF85-D3C4C12B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Charts - Symbols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7982-4C3A-9B47-DEE7-F2AA3D64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00CC"/>
                </a:solidFill>
              </a:rPr>
              <a:t>Oval symbol</a:t>
            </a:r>
          </a:p>
          <a:p>
            <a:pPr algn="just"/>
            <a:r>
              <a:rPr lang="en-US" dirty="0"/>
              <a:t>Terminator symbol</a:t>
            </a:r>
          </a:p>
          <a:p>
            <a:pPr lvl="1" algn="just"/>
            <a:r>
              <a:rPr lang="en-US" sz="2000" dirty="0"/>
              <a:t>Flowcharts express the start of a program and termination of the program using a terminator symbol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E00F2-893B-7854-CEC5-FCEA18C9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68D7C3-F019-EF82-84C2-180CC89F85A0}"/>
              </a:ext>
            </a:extLst>
          </p:cNvPr>
          <p:cNvSpPr/>
          <p:nvPr/>
        </p:nvSpPr>
        <p:spPr>
          <a:xfrm>
            <a:off x="2470735" y="389702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21F9D2-C801-77F5-D23C-CBE6F3172953}"/>
              </a:ext>
            </a:extLst>
          </p:cNvPr>
          <p:cNvSpPr/>
          <p:nvPr/>
        </p:nvSpPr>
        <p:spPr>
          <a:xfrm>
            <a:off x="2238375" y="54102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DEE2CC-B219-C991-3A26-2C5DCDEEFF9F}"/>
              </a:ext>
            </a:extLst>
          </p:cNvPr>
          <p:cNvSpPr/>
          <p:nvPr/>
        </p:nvSpPr>
        <p:spPr>
          <a:xfrm>
            <a:off x="5564981" y="54102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D4DC5-1859-BC88-D256-5FDD1B700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E5668-507A-14CE-3CCF-B49633B41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8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39A9-DAE0-28F9-405F-E83B6A84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Charts – Symbols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19C8-A0BA-7400-3C9C-6990CB64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Rectangle symbol </a:t>
            </a:r>
            <a:r>
              <a:rPr lang="en-US" dirty="0"/>
              <a:t>or </a:t>
            </a:r>
            <a:r>
              <a:rPr lang="en-US" dirty="0">
                <a:solidFill>
                  <a:srgbClr val="0000CC"/>
                </a:solidFill>
              </a:rPr>
              <a:t>action symbol</a:t>
            </a:r>
          </a:p>
          <a:p>
            <a:r>
              <a:rPr lang="en-US" dirty="0"/>
              <a:t>Processing Statement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A5332-8269-98B0-D15A-21FE29E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6F6B9-2FF5-D26B-4A6A-CF143AAE9788}"/>
              </a:ext>
            </a:extLst>
          </p:cNvPr>
          <p:cNvSpPr/>
          <p:nvPr/>
        </p:nvSpPr>
        <p:spPr>
          <a:xfrm>
            <a:off x="3200400" y="2930525"/>
            <a:ext cx="2895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7318B-4972-F0FB-C4A5-9D076AE8072A}"/>
              </a:ext>
            </a:extLst>
          </p:cNvPr>
          <p:cNvSpPr/>
          <p:nvPr/>
        </p:nvSpPr>
        <p:spPr>
          <a:xfrm>
            <a:off x="3357563" y="4757237"/>
            <a:ext cx="2895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a +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B7F5E-2BA6-0E6E-A7C4-FB985590D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E7A80-9457-C9B4-6E41-09841907B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8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91B4-5F0D-41F5-7576-4E8E6DAC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Charts – Symbols </a:t>
            </a:r>
            <a:r>
              <a:rPr lang="en-IN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1EDD-5D20-DE2F-F38D-3D9C64A5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CC"/>
                </a:solidFill>
              </a:rPr>
              <a:t>Predefined Process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69A2F-4058-292F-0A06-1EDD9FE0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B84B1DF0-2385-BF18-4E21-2055D9DAA3E9}"/>
              </a:ext>
            </a:extLst>
          </p:cNvPr>
          <p:cNvGrpSpPr/>
          <p:nvPr/>
        </p:nvGrpSpPr>
        <p:grpSpPr>
          <a:xfrm>
            <a:off x="2827421" y="2526110"/>
            <a:ext cx="2895600" cy="1067594"/>
            <a:chOff x="990600" y="3733800"/>
            <a:chExt cx="2895600" cy="10675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1DBE5D-85D0-8133-6510-344581BC9B94}"/>
                </a:ext>
              </a:extLst>
            </p:cNvPr>
            <p:cNvSpPr/>
            <p:nvPr/>
          </p:nvSpPr>
          <p:spPr>
            <a:xfrm>
              <a:off x="990600" y="3733800"/>
              <a:ext cx="28956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B1EB447-6979-6CD0-E779-42B99AA8C166}"/>
                </a:ext>
              </a:extLst>
            </p:cNvPr>
            <p:cNvCxnSpPr/>
            <p:nvPr/>
          </p:nvCxnSpPr>
          <p:spPr>
            <a:xfrm rot="5400000">
              <a:off x="914400" y="4267200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613F85-4329-7755-26A7-2491D414C0CF}"/>
                </a:ext>
              </a:extLst>
            </p:cNvPr>
            <p:cNvCxnSpPr/>
            <p:nvPr/>
          </p:nvCxnSpPr>
          <p:spPr>
            <a:xfrm rot="5400000">
              <a:off x="2972594" y="4266406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18">
            <a:extLst>
              <a:ext uri="{FF2B5EF4-FFF2-40B4-BE49-F238E27FC236}">
                <a16:creationId xmlns:a16="http://schemas.microsoft.com/office/drawing/2014/main" id="{8FAA46CC-DD3F-8A12-FE2F-3B492BD21B64}"/>
              </a:ext>
            </a:extLst>
          </p:cNvPr>
          <p:cNvGrpSpPr/>
          <p:nvPr/>
        </p:nvGrpSpPr>
        <p:grpSpPr>
          <a:xfrm>
            <a:off x="2827421" y="5244306"/>
            <a:ext cx="2895600" cy="1067594"/>
            <a:chOff x="990600" y="3733800"/>
            <a:chExt cx="2895600" cy="10675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9F029D-BF83-602B-4618-BAC1145E82C2}"/>
                </a:ext>
              </a:extLst>
            </p:cNvPr>
            <p:cNvSpPr/>
            <p:nvPr/>
          </p:nvSpPr>
          <p:spPr>
            <a:xfrm>
              <a:off x="990600" y="3733800"/>
              <a:ext cx="28956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power(10,num)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A58976-6933-DB3F-E0AD-CC11887CB087}"/>
                </a:ext>
              </a:extLst>
            </p:cNvPr>
            <p:cNvCxnSpPr/>
            <p:nvPr/>
          </p:nvCxnSpPr>
          <p:spPr>
            <a:xfrm rot="5400000">
              <a:off x="914400" y="4267200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A5D37B-6FA1-EB10-2986-CA8404654F5A}"/>
                </a:ext>
              </a:extLst>
            </p:cNvPr>
            <p:cNvCxnSpPr/>
            <p:nvPr/>
          </p:nvCxnSpPr>
          <p:spPr>
            <a:xfrm rot="5400000">
              <a:off x="2972594" y="4266406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EC2B4-A163-077B-4C01-3CBC2A6AB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BA90AE-5E37-C5D2-5C74-21293A80A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1BE2-F12D-A904-1509-31C321F4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Charts – Symbols </a:t>
            </a:r>
            <a:r>
              <a:rPr lang="en-IN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E6718-9AA8-E5BB-6B81-4C9E6713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BAAEDD3-F32D-4E0D-49D9-211ABB4879CE}"/>
              </a:ext>
            </a:extLst>
          </p:cNvPr>
          <p:cNvSpPr txBox="1">
            <a:spLocks/>
          </p:cNvSpPr>
          <p:nvPr/>
        </p:nvSpPr>
        <p:spPr>
          <a:xfrm>
            <a:off x="681037" y="1768642"/>
            <a:ext cx="1082992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CC"/>
                </a:solidFill>
              </a:rPr>
              <a:t>I/O statement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D5B6B7E-2550-3546-15C1-1ADA36096D24}"/>
              </a:ext>
            </a:extLst>
          </p:cNvPr>
          <p:cNvSpPr/>
          <p:nvPr/>
        </p:nvSpPr>
        <p:spPr>
          <a:xfrm>
            <a:off x="2338137" y="2538663"/>
            <a:ext cx="3200400" cy="6858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FFA16DC-2652-FBA1-302D-115FAC44CDEE}"/>
              </a:ext>
            </a:extLst>
          </p:cNvPr>
          <p:cNvSpPr/>
          <p:nvPr/>
        </p:nvSpPr>
        <p:spPr>
          <a:xfrm>
            <a:off x="2033337" y="4900863"/>
            <a:ext cx="3886200" cy="990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“Sum is”, 10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86D62B3-87E1-97F5-FF45-EF62E91C18E9}"/>
              </a:ext>
            </a:extLst>
          </p:cNvPr>
          <p:cNvSpPr/>
          <p:nvPr/>
        </p:nvSpPr>
        <p:spPr>
          <a:xfrm>
            <a:off x="6605337" y="4824663"/>
            <a:ext cx="3886200" cy="990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integer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DD82CE-84E2-04F5-A493-59D579B18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E90353-1433-AA84-EE7C-7BEF14F26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8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F1F5-71FD-BB41-C73D-F7870A54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Charts – Symbols </a:t>
            </a:r>
            <a:r>
              <a:rPr lang="en-IN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65BC-0E95-66FA-64F0-BA5F9D30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Connectors</a:t>
            </a:r>
          </a:p>
          <a:p>
            <a:pPr lvl="1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D544D-E6DC-D3E3-248E-07E3E5D1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C5904E-E490-2157-4685-5C8C32B557AF}"/>
              </a:ext>
            </a:extLst>
          </p:cNvPr>
          <p:cNvSpPr/>
          <p:nvPr/>
        </p:nvSpPr>
        <p:spPr>
          <a:xfrm>
            <a:off x="2490537" y="2454442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A82593-C179-BDCC-9E77-74BD816EAC3A}"/>
              </a:ext>
            </a:extLst>
          </p:cNvPr>
          <p:cNvSpPr/>
          <p:nvPr/>
        </p:nvSpPr>
        <p:spPr>
          <a:xfrm>
            <a:off x="2342899" y="4873792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3EB7B-CD9A-16BF-6CCB-FD87453F6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81661E-2BEC-93FF-40B0-A17DD9CD4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84F4-11D9-7B12-76C4-078C7386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Charts – Symbols </a:t>
            </a:r>
            <a:r>
              <a:rPr lang="en-IN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98F6-E131-B041-1A15-D669B087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CC"/>
                </a:solidFill>
              </a:rPr>
              <a:t>Diamond symbol </a:t>
            </a:r>
            <a:r>
              <a:rPr lang="en-US" dirty="0">
                <a:solidFill>
                  <a:srgbClr val="002060"/>
                </a:solidFill>
              </a:rPr>
              <a:t>or</a:t>
            </a:r>
            <a:r>
              <a:rPr lang="en-US" dirty="0">
                <a:solidFill>
                  <a:srgbClr val="0000CC"/>
                </a:solidFill>
              </a:rPr>
              <a:t> decision symbol – </a:t>
            </a:r>
            <a:r>
              <a:rPr lang="en-US" dirty="0"/>
              <a:t>indicates that a decision is to be made</a:t>
            </a:r>
          </a:p>
          <a:p>
            <a:pPr algn="just"/>
            <a:r>
              <a:rPr lang="en-US" dirty="0"/>
              <a:t>Contains  an expression, such as a condition, that can be either true or false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CE220-66F8-AD18-B80F-AA305451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591F8F2-0AE0-8FC3-A391-BEC13FB1893B}"/>
              </a:ext>
            </a:extLst>
          </p:cNvPr>
          <p:cNvSpPr/>
          <p:nvPr/>
        </p:nvSpPr>
        <p:spPr>
          <a:xfrm>
            <a:off x="3252536" y="3140076"/>
            <a:ext cx="1371600" cy="1143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06D7BA6-42FC-73A2-AFCE-35764BB52E06}"/>
              </a:ext>
            </a:extLst>
          </p:cNvPr>
          <p:cNvSpPr/>
          <p:nvPr/>
        </p:nvSpPr>
        <p:spPr>
          <a:xfrm>
            <a:off x="2514600" y="4953000"/>
            <a:ext cx="1600200" cy="1295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BE0F4-785B-5E61-A605-DAFA404551C0}"/>
              </a:ext>
            </a:extLst>
          </p:cNvPr>
          <p:cNvSpPr txBox="1"/>
          <p:nvPr/>
        </p:nvSpPr>
        <p:spPr>
          <a:xfrm>
            <a:off x="2895600" y="5334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a&gt;b?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1EA641-8F82-6002-4613-0BCA6767B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" y="6176963"/>
            <a:ext cx="739190" cy="624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D1DA8-77C1-2F1D-0460-50087A3D9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95" y="136525"/>
            <a:ext cx="3114925" cy="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375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Objectives</vt:lpstr>
      <vt:lpstr>Contents</vt:lpstr>
      <vt:lpstr>Flow Charts</vt:lpstr>
      <vt:lpstr>Flow Charts - Symbols</vt:lpstr>
      <vt:lpstr>Flow Charts – Symbols contd.</vt:lpstr>
      <vt:lpstr>Flow Charts – Symbols contd</vt:lpstr>
      <vt:lpstr>Flow Charts – Symbols contd</vt:lpstr>
      <vt:lpstr>Flow Charts – Symbols contd</vt:lpstr>
      <vt:lpstr>Flow Charts – Symbols contd</vt:lpstr>
      <vt:lpstr>Flow Charts - Example</vt:lpstr>
      <vt:lpstr>Flow Charts – Example 2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Kaif</dc:creator>
  <cp:lastModifiedBy>Mohammed Kaif</cp:lastModifiedBy>
  <cp:revision>1</cp:revision>
  <dcterms:created xsi:type="dcterms:W3CDTF">2025-02-14T14:02:11Z</dcterms:created>
  <dcterms:modified xsi:type="dcterms:W3CDTF">2025-02-14T14:08:39Z</dcterms:modified>
</cp:coreProperties>
</file>