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332" r:id="rId3"/>
    <p:sldId id="28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1" r:id="rId12"/>
    <p:sldId id="342" r:id="rId13"/>
    <p:sldId id="343" r:id="rId14"/>
    <p:sldId id="344" r:id="rId15"/>
    <p:sldId id="345" r:id="rId16"/>
    <p:sldId id="327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3/11/2025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3/11/2025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3/11/2025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3/11/2025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3/11/2025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3/11/2025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3/11/2025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028890"/>
            <a:ext cx="7162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CC"/>
                </a:solidFill>
                <a:latin typeface="Arial Black" panose="020B0A04020102020204" pitchFamily="34" charset="0"/>
                <a:cs typeface="Times New Roman" pitchFamily="18" charset="0"/>
              </a:rPr>
              <a:t>Sets </a:t>
            </a:r>
          </a:p>
          <a:p>
            <a:pPr algn="ctr"/>
            <a:endParaRPr lang="en-US" sz="14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064B7-2ED5-7D2C-EAA1-82F3DD174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74445"/>
            <a:ext cx="1046480" cy="883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4D3D5F-F0B5-8BD6-205B-FCC24E68B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53" y="-44576"/>
            <a:ext cx="3411847" cy="6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4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Elements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S=set(range(1,6))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1, 2, 3, 4, 5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S.</a:t>
            </a:r>
            <a:r>
              <a:rPr lang="en-US" dirty="0" err="1">
                <a:solidFill>
                  <a:srgbClr val="00B050"/>
                </a:solidFill>
              </a:rPr>
              <a:t>discard</a:t>
            </a:r>
            <a:r>
              <a:rPr lang="en-US" dirty="0">
                <a:solidFill>
                  <a:srgbClr val="C00000"/>
                </a:solidFill>
              </a:rPr>
              <a:t>(3)	</a:t>
            </a:r>
            <a:r>
              <a:rPr lang="en-US" dirty="0">
                <a:solidFill>
                  <a:srgbClr val="002060"/>
                </a:solidFill>
              </a:rPr>
              <a:t># deletes an element x from the set using </a:t>
            </a:r>
            <a:r>
              <a:rPr lang="en-US" dirty="0" err="1">
                <a:solidFill>
                  <a:srgbClr val="00B050"/>
                </a:solidFill>
              </a:rPr>
              <a:t>set.discard</a:t>
            </a:r>
            <a:r>
              <a:rPr lang="en-US" dirty="0">
                <a:solidFill>
                  <a:srgbClr val="00B050"/>
                </a:solidFill>
              </a:rPr>
              <a:t>(x); </a:t>
            </a:r>
            <a:r>
              <a:rPr lang="en-US" dirty="0">
                <a:solidFill>
                  <a:srgbClr val="002060"/>
                </a:solidFill>
              </a:rPr>
              <a:t>it does 				nothing if element is not found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1, 2, 4, 5 }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S.</a:t>
            </a:r>
            <a:r>
              <a:rPr lang="en-US" dirty="0" err="1">
                <a:solidFill>
                  <a:srgbClr val="00B050"/>
                </a:solidFill>
              </a:rPr>
              <a:t>clear</a:t>
            </a:r>
            <a:r>
              <a:rPr lang="en-US" dirty="0">
                <a:solidFill>
                  <a:srgbClr val="C00000"/>
                </a:solidFill>
              </a:rPr>
              <a:t>()	</a:t>
            </a:r>
            <a:r>
              <a:rPr lang="en-US" dirty="0">
                <a:solidFill>
                  <a:srgbClr val="002060"/>
                </a:solidFill>
              </a:rPr>
              <a:t># deletes all the elements in the set using </a:t>
            </a:r>
            <a:r>
              <a:rPr lang="en-US" dirty="0" err="1">
                <a:solidFill>
                  <a:srgbClr val="00B050"/>
                </a:solidFill>
              </a:rPr>
              <a:t>set.clear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set ()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0A01A4-6D7A-7D30-DA3D-ED408605E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74445"/>
            <a:ext cx="1046480" cy="8835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767F44-7FA5-8B02-1C45-E5E4E732D6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53" y="-44576"/>
            <a:ext cx="3411847" cy="6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0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Copying Sets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S1 = {1, 2}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S2 = S1		</a:t>
            </a:r>
            <a:r>
              <a:rPr lang="en-US" dirty="0">
                <a:solidFill>
                  <a:srgbClr val="002060"/>
                </a:solidFill>
              </a:rPr>
              <a:t># ‘=‘ operator copy a reference to a set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1, 2 }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&gt;&gt;&gt;S1.remove (1)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2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2 }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0252D4-3142-CB01-A5B9-711AD5AA3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4683"/>
            <a:ext cx="690879" cy="5833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082531-8F86-F308-1C7F-92539158D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-44576"/>
            <a:ext cx="2275840" cy="4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7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Copying Sets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S1 = {1, 2}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S2 = S1.</a:t>
            </a:r>
            <a:r>
              <a:rPr lang="en-US" dirty="0">
                <a:solidFill>
                  <a:srgbClr val="00B050"/>
                </a:solidFill>
              </a:rPr>
              <a:t>copy</a:t>
            </a:r>
            <a:r>
              <a:rPr lang="en-US" dirty="0">
                <a:solidFill>
                  <a:srgbClr val="C00000"/>
                </a:solidFill>
              </a:rPr>
              <a:t>()		</a:t>
            </a:r>
            <a:r>
              <a:rPr lang="en-US" dirty="0">
                <a:solidFill>
                  <a:srgbClr val="00206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set.copy</a:t>
            </a:r>
            <a:r>
              <a:rPr lang="en-US" dirty="0">
                <a:solidFill>
                  <a:srgbClr val="002060"/>
                </a:solidFill>
              </a:rPr>
              <a:t>() can be used to copy the elements of a set to 				another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1, 2 }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&gt;&gt;&gt;S1.remove (1)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2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1, 2 }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04F82C-C1CE-56FC-5257-B52DFF99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74445"/>
            <a:ext cx="1046480" cy="8835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452CF-1E29-A44A-4005-F3B87FEF03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-44576"/>
            <a:ext cx="2743200" cy="5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2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Set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098417"/>
              </p:ext>
            </p:extLst>
          </p:nvPr>
        </p:nvGraphicFramePr>
        <p:xfrm>
          <a:off x="609600" y="1417638"/>
          <a:ext cx="10972808" cy="463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5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0578">
                <a:tc>
                  <a:txBody>
                    <a:bodyPr/>
                    <a:lstStyle/>
                    <a:p>
                      <a:r>
                        <a:rPr lang="en-US" sz="24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Example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Function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Example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55">
                <a:tc>
                  <a:txBody>
                    <a:bodyPr/>
                    <a:lstStyle/>
                    <a:p>
                      <a:r>
                        <a:rPr lang="en-US" sz="2200" dirty="0"/>
                        <a:t>Union of</a:t>
                      </a:r>
                      <a:r>
                        <a:rPr lang="en-US" sz="2200" baseline="0" dirty="0"/>
                        <a:t> two sets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|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S1.union(S2)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2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 of two sets, it stores back the result into the original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|= S2</a:t>
                      </a:r>
                    </a:p>
                    <a:p>
                      <a:pPr marL="0" algn="l" defTabSz="914400" rtl="0" eaLnBrk="1" latinLnBrk="0" hangingPunct="1"/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S1.update(S2)</a:t>
                      </a:r>
                    </a:p>
                    <a:p>
                      <a:pPr marL="0" algn="l" defTabSz="914400" rtl="0" eaLnBrk="1" latinLnBrk="0" hangingPunct="1"/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Intersection of two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&amp;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intersection()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S1.intersection(S2)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7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Intersection of two sets (with assignment)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&amp;=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intersection_update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S1.intersection_ update(S2)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DF628F8-11A6-3768-37B5-AFD79D486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74445"/>
            <a:ext cx="1046480" cy="883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0D130D-6DF6-FC79-8E73-DBA7A023BE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20" y="-44576"/>
            <a:ext cx="2519680" cy="4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9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Set Operations contd.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612073"/>
              </p:ext>
            </p:extLst>
          </p:nvPr>
        </p:nvGraphicFramePr>
        <p:xfrm>
          <a:off x="609600" y="1417639"/>
          <a:ext cx="1122045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3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6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4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Example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Function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Example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/>
                        <a:t>Difference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S1 -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S1. difference(S2)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 (with assignment)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S1 -=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difference_update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S1.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difference_update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Symmetric difference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^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symmetric_difference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S1.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symmetric_difference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Symmetric difference (with assignment)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^ =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symmetric_difference_update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latinLnBrk="0" hangingPunct="1"/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S1. symmetric_ difference_ update (S2)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A3F3564-9427-FED5-9E7F-B2E8980DB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74445"/>
            <a:ext cx="1046480" cy="883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4986A-CE4D-9A0C-1A86-8FDE3FB5E7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20" y="-44576"/>
            <a:ext cx="2570480" cy="50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9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S1 = {1, 2}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S2 = {2, 3}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S1.</a:t>
            </a:r>
            <a:r>
              <a:rPr lang="en-US" dirty="0">
                <a:solidFill>
                  <a:srgbClr val="00B050"/>
                </a:solidFill>
              </a:rPr>
              <a:t>isdisjoint</a:t>
            </a:r>
            <a:r>
              <a:rPr lang="en-US" dirty="0">
                <a:solidFill>
                  <a:srgbClr val="C00000"/>
                </a:solidFill>
              </a:rPr>
              <a:t>(S2)		</a:t>
            </a:r>
            <a:r>
              <a:rPr lang="en-US" dirty="0">
                <a:solidFill>
                  <a:srgbClr val="002060"/>
                </a:solidFill>
              </a:rPr>
              <a:t># checks whether the two sets are disjoint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False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&gt;&gt;&gt;S3 = {1, 2, 3}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&gt;&gt;&gt;S1.</a:t>
            </a:r>
            <a:r>
              <a:rPr lang="en-US" dirty="0">
                <a:solidFill>
                  <a:srgbClr val="00B050"/>
                </a:solidFill>
              </a:rPr>
              <a:t>issubset</a:t>
            </a:r>
            <a:r>
              <a:rPr lang="en-US" dirty="0">
                <a:solidFill>
                  <a:srgbClr val="C00000"/>
                </a:solidFill>
              </a:rPr>
              <a:t>(S3)		</a:t>
            </a:r>
            <a:r>
              <a:rPr lang="en-US" dirty="0">
                <a:solidFill>
                  <a:srgbClr val="002060"/>
                </a:solidFill>
              </a:rPr>
              <a:t># checks whether a set is subset of another set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&gt;&gt;&gt;S1.</a:t>
            </a:r>
            <a:r>
              <a:rPr lang="en-US" dirty="0">
                <a:solidFill>
                  <a:srgbClr val="00B050"/>
                </a:solidFill>
              </a:rPr>
              <a:t>issuperset</a:t>
            </a:r>
            <a:r>
              <a:rPr lang="en-US" dirty="0">
                <a:solidFill>
                  <a:srgbClr val="C00000"/>
                </a:solidFill>
              </a:rPr>
              <a:t>(S3)	</a:t>
            </a:r>
            <a:r>
              <a:rPr lang="en-US" dirty="0">
                <a:solidFill>
                  <a:srgbClr val="002060"/>
                </a:solidFill>
              </a:rPr>
              <a:t># checks whether a set is superset of another set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False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DD233-42E6-7D4C-26DD-5425A4EFB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74445"/>
            <a:ext cx="1046480" cy="883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48C115-D95B-9FBF-65A9-965D46B1C1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53" y="-44576"/>
            <a:ext cx="3411847" cy="6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A set is an unordered collection of unique elements</a:t>
            </a:r>
          </a:p>
          <a:p>
            <a:r>
              <a:rPr lang="en-US" sz="2400" dirty="0"/>
              <a:t>Elements of a set cannot be directly accessed as they are unordered collections</a:t>
            </a:r>
          </a:p>
          <a:p>
            <a:r>
              <a:rPr lang="en-US" dirty="0"/>
              <a:t>The normal for loop is used to access the set elements</a:t>
            </a:r>
          </a:p>
          <a:p>
            <a:r>
              <a:rPr lang="en-US" dirty="0"/>
              <a:t>The in and not in operators are check for the existence of an element in a set</a:t>
            </a:r>
          </a:p>
          <a:p>
            <a:r>
              <a:rPr lang="en-US" dirty="0"/>
              <a:t>Elements can be added to a set and </a:t>
            </a:r>
            <a:r>
              <a:rPr lang="en-US"/>
              <a:t>deleted from a set</a:t>
            </a:r>
          </a:p>
          <a:p>
            <a:r>
              <a:rPr lang="en-US" dirty="0"/>
              <a:t>The union(), intersection(), difference() and </a:t>
            </a:r>
            <a:r>
              <a:rPr lang="en-US" dirty="0" err="1"/>
              <a:t>symmetric_difference</a:t>
            </a:r>
            <a:r>
              <a:rPr lang="en-US" dirty="0"/>
              <a:t> perform basic set operations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C78C9-643F-6CF5-11C0-98C0EF85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74445"/>
            <a:ext cx="1046480" cy="883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5D543-A9D0-5D65-A36C-FBFCC46ADB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53" y="-44576"/>
            <a:ext cx="3411847" cy="6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0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Creating Sets</a:t>
            </a:r>
          </a:p>
          <a:p>
            <a:r>
              <a:rPr lang="en-US" dirty="0"/>
              <a:t>Adding elements to a set</a:t>
            </a:r>
          </a:p>
          <a:p>
            <a:r>
              <a:rPr lang="en-US" dirty="0"/>
              <a:t>Deleting elements from a set</a:t>
            </a:r>
          </a:p>
          <a:p>
            <a:r>
              <a:rPr lang="en-US" sz="2400" dirty="0"/>
              <a:t>Set operations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96323-BE18-3E76-87F6-6F5CD73D6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74445"/>
            <a:ext cx="1046480" cy="883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A89491-65DF-0692-E872-128D80803E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53" y="-44576"/>
            <a:ext cx="3411847" cy="6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 set is an unordered collection of unique elements</a:t>
            </a:r>
          </a:p>
          <a:p>
            <a:pPr lvl="1"/>
            <a:r>
              <a:rPr lang="en-US" i="1" dirty="0"/>
              <a:t>Unordered</a:t>
            </a:r>
            <a:r>
              <a:rPr lang="en-US" dirty="0"/>
              <a:t> means that elements in a set do not have an index by which they can be addressed</a:t>
            </a:r>
          </a:p>
          <a:p>
            <a:pPr lvl="1"/>
            <a:r>
              <a:rPr lang="en-US" i="1" dirty="0"/>
              <a:t>Unique</a:t>
            </a:r>
            <a:r>
              <a:rPr lang="en-US" dirty="0"/>
              <a:t> means that duplicates are not tolerated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5" y="4029075"/>
            <a:ext cx="8311119" cy="13287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88F01B-B2AB-FF38-0112-C52BDB795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74445"/>
            <a:ext cx="1046480" cy="8835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9719AD-33F3-D466-E4AD-D58315C0E3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53" y="-44576"/>
            <a:ext cx="3411847" cy="6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Creating Sets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{}</a:t>
            </a:r>
            <a:r>
              <a:rPr lang="en-US" dirty="0"/>
              <a:t> is used to implicitly define sets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&gt;&gt;&gt;A = {1, 2, 3}	</a:t>
            </a:r>
            <a:r>
              <a:rPr lang="en-US" dirty="0">
                <a:solidFill>
                  <a:srgbClr val="002060"/>
                </a:solidFill>
              </a:rPr>
              <a:t># A is a set of three 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{1,2,3}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&gt;&gt;&gt;A = {1, 2, 3,1}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{1,2,3}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set() </a:t>
            </a:r>
            <a:r>
              <a:rPr lang="en-US" dirty="0"/>
              <a:t>function is used to create a set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S=set(range(1,6))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{1,2,3,4,5}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072EE-B48B-4B83-4BD2-B5C1A50AD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74445"/>
            <a:ext cx="1046480" cy="8835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AE0A55-08EE-1B48-F064-77515A8EA1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53" y="-44576"/>
            <a:ext cx="3411847" cy="6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2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Set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function is used to count the number of elements in a set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S=set(range(1,6))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{1,2,3,4,5}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len</a:t>
            </a:r>
            <a:r>
              <a:rPr lang="en-US" dirty="0">
                <a:solidFill>
                  <a:srgbClr val="C00000"/>
                </a:solidFill>
              </a:rPr>
              <a:t>(S)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5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S=set()		</a:t>
            </a:r>
            <a:r>
              <a:rPr lang="en-US" dirty="0">
                <a:solidFill>
                  <a:srgbClr val="002060"/>
                </a:solidFill>
              </a:rPr>
              <a:t># empty set denoted by set()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set()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len</a:t>
            </a:r>
            <a:r>
              <a:rPr lang="en-US" dirty="0">
                <a:solidFill>
                  <a:srgbClr val="C00000"/>
                </a:solidFill>
              </a:rPr>
              <a:t>(S)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0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C4B1E-CF69-9BBA-9D0C-2AB17955C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74445"/>
            <a:ext cx="1046480" cy="8835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F63A20-BF3D-28D5-E426-7C848D3E6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53" y="-44576"/>
            <a:ext cx="3411847" cy="6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Set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normal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loop is used to access the set elements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S=set(range(1,6))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for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in S: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3                                                                                                                              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4                                                                                                                              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5 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9C30FD-9D72-9F07-4319-6F98A8B79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74445"/>
            <a:ext cx="1046480" cy="8835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806384-CBED-091F-F791-B15C333BE7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53" y="-44576"/>
            <a:ext cx="3411847" cy="6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8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Elements in a List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not in </a:t>
            </a:r>
            <a:r>
              <a:rPr lang="en-US" dirty="0"/>
              <a:t>operators are used to check for the existence of an element within a set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S=set(range(1,6))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2 in 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9 in 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False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9 not in 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296D51-8795-68B3-286F-D79D6DCDE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74445"/>
            <a:ext cx="1046480" cy="8835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31861D-7938-F06D-377E-5CA62208C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511" y="-44576"/>
            <a:ext cx="3103489" cy="6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S=set(range(1,6))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1, 2, 3, 4, 5 }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S.</a:t>
            </a:r>
            <a:r>
              <a:rPr lang="en-US" dirty="0" err="1">
                <a:solidFill>
                  <a:srgbClr val="00B050"/>
                </a:solidFill>
              </a:rPr>
              <a:t>add</a:t>
            </a:r>
            <a:r>
              <a:rPr lang="en-US" dirty="0">
                <a:solidFill>
                  <a:srgbClr val="C00000"/>
                </a:solidFill>
              </a:rPr>
              <a:t>(6)	</a:t>
            </a:r>
            <a:r>
              <a:rPr lang="en-US" dirty="0">
                <a:solidFill>
                  <a:srgbClr val="002060"/>
                </a:solidFill>
              </a:rPr>
              <a:t># adding individual element to a set using </a:t>
            </a:r>
            <a:r>
              <a:rPr lang="en-US" dirty="0" err="1">
                <a:solidFill>
                  <a:srgbClr val="00B050"/>
                </a:solidFill>
              </a:rPr>
              <a:t>set.add</a:t>
            </a:r>
            <a:r>
              <a:rPr lang="en-US" dirty="0">
                <a:solidFill>
                  <a:srgbClr val="00B050"/>
                </a:solidFill>
              </a:rPr>
              <a:t>(x)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1, 2, 3,4 ,5 ,6 }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&gt;&gt;&gt;S1={ 6, 7, 8, 9 }	</a:t>
            </a:r>
            <a:r>
              <a:rPr lang="en-US" dirty="0">
                <a:solidFill>
                  <a:srgbClr val="002060"/>
                </a:solidFill>
              </a:rPr>
              <a:t># adding set of elements to a set using </a:t>
            </a:r>
            <a:r>
              <a:rPr lang="en-US" dirty="0" err="1">
                <a:solidFill>
                  <a:srgbClr val="00B050"/>
                </a:solidFill>
              </a:rPr>
              <a:t>set.update</a:t>
            </a:r>
            <a:r>
              <a:rPr lang="en-US" dirty="0">
                <a:solidFill>
                  <a:srgbClr val="00B050"/>
                </a:solidFill>
              </a:rPr>
              <a:t>(x)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 err="1">
                <a:solidFill>
                  <a:srgbClr val="C00000"/>
                </a:solidFill>
              </a:rPr>
              <a:t>S.</a:t>
            </a:r>
            <a:r>
              <a:rPr lang="en-US" dirty="0" err="1">
                <a:solidFill>
                  <a:srgbClr val="00B050"/>
                </a:solidFill>
              </a:rPr>
              <a:t>update</a:t>
            </a:r>
            <a:r>
              <a:rPr lang="en-US" dirty="0">
                <a:solidFill>
                  <a:srgbClr val="C00000"/>
                </a:solidFill>
              </a:rPr>
              <a:t>(S1)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1, 2, 3, 4, 5, 6, 7, 8, 9 }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4FE8FD-378D-05D6-5D16-4C6892A5B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74445"/>
            <a:ext cx="1046480" cy="8835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5E697D-4086-315A-6995-AA293C40FE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53" y="-44576"/>
            <a:ext cx="3411847" cy="6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S=set(range(1,6))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1, 2, 3, 4, 5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S.</a:t>
            </a:r>
            <a:r>
              <a:rPr lang="en-US" dirty="0" err="1">
                <a:solidFill>
                  <a:srgbClr val="00B050"/>
                </a:solidFill>
              </a:rPr>
              <a:t>pop</a:t>
            </a:r>
            <a:r>
              <a:rPr lang="en-US" dirty="0">
                <a:solidFill>
                  <a:srgbClr val="C00000"/>
                </a:solidFill>
              </a:rPr>
              <a:t>()		</a:t>
            </a:r>
            <a:r>
              <a:rPr lang="en-US" dirty="0">
                <a:solidFill>
                  <a:srgbClr val="002060"/>
                </a:solidFill>
              </a:rPr>
              <a:t># deletes an element from the set using </a:t>
            </a:r>
            <a:r>
              <a:rPr lang="en-US" dirty="0" err="1">
                <a:solidFill>
                  <a:srgbClr val="00B050"/>
                </a:solidFill>
              </a:rPr>
              <a:t>set.pop</a:t>
            </a:r>
            <a:r>
              <a:rPr lang="en-US" dirty="0">
                <a:solidFill>
                  <a:srgbClr val="00B050"/>
                </a:solidFill>
              </a:rPr>
              <a:t>() </a:t>
            </a:r>
            <a:r>
              <a:rPr lang="en-US" dirty="0">
                <a:solidFill>
                  <a:srgbClr val="002060"/>
                </a:solidFill>
              </a:rPr>
              <a:t>and return the 			element deleted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2, 3, 4, 5 }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S.</a:t>
            </a:r>
            <a:r>
              <a:rPr lang="en-US" dirty="0" err="1">
                <a:solidFill>
                  <a:srgbClr val="00B050"/>
                </a:solidFill>
              </a:rPr>
              <a:t>remove</a:t>
            </a:r>
            <a:r>
              <a:rPr lang="en-US" dirty="0">
                <a:solidFill>
                  <a:srgbClr val="C00000"/>
                </a:solidFill>
              </a:rPr>
              <a:t>(3)	</a:t>
            </a:r>
            <a:r>
              <a:rPr lang="en-US" dirty="0">
                <a:solidFill>
                  <a:srgbClr val="002060"/>
                </a:solidFill>
              </a:rPr>
              <a:t># deletes an element x from the set using </a:t>
            </a:r>
            <a:r>
              <a:rPr lang="en-US" dirty="0" err="1">
                <a:solidFill>
                  <a:srgbClr val="00B050"/>
                </a:solidFill>
              </a:rPr>
              <a:t>set.remove</a:t>
            </a:r>
            <a:r>
              <a:rPr lang="en-US" dirty="0">
                <a:solidFill>
                  <a:srgbClr val="00B050"/>
                </a:solidFill>
              </a:rPr>
              <a:t>(x); </a:t>
            </a:r>
            <a:r>
              <a:rPr lang="en-US" dirty="0">
                <a:solidFill>
                  <a:srgbClr val="002060"/>
                </a:solidFill>
              </a:rPr>
              <a:t>generates a 			</a:t>
            </a:r>
            <a:r>
              <a:rPr lang="en-US" dirty="0" err="1">
                <a:solidFill>
                  <a:srgbClr val="002060"/>
                </a:solidFill>
              </a:rPr>
              <a:t>keyError</a:t>
            </a:r>
            <a:r>
              <a:rPr lang="en-US" dirty="0">
                <a:solidFill>
                  <a:srgbClr val="002060"/>
                </a:solidFill>
              </a:rPr>
              <a:t> if element is not found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2, 4, 5 }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3E2C53-FD23-984F-62BC-7BA57EC3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74445"/>
            <a:ext cx="1046480" cy="8835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D72975-F83C-57A2-778C-DAF0D0A8AC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53" y="-44576"/>
            <a:ext cx="3411847" cy="6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3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1052</Words>
  <Application>Microsoft Office PowerPoint</Application>
  <PresentationFormat>Widescreen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Topics</vt:lpstr>
      <vt:lpstr>Sets </vt:lpstr>
      <vt:lpstr>Defining and Creating Sets </vt:lpstr>
      <vt:lpstr>Counting Set Elements</vt:lpstr>
      <vt:lpstr>Iterating Through Set Elements</vt:lpstr>
      <vt:lpstr>Searching Elements in a List</vt:lpstr>
      <vt:lpstr>Adding Elements</vt:lpstr>
      <vt:lpstr>Deleting Elements</vt:lpstr>
      <vt:lpstr>Deleting Elements contd.</vt:lpstr>
      <vt:lpstr>Assigning and Copying Sets</vt:lpstr>
      <vt:lpstr>Assigning and Copying Sets contd.</vt:lpstr>
      <vt:lpstr>Fundamental Set Operations</vt:lpstr>
      <vt:lpstr>Fundamental Set Operations contd.</vt:lpstr>
      <vt:lpstr>Boolean Methods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Mohammed Kaif</cp:lastModifiedBy>
  <cp:revision>143</cp:revision>
  <dcterms:created xsi:type="dcterms:W3CDTF">2015-10-21T06:04:19Z</dcterms:created>
  <dcterms:modified xsi:type="dcterms:W3CDTF">2025-03-11T05:35:49Z</dcterms:modified>
</cp:coreProperties>
</file>