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38E2-3443-DDE3-16C6-C94BA1268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13EEEF-4F1C-0AFD-23EF-0101CEA59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4F2541-5F4A-61DB-9CD4-25562F2FDCC7}"/>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5" name="Footer Placeholder 4">
            <a:extLst>
              <a:ext uri="{FF2B5EF4-FFF2-40B4-BE49-F238E27FC236}">
                <a16:creationId xmlns:a16="http://schemas.microsoft.com/office/drawing/2014/main" id="{3B7CB68B-9F1A-C6C3-F531-0CE41150E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A1E6A-B532-B158-8A8F-F2F14FFAF77A}"/>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233157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436D-F9C7-47F1-4BAE-EC1E4EF565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2A5CF-5FF7-A2CB-4BF2-37BCCF2AC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E5347-88DF-2799-B3D8-D42F7A798DE7}"/>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5" name="Footer Placeholder 4">
            <a:extLst>
              <a:ext uri="{FF2B5EF4-FFF2-40B4-BE49-F238E27FC236}">
                <a16:creationId xmlns:a16="http://schemas.microsoft.com/office/drawing/2014/main" id="{F0823452-6F41-A67C-0FD0-96C67DDE0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1618F-D387-2D92-66F3-67AF0289EF39}"/>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378066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0A8603-D252-5711-5726-160C36ED7A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3C358-1161-3195-42EA-865F4FD89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B4079-D4C1-0076-EE5A-428B9416571F}"/>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5" name="Footer Placeholder 4">
            <a:extLst>
              <a:ext uri="{FF2B5EF4-FFF2-40B4-BE49-F238E27FC236}">
                <a16:creationId xmlns:a16="http://schemas.microsoft.com/office/drawing/2014/main" id="{04E9FE07-112A-0668-E940-6DE593E9C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B5CAB-B6C5-C80E-A03A-8F56D97DD9EC}"/>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7685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9256-A737-4274-0DAE-4540E42685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2F1479-94F5-3290-D687-164EE94A0E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28BFF-6513-00DF-3B5B-B56F8E1D0CF3}"/>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5" name="Footer Placeholder 4">
            <a:extLst>
              <a:ext uri="{FF2B5EF4-FFF2-40B4-BE49-F238E27FC236}">
                <a16:creationId xmlns:a16="http://schemas.microsoft.com/office/drawing/2014/main" id="{B9199288-A67D-CCFF-F9C1-75B61B955D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25DE6-E80E-8379-7148-9E236595B16B}"/>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339069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76BD-CAD4-5233-3FFF-563494D12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7F8249-F0A0-F92A-0772-22CE270DC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A0C686-2EB4-BA47-BDF2-5C8E241637E3}"/>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5" name="Footer Placeholder 4">
            <a:extLst>
              <a:ext uri="{FF2B5EF4-FFF2-40B4-BE49-F238E27FC236}">
                <a16:creationId xmlns:a16="http://schemas.microsoft.com/office/drawing/2014/main" id="{9FA30C42-6C6A-60EF-52AC-1A8BAF61A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02D91-D98A-5F3C-2A86-E02FBEFA922E}"/>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177387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81E7-2FB3-0EFF-C501-F3F52BBD0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B37B7-20CF-8BB2-2ACB-522B1D017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102E97-55C4-5C6E-4783-6161F2CA1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43D188-6067-2C49-0CB0-F9F06C0DB744}"/>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6" name="Footer Placeholder 5">
            <a:extLst>
              <a:ext uri="{FF2B5EF4-FFF2-40B4-BE49-F238E27FC236}">
                <a16:creationId xmlns:a16="http://schemas.microsoft.com/office/drawing/2014/main" id="{50AC3F0C-9B61-BA74-FBEC-07EECBAC8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3088E1-45B5-A599-8856-2880822A5427}"/>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410575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30B6-82E2-1CBF-E44B-AF0B6089B9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70BFFC-CE10-D0FA-62FC-9CE38FAD3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A3353D-E0C6-3266-79E3-1D49FF9671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704424-DE68-4EA8-CF65-00D2336DB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E7191-0ECF-19C9-F3AC-D867CE7B0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548ABD-9F5E-4785-47C5-33C805DF4E2F}"/>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8" name="Footer Placeholder 7">
            <a:extLst>
              <a:ext uri="{FF2B5EF4-FFF2-40B4-BE49-F238E27FC236}">
                <a16:creationId xmlns:a16="http://schemas.microsoft.com/office/drawing/2014/main" id="{0C8FA3BF-DDAF-2CA2-A1BB-4A90367A07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1D3C1A-6DF2-EB0A-BDCD-3B3324284F4C}"/>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157860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477-E722-7B4F-5A4C-30F1C8C446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EDB548-5F9D-757B-7F9C-7CF08BE2798E}"/>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4" name="Footer Placeholder 3">
            <a:extLst>
              <a:ext uri="{FF2B5EF4-FFF2-40B4-BE49-F238E27FC236}">
                <a16:creationId xmlns:a16="http://schemas.microsoft.com/office/drawing/2014/main" id="{A91D79D0-B0BB-3CE6-C67E-94C7B58B37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03F0F3-EF4A-BC34-5BCF-91FDE977A070}"/>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412790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768DD-EB57-6853-D611-AA223C616F25}"/>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3" name="Footer Placeholder 2">
            <a:extLst>
              <a:ext uri="{FF2B5EF4-FFF2-40B4-BE49-F238E27FC236}">
                <a16:creationId xmlns:a16="http://schemas.microsoft.com/office/drawing/2014/main" id="{A7958C82-1E1B-2CB8-AC29-0655B4FE4F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B24922-4FED-5B07-3451-5120B1D19CF9}"/>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33553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CD55-2825-F2A1-546D-0310DFF4CE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5D5DA6-61E4-FCD4-C46E-4DC004E73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5B2E55-CD04-BD88-ACD5-AED57513A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DDDE9-1487-DD70-4B45-362F38910133}"/>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6" name="Footer Placeholder 5">
            <a:extLst>
              <a:ext uri="{FF2B5EF4-FFF2-40B4-BE49-F238E27FC236}">
                <a16:creationId xmlns:a16="http://schemas.microsoft.com/office/drawing/2014/main" id="{9FC97CA8-0A13-8ACE-9377-EC45F8D8B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D01EA6-D525-B05C-8751-07228B83AE87}"/>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65460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E900-5D0F-A011-04AC-0B6E88545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184F3C-EEB8-3E7C-5EEE-418E3E701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BF19B8-7953-F1B3-D578-481F64370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B7BBB-278F-72E4-C90C-4010E2024B8B}"/>
              </a:ext>
            </a:extLst>
          </p:cNvPr>
          <p:cNvSpPr>
            <a:spLocks noGrp="1"/>
          </p:cNvSpPr>
          <p:nvPr>
            <p:ph type="dt" sz="half" idx="10"/>
          </p:nvPr>
        </p:nvSpPr>
        <p:spPr/>
        <p:txBody>
          <a:bodyPr/>
          <a:lstStyle/>
          <a:p>
            <a:fld id="{C157529F-3C1F-4366-93D8-748C5C46577B}" type="datetimeFigureOut">
              <a:rPr lang="en-IN" smtClean="0"/>
              <a:t>02-07-2024</a:t>
            </a:fld>
            <a:endParaRPr lang="en-IN"/>
          </a:p>
        </p:txBody>
      </p:sp>
      <p:sp>
        <p:nvSpPr>
          <p:cNvPr id="6" name="Footer Placeholder 5">
            <a:extLst>
              <a:ext uri="{FF2B5EF4-FFF2-40B4-BE49-F238E27FC236}">
                <a16:creationId xmlns:a16="http://schemas.microsoft.com/office/drawing/2014/main" id="{D3E97621-6D0B-D6F7-C8CD-F307CC49D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1195E-B69B-CD8F-4987-5A4C875625C3}"/>
              </a:ext>
            </a:extLst>
          </p:cNvPr>
          <p:cNvSpPr>
            <a:spLocks noGrp="1"/>
          </p:cNvSpPr>
          <p:nvPr>
            <p:ph type="sldNum" sz="quarter" idx="12"/>
          </p:nvPr>
        </p:nvSpPr>
        <p:spPr/>
        <p:txBody>
          <a:bodyPr/>
          <a:lstStyle/>
          <a:p>
            <a:fld id="{3570554F-123B-4BE1-B867-EF9FA596E7DA}" type="slidenum">
              <a:rPr lang="en-IN" smtClean="0"/>
              <a:t>‹#›</a:t>
            </a:fld>
            <a:endParaRPr lang="en-IN"/>
          </a:p>
        </p:txBody>
      </p:sp>
    </p:spTree>
    <p:extLst>
      <p:ext uri="{BB962C8B-B14F-4D97-AF65-F5344CB8AC3E}">
        <p14:creationId xmlns:p14="http://schemas.microsoft.com/office/powerpoint/2010/main" val="54973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A6B1B-7A57-B33D-C327-9F6C614E4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5C73FC-64AA-4ACD-6AE4-E2E4B0759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40A3C-8165-7ECE-3B7F-5037644CA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7529F-3C1F-4366-93D8-748C5C46577B}" type="datetimeFigureOut">
              <a:rPr lang="en-IN" smtClean="0"/>
              <a:t>02-07-2024</a:t>
            </a:fld>
            <a:endParaRPr lang="en-IN"/>
          </a:p>
        </p:txBody>
      </p:sp>
      <p:sp>
        <p:nvSpPr>
          <p:cNvPr id="5" name="Footer Placeholder 4">
            <a:extLst>
              <a:ext uri="{FF2B5EF4-FFF2-40B4-BE49-F238E27FC236}">
                <a16:creationId xmlns:a16="http://schemas.microsoft.com/office/drawing/2014/main" id="{D8CD195A-77B0-4088-60A9-2A6BF5A04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01D5F2-3B17-D23F-64F6-086C47FDE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0554F-123B-4BE1-B867-EF9FA596E7DA}" type="slidenum">
              <a:rPr lang="en-IN" smtClean="0"/>
              <a:t>‹#›</a:t>
            </a:fld>
            <a:endParaRPr lang="en-IN"/>
          </a:p>
        </p:txBody>
      </p:sp>
    </p:spTree>
    <p:extLst>
      <p:ext uri="{BB962C8B-B14F-4D97-AF65-F5344CB8AC3E}">
        <p14:creationId xmlns:p14="http://schemas.microsoft.com/office/powerpoint/2010/main" val="371725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E1C4-A33C-CAF1-0D1B-F654CE7F2690}"/>
              </a:ext>
            </a:extLst>
          </p:cNvPr>
          <p:cNvSpPr>
            <a:spLocks noGrp="1"/>
          </p:cNvSpPr>
          <p:nvPr>
            <p:ph type="ctrTitle"/>
          </p:nvPr>
        </p:nvSpPr>
        <p:spPr/>
        <p:txBody>
          <a:bodyPr/>
          <a:lstStyle/>
          <a:p>
            <a:r>
              <a:rPr lang="en-IN" dirty="0"/>
              <a:t>Chapter 21</a:t>
            </a:r>
            <a:br>
              <a:rPr lang="en-IN" dirty="0"/>
            </a:br>
            <a:r>
              <a:rPr lang="en-IN" sz="6000" b="0" i="0" u="none" strike="noStrike" baseline="0" dirty="0">
                <a:solidFill>
                  <a:srgbClr val="FF0000"/>
                </a:solidFill>
                <a:latin typeface="MetaMediumLF-Roman"/>
              </a:rPr>
              <a:t>Software quality metrics</a:t>
            </a:r>
            <a:endParaRPr lang="en-IN" dirty="0">
              <a:solidFill>
                <a:srgbClr val="FF0000"/>
              </a:solidFill>
            </a:endParaRPr>
          </a:p>
        </p:txBody>
      </p:sp>
      <p:sp>
        <p:nvSpPr>
          <p:cNvPr id="3" name="Subtitle 2">
            <a:extLst>
              <a:ext uri="{FF2B5EF4-FFF2-40B4-BE49-F238E27FC236}">
                <a16:creationId xmlns:a16="http://schemas.microsoft.com/office/drawing/2014/main" id="{00E19803-CBD5-3297-D956-CE3D54428796}"/>
              </a:ext>
            </a:extLst>
          </p:cNvPr>
          <p:cNvSpPr>
            <a:spLocks noGrp="1"/>
          </p:cNvSpPr>
          <p:nvPr>
            <p:ph type="subTitle" idx="1"/>
          </p:nvPr>
        </p:nvSpPr>
        <p:spPr/>
        <p:txBody>
          <a:bodyPr/>
          <a:lstStyle/>
          <a:p>
            <a:r>
              <a:rPr kumimoji="0" lang="en-IN" sz="6000" b="0" i="0" u="none" strike="noStrike" kern="1200" cap="none" spc="0" normalizeH="0" baseline="0" noProof="0" dirty="0">
                <a:ln>
                  <a:noFill/>
                </a:ln>
                <a:solidFill>
                  <a:srgbClr val="0070C0"/>
                </a:solidFill>
                <a:effectLst/>
                <a:uLnTx/>
                <a:uFillTx/>
                <a:latin typeface="MetaNormalLF-Roman"/>
                <a:ea typeface="+mj-ea"/>
                <a:cs typeface="+mj-cs"/>
              </a:rPr>
              <a:t>Product metrics</a:t>
            </a:r>
            <a:endParaRPr lang="en-IN" dirty="0">
              <a:solidFill>
                <a:srgbClr val="0070C0"/>
              </a:solidFill>
            </a:endParaRPr>
          </a:p>
        </p:txBody>
      </p:sp>
    </p:spTree>
    <p:extLst>
      <p:ext uri="{BB962C8B-B14F-4D97-AF65-F5344CB8AC3E}">
        <p14:creationId xmlns:p14="http://schemas.microsoft.com/office/powerpoint/2010/main" val="318554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D42741-3DC7-866F-FF3D-683C4FD247CA}"/>
              </a:ext>
            </a:extLst>
          </p:cNvPr>
          <p:cNvPicPr>
            <a:picLocks noChangeAspect="1"/>
          </p:cNvPicPr>
          <p:nvPr/>
        </p:nvPicPr>
        <p:blipFill>
          <a:blip r:embed="rId2"/>
          <a:stretch>
            <a:fillRect/>
          </a:stretch>
        </p:blipFill>
        <p:spPr>
          <a:xfrm>
            <a:off x="1016000" y="1168400"/>
            <a:ext cx="9020053" cy="3979333"/>
          </a:xfrm>
          <a:prstGeom prst="rect">
            <a:avLst/>
          </a:prstGeom>
        </p:spPr>
      </p:pic>
    </p:spTree>
    <p:extLst>
      <p:ext uri="{BB962C8B-B14F-4D97-AF65-F5344CB8AC3E}">
        <p14:creationId xmlns:p14="http://schemas.microsoft.com/office/powerpoint/2010/main" val="387712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3984CD-7029-ED8B-A8BD-D0E184C3D370}"/>
              </a:ext>
            </a:extLst>
          </p:cNvPr>
          <p:cNvPicPr>
            <a:picLocks noGrp="1" noChangeAspect="1"/>
          </p:cNvPicPr>
          <p:nvPr>
            <p:ph idx="1"/>
          </p:nvPr>
        </p:nvPicPr>
        <p:blipFill>
          <a:blip r:embed="rId2"/>
          <a:stretch>
            <a:fillRect/>
          </a:stretch>
        </p:blipFill>
        <p:spPr>
          <a:xfrm>
            <a:off x="1312333" y="872067"/>
            <a:ext cx="7614589" cy="5304896"/>
          </a:xfrm>
        </p:spPr>
      </p:pic>
    </p:spTree>
    <p:extLst>
      <p:ext uri="{BB962C8B-B14F-4D97-AF65-F5344CB8AC3E}">
        <p14:creationId xmlns:p14="http://schemas.microsoft.com/office/powerpoint/2010/main" val="292339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FAB1AC-BEA2-98FD-922B-64F51F7C59AB}"/>
              </a:ext>
            </a:extLst>
          </p:cNvPr>
          <p:cNvPicPr>
            <a:picLocks noGrp="1" noChangeAspect="1"/>
          </p:cNvPicPr>
          <p:nvPr>
            <p:ph idx="1"/>
          </p:nvPr>
        </p:nvPicPr>
        <p:blipFill>
          <a:blip r:embed="rId2"/>
          <a:stretch>
            <a:fillRect/>
          </a:stretch>
        </p:blipFill>
        <p:spPr>
          <a:xfrm>
            <a:off x="1253067" y="609600"/>
            <a:ext cx="8836159" cy="4930328"/>
          </a:xfrm>
        </p:spPr>
      </p:pic>
    </p:spTree>
    <p:extLst>
      <p:ext uri="{BB962C8B-B14F-4D97-AF65-F5344CB8AC3E}">
        <p14:creationId xmlns:p14="http://schemas.microsoft.com/office/powerpoint/2010/main" val="350715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FDF64-215B-2D9F-3D49-41DDF50DEE78}"/>
              </a:ext>
            </a:extLst>
          </p:cNvPr>
          <p:cNvSpPr>
            <a:spLocks noGrp="1"/>
          </p:cNvSpPr>
          <p:nvPr>
            <p:ph idx="1"/>
          </p:nvPr>
        </p:nvSpPr>
        <p:spPr/>
        <p:txBody>
          <a:bodyPr/>
          <a:lstStyle/>
          <a:p>
            <a:pPr marL="0" indent="0" algn="l">
              <a:buNone/>
            </a:pPr>
            <a:r>
              <a:rPr lang="en-US" sz="1800" b="0" i="0" u="none" strike="noStrike" baseline="0" dirty="0">
                <a:latin typeface="Sabon-Roman"/>
              </a:rPr>
              <a:t>Product metrics refer to the software system’s operational phase – </a:t>
            </a:r>
            <a:r>
              <a:rPr lang="en-US" sz="1800" b="0" i="0" u="none" strike="noStrike" baseline="0">
                <a:latin typeface="Sabon-Roman"/>
              </a:rPr>
              <a:t>years of regular </a:t>
            </a:r>
            <a:r>
              <a:rPr lang="en-US" sz="1800" b="0" i="0" u="none" strike="noStrike" baseline="0" dirty="0">
                <a:latin typeface="Sabon-Roman"/>
              </a:rPr>
              <a:t>use of the software system by customers, whether “internal</a:t>
            </a:r>
            <a:r>
              <a:rPr lang="en-US" sz="1800" b="0" i="0" u="none" strike="noStrike" baseline="0">
                <a:latin typeface="Sabon-Roman"/>
              </a:rPr>
              <a:t>” or </a:t>
            </a:r>
            <a:r>
              <a:rPr lang="en-IN" sz="1800" b="0" i="0" u="none" strike="noStrike" baseline="0">
                <a:latin typeface="Sabon-Roman"/>
              </a:rPr>
              <a:t>“</a:t>
            </a:r>
            <a:r>
              <a:rPr lang="en-IN" sz="1800" b="0" i="0" u="none" strike="noStrike" baseline="0" dirty="0">
                <a:latin typeface="Sabon-Roman"/>
              </a:rPr>
              <a:t>external” customers.</a:t>
            </a:r>
          </a:p>
          <a:p>
            <a:pPr algn="l"/>
            <a:r>
              <a:rPr lang="en-US" sz="1800" b="0" i="0" u="none" strike="noStrike" baseline="0" dirty="0">
                <a:latin typeface="Sabon-Roman"/>
              </a:rPr>
              <a:t>In most cases, the software developer is required to provide customer service during the software’s operational phase.</a:t>
            </a:r>
          </a:p>
          <a:p>
            <a:pPr marL="0" indent="0" algn="l">
              <a:buNone/>
            </a:pPr>
            <a:r>
              <a:rPr lang="en-US" sz="1800" b="0" i="0" u="none" strike="noStrike" baseline="0" dirty="0">
                <a:latin typeface="Sabon-Roman"/>
              </a:rPr>
              <a:t>Customer services are of two main types:</a:t>
            </a:r>
            <a:endParaRPr lang="en-IN" dirty="0"/>
          </a:p>
        </p:txBody>
      </p:sp>
    </p:spTree>
    <p:extLst>
      <p:ext uri="{BB962C8B-B14F-4D97-AF65-F5344CB8AC3E}">
        <p14:creationId xmlns:p14="http://schemas.microsoft.com/office/powerpoint/2010/main" val="83350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DA02E-92B4-E70C-C83A-B22E08346A97}"/>
              </a:ext>
            </a:extLst>
          </p:cNvPr>
          <p:cNvSpPr>
            <a:spLocks noGrp="1"/>
          </p:cNvSpPr>
          <p:nvPr>
            <p:ph idx="1"/>
          </p:nvPr>
        </p:nvSpPr>
        <p:spPr/>
        <p:txBody>
          <a:bodyPr/>
          <a:lstStyle/>
          <a:p>
            <a:pPr algn="l"/>
            <a:r>
              <a:rPr lang="en-US" sz="1800" b="1" i="0" u="none" strike="noStrike" baseline="0" dirty="0">
                <a:latin typeface="Sabon-Bold"/>
              </a:rPr>
              <a:t>Help desk services (HD) </a:t>
            </a:r>
            <a:r>
              <a:rPr lang="en-US" sz="1800" b="0" i="0" u="none" strike="noStrike" baseline="0" dirty="0">
                <a:latin typeface="Sabon-Roman"/>
              </a:rPr>
              <a:t>– software support by instructing customers</a:t>
            </a:r>
          </a:p>
          <a:p>
            <a:pPr marL="0" indent="0" algn="l">
              <a:buNone/>
            </a:pPr>
            <a:r>
              <a:rPr lang="en-US" sz="1800" b="0" i="0" u="none" strike="noStrike" baseline="0" dirty="0">
                <a:latin typeface="Sabon-Roman"/>
              </a:rPr>
              <a:t>regarding the method of application of the software and solution of customer</a:t>
            </a:r>
          </a:p>
          <a:p>
            <a:pPr marL="0" indent="0" algn="l">
              <a:buNone/>
            </a:pPr>
            <a:r>
              <a:rPr lang="en-IN" sz="1800" b="0" i="0" u="none" strike="noStrike" baseline="0" dirty="0">
                <a:latin typeface="Sabon-Roman"/>
              </a:rPr>
              <a:t>implementation problems.</a:t>
            </a:r>
          </a:p>
          <a:p>
            <a:pPr algn="l"/>
            <a:r>
              <a:rPr lang="en-IN" sz="1800" b="1" i="0" u="none" strike="noStrike" baseline="0" dirty="0">
                <a:latin typeface="Sabon-Bold"/>
              </a:rPr>
              <a:t>Corrective maintenance services </a:t>
            </a:r>
            <a:r>
              <a:rPr lang="en-IN" sz="1800" b="0" i="0" u="none" strike="noStrike" baseline="0" dirty="0">
                <a:latin typeface="Sabon-Roman"/>
              </a:rPr>
              <a:t>– correction of software failures identified</a:t>
            </a:r>
          </a:p>
          <a:p>
            <a:pPr marL="0" indent="0" algn="l">
              <a:buNone/>
            </a:pPr>
            <a:r>
              <a:rPr lang="en-US" sz="1800" b="0" i="0" u="none" strike="noStrike" baseline="0" dirty="0">
                <a:latin typeface="Sabon-Roman"/>
              </a:rPr>
              <a:t>by customers/users or detected by the customer service team prior to</a:t>
            </a:r>
          </a:p>
          <a:p>
            <a:pPr marL="0" indent="0" algn="l">
              <a:buNone/>
            </a:pPr>
            <a:r>
              <a:rPr lang="en-US" sz="1800" b="0" i="0" u="none" strike="noStrike" baseline="0" dirty="0">
                <a:latin typeface="Sabon-Roman"/>
              </a:rPr>
              <a:t>their discovery by customers. The number of software failures and their</a:t>
            </a:r>
          </a:p>
          <a:p>
            <a:pPr marL="0" indent="0" algn="l">
              <a:buNone/>
            </a:pPr>
            <a:r>
              <a:rPr lang="en-US" sz="1800" b="0" i="0" u="none" strike="noStrike" baseline="0" dirty="0">
                <a:latin typeface="Sabon-Roman"/>
              </a:rPr>
              <a:t>density are directly related to software development quality.</a:t>
            </a:r>
            <a:endParaRPr lang="en-IN" dirty="0"/>
          </a:p>
        </p:txBody>
      </p:sp>
    </p:spTree>
    <p:extLst>
      <p:ext uri="{BB962C8B-B14F-4D97-AF65-F5344CB8AC3E}">
        <p14:creationId xmlns:p14="http://schemas.microsoft.com/office/powerpoint/2010/main" val="365466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A5BDD-DFE8-2548-A940-306CA0DF0B68}"/>
              </a:ext>
            </a:extLst>
          </p:cNvPr>
          <p:cNvSpPr>
            <a:spLocks noGrp="1"/>
          </p:cNvSpPr>
          <p:nvPr>
            <p:ph idx="1"/>
          </p:nvPr>
        </p:nvSpPr>
        <p:spPr/>
        <p:txBody>
          <a:bodyPr>
            <a:normAutofit/>
          </a:bodyPr>
          <a:lstStyle/>
          <a:p>
            <a:pPr algn="l"/>
            <a:r>
              <a:rPr lang="en-US" sz="1800" b="0" i="0" u="none" strike="noStrike" baseline="0" dirty="0">
                <a:solidFill>
                  <a:srgbClr val="000000"/>
                </a:solidFill>
                <a:latin typeface="Sabon-Roman"/>
              </a:rPr>
              <a:t>The array of software product metrics presented here is classified as follows:</a:t>
            </a:r>
          </a:p>
          <a:p>
            <a:pPr algn="l"/>
            <a:r>
              <a:rPr lang="en-IN" sz="1800" b="0" i="0" u="none" strike="noStrike" baseline="0" dirty="0">
                <a:solidFill>
                  <a:srgbClr val="818181"/>
                </a:solidFill>
                <a:latin typeface="ZapfDingbats"/>
              </a:rPr>
              <a:t>■ </a:t>
            </a:r>
            <a:r>
              <a:rPr lang="en-IN" sz="1800" b="0" i="0" u="none" strike="noStrike" baseline="0" dirty="0">
                <a:solidFill>
                  <a:srgbClr val="000000"/>
                </a:solidFill>
                <a:latin typeface="Sabon-Roman"/>
              </a:rPr>
              <a:t>HD quality metrics</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HD productivity and effectiveness metrics</a:t>
            </a:r>
          </a:p>
          <a:p>
            <a:pPr algn="l"/>
            <a:r>
              <a:rPr lang="en-IN" sz="1800" b="0" i="0" u="none" strike="noStrike" baseline="0" dirty="0">
                <a:solidFill>
                  <a:srgbClr val="818181"/>
                </a:solidFill>
                <a:latin typeface="ZapfDingbats"/>
              </a:rPr>
              <a:t>■ </a:t>
            </a:r>
            <a:r>
              <a:rPr lang="en-IN" sz="1800" b="0" i="0" u="none" strike="noStrike" baseline="0" dirty="0">
                <a:solidFill>
                  <a:srgbClr val="000000"/>
                </a:solidFill>
                <a:latin typeface="Sabon-Roman"/>
              </a:rPr>
              <a:t>Corrective maintenance quality metrics</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Corrective maintenance productivity and effectiveness metrics.</a:t>
            </a:r>
          </a:p>
          <a:p>
            <a:pPr algn="l"/>
            <a:r>
              <a:rPr lang="en-US" sz="1800" b="0" i="0" u="none" strike="noStrike" baseline="0" dirty="0">
                <a:solidFill>
                  <a:srgbClr val="000000"/>
                </a:solidFill>
                <a:latin typeface="Sabon-Roman"/>
              </a:rPr>
              <a:t>It should be remembered that software maintenance activities include:</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Corrective maintenance – correction of software failures detected during regular operation of the software.</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Adaptive maintenance – adaptation of existing software to new customers </a:t>
            </a:r>
            <a:r>
              <a:rPr lang="en-IN" sz="1800" b="0" i="0" u="none" strike="noStrike" baseline="0" dirty="0">
                <a:solidFill>
                  <a:srgbClr val="000000"/>
                </a:solidFill>
                <a:latin typeface="Sabon-Roman"/>
              </a:rPr>
              <a:t>or new requirements.</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Functional improvement maintenance – addition of new functions to </a:t>
            </a:r>
            <a:r>
              <a:rPr lang="en-US" sz="1800" b="0" i="0" u="none" strike="noStrike" baseline="0" dirty="0" err="1">
                <a:solidFill>
                  <a:srgbClr val="000000"/>
                </a:solidFill>
                <a:latin typeface="Sabon-Roman"/>
              </a:rPr>
              <a:t>theexisting</a:t>
            </a:r>
            <a:r>
              <a:rPr lang="en-US" sz="1800" b="0" i="0" u="none" strike="noStrike" baseline="0" dirty="0">
                <a:solidFill>
                  <a:srgbClr val="000000"/>
                </a:solidFill>
                <a:latin typeface="Sabon-Roman"/>
              </a:rPr>
              <a:t> software, improvement of reliability, etc.</a:t>
            </a:r>
            <a:endParaRPr lang="en-IN" dirty="0"/>
          </a:p>
        </p:txBody>
      </p:sp>
    </p:spTree>
    <p:extLst>
      <p:ext uri="{BB962C8B-B14F-4D97-AF65-F5344CB8AC3E}">
        <p14:creationId xmlns:p14="http://schemas.microsoft.com/office/powerpoint/2010/main" val="154734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06C53-CB3A-5266-6BD5-7338B083AE8D}"/>
              </a:ext>
            </a:extLst>
          </p:cNvPr>
          <p:cNvSpPr>
            <a:spLocks noGrp="1"/>
          </p:cNvSpPr>
          <p:nvPr>
            <p:ph idx="1"/>
          </p:nvPr>
        </p:nvSpPr>
        <p:spPr/>
        <p:txBody>
          <a:bodyPr/>
          <a:lstStyle/>
          <a:p>
            <a:pPr algn="l"/>
            <a:r>
              <a:rPr lang="en-IN" sz="1800" b="0" i="0" u="none" strike="noStrike" baseline="0" dirty="0">
                <a:solidFill>
                  <a:srgbClr val="666666"/>
                </a:solidFill>
                <a:latin typeface="MetaNormalLF-Roman"/>
              </a:rPr>
              <a:t>HD quality metrics</a:t>
            </a:r>
          </a:p>
          <a:p>
            <a:pPr algn="l"/>
            <a:r>
              <a:rPr lang="en-US" sz="1800" b="0" i="0" u="none" strike="noStrike" baseline="0" dirty="0">
                <a:solidFill>
                  <a:srgbClr val="000000"/>
                </a:solidFill>
                <a:latin typeface="Sabon-Roman"/>
              </a:rPr>
              <a:t>The types of HD quality metrics discussed here deal with:</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HD calls density metrics – the extent of customer requests for HD services as measured by the number of calls.</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Metrics of the severity of the HD issues raised.</a:t>
            </a:r>
          </a:p>
          <a:p>
            <a:pPr algn="l"/>
            <a:r>
              <a:rPr lang="en-US" sz="1800" b="0" i="0" u="none" strike="noStrike" baseline="0" dirty="0">
                <a:solidFill>
                  <a:srgbClr val="818181"/>
                </a:solidFill>
                <a:latin typeface="ZapfDingbats"/>
              </a:rPr>
              <a:t>■ </a:t>
            </a:r>
            <a:r>
              <a:rPr lang="en-US" sz="1800" b="0" i="0" u="none" strike="noStrike" baseline="0" dirty="0">
                <a:solidFill>
                  <a:srgbClr val="000000"/>
                </a:solidFill>
                <a:latin typeface="Sabon-Roman"/>
              </a:rPr>
              <a:t>HD success metrics – the level of success in responding to these calls. A success is achieved by completing the required service within the time determined in the service contract.</a:t>
            </a:r>
            <a:endParaRPr lang="en-IN" dirty="0"/>
          </a:p>
        </p:txBody>
      </p:sp>
    </p:spTree>
    <p:extLst>
      <p:ext uri="{BB962C8B-B14F-4D97-AF65-F5344CB8AC3E}">
        <p14:creationId xmlns:p14="http://schemas.microsoft.com/office/powerpoint/2010/main" val="417242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F57E2F-BBA0-00C5-096B-9A7CE4413DB8}"/>
              </a:ext>
            </a:extLst>
          </p:cNvPr>
          <p:cNvPicPr>
            <a:picLocks noGrp="1" noChangeAspect="1"/>
          </p:cNvPicPr>
          <p:nvPr>
            <p:ph idx="1"/>
          </p:nvPr>
        </p:nvPicPr>
        <p:blipFill>
          <a:blip r:embed="rId2"/>
          <a:stretch>
            <a:fillRect/>
          </a:stretch>
        </p:blipFill>
        <p:spPr>
          <a:xfrm>
            <a:off x="1802253" y="1825625"/>
            <a:ext cx="8587493" cy="4351338"/>
          </a:xfrm>
        </p:spPr>
      </p:pic>
    </p:spTree>
    <p:extLst>
      <p:ext uri="{BB962C8B-B14F-4D97-AF65-F5344CB8AC3E}">
        <p14:creationId xmlns:p14="http://schemas.microsoft.com/office/powerpoint/2010/main" val="240400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2A94-F250-D9A3-47B5-39BB9795FD65}"/>
              </a:ext>
            </a:extLst>
          </p:cNvPr>
          <p:cNvSpPr>
            <a:spLocks noGrp="1"/>
          </p:cNvSpPr>
          <p:nvPr>
            <p:ph type="title"/>
          </p:nvPr>
        </p:nvSpPr>
        <p:spPr/>
        <p:txBody>
          <a:bodyPr/>
          <a:lstStyle/>
          <a:p>
            <a:r>
              <a:rPr lang="en-US" sz="1800" b="0" i="1" u="none" strike="noStrike" baseline="0" dirty="0">
                <a:solidFill>
                  <a:srgbClr val="666666"/>
                </a:solidFill>
                <a:latin typeface="MetaNormalLF-Italic"/>
              </a:rPr>
              <a:t>Success of the HD services</a:t>
            </a:r>
            <a:br>
              <a:rPr lang="en-US" sz="1800" b="0" i="1" u="none" strike="noStrike" baseline="0" dirty="0">
                <a:solidFill>
                  <a:srgbClr val="666666"/>
                </a:solidFill>
                <a:latin typeface="MetaNormalLF-Italic"/>
              </a:rPr>
            </a:br>
            <a:r>
              <a:rPr lang="en-US" sz="1800" b="0" i="0" u="none" strike="noStrike" baseline="0" dirty="0">
                <a:solidFill>
                  <a:srgbClr val="000000"/>
                </a:solidFill>
                <a:latin typeface="Sabon-Roman"/>
              </a:rPr>
              <a:t>The most common metric for the success of HD services is the capacity to</a:t>
            </a:r>
            <a:br>
              <a:rPr lang="en-US" sz="1800" b="0" i="0" u="none" strike="noStrike" baseline="0" dirty="0">
                <a:solidFill>
                  <a:srgbClr val="000000"/>
                </a:solidFill>
                <a:latin typeface="Sabon-Roman"/>
              </a:rPr>
            </a:br>
            <a:r>
              <a:rPr lang="en-US" sz="1800" b="0" i="0" u="none" strike="noStrike" baseline="0" dirty="0">
                <a:solidFill>
                  <a:srgbClr val="000000"/>
                </a:solidFill>
                <a:latin typeface="Sabon-Roman"/>
              </a:rPr>
              <a:t>solve problems raised by customer calls within the time determined in the</a:t>
            </a:r>
            <a:br>
              <a:rPr lang="en-US" sz="1800" b="0" i="0" u="none" strike="noStrike" baseline="0" dirty="0">
                <a:solidFill>
                  <a:srgbClr val="000000"/>
                </a:solidFill>
                <a:latin typeface="Sabon-Roman"/>
              </a:rPr>
            </a:br>
            <a:r>
              <a:rPr lang="en-IN" sz="1800" b="0" i="0" u="none" strike="noStrike" baseline="0" dirty="0">
                <a:solidFill>
                  <a:srgbClr val="000000"/>
                </a:solidFill>
                <a:latin typeface="Sabon-Roman"/>
              </a:rPr>
              <a:t>service contract (</a:t>
            </a:r>
            <a:r>
              <a:rPr lang="en-IN" sz="1800" b="0" i="1" u="none" strike="noStrike" baseline="0" dirty="0">
                <a:solidFill>
                  <a:srgbClr val="000000"/>
                </a:solidFill>
                <a:latin typeface="Sabon-Italic"/>
              </a:rPr>
              <a:t>availability</a:t>
            </a:r>
            <a:r>
              <a:rPr lang="en-IN" sz="1800" b="0" i="0" u="none" strike="noStrike" baseline="0" dirty="0">
                <a:solidFill>
                  <a:srgbClr val="000000"/>
                </a:solidFill>
                <a:latin typeface="Sabon-Roman"/>
              </a:rPr>
              <a:t>).</a:t>
            </a:r>
            <a:endParaRPr lang="en-IN" dirty="0"/>
          </a:p>
        </p:txBody>
      </p:sp>
      <p:pic>
        <p:nvPicPr>
          <p:cNvPr id="5" name="Content Placeholder 4">
            <a:extLst>
              <a:ext uri="{FF2B5EF4-FFF2-40B4-BE49-F238E27FC236}">
                <a16:creationId xmlns:a16="http://schemas.microsoft.com/office/drawing/2014/main" id="{5B205771-1D3A-A723-243F-21504C60E9AB}"/>
              </a:ext>
            </a:extLst>
          </p:cNvPr>
          <p:cNvPicPr>
            <a:picLocks noGrp="1" noChangeAspect="1"/>
          </p:cNvPicPr>
          <p:nvPr>
            <p:ph idx="1"/>
          </p:nvPr>
        </p:nvPicPr>
        <p:blipFill>
          <a:blip r:embed="rId2"/>
          <a:stretch>
            <a:fillRect/>
          </a:stretch>
        </p:blipFill>
        <p:spPr>
          <a:xfrm>
            <a:off x="2175170" y="1947526"/>
            <a:ext cx="7841660" cy="4107536"/>
          </a:xfrm>
        </p:spPr>
      </p:pic>
    </p:spTree>
    <p:extLst>
      <p:ext uri="{BB962C8B-B14F-4D97-AF65-F5344CB8AC3E}">
        <p14:creationId xmlns:p14="http://schemas.microsoft.com/office/powerpoint/2010/main" val="13003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D64A3-803E-412A-CC89-0DBC07EF5190}"/>
              </a:ext>
            </a:extLst>
          </p:cNvPr>
          <p:cNvSpPr>
            <a:spLocks noGrp="1"/>
          </p:cNvSpPr>
          <p:nvPr>
            <p:ph idx="1"/>
          </p:nvPr>
        </p:nvSpPr>
        <p:spPr/>
        <p:txBody>
          <a:bodyPr/>
          <a:lstStyle/>
          <a:p>
            <a:r>
              <a:rPr kumimoji="0" lang="en-US" sz="1600" b="0" i="0" u="none" strike="noStrike" kern="1200" cap="none" spc="0" normalizeH="0" baseline="0" noProof="0" dirty="0">
                <a:ln>
                  <a:noFill/>
                </a:ln>
                <a:solidFill>
                  <a:srgbClr val="000000"/>
                </a:solidFill>
                <a:effectLst/>
                <a:uLnTx/>
                <a:uFillTx/>
                <a:latin typeface="Sabon-Roman"/>
                <a:ea typeface="+mj-ea"/>
                <a:cs typeface="+mj-cs"/>
              </a:rPr>
              <a:t>software maintenance metrics are classified as follows:</a:t>
            </a:r>
            <a:br>
              <a:rPr kumimoji="0" lang="en-US" sz="1600" b="0" i="0" u="none" strike="noStrike" kern="1200" cap="none" spc="0" normalizeH="0" baseline="0" noProof="0" dirty="0">
                <a:ln>
                  <a:noFill/>
                </a:ln>
                <a:solidFill>
                  <a:srgbClr val="000000"/>
                </a:solidFill>
                <a:effectLst/>
                <a:uLnTx/>
                <a:uFillTx/>
                <a:latin typeface="Sabon-Roman"/>
                <a:ea typeface="+mj-ea"/>
                <a:cs typeface="+mj-cs"/>
              </a:rPr>
            </a:br>
            <a:r>
              <a:rPr kumimoji="0" lang="en-US" sz="1600" b="0" i="0" u="none" strike="noStrike" kern="1200" cap="none" spc="0" normalizeH="0" baseline="0" noProof="0" dirty="0">
                <a:ln>
                  <a:noFill/>
                </a:ln>
                <a:solidFill>
                  <a:srgbClr val="818181"/>
                </a:solidFill>
                <a:effectLst/>
                <a:uLnTx/>
                <a:uFillTx/>
                <a:latin typeface="ZapfDingbats"/>
                <a:ea typeface="+mj-ea"/>
                <a:cs typeface="+mj-cs"/>
              </a:rPr>
              <a:t>■ </a:t>
            </a:r>
            <a:r>
              <a:rPr kumimoji="0" lang="en-US" sz="1600" b="1" i="0" u="none" strike="noStrike" kern="1200" cap="none" spc="0" normalizeH="0" baseline="0" noProof="0" dirty="0">
                <a:ln>
                  <a:noFill/>
                </a:ln>
                <a:solidFill>
                  <a:srgbClr val="000000"/>
                </a:solidFill>
                <a:effectLst/>
                <a:uLnTx/>
                <a:uFillTx/>
                <a:latin typeface="Sabon-Bold"/>
                <a:ea typeface="+mj-ea"/>
                <a:cs typeface="+mj-cs"/>
              </a:rPr>
              <a:t>Software system failures density metrics </a:t>
            </a:r>
            <a:r>
              <a:rPr kumimoji="0" lang="en-US" sz="1600" b="0" i="0" u="none" strike="noStrike" kern="1200" cap="none" spc="0" normalizeH="0" baseline="0" noProof="0" dirty="0">
                <a:ln>
                  <a:noFill/>
                </a:ln>
                <a:solidFill>
                  <a:srgbClr val="000000"/>
                </a:solidFill>
                <a:effectLst/>
                <a:uLnTx/>
                <a:uFillTx/>
                <a:latin typeface="Sabon-Roman"/>
                <a:ea typeface="+mj-ea"/>
                <a:cs typeface="+mj-cs"/>
              </a:rPr>
              <a:t>– deal with the extent of demand for corrective maintenance, based on the records of failures identified during regular operation of the software system.</a:t>
            </a:r>
            <a:br>
              <a:rPr kumimoji="0" lang="en-US" sz="1600" b="0" i="0" u="none" strike="noStrike" kern="1200" cap="none" spc="0" normalizeH="0" baseline="0" noProof="0" dirty="0">
                <a:ln>
                  <a:noFill/>
                </a:ln>
                <a:solidFill>
                  <a:srgbClr val="000000"/>
                </a:solidFill>
                <a:effectLst/>
                <a:uLnTx/>
                <a:uFillTx/>
                <a:latin typeface="Sabon-Roman"/>
                <a:ea typeface="+mj-ea"/>
                <a:cs typeface="+mj-cs"/>
              </a:rPr>
            </a:br>
            <a:r>
              <a:rPr kumimoji="0" lang="en-US" sz="1600" b="0" i="0" u="none" strike="noStrike" kern="1200" cap="none" spc="0" normalizeH="0" baseline="0" noProof="0" dirty="0">
                <a:ln>
                  <a:noFill/>
                </a:ln>
                <a:solidFill>
                  <a:srgbClr val="818181"/>
                </a:solidFill>
                <a:effectLst/>
                <a:uLnTx/>
                <a:uFillTx/>
                <a:latin typeface="ZapfDingbats"/>
                <a:ea typeface="+mj-ea"/>
                <a:cs typeface="+mj-cs"/>
              </a:rPr>
              <a:t>■ </a:t>
            </a:r>
            <a:r>
              <a:rPr kumimoji="0" lang="en-US" sz="1600" b="1" i="0" u="none" strike="noStrike" kern="1200" cap="none" spc="0" normalizeH="0" baseline="0" noProof="0" dirty="0">
                <a:ln>
                  <a:noFill/>
                </a:ln>
                <a:solidFill>
                  <a:srgbClr val="000000"/>
                </a:solidFill>
                <a:effectLst/>
                <a:uLnTx/>
                <a:uFillTx/>
                <a:latin typeface="Sabon-Bold"/>
                <a:ea typeface="+mj-ea"/>
                <a:cs typeface="+mj-cs"/>
              </a:rPr>
              <a:t>Software system failures severity metrics </a:t>
            </a:r>
            <a:r>
              <a:rPr kumimoji="0" lang="en-US" sz="1600" b="0" i="0" u="none" strike="noStrike" kern="1200" cap="none" spc="0" normalizeH="0" baseline="0" noProof="0" dirty="0">
                <a:ln>
                  <a:noFill/>
                </a:ln>
                <a:solidFill>
                  <a:srgbClr val="000000"/>
                </a:solidFill>
                <a:effectLst/>
                <a:uLnTx/>
                <a:uFillTx/>
                <a:latin typeface="Sabon-Roman"/>
                <a:ea typeface="+mj-ea"/>
                <a:cs typeface="+mj-cs"/>
              </a:rPr>
              <a:t>– deal with the severity of software</a:t>
            </a:r>
            <a:br>
              <a:rPr kumimoji="0" lang="en-US" sz="1600" b="0" i="0" u="none" strike="noStrike" kern="1200" cap="none" spc="0" normalizeH="0" baseline="0" noProof="0" dirty="0">
                <a:ln>
                  <a:noFill/>
                </a:ln>
                <a:solidFill>
                  <a:srgbClr val="000000"/>
                </a:solidFill>
                <a:effectLst/>
                <a:uLnTx/>
                <a:uFillTx/>
                <a:latin typeface="Sabon-Roman"/>
                <a:ea typeface="+mj-ea"/>
                <a:cs typeface="+mj-cs"/>
              </a:rPr>
            </a:br>
            <a:r>
              <a:rPr kumimoji="0" lang="en-US" sz="1600" b="0" i="0" u="none" strike="noStrike" kern="1200" cap="none" spc="0" normalizeH="0" baseline="0" noProof="0" dirty="0">
                <a:ln>
                  <a:noFill/>
                </a:ln>
                <a:solidFill>
                  <a:srgbClr val="000000"/>
                </a:solidFill>
                <a:effectLst/>
                <a:uLnTx/>
                <a:uFillTx/>
                <a:latin typeface="Sabon-Roman"/>
                <a:ea typeface="+mj-ea"/>
                <a:cs typeface="+mj-cs"/>
              </a:rPr>
              <a:t>system failures attended to by the corrective maintenance team.</a:t>
            </a:r>
          </a:p>
          <a:p>
            <a:pPr algn="l"/>
            <a:r>
              <a:rPr lang="en-US" sz="1600" b="0" i="0" u="none" strike="noStrike" baseline="0" dirty="0">
                <a:solidFill>
                  <a:srgbClr val="818181"/>
                </a:solidFill>
                <a:latin typeface="ZapfDingbats"/>
              </a:rPr>
              <a:t>■ </a:t>
            </a:r>
            <a:r>
              <a:rPr lang="en-US" sz="1600" b="1" i="0" u="none" strike="noStrike" baseline="0" dirty="0">
                <a:solidFill>
                  <a:srgbClr val="000000"/>
                </a:solidFill>
                <a:latin typeface="Sabon-Bold"/>
              </a:rPr>
              <a:t>Failures of maintenance services metrics </a:t>
            </a:r>
            <a:r>
              <a:rPr lang="en-US" sz="1600" b="0" i="0" u="none" strike="noStrike" baseline="0" dirty="0">
                <a:solidFill>
                  <a:srgbClr val="000000"/>
                </a:solidFill>
                <a:latin typeface="Sabon-Roman"/>
              </a:rPr>
              <a:t>– deal with cases where maintenance services were unable to complete the failure correction on time or that the correction performed failed.</a:t>
            </a:r>
          </a:p>
          <a:p>
            <a:pPr algn="l"/>
            <a:r>
              <a:rPr lang="en-US" sz="1600" b="0" i="0" u="none" strike="noStrike" baseline="0" dirty="0">
                <a:solidFill>
                  <a:srgbClr val="818181"/>
                </a:solidFill>
                <a:latin typeface="ZapfDingbats"/>
              </a:rPr>
              <a:t>■ </a:t>
            </a:r>
            <a:r>
              <a:rPr lang="en-US" sz="1600" b="1" i="0" u="none" strike="noStrike" baseline="0" dirty="0">
                <a:solidFill>
                  <a:srgbClr val="000000"/>
                </a:solidFill>
                <a:latin typeface="Sabon-Bold"/>
              </a:rPr>
              <a:t>Software system availability metrics </a:t>
            </a:r>
            <a:r>
              <a:rPr lang="en-US" sz="1600" b="0" i="0" u="none" strike="noStrike" baseline="0" dirty="0">
                <a:solidFill>
                  <a:srgbClr val="000000"/>
                </a:solidFill>
                <a:latin typeface="Sabon-Roman"/>
              </a:rPr>
              <a:t>– deal with the extent of disturbances caused to the customer as realized by periods of time where the services of the software system are unavailable or only partly available.</a:t>
            </a:r>
          </a:p>
          <a:p>
            <a:pPr marL="0" indent="0" algn="l">
              <a:buNone/>
            </a:pPr>
            <a:endParaRPr lang="en-IN" dirty="0"/>
          </a:p>
        </p:txBody>
      </p:sp>
    </p:spTree>
    <p:extLst>
      <p:ext uri="{BB962C8B-B14F-4D97-AF65-F5344CB8AC3E}">
        <p14:creationId xmlns:p14="http://schemas.microsoft.com/office/powerpoint/2010/main" val="416150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A218A7-E90D-C5E0-A867-8029460A884B}"/>
              </a:ext>
            </a:extLst>
          </p:cNvPr>
          <p:cNvPicPr>
            <a:picLocks noGrp="1" noChangeAspect="1"/>
          </p:cNvPicPr>
          <p:nvPr>
            <p:ph idx="1"/>
          </p:nvPr>
        </p:nvPicPr>
        <p:blipFill>
          <a:blip r:embed="rId2"/>
          <a:stretch>
            <a:fillRect/>
          </a:stretch>
        </p:blipFill>
        <p:spPr>
          <a:xfrm>
            <a:off x="1253067" y="609600"/>
            <a:ext cx="8373817" cy="5567363"/>
          </a:xfrm>
        </p:spPr>
      </p:pic>
    </p:spTree>
    <p:extLst>
      <p:ext uri="{BB962C8B-B14F-4D97-AF65-F5344CB8AC3E}">
        <p14:creationId xmlns:p14="http://schemas.microsoft.com/office/powerpoint/2010/main" val="3269001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482</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MetaMediumLF-Roman</vt:lpstr>
      <vt:lpstr>MetaNormalLF-Italic</vt:lpstr>
      <vt:lpstr>MetaNormalLF-Roman</vt:lpstr>
      <vt:lpstr>Sabon-Bold</vt:lpstr>
      <vt:lpstr>Sabon-Italic</vt:lpstr>
      <vt:lpstr>Sabon-Roman</vt:lpstr>
      <vt:lpstr>ZapfDingbats</vt:lpstr>
      <vt:lpstr>Office Theme</vt:lpstr>
      <vt:lpstr>Chapter 21 Software quality metrics</vt:lpstr>
      <vt:lpstr>PowerPoint Presentation</vt:lpstr>
      <vt:lpstr>PowerPoint Presentation</vt:lpstr>
      <vt:lpstr>PowerPoint Presentation</vt:lpstr>
      <vt:lpstr>PowerPoint Presentation</vt:lpstr>
      <vt:lpstr>PowerPoint Presentation</vt:lpstr>
      <vt:lpstr>Success of the HD services The most common metric for the success of HD services is the capacity to solve problems raised by customer calls within the time determined in the service contract (availability).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Software quality metrics</dc:title>
  <dc:creator>kaifa sultana</dc:creator>
  <cp:lastModifiedBy>kaifa sultana</cp:lastModifiedBy>
  <cp:revision>2</cp:revision>
  <dcterms:created xsi:type="dcterms:W3CDTF">2024-07-02T03:11:26Z</dcterms:created>
  <dcterms:modified xsi:type="dcterms:W3CDTF">2024-07-02T07:04:13Z</dcterms:modified>
</cp:coreProperties>
</file>