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</p:sldIdLst>
  <p:sldSz cx="18288000" cy="10287000"/>
  <p:notesSz cx="6858000" cy="9144000"/>
  <p:embeddedFontLst>
    <p:embeddedFont>
      <p:font typeface="Raleway" pitchFamily="2" charset="0"/>
      <p:regular r:id="rId14"/>
      <p:bold r:id="rId15"/>
      <p:italic r:id="rId16"/>
      <p:boldItalic r:id="rId17"/>
    </p:embeddedFont>
    <p:embeddedFont>
      <p:font typeface="Raleway Bold" charset="0"/>
      <p:regular r:id="rId18"/>
    </p:embeddedFont>
    <p:embeddedFont>
      <p:font typeface="Raleway Semi-Bold" panose="020B0604020202020204" charset="0"/>
      <p:regular r:id="rId19"/>
    </p:embeddedFont>
    <p:embeddedFont>
      <p:font typeface="TT Lakes Neue" panose="020B0604020202020204" charset="0"/>
      <p:regular r:id="rId20"/>
    </p:embeddedFont>
    <p:embeddedFont>
      <p:font typeface="TT Lakes Neue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1293C-65EB-4357-94F4-2C0C2CB60CB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D9D31-5087-40EF-BB49-45777A35A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5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9D31-5087-40EF-BB49-45777A35A6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47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9D31-5087-40EF-BB49-45777A35A6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706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D9D31-5087-40EF-BB49-45777A35A6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21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4.jpeg"/><Relationship Id="rId5" Type="http://schemas.openxmlformats.org/officeDocument/2006/relationships/image" Target="../media/image2.svg"/><Relationship Id="rId10" Type="http://schemas.openxmlformats.org/officeDocument/2006/relationships/image" Target="../media/image23.jpe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svg"/><Relationship Id="rId7" Type="http://schemas.openxmlformats.org/officeDocument/2006/relationships/image" Target="../media/image6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6.svg"/><Relationship Id="rId5" Type="http://schemas.openxmlformats.org/officeDocument/2006/relationships/image" Target="../media/image1.png"/><Relationship Id="rId10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jpe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4.sv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21.png"/><Relationship Id="rId3" Type="http://schemas.openxmlformats.org/officeDocument/2006/relationships/image" Target="../media/image4.svg"/><Relationship Id="rId7" Type="http://schemas.openxmlformats.org/officeDocument/2006/relationships/image" Target="../media/image17.svg"/><Relationship Id="rId12" Type="http://schemas.openxmlformats.org/officeDocument/2006/relationships/image" Target="../media/image20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19.jpeg"/><Relationship Id="rId5" Type="http://schemas.openxmlformats.org/officeDocument/2006/relationships/image" Target="../media/image6.svg"/><Relationship Id="rId10" Type="http://schemas.openxmlformats.org/officeDocument/2006/relationships/image" Target="../media/image18.jpe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9.jpeg"/><Relationship Id="rId5" Type="http://schemas.openxmlformats.org/officeDocument/2006/relationships/image" Target="../media/image1.png"/><Relationship Id="rId10" Type="http://schemas.openxmlformats.org/officeDocument/2006/relationships/image" Target="../media/image11.svg"/><Relationship Id="rId4" Type="http://schemas.openxmlformats.org/officeDocument/2006/relationships/image" Target="../media/image4.svg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471022"/>
            <a:ext cx="5126886" cy="5033670"/>
          </a:xfrm>
          <a:custGeom>
            <a:avLst/>
            <a:gdLst/>
            <a:ahLst/>
            <a:cxnLst/>
            <a:rect l="l" t="t" r="r" b="b"/>
            <a:pathLst>
              <a:path w="5126886" h="5033670">
                <a:moveTo>
                  <a:pt x="0" y="0"/>
                </a:moveTo>
                <a:lnTo>
                  <a:pt x="5126886" y="0"/>
                </a:lnTo>
                <a:lnTo>
                  <a:pt x="5126886" y="5033670"/>
                </a:lnTo>
                <a:lnTo>
                  <a:pt x="0" y="5033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711939" y="1306549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739324" y="8775478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2" y="0"/>
                </a:lnTo>
                <a:lnTo>
                  <a:pt x="4416262" y="698573"/>
                </a:lnTo>
                <a:lnTo>
                  <a:pt x="0" y="69857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4829866" y="4037915"/>
            <a:ext cx="8628270" cy="17658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6162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Caption Generator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88961" y="4037915"/>
            <a:ext cx="2640905" cy="2144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162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Image</a:t>
            </a:r>
            <a:r>
              <a:rPr lang="en-US" sz="15248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692536" y="1431726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81386" y="8951639"/>
            <a:ext cx="8889729" cy="3462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703"/>
              </a:lnSpc>
              <a:spcBef>
                <a:spcPct val="0"/>
              </a:spcBef>
            </a:pPr>
            <a:r>
              <a:rPr lang="en-US" sz="2550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Machine Learning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01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1939" y="1306549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92536" y="1431726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1939" y="3790517"/>
            <a:ext cx="7707780" cy="1167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PROSPECTS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1939" y="2809686"/>
            <a:ext cx="6798762" cy="1167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FUTURE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11</a:t>
            </a:r>
          </a:p>
        </p:txBody>
      </p:sp>
      <p:sp>
        <p:nvSpPr>
          <p:cNvPr id="7" name="Freeform 7"/>
          <p:cNvSpPr/>
          <p:nvPr/>
        </p:nvSpPr>
        <p:spPr>
          <a:xfrm>
            <a:off x="15990108" y="7290349"/>
            <a:ext cx="1789958" cy="1757413"/>
          </a:xfrm>
          <a:custGeom>
            <a:avLst/>
            <a:gdLst/>
            <a:ahLst/>
            <a:cxnLst/>
            <a:rect l="l" t="t" r="r" b="b"/>
            <a:pathLst>
              <a:path w="1789958" h="1757413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0406618" y="8909014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1" y="0"/>
                </a:lnTo>
                <a:lnTo>
                  <a:pt x="4416261" y="698572"/>
                </a:lnTo>
                <a:lnTo>
                  <a:pt x="0" y="6985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1577216" y="9128544"/>
            <a:ext cx="3129384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24490" y="5067300"/>
            <a:ext cx="8357710" cy="3695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Multi-language aspects: Translate captions into different languages using NLP APIs.</a:t>
            </a: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Real time mobile application: Use </a:t>
            </a:r>
            <a:r>
              <a:rPr lang="en-US" sz="3200" b="1" dirty="0" err="1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Tensorflow</a:t>
            </a: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 Lite to deploy the model on mobile 	devices.</a:t>
            </a: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Enhanced Visual Understanding: Integrate object detection to improve contextual accuracy of captions. </a:t>
            </a:r>
          </a:p>
          <a:p>
            <a:pPr marL="800100" lvl="1" indent="-342900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lvl="1">
              <a:lnSpc>
                <a:spcPts val="2181"/>
              </a:lnSpc>
              <a:spcBef>
                <a:spcPct val="0"/>
              </a:spcBef>
            </a:pPr>
            <a:endParaRPr lang="en-US" sz="32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</p:txBody>
      </p:sp>
      <p:sp>
        <p:nvSpPr>
          <p:cNvPr id="11" name="Freeform 11"/>
          <p:cNvSpPr/>
          <p:nvPr/>
        </p:nvSpPr>
        <p:spPr>
          <a:xfrm rot="-5400000">
            <a:off x="11729844" y="1178667"/>
            <a:ext cx="3051236" cy="4878430"/>
          </a:xfrm>
          <a:custGeom>
            <a:avLst/>
            <a:gdLst/>
            <a:ahLst/>
            <a:cxnLst/>
            <a:rect l="l" t="t" r="r" b="b"/>
            <a:pathLst>
              <a:path w="3051236" h="4878430">
                <a:moveTo>
                  <a:pt x="0" y="0"/>
                </a:moveTo>
                <a:lnTo>
                  <a:pt x="3051237" y="0"/>
                </a:lnTo>
                <a:lnTo>
                  <a:pt x="3051237" y="4878430"/>
                </a:lnTo>
                <a:lnTo>
                  <a:pt x="0" y="48784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2" name="Group 12"/>
          <p:cNvGrpSpPr/>
          <p:nvPr/>
        </p:nvGrpSpPr>
        <p:grpSpPr>
          <a:xfrm>
            <a:off x="11325015" y="2281387"/>
            <a:ext cx="3860896" cy="2542532"/>
            <a:chOff x="0" y="0"/>
            <a:chExt cx="812800" cy="535257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535257"/>
            </a:xfrm>
            <a:custGeom>
              <a:avLst/>
              <a:gdLst/>
              <a:ahLst/>
              <a:cxnLst/>
              <a:rect l="l" t="t" r="r" b="b"/>
              <a:pathLst>
                <a:path w="812800" h="535257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10"/>
              <a:stretch>
                <a:fillRect t="-680" b="-68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/>
          <p:cNvSpPr/>
          <p:nvPr/>
        </p:nvSpPr>
        <p:spPr>
          <a:xfrm rot="-5400000">
            <a:off x="11729844" y="4427251"/>
            <a:ext cx="3051236" cy="4878430"/>
          </a:xfrm>
          <a:custGeom>
            <a:avLst/>
            <a:gdLst/>
            <a:ahLst/>
            <a:cxnLst/>
            <a:rect l="l" t="t" r="r" b="b"/>
            <a:pathLst>
              <a:path w="3051236" h="4878430">
                <a:moveTo>
                  <a:pt x="0" y="0"/>
                </a:moveTo>
                <a:lnTo>
                  <a:pt x="3051237" y="0"/>
                </a:lnTo>
                <a:lnTo>
                  <a:pt x="3051237" y="4878430"/>
                </a:lnTo>
                <a:lnTo>
                  <a:pt x="0" y="487843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5" name="Group 15"/>
          <p:cNvGrpSpPr/>
          <p:nvPr/>
        </p:nvGrpSpPr>
        <p:grpSpPr>
          <a:xfrm>
            <a:off x="11325015" y="5529971"/>
            <a:ext cx="3860896" cy="2542532"/>
            <a:chOff x="0" y="0"/>
            <a:chExt cx="812800" cy="53525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535257"/>
            </a:xfrm>
            <a:custGeom>
              <a:avLst/>
              <a:gdLst/>
              <a:ahLst/>
              <a:cxnLst/>
              <a:rect l="l" t="t" r="r" b="b"/>
              <a:pathLst>
                <a:path w="812800" h="535257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11"/>
              <a:stretch>
                <a:fillRect t="-680" b="-68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984803" y="-1314334"/>
            <a:ext cx="8318394" cy="13299759"/>
          </a:xfrm>
          <a:custGeom>
            <a:avLst/>
            <a:gdLst/>
            <a:ahLst/>
            <a:cxnLst/>
            <a:rect l="l" t="t" r="r" b="b"/>
            <a:pathLst>
              <a:path w="8318394" h="13299759">
                <a:moveTo>
                  <a:pt x="0" y="0"/>
                </a:moveTo>
                <a:lnTo>
                  <a:pt x="8318394" y="0"/>
                </a:lnTo>
                <a:lnTo>
                  <a:pt x="8318394" y="13299759"/>
                </a:lnTo>
                <a:lnTo>
                  <a:pt x="0" y="132997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8055515" y="2243991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036112" y="2369168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12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487200" y="5385982"/>
            <a:ext cx="5097823" cy="1636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sz="11814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YOU!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245622" y="3845876"/>
            <a:ext cx="5796755" cy="1636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23"/>
              </a:lnSpc>
              <a:spcBef>
                <a:spcPct val="0"/>
              </a:spcBef>
            </a:pPr>
            <a:r>
              <a:rPr lang="en-US" sz="11814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THANK</a:t>
            </a:r>
          </a:p>
        </p:txBody>
      </p:sp>
      <p:sp>
        <p:nvSpPr>
          <p:cNvPr id="9" name="Freeform 9"/>
          <p:cNvSpPr/>
          <p:nvPr/>
        </p:nvSpPr>
        <p:spPr>
          <a:xfrm>
            <a:off x="6935869" y="7590240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2" y="0"/>
                </a:lnTo>
                <a:lnTo>
                  <a:pt x="4416262" y="698572"/>
                </a:lnTo>
                <a:lnTo>
                  <a:pt x="0" y="69857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7995816" y="7809769"/>
            <a:ext cx="3129384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2494121" y="857710"/>
            <a:ext cx="1789958" cy="1757413"/>
          </a:xfrm>
          <a:custGeom>
            <a:avLst/>
            <a:gdLst/>
            <a:ahLst/>
            <a:cxnLst/>
            <a:rect l="l" t="t" r="r" b="b"/>
            <a:pathLst>
              <a:path w="1789958" h="1757413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27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1939" y="1306549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935869" y="8775478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2" y="0"/>
                </a:lnTo>
                <a:lnTo>
                  <a:pt x="4416262" y="698573"/>
                </a:lnTo>
                <a:lnTo>
                  <a:pt x="0" y="698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-1" y="3512543"/>
            <a:ext cx="18288001" cy="3721654"/>
            <a:chOff x="0" y="0"/>
            <a:chExt cx="4922192" cy="9801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922192" cy="980189"/>
            </a:xfrm>
            <a:custGeom>
              <a:avLst/>
              <a:gdLst/>
              <a:ahLst/>
              <a:cxnLst/>
              <a:rect l="l" t="t" r="r" b="b"/>
              <a:pathLst>
                <a:path w="4922192" h="980189">
                  <a:moveTo>
                    <a:pt x="0" y="0"/>
                  </a:moveTo>
                  <a:lnTo>
                    <a:pt x="4922192" y="0"/>
                  </a:lnTo>
                  <a:lnTo>
                    <a:pt x="4922192" y="980189"/>
                  </a:lnTo>
                  <a:lnTo>
                    <a:pt x="0" y="980189"/>
                  </a:ln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8575"/>
              <a:ext cx="4922192" cy="951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1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886200" y="4668048"/>
            <a:ext cx="10871154" cy="14627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Muhammad Abdullah 22-NTU-CS-1358</a:t>
            </a:r>
          </a:p>
          <a:p>
            <a:pPr marL="342900" indent="-342900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marL="342900" indent="-342900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Muhammad Kaif 22-NTU-CS-1364</a:t>
            </a:r>
          </a:p>
          <a:p>
            <a:pPr marL="342900" indent="-342900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40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marL="342900" indent="-342900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Maryam Sameen 22-NTU-CS-1354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692536" y="1431726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77200" y="2260237"/>
            <a:ext cx="5562600" cy="1180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Members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67200" y="2188254"/>
            <a:ext cx="4335991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Group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5653F0-CDF9-3B48-0C3F-8041098E2110}"/>
              </a:ext>
            </a:extLst>
          </p:cNvPr>
          <p:cNvSpPr txBox="1"/>
          <p:nvPr/>
        </p:nvSpPr>
        <p:spPr>
          <a:xfrm>
            <a:off x="7620000" y="8839664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1939" y="1306549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509488" y="2807984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5400000">
            <a:off x="2953378" y="3768896"/>
            <a:ext cx="4146166" cy="6629044"/>
          </a:xfrm>
          <a:custGeom>
            <a:avLst/>
            <a:gdLst/>
            <a:ahLst/>
            <a:cxnLst/>
            <a:rect l="l" t="t" r="r" b="b"/>
            <a:pathLst>
              <a:path w="4146166" h="6629044">
                <a:moveTo>
                  <a:pt x="0" y="0"/>
                </a:moveTo>
                <a:lnTo>
                  <a:pt x="4146165" y="0"/>
                </a:lnTo>
                <a:lnTo>
                  <a:pt x="4146165" y="6629044"/>
                </a:lnTo>
                <a:lnTo>
                  <a:pt x="0" y="66290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2403276" y="5267325"/>
            <a:ext cx="5246370" cy="3454914"/>
            <a:chOff x="0" y="0"/>
            <a:chExt cx="812800" cy="53525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535257"/>
            </a:xfrm>
            <a:custGeom>
              <a:avLst/>
              <a:gdLst/>
              <a:ahLst/>
              <a:cxnLst/>
              <a:rect l="l" t="t" r="r" b="b"/>
              <a:pathLst>
                <a:path w="812800" h="535257">
                  <a:moveTo>
                    <a:pt x="0" y="0"/>
                  </a:moveTo>
                  <a:lnTo>
                    <a:pt x="812800" y="0"/>
                  </a:lnTo>
                  <a:lnTo>
                    <a:pt x="812800" y="535257"/>
                  </a:lnTo>
                  <a:lnTo>
                    <a:pt x="0" y="535257"/>
                  </a:lnTo>
                  <a:close/>
                </a:path>
              </a:pathLst>
            </a:custGeom>
            <a:blipFill>
              <a:blip r:embed="rId9"/>
              <a:stretch>
                <a:fillRect t="-15927" b="-11242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692536" y="1431726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77506" y="3368346"/>
            <a:ext cx="4548630" cy="1180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39104" y="3385369"/>
            <a:ext cx="3148143" cy="1180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Intro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953098" y="3126170"/>
            <a:ext cx="283352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680060" y="2878724"/>
            <a:ext cx="6377190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sz="2058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Image caption generator is an interactive web application that generates natural language captions for images.</a:t>
            </a:r>
          </a:p>
        </p:txBody>
      </p:sp>
      <p:sp>
        <p:nvSpPr>
          <p:cNvPr id="14" name="Freeform 14"/>
          <p:cNvSpPr/>
          <p:nvPr/>
        </p:nvSpPr>
        <p:spPr>
          <a:xfrm>
            <a:off x="9509488" y="4830201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9953098" y="5148387"/>
            <a:ext cx="283352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647403" y="5006635"/>
            <a:ext cx="6377190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sz="2058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It uses deep learning with a CNN encoder and LSTM decoder. </a:t>
            </a:r>
          </a:p>
        </p:txBody>
      </p:sp>
      <p:sp>
        <p:nvSpPr>
          <p:cNvPr id="18" name="Freeform 18"/>
          <p:cNvSpPr/>
          <p:nvPr/>
        </p:nvSpPr>
        <p:spPr>
          <a:xfrm>
            <a:off x="9509488" y="6852417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9953098" y="7170604"/>
            <a:ext cx="283352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647403" y="6994782"/>
            <a:ext cx="6377190" cy="564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sz="2058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The system is trained on a dataset of images and corresponding textual descriptions. </a:t>
            </a:r>
          </a:p>
        </p:txBody>
      </p:sp>
      <p:sp>
        <p:nvSpPr>
          <p:cNvPr id="22" name="Freeform 22"/>
          <p:cNvSpPr/>
          <p:nvPr/>
        </p:nvSpPr>
        <p:spPr>
          <a:xfrm>
            <a:off x="9605195" y="9160384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2" y="0"/>
                </a:lnTo>
                <a:lnTo>
                  <a:pt x="4416262" y="698573"/>
                </a:lnTo>
                <a:lnTo>
                  <a:pt x="0" y="6985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3" name="TextBox 23"/>
          <p:cNvSpPr txBox="1"/>
          <p:nvPr/>
        </p:nvSpPr>
        <p:spPr>
          <a:xfrm>
            <a:off x="10647403" y="9371170"/>
            <a:ext cx="3129384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1939" y="1306549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8726356" y="-1898039"/>
            <a:ext cx="9981859" cy="13795182"/>
            <a:chOff x="0" y="0"/>
            <a:chExt cx="2628967" cy="36332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628967" cy="3633299"/>
            </a:xfrm>
            <a:custGeom>
              <a:avLst/>
              <a:gdLst/>
              <a:ahLst/>
              <a:cxnLst/>
              <a:rect l="l" t="t" r="r" b="b"/>
              <a:pathLst>
                <a:path w="2628967" h="3633299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1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5400000">
            <a:off x="1300272" y="3327963"/>
            <a:ext cx="7421720" cy="5573037"/>
          </a:xfrm>
          <a:custGeom>
            <a:avLst/>
            <a:gdLst/>
            <a:ahLst/>
            <a:cxnLst/>
            <a:rect l="l" t="t" r="r" b="b"/>
            <a:pathLst>
              <a:path w="7421720" h="5573037">
                <a:moveTo>
                  <a:pt x="0" y="0"/>
                </a:moveTo>
                <a:lnTo>
                  <a:pt x="7421719" y="0"/>
                </a:lnTo>
                <a:lnTo>
                  <a:pt x="7421719" y="5573036"/>
                </a:lnTo>
                <a:lnTo>
                  <a:pt x="0" y="5573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2925279" y="3122331"/>
            <a:ext cx="4261262" cy="6013018"/>
            <a:chOff x="0" y="0"/>
            <a:chExt cx="660181" cy="9315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60181" cy="931574"/>
            </a:xfrm>
            <a:custGeom>
              <a:avLst/>
              <a:gdLst/>
              <a:ahLst/>
              <a:cxnLst/>
              <a:rect l="l" t="t" r="r" b="b"/>
              <a:pathLst>
                <a:path w="660181" h="931574">
                  <a:moveTo>
                    <a:pt x="0" y="0"/>
                  </a:moveTo>
                  <a:lnTo>
                    <a:pt x="660181" y="0"/>
                  </a:lnTo>
                  <a:lnTo>
                    <a:pt x="660181" y="931574"/>
                  </a:lnTo>
                  <a:lnTo>
                    <a:pt x="0" y="931574"/>
                  </a:lnTo>
                  <a:close/>
                </a:path>
              </a:pathLst>
            </a:custGeom>
            <a:blipFill>
              <a:blip r:embed="rId6"/>
              <a:stretch>
                <a:fillRect l="-44072" r="-4407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692536" y="1431726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49807" y="3143945"/>
            <a:ext cx="6436672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Statement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449807" y="2163114"/>
            <a:ext cx="5702432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Problem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60693" y="5263540"/>
            <a:ext cx="7284546" cy="2002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Understanding and describing images is a core task in computer vision and AI. </a:t>
            </a: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The goal is to develop a model that can generate accurate captions for unseen images. </a:t>
            </a:r>
          </a:p>
        </p:txBody>
      </p:sp>
      <p:sp>
        <p:nvSpPr>
          <p:cNvPr id="14" name="Freeform 14"/>
          <p:cNvSpPr/>
          <p:nvPr/>
        </p:nvSpPr>
        <p:spPr>
          <a:xfrm>
            <a:off x="9449807" y="8786063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1" y="0"/>
                </a:lnTo>
                <a:lnTo>
                  <a:pt x="4416261" y="698572"/>
                </a:lnTo>
                <a:lnTo>
                  <a:pt x="0" y="698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23">
            <a:extLst>
              <a:ext uri="{FF2B5EF4-FFF2-40B4-BE49-F238E27FC236}">
                <a16:creationId xmlns:a16="http://schemas.microsoft.com/office/drawing/2014/main" id="{36122984-34D0-4E09-33D9-9BC9C54EA4B8}"/>
              </a:ext>
            </a:extLst>
          </p:cNvPr>
          <p:cNvSpPr txBox="1"/>
          <p:nvPr/>
        </p:nvSpPr>
        <p:spPr>
          <a:xfrm>
            <a:off x="10587901" y="8996849"/>
            <a:ext cx="3129384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1939" y="1306549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974120" y="2407467"/>
            <a:ext cx="6342325" cy="6227010"/>
          </a:xfrm>
          <a:custGeom>
            <a:avLst/>
            <a:gdLst/>
            <a:ahLst/>
            <a:cxnLst/>
            <a:rect l="l" t="t" r="r" b="b"/>
            <a:pathLst>
              <a:path w="6342325" h="6227010">
                <a:moveTo>
                  <a:pt x="0" y="0"/>
                </a:moveTo>
                <a:lnTo>
                  <a:pt x="6342326" y="0"/>
                </a:lnTo>
                <a:lnTo>
                  <a:pt x="6342326" y="6227010"/>
                </a:lnTo>
                <a:lnTo>
                  <a:pt x="0" y="62270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68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1080914" y="3336449"/>
            <a:ext cx="4356595" cy="4356595"/>
            <a:chOff x="0" y="0"/>
            <a:chExt cx="14840029" cy="14840029"/>
          </a:xfrm>
        </p:grpSpPr>
        <p:sp>
          <p:nvSpPr>
            <p:cNvPr id="5" name="Freeform 5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7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6"/>
              <a:stretch>
                <a:fillRect l="-32961" r="-3296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92536" y="1431726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11939" y="3790517"/>
            <a:ext cx="6436672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Used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11939" y="2809686"/>
            <a:ext cx="6798762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Dataset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25953" y="5618591"/>
            <a:ext cx="7284546" cy="2566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Image captions are saved using an image_captions.txt file</a:t>
            </a: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Features are pre-extracted and stored in image_features.pkl using InceptionV3.</a:t>
            </a: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32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Captions tokenized and max length computed for consistent input.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5990108" y="7290349"/>
            <a:ext cx="1789958" cy="1757413"/>
          </a:xfrm>
          <a:custGeom>
            <a:avLst/>
            <a:gdLst/>
            <a:ahLst/>
            <a:cxnLst/>
            <a:rect l="l" t="t" r="r" b="b"/>
            <a:pathLst>
              <a:path w="1789958" h="1757413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2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Freeform 14"/>
          <p:cNvSpPr/>
          <p:nvPr/>
        </p:nvSpPr>
        <p:spPr>
          <a:xfrm>
            <a:off x="10177194" y="9047762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1" y="0"/>
                </a:lnTo>
                <a:lnTo>
                  <a:pt x="4416261" y="698572"/>
                </a:lnTo>
                <a:lnTo>
                  <a:pt x="0" y="698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5"/>
          <p:cNvSpPr txBox="1"/>
          <p:nvPr/>
        </p:nvSpPr>
        <p:spPr>
          <a:xfrm>
            <a:off x="11168240" y="9257267"/>
            <a:ext cx="3129384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1939" y="1306549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92536" y="1431726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89345" y="3790517"/>
            <a:ext cx="8486333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Architecture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689345" y="2809686"/>
            <a:ext cx="7435280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06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48212" y="5445292"/>
            <a:ext cx="9120375" cy="2272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CNN encoder (InceptionV3) extracts images features.</a:t>
            </a: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LSTM Decoder generates captions from image embeddings.</a:t>
            </a: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8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  <a:p>
            <a:pPr marL="342900" indent="-342900" algn="l">
              <a:lnSpc>
                <a:spcPts val="2181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Uses word embeddings, attention mechanism (if added), and max sequence padding.</a:t>
            </a:r>
          </a:p>
        </p:txBody>
      </p: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2235739" y="2695386"/>
            <a:ext cx="3751228" cy="3751228"/>
            <a:chOff x="0" y="0"/>
            <a:chExt cx="14840029" cy="14840029"/>
          </a:xfrm>
        </p:grpSpPr>
        <p:sp>
          <p:nvSpPr>
            <p:cNvPr id="9" name="Freeform 9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4"/>
              <a:stretch>
                <a:fillRect l="-38492" r="-3849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2235739" y="5713627"/>
            <a:ext cx="3751228" cy="3751228"/>
            <a:chOff x="0" y="0"/>
            <a:chExt cx="14840029" cy="14840029"/>
          </a:xfrm>
        </p:grpSpPr>
        <p:sp>
          <p:nvSpPr>
            <p:cNvPr id="13" name="Freeform 13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5"/>
            <p:cNvSpPr/>
            <p:nvPr/>
          </p:nvSpPr>
          <p:spPr>
            <a:xfrm>
              <a:off x="223301" y="551024"/>
              <a:ext cx="14393427" cy="13737979"/>
            </a:xfrm>
            <a:custGeom>
              <a:avLst/>
              <a:gdLst/>
              <a:ahLst/>
              <a:cxnLst/>
              <a:rect l="l" t="t" r="r" b="b"/>
              <a:pathLst>
                <a:path w="14393427" h="13737979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/>
              <a:stretch>
                <a:fillRect l="223" t="-16665" r="223" b="-1666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Freeform 16"/>
          <p:cNvSpPr/>
          <p:nvPr/>
        </p:nvSpPr>
        <p:spPr>
          <a:xfrm>
            <a:off x="1559224" y="3002514"/>
            <a:ext cx="1789958" cy="1757413"/>
          </a:xfrm>
          <a:custGeom>
            <a:avLst/>
            <a:gdLst/>
            <a:ahLst/>
            <a:cxnLst/>
            <a:rect l="l" t="t" r="r" b="b"/>
            <a:pathLst>
              <a:path w="1789958" h="1757413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Freeform 17"/>
          <p:cNvSpPr/>
          <p:nvPr/>
        </p:nvSpPr>
        <p:spPr>
          <a:xfrm>
            <a:off x="16498042" y="8169056"/>
            <a:ext cx="1789958" cy="1757413"/>
          </a:xfrm>
          <a:custGeom>
            <a:avLst/>
            <a:gdLst/>
            <a:ahLst/>
            <a:cxnLst/>
            <a:rect l="l" t="t" r="r" b="b"/>
            <a:pathLst>
              <a:path w="1789958" h="1757413">
                <a:moveTo>
                  <a:pt x="0" y="0"/>
                </a:moveTo>
                <a:lnTo>
                  <a:pt x="1789958" y="0"/>
                </a:lnTo>
                <a:lnTo>
                  <a:pt x="1789958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71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Freeform 18"/>
          <p:cNvSpPr/>
          <p:nvPr/>
        </p:nvSpPr>
        <p:spPr>
          <a:xfrm>
            <a:off x="7908638" y="8698476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1" y="0"/>
                </a:lnTo>
                <a:lnTo>
                  <a:pt x="4416261" y="698572"/>
                </a:lnTo>
                <a:lnTo>
                  <a:pt x="0" y="698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9079015" y="8912258"/>
            <a:ext cx="3129384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1939" y="1306549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935869" y="8775478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2" y="0"/>
                </a:lnTo>
                <a:lnTo>
                  <a:pt x="4416262" y="698573"/>
                </a:lnTo>
                <a:lnTo>
                  <a:pt x="0" y="6985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4111353" y="1495490"/>
            <a:ext cx="9756040" cy="2447879"/>
          </a:xfrm>
          <a:custGeom>
            <a:avLst/>
            <a:gdLst/>
            <a:ahLst/>
            <a:cxnLst/>
            <a:rect l="l" t="t" r="r" b="b"/>
            <a:pathLst>
              <a:path w="9756040" h="2447879">
                <a:moveTo>
                  <a:pt x="0" y="0"/>
                </a:moveTo>
                <a:lnTo>
                  <a:pt x="9756040" y="0"/>
                </a:lnTo>
                <a:lnTo>
                  <a:pt x="9756040" y="2447879"/>
                </a:lnTo>
                <a:lnTo>
                  <a:pt x="0" y="2447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692536" y="1431726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69846" y="9020942"/>
            <a:ext cx="3129384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588890" y="2302085"/>
            <a:ext cx="2062078" cy="1063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Tools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78891" y="2336435"/>
            <a:ext cx="3809999" cy="10637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5400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Training &amp;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07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-200474" y="4542118"/>
            <a:ext cx="18688947" cy="3721654"/>
            <a:chOff x="0" y="0"/>
            <a:chExt cx="4922192" cy="98018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4922192" cy="980189"/>
            </a:xfrm>
            <a:custGeom>
              <a:avLst/>
              <a:gdLst/>
              <a:ahLst/>
              <a:cxnLst/>
              <a:rect l="l" t="t" r="r" b="b"/>
              <a:pathLst>
                <a:path w="4922192" h="980189">
                  <a:moveTo>
                    <a:pt x="0" y="0"/>
                  </a:moveTo>
                  <a:lnTo>
                    <a:pt x="4922192" y="0"/>
                  </a:lnTo>
                  <a:lnTo>
                    <a:pt x="4922192" y="980189"/>
                  </a:lnTo>
                  <a:lnTo>
                    <a:pt x="0" y="980189"/>
                  </a:ln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8575"/>
              <a:ext cx="4922192" cy="95161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1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3602782" y="5143437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2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992586" y="5248924"/>
            <a:ext cx="283352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19548" y="5274355"/>
            <a:ext cx="2857861" cy="30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sz="2133" b="1" dirty="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Python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352879" y="5290427"/>
            <a:ext cx="283352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079841" y="5290427"/>
            <a:ext cx="2762528" cy="30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Tensorflow</a:t>
            </a:r>
            <a:endParaRPr lang="en-US" sz="2133" b="1" dirty="0">
              <a:solidFill>
                <a:srgbClr val="FFFFFF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sp>
        <p:nvSpPr>
          <p:cNvPr id="21" name="Freeform 21"/>
          <p:cNvSpPr/>
          <p:nvPr/>
        </p:nvSpPr>
        <p:spPr>
          <a:xfrm>
            <a:off x="9604311" y="5084656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2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9972503" y="5380570"/>
            <a:ext cx="283352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708692" y="5407784"/>
            <a:ext cx="3811192" cy="30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sz="2133" b="1" dirty="0" err="1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Numpy</a:t>
            </a:r>
            <a:endParaRPr lang="en-US" sz="2133" b="1" dirty="0">
              <a:solidFill>
                <a:srgbClr val="FFFFFF"/>
              </a:solidFill>
              <a:latin typeface="Raleway Bold"/>
              <a:ea typeface="Raleway Bold"/>
              <a:cs typeface="Raleway Bold"/>
              <a:sym typeface="Raleway Bold"/>
            </a:endParaRPr>
          </a:p>
        </p:txBody>
      </p:sp>
      <p:pic>
        <p:nvPicPr>
          <p:cNvPr id="25" name="Content Placeholder 8" descr="A blue and yellow polygonal logo&#10;&#10;Description automatically generated">
            <a:extLst>
              <a:ext uri="{FF2B5EF4-FFF2-40B4-BE49-F238E27FC236}">
                <a16:creationId xmlns:a16="http://schemas.microsoft.com/office/drawing/2014/main" id="{37C8189E-C1D9-DA25-91F5-9C62437498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100" y="5904328"/>
            <a:ext cx="3297942" cy="20612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6" name="Content Placeholder 12" descr="A yellow letter f on a black background&#10;&#10;Description automatically generated">
            <a:extLst>
              <a:ext uri="{FF2B5EF4-FFF2-40B4-BE49-F238E27FC236}">
                <a16:creationId xmlns:a16="http://schemas.microsoft.com/office/drawing/2014/main" id="{2A825EB9-C073-A0BA-F49C-B0D5E3CBB40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20660" y="5979300"/>
            <a:ext cx="3469692" cy="1894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7" name="Freeform 13">
            <a:extLst>
              <a:ext uri="{FF2B5EF4-FFF2-40B4-BE49-F238E27FC236}">
                <a16:creationId xmlns:a16="http://schemas.microsoft.com/office/drawing/2014/main" id="{67AEA5C3-FC72-01E7-78DD-891C76AB731F}"/>
              </a:ext>
            </a:extLst>
          </p:cNvPr>
          <p:cNvSpPr/>
          <p:nvPr/>
        </p:nvSpPr>
        <p:spPr>
          <a:xfrm>
            <a:off x="548976" y="4965780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2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8" name="Freeform 13">
            <a:extLst>
              <a:ext uri="{FF2B5EF4-FFF2-40B4-BE49-F238E27FC236}">
                <a16:creationId xmlns:a16="http://schemas.microsoft.com/office/drawing/2014/main" id="{158A1D8E-41E6-F6C7-5169-947BE9FD3686}"/>
              </a:ext>
            </a:extLst>
          </p:cNvPr>
          <p:cNvSpPr/>
          <p:nvPr/>
        </p:nvSpPr>
        <p:spPr>
          <a:xfrm>
            <a:off x="4965144" y="4954162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2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9" name="Content Placeholder 5" descr="A blue and black logo&#10;&#10;Description automatically generated">
            <a:extLst>
              <a:ext uri="{FF2B5EF4-FFF2-40B4-BE49-F238E27FC236}">
                <a16:creationId xmlns:a16="http://schemas.microsoft.com/office/drawing/2014/main" id="{84F2D21C-E975-D38D-446C-CD6DFA900A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87870" y="6006514"/>
            <a:ext cx="3222720" cy="1894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26" name="Picture 2" descr="7 Popular Image Operations Using Python Pillow">
            <a:extLst>
              <a:ext uri="{FF2B5EF4-FFF2-40B4-BE49-F238E27FC236}">
                <a16:creationId xmlns:a16="http://schemas.microsoft.com/office/drawing/2014/main" id="{B53A4452-6F89-E487-793C-83F00D0FB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3625" y="6101700"/>
            <a:ext cx="3695738" cy="184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23">
            <a:extLst>
              <a:ext uri="{FF2B5EF4-FFF2-40B4-BE49-F238E27FC236}">
                <a16:creationId xmlns:a16="http://schemas.microsoft.com/office/drawing/2014/main" id="{FAD931E9-32B1-8FEC-CBB3-948D0E50A60D}"/>
              </a:ext>
            </a:extLst>
          </p:cNvPr>
          <p:cNvSpPr txBox="1"/>
          <p:nvPr/>
        </p:nvSpPr>
        <p:spPr>
          <a:xfrm>
            <a:off x="14714638" y="5514226"/>
            <a:ext cx="3811192" cy="3046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sz="2133" b="1" dirty="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Pillow</a:t>
            </a:r>
          </a:p>
        </p:txBody>
      </p:sp>
      <p:sp>
        <p:nvSpPr>
          <p:cNvPr id="34" name="TextBox 23">
            <a:extLst>
              <a:ext uri="{FF2B5EF4-FFF2-40B4-BE49-F238E27FC236}">
                <a16:creationId xmlns:a16="http://schemas.microsoft.com/office/drawing/2014/main" id="{6319B3A8-F545-56E7-1F97-614274AA6948}"/>
              </a:ext>
            </a:extLst>
          </p:cNvPr>
          <p:cNvSpPr txBox="1"/>
          <p:nvPr/>
        </p:nvSpPr>
        <p:spPr>
          <a:xfrm>
            <a:off x="14005455" y="5402522"/>
            <a:ext cx="320124" cy="3046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261"/>
              </a:lnSpc>
              <a:spcBef>
                <a:spcPct val="0"/>
              </a:spcBef>
            </a:pPr>
            <a:r>
              <a:rPr lang="en-US" sz="2133" dirty="0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4.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11939" y="1306549"/>
            <a:ext cx="742265" cy="742265"/>
          </a:xfrm>
          <a:custGeom>
            <a:avLst/>
            <a:gdLst/>
            <a:ahLst/>
            <a:cxnLst/>
            <a:rect l="l" t="t" r="r" b="b"/>
            <a:pathLst>
              <a:path w="742265" h="742265">
                <a:moveTo>
                  <a:pt x="0" y="0"/>
                </a:moveTo>
                <a:lnTo>
                  <a:pt x="742264" y="0"/>
                </a:lnTo>
                <a:lnTo>
                  <a:pt x="742264" y="742265"/>
                </a:lnTo>
                <a:lnTo>
                  <a:pt x="0" y="7422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2692536" y="1431726"/>
            <a:ext cx="1418817" cy="520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STUDIO SHODWE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711939" y="3790517"/>
            <a:ext cx="7707780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Web App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711939" y="2809686"/>
            <a:ext cx="6798762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Flask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08</a:t>
            </a:r>
          </a:p>
        </p:txBody>
      </p:sp>
      <p:sp>
        <p:nvSpPr>
          <p:cNvPr id="7" name="Freeform 7"/>
          <p:cNvSpPr/>
          <p:nvPr/>
        </p:nvSpPr>
        <p:spPr>
          <a:xfrm>
            <a:off x="15990108" y="7290349"/>
            <a:ext cx="1789958" cy="1757413"/>
          </a:xfrm>
          <a:custGeom>
            <a:avLst/>
            <a:gdLst/>
            <a:ahLst/>
            <a:cxnLst/>
            <a:rect l="l" t="t" r="r" b="b"/>
            <a:pathLst>
              <a:path w="1789958" h="1757413">
                <a:moveTo>
                  <a:pt x="0" y="0"/>
                </a:moveTo>
                <a:lnTo>
                  <a:pt x="1789957" y="0"/>
                </a:lnTo>
                <a:lnTo>
                  <a:pt x="1789957" y="1757413"/>
                </a:lnTo>
                <a:lnTo>
                  <a:pt x="0" y="17574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7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1802103" y="5238977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245713" y="5557163"/>
            <a:ext cx="283352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1.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972675" y="5316645"/>
            <a:ext cx="6377190" cy="87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Flask backend serves the model and accepts images from users.</a:t>
            </a:r>
          </a:p>
          <a:p>
            <a:pPr algn="l">
              <a:lnSpc>
                <a:spcPts val="2181"/>
              </a:lnSpc>
              <a:spcBef>
                <a:spcPct val="0"/>
              </a:spcBef>
            </a:pPr>
            <a:endParaRPr lang="en-US" sz="3200" b="1" dirty="0">
              <a:solidFill>
                <a:srgbClr val="FFFFFF"/>
              </a:solidFill>
              <a:latin typeface="Raleway Semi-Bold"/>
              <a:ea typeface="Raleway Semi-Bold"/>
              <a:cs typeface="Raleway Semi-Bold"/>
              <a:sym typeface="Raleway Semi-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1802103" y="6877635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2219270" y="7201683"/>
            <a:ext cx="298655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2.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889691" y="6835714"/>
            <a:ext cx="6377190" cy="591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HTML and CSS is used for clean and user-friendly templates.</a:t>
            </a:r>
          </a:p>
        </p:txBody>
      </p:sp>
      <p:sp>
        <p:nvSpPr>
          <p:cNvPr id="16" name="Freeform 16"/>
          <p:cNvSpPr/>
          <p:nvPr/>
        </p:nvSpPr>
        <p:spPr>
          <a:xfrm>
            <a:off x="10406618" y="8909014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1" y="0"/>
                </a:lnTo>
                <a:lnTo>
                  <a:pt x="4416261" y="698572"/>
                </a:lnTo>
                <a:lnTo>
                  <a:pt x="0" y="69857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1715267" y="9137688"/>
            <a:ext cx="3129384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</a:t>
            </a:r>
          </a:p>
        </p:txBody>
      </p:sp>
      <p:sp>
        <p:nvSpPr>
          <p:cNvPr id="18" name="Freeform 18"/>
          <p:cNvSpPr/>
          <p:nvPr/>
        </p:nvSpPr>
        <p:spPr>
          <a:xfrm rot="-5400000">
            <a:off x="9292361" y="2171824"/>
            <a:ext cx="7421720" cy="5573037"/>
          </a:xfrm>
          <a:custGeom>
            <a:avLst/>
            <a:gdLst/>
            <a:ahLst/>
            <a:cxnLst/>
            <a:rect l="l" t="t" r="r" b="b"/>
            <a:pathLst>
              <a:path w="7421720" h="5573037">
                <a:moveTo>
                  <a:pt x="0" y="0"/>
                </a:moveTo>
                <a:lnTo>
                  <a:pt x="7421720" y="0"/>
                </a:lnTo>
                <a:lnTo>
                  <a:pt x="7421720" y="5573037"/>
                </a:lnTo>
                <a:lnTo>
                  <a:pt x="0" y="557303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9" name="Group 19"/>
          <p:cNvGrpSpPr/>
          <p:nvPr/>
        </p:nvGrpSpPr>
        <p:grpSpPr>
          <a:xfrm>
            <a:off x="10917369" y="1966193"/>
            <a:ext cx="4261262" cy="6013018"/>
            <a:chOff x="0" y="0"/>
            <a:chExt cx="660181" cy="931574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60181" cy="931574"/>
            </a:xfrm>
            <a:custGeom>
              <a:avLst/>
              <a:gdLst/>
              <a:ahLst/>
              <a:cxnLst/>
              <a:rect l="l" t="t" r="r" b="b"/>
              <a:pathLst>
                <a:path w="660181" h="931574">
                  <a:moveTo>
                    <a:pt x="0" y="0"/>
                  </a:moveTo>
                  <a:lnTo>
                    <a:pt x="660181" y="0"/>
                  </a:lnTo>
                  <a:lnTo>
                    <a:pt x="660181" y="931574"/>
                  </a:lnTo>
                  <a:lnTo>
                    <a:pt x="0" y="931574"/>
                  </a:lnTo>
                  <a:close/>
                </a:path>
              </a:pathLst>
            </a:custGeom>
            <a:blipFill>
              <a:blip r:embed="rId11"/>
              <a:stretch>
                <a:fillRect t="-3283" b="-3283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Freeform 12">
            <a:extLst>
              <a:ext uri="{FF2B5EF4-FFF2-40B4-BE49-F238E27FC236}">
                <a16:creationId xmlns:a16="http://schemas.microsoft.com/office/drawing/2014/main" id="{26745747-6D71-A980-E654-6DDD1C24B7C3}"/>
              </a:ext>
            </a:extLst>
          </p:cNvPr>
          <p:cNvSpPr/>
          <p:nvPr/>
        </p:nvSpPr>
        <p:spPr>
          <a:xfrm>
            <a:off x="1775660" y="8169055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13">
            <a:extLst>
              <a:ext uri="{FF2B5EF4-FFF2-40B4-BE49-F238E27FC236}">
                <a16:creationId xmlns:a16="http://schemas.microsoft.com/office/drawing/2014/main" id="{EDC201D2-ED06-3694-8DA4-6C88B83ED18A}"/>
              </a:ext>
            </a:extLst>
          </p:cNvPr>
          <p:cNvSpPr txBox="1"/>
          <p:nvPr/>
        </p:nvSpPr>
        <p:spPr>
          <a:xfrm>
            <a:off x="2155549" y="8472953"/>
            <a:ext cx="298655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3.</a:t>
            </a:r>
          </a:p>
        </p:txBody>
      </p:sp>
      <p:sp>
        <p:nvSpPr>
          <p:cNvPr id="24" name="TextBox 15">
            <a:extLst>
              <a:ext uri="{FF2B5EF4-FFF2-40B4-BE49-F238E27FC236}">
                <a16:creationId xmlns:a16="http://schemas.microsoft.com/office/drawing/2014/main" id="{9A50F540-9100-6130-1E06-05D1E1A63BA6}"/>
              </a:ext>
            </a:extLst>
          </p:cNvPr>
          <p:cNvSpPr txBox="1"/>
          <p:nvPr/>
        </p:nvSpPr>
        <p:spPr>
          <a:xfrm>
            <a:off x="2889691" y="8201434"/>
            <a:ext cx="6377190" cy="5918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1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FFFFFF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Generates and displays captions using the trained model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131F40">
                <a:alpha val="100000"/>
              </a:srgbClr>
            </a:gs>
            <a:gs pos="100000">
              <a:srgbClr val="3D6D81">
                <a:alpha val="100000"/>
              </a:srgbClr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237676" y="-1053442"/>
            <a:ext cx="9981859" cy="13795182"/>
            <a:chOff x="0" y="0"/>
            <a:chExt cx="2628967" cy="36332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628967" cy="3633299"/>
            </a:xfrm>
            <a:custGeom>
              <a:avLst/>
              <a:gdLst/>
              <a:ahLst/>
              <a:cxnLst/>
              <a:rect l="l" t="t" r="r" b="b"/>
              <a:pathLst>
                <a:path w="2628967" h="3633299">
                  <a:moveTo>
                    <a:pt x="0" y="0"/>
                  </a:moveTo>
                  <a:lnTo>
                    <a:pt x="2628967" y="0"/>
                  </a:lnTo>
                  <a:lnTo>
                    <a:pt x="2628967" y="3633299"/>
                  </a:lnTo>
                  <a:lnTo>
                    <a:pt x="0" y="3633299"/>
                  </a:lnTo>
                  <a:close/>
                </a:path>
              </a:pathLst>
            </a:custGeom>
            <a:gradFill rotWithShape="1">
              <a:gsLst>
                <a:gs pos="0">
                  <a:srgbClr val="131F40">
                    <a:alpha val="75000"/>
                  </a:srgbClr>
                </a:gs>
                <a:gs pos="100000">
                  <a:srgbClr val="3D6D81">
                    <a:alpha val="75000"/>
                  </a:srgbClr>
                </a:gs>
              </a:gsLst>
              <a:lin ang="0"/>
            </a:gradFill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8575"/>
              <a:ext cx="2628967" cy="360472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1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449807" y="3143945"/>
            <a:ext cx="6436672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Interface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9807" y="2163114"/>
            <a:ext cx="5702432" cy="118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36"/>
              </a:lnSpc>
              <a:spcBef>
                <a:spcPct val="0"/>
              </a:spcBef>
            </a:pPr>
            <a:r>
              <a:rPr lang="en-US" sz="8430" b="1" dirty="0">
                <a:solidFill>
                  <a:srgbClr val="84E3F8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User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175678" y="1560323"/>
            <a:ext cx="1418817" cy="263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PAGE 09</a:t>
            </a:r>
          </a:p>
        </p:txBody>
      </p:sp>
      <p:sp>
        <p:nvSpPr>
          <p:cNvPr id="10" name="Freeform 10"/>
          <p:cNvSpPr/>
          <p:nvPr/>
        </p:nvSpPr>
        <p:spPr>
          <a:xfrm>
            <a:off x="9449807" y="8786063"/>
            <a:ext cx="4416262" cy="698572"/>
          </a:xfrm>
          <a:custGeom>
            <a:avLst/>
            <a:gdLst/>
            <a:ahLst/>
            <a:cxnLst/>
            <a:rect l="l" t="t" r="r" b="b"/>
            <a:pathLst>
              <a:path w="4416262" h="698572">
                <a:moveTo>
                  <a:pt x="0" y="0"/>
                </a:moveTo>
                <a:lnTo>
                  <a:pt x="4416261" y="0"/>
                </a:lnTo>
                <a:lnTo>
                  <a:pt x="4416261" y="698572"/>
                </a:lnTo>
                <a:lnTo>
                  <a:pt x="0" y="6985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0591800" y="9005593"/>
            <a:ext cx="3129384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067"/>
              </a:lnSpc>
              <a:spcBef>
                <a:spcPct val="0"/>
              </a:spcBef>
            </a:pPr>
            <a:r>
              <a:rPr lang="en-US" sz="1950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</a:t>
            </a:r>
          </a:p>
        </p:txBody>
      </p:sp>
      <p:sp>
        <p:nvSpPr>
          <p:cNvPr id="12" name="Freeform 12"/>
          <p:cNvSpPr/>
          <p:nvPr/>
        </p:nvSpPr>
        <p:spPr>
          <a:xfrm>
            <a:off x="9539971" y="4540371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1" y="0"/>
                </a:lnTo>
                <a:lnTo>
                  <a:pt x="887221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9449807" y="6612689"/>
            <a:ext cx="887220" cy="871089"/>
          </a:xfrm>
          <a:custGeom>
            <a:avLst/>
            <a:gdLst/>
            <a:ahLst/>
            <a:cxnLst/>
            <a:rect l="l" t="t" r="r" b="b"/>
            <a:pathLst>
              <a:path w="887220" h="871089">
                <a:moveTo>
                  <a:pt x="0" y="0"/>
                </a:moveTo>
                <a:lnTo>
                  <a:pt x="887220" y="0"/>
                </a:lnTo>
                <a:lnTo>
                  <a:pt x="887220" y="871089"/>
                </a:lnTo>
                <a:lnTo>
                  <a:pt x="0" y="87108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0" name="Freeform 20"/>
          <p:cNvSpPr/>
          <p:nvPr/>
        </p:nvSpPr>
        <p:spPr>
          <a:xfrm>
            <a:off x="1" y="495300"/>
            <a:ext cx="8237676" cy="9525000"/>
          </a:xfrm>
          <a:custGeom>
            <a:avLst/>
            <a:gdLst/>
            <a:ahLst/>
            <a:cxnLst/>
            <a:rect l="l" t="t" r="r" b="b"/>
            <a:pathLst>
              <a:path w="6342325" h="6227010">
                <a:moveTo>
                  <a:pt x="0" y="0"/>
                </a:moveTo>
                <a:lnTo>
                  <a:pt x="6342325" y="0"/>
                </a:lnTo>
                <a:lnTo>
                  <a:pt x="6342325" y="6227010"/>
                </a:lnTo>
                <a:lnTo>
                  <a:pt x="0" y="62270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68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1" name="Group 21"/>
          <p:cNvGrpSpPr>
            <a:grpSpLocks noChangeAspect="1"/>
          </p:cNvGrpSpPr>
          <p:nvPr/>
        </p:nvGrpSpPr>
        <p:grpSpPr>
          <a:xfrm>
            <a:off x="936327" y="1818319"/>
            <a:ext cx="6936172" cy="6620313"/>
            <a:chOff x="-366471" y="-11891"/>
            <a:chExt cx="15572971" cy="14863810"/>
          </a:xfrm>
        </p:grpSpPr>
        <p:sp>
          <p:nvSpPr>
            <p:cNvPr id="22" name="Freeform 22"/>
            <p:cNvSpPr/>
            <p:nvPr/>
          </p:nvSpPr>
          <p:spPr>
            <a:xfrm>
              <a:off x="-366471" y="-11891"/>
              <a:ext cx="15572971" cy="14863810"/>
            </a:xfrm>
            <a:custGeom>
              <a:avLst/>
              <a:gdLst/>
              <a:ahLst/>
              <a:cxnLst/>
              <a:rect l="l" t="t" r="r" b="b"/>
              <a:pathLst>
                <a:path w="15572971" h="14863810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00BBDE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3"/>
            <p:cNvSpPr/>
            <p:nvPr/>
          </p:nvSpPr>
          <p:spPr>
            <a:xfrm>
              <a:off x="-156193" y="188812"/>
              <a:ext cx="15152415" cy="14462405"/>
            </a:xfrm>
            <a:custGeom>
              <a:avLst/>
              <a:gdLst/>
              <a:ahLst/>
              <a:cxnLst/>
              <a:rect l="l" t="t" r="r" b="b"/>
              <a:pathLst>
                <a:path w="15152415" h="1446240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3D05610C-710E-F660-F223-1733CA3C7D2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0131" t="17747" r="20718" b="4955"/>
          <a:stretch>
            <a:fillRect/>
          </a:stretch>
        </p:blipFill>
        <p:spPr>
          <a:xfrm>
            <a:off x="1116437" y="1907712"/>
            <a:ext cx="6504753" cy="641139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339</Words>
  <Application>Microsoft Office PowerPoint</Application>
  <PresentationFormat>Custom</PresentationFormat>
  <Paragraphs>100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Raleway Semi-Bold</vt:lpstr>
      <vt:lpstr>Arial</vt:lpstr>
      <vt:lpstr>Raleway</vt:lpstr>
      <vt:lpstr>Raleway Bold</vt:lpstr>
      <vt:lpstr>Calibri</vt:lpstr>
      <vt:lpstr>TT Lakes Neue Bold</vt:lpstr>
      <vt:lpstr>Aptos</vt:lpstr>
      <vt:lpstr>TT Lakes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Abdullah Sheikh</cp:lastModifiedBy>
  <cp:revision>19</cp:revision>
  <dcterms:created xsi:type="dcterms:W3CDTF">2006-08-16T00:00:00Z</dcterms:created>
  <dcterms:modified xsi:type="dcterms:W3CDTF">2025-06-04T16:10:19Z</dcterms:modified>
  <dc:identifier>DAGpZgu38_w</dc:identifier>
</cp:coreProperties>
</file>