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3" r:id="rId21"/>
    <p:sldId id="274"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6" r:id="rId39"/>
    <p:sldId id="297" r:id="rId40"/>
    <p:sldId id="298" r:id="rId41"/>
    <p:sldId id="293" r:id="rId42"/>
    <p:sldId id="299" r:id="rId43"/>
    <p:sldId id="300" r:id="rId44"/>
    <p:sldId id="294" r:id="rId45"/>
    <p:sldId id="301" r:id="rId46"/>
    <p:sldId id="29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1B9B-19B1-4A74-A065-477158FE4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37E6CA-3AF6-45B5-BE67-EE168AAC97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7EA0B8-91AA-431A-B305-EBA62EED4AE1}"/>
              </a:ext>
            </a:extLst>
          </p:cNvPr>
          <p:cNvSpPr>
            <a:spLocks noGrp="1"/>
          </p:cNvSpPr>
          <p:nvPr>
            <p:ph type="dt" sz="half" idx="10"/>
          </p:nvPr>
        </p:nvSpPr>
        <p:spPr/>
        <p:txBody>
          <a:bodyPr/>
          <a:lstStyle/>
          <a:p>
            <a:fld id="{8DFB2DEA-DF97-49F3-AF8F-F8FE35230F3E}" type="datetimeFigureOut">
              <a:rPr lang="en-IN" smtClean="0"/>
              <a:t>30-01-2024</a:t>
            </a:fld>
            <a:endParaRPr lang="en-IN"/>
          </a:p>
        </p:txBody>
      </p:sp>
      <p:sp>
        <p:nvSpPr>
          <p:cNvPr id="5" name="Footer Placeholder 4">
            <a:extLst>
              <a:ext uri="{FF2B5EF4-FFF2-40B4-BE49-F238E27FC236}">
                <a16:creationId xmlns:a16="http://schemas.microsoft.com/office/drawing/2014/main" id="{BB0C93A2-9B36-432E-B5CA-DE92ED8B1A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67947-0619-4926-8C69-974C9EF8C244}"/>
              </a:ext>
            </a:extLst>
          </p:cNvPr>
          <p:cNvSpPr>
            <a:spLocks noGrp="1"/>
          </p:cNvSpPr>
          <p:nvPr>
            <p:ph type="sldNum" sz="quarter" idx="12"/>
          </p:nvPr>
        </p:nvSpPr>
        <p:spPr/>
        <p:txBody>
          <a:bodyPr/>
          <a:lstStyle/>
          <a:p>
            <a:fld id="{B9CF76FA-9C85-42A1-916A-1F88FE3CE991}" type="slidenum">
              <a:rPr lang="en-IN" smtClean="0"/>
              <a:t>‹#›</a:t>
            </a:fld>
            <a:endParaRPr lang="en-IN"/>
          </a:p>
        </p:txBody>
      </p:sp>
    </p:spTree>
    <p:extLst>
      <p:ext uri="{BB962C8B-B14F-4D97-AF65-F5344CB8AC3E}">
        <p14:creationId xmlns:p14="http://schemas.microsoft.com/office/powerpoint/2010/main" val="388833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E179-D844-44CE-A0A7-78FE3C7F32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0E76E9-2133-4893-B30E-E80473BAA0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EFF919-11E5-4AA5-B46C-F504C3C97164}"/>
              </a:ext>
            </a:extLst>
          </p:cNvPr>
          <p:cNvSpPr>
            <a:spLocks noGrp="1"/>
          </p:cNvSpPr>
          <p:nvPr>
            <p:ph type="dt" sz="half" idx="10"/>
          </p:nvPr>
        </p:nvSpPr>
        <p:spPr/>
        <p:txBody>
          <a:bodyPr/>
          <a:lstStyle/>
          <a:p>
            <a:fld id="{8DFB2DEA-DF97-49F3-AF8F-F8FE35230F3E}" type="datetimeFigureOut">
              <a:rPr lang="en-IN" smtClean="0"/>
              <a:t>30-01-2024</a:t>
            </a:fld>
            <a:endParaRPr lang="en-IN"/>
          </a:p>
        </p:txBody>
      </p:sp>
      <p:sp>
        <p:nvSpPr>
          <p:cNvPr id="5" name="Footer Placeholder 4">
            <a:extLst>
              <a:ext uri="{FF2B5EF4-FFF2-40B4-BE49-F238E27FC236}">
                <a16:creationId xmlns:a16="http://schemas.microsoft.com/office/drawing/2014/main" id="{9863157E-9EFD-4C04-9FE5-4F0B0D627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E9738-A570-4688-B63E-79E1F53E78C9}"/>
              </a:ext>
            </a:extLst>
          </p:cNvPr>
          <p:cNvSpPr>
            <a:spLocks noGrp="1"/>
          </p:cNvSpPr>
          <p:nvPr>
            <p:ph type="sldNum" sz="quarter" idx="12"/>
          </p:nvPr>
        </p:nvSpPr>
        <p:spPr/>
        <p:txBody>
          <a:bodyPr/>
          <a:lstStyle/>
          <a:p>
            <a:fld id="{B9CF76FA-9C85-42A1-916A-1F88FE3CE991}" type="slidenum">
              <a:rPr lang="en-IN" smtClean="0"/>
              <a:t>‹#›</a:t>
            </a:fld>
            <a:endParaRPr lang="en-IN"/>
          </a:p>
        </p:txBody>
      </p:sp>
    </p:spTree>
    <p:extLst>
      <p:ext uri="{BB962C8B-B14F-4D97-AF65-F5344CB8AC3E}">
        <p14:creationId xmlns:p14="http://schemas.microsoft.com/office/powerpoint/2010/main" val="3574037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950CC-191F-4DA7-A223-63ADDD1865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A10E79-C47A-4AED-BA4B-67A8531FFE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1DF27B-5498-4710-8873-8C262E4DE10C}"/>
              </a:ext>
            </a:extLst>
          </p:cNvPr>
          <p:cNvSpPr>
            <a:spLocks noGrp="1"/>
          </p:cNvSpPr>
          <p:nvPr>
            <p:ph type="dt" sz="half" idx="10"/>
          </p:nvPr>
        </p:nvSpPr>
        <p:spPr/>
        <p:txBody>
          <a:bodyPr/>
          <a:lstStyle/>
          <a:p>
            <a:fld id="{8DFB2DEA-DF97-49F3-AF8F-F8FE35230F3E}" type="datetimeFigureOut">
              <a:rPr lang="en-IN" smtClean="0"/>
              <a:t>30-01-2024</a:t>
            </a:fld>
            <a:endParaRPr lang="en-IN"/>
          </a:p>
        </p:txBody>
      </p:sp>
      <p:sp>
        <p:nvSpPr>
          <p:cNvPr id="5" name="Footer Placeholder 4">
            <a:extLst>
              <a:ext uri="{FF2B5EF4-FFF2-40B4-BE49-F238E27FC236}">
                <a16:creationId xmlns:a16="http://schemas.microsoft.com/office/drawing/2014/main" id="{49091EF9-63EA-4146-8C2F-652A663D2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EB88EF-F00C-410D-9928-E2F22B402FC3}"/>
              </a:ext>
            </a:extLst>
          </p:cNvPr>
          <p:cNvSpPr>
            <a:spLocks noGrp="1"/>
          </p:cNvSpPr>
          <p:nvPr>
            <p:ph type="sldNum" sz="quarter" idx="12"/>
          </p:nvPr>
        </p:nvSpPr>
        <p:spPr/>
        <p:txBody>
          <a:bodyPr/>
          <a:lstStyle/>
          <a:p>
            <a:fld id="{B9CF76FA-9C85-42A1-916A-1F88FE3CE991}" type="slidenum">
              <a:rPr lang="en-IN" smtClean="0"/>
              <a:t>‹#›</a:t>
            </a:fld>
            <a:endParaRPr lang="en-IN"/>
          </a:p>
        </p:txBody>
      </p:sp>
    </p:spTree>
    <p:extLst>
      <p:ext uri="{BB962C8B-B14F-4D97-AF65-F5344CB8AC3E}">
        <p14:creationId xmlns:p14="http://schemas.microsoft.com/office/powerpoint/2010/main" val="4226607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0DEFD-F529-42B8-9995-D27FABE58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7C3A8E-EC13-44DC-AA5E-0B76A6CF05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FB84B2-4EB8-4476-93C1-11863DC21342}"/>
              </a:ext>
            </a:extLst>
          </p:cNvPr>
          <p:cNvSpPr>
            <a:spLocks noGrp="1"/>
          </p:cNvSpPr>
          <p:nvPr>
            <p:ph type="dt" sz="half" idx="10"/>
          </p:nvPr>
        </p:nvSpPr>
        <p:spPr/>
        <p:txBody>
          <a:bodyPr/>
          <a:lstStyle/>
          <a:p>
            <a:fld id="{8DFB2DEA-DF97-49F3-AF8F-F8FE35230F3E}" type="datetimeFigureOut">
              <a:rPr lang="en-IN" smtClean="0"/>
              <a:t>30-01-2024</a:t>
            </a:fld>
            <a:endParaRPr lang="en-IN"/>
          </a:p>
        </p:txBody>
      </p:sp>
      <p:sp>
        <p:nvSpPr>
          <p:cNvPr id="5" name="Footer Placeholder 4">
            <a:extLst>
              <a:ext uri="{FF2B5EF4-FFF2-40B4-BE49-F238E27FC236}">
                <a16:creationId xmlns:a16="http://schemas.microsoft.com/office/drawing/2014/main" id="{A8B16A00-77D4-416C-8DBA-5FB5C19482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DE6213-9488-4555-AD9E-46BA0A9BFF59}"/>
              </a:ext>
            </a:extLst>
          </p:cNvPr>
          <p:cNvSpPr>
            <a:spLocks noGrp="1"/>
          </p:cNvSpPr>
          <p:nvPr>
            <p:ph type="sldNum" sz="quarter" idx="12"/>
          </p:nvPr>
        </p:nvSpPr>
        <p:spPr/>
        <p:txBody>
          <a:bodyPr/>
          <a:lstStyle/>
          <a:p>
            <a:fld id="{B9CF76FA-9C85-42A1-916A-1F88FE3CE991}" type="slidenum">
              <a:rPr lang="en-IN" smtClean="0"/>
              <a:t>‹#›</a:t>
            </a:fld>
            <a:endParaRPr lang="en-IN"/>
          </a:p>
        </p:txBody>
      </p:sp>
    </p:spTree>
    <p:extLst>
      <p:ext uri="{BB962C8B-B14F-4D97-AF65-F5344CB8AC3E}">
        <p14:creationId xmlns:p14="http://schemas.microsoft.com/office/powerpoint/2010/main" val="323066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450E-8D79-4D66-9344-5E7CA7A2C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58F6C9-168F-4640-B85D-D0FCA9D573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AF97AE-AF38-4A29-B00A-4D9371667CC1}"/>
              </a:ext>
            </a:extLst>
          </p:cNvPr>
          <p:cNvSpPr>
            <a:spLocks noGrp="1"/>
          </p:cNvSpPr>
          <p:nvPr>
            <p:ph type="dt" sz="half" idx="10"/>
          </p:nvPr>
        </p:nvSpPr>
        <p:spPr/>
        <p:txBody>
          <a:bodyPr/>
          <a:lstStyle/>
          <a:p>
            <a:fld id="{8DFB2DEA-DF97-49F3-AF8F-F8FE35230F3E}" type="datetimeFigureOut">
              <a:rPr lang="en-IN" smtClean="0"/>
              <a:t>30-01-2024</a:t>
            </a:fld>
            <a:endParaRPr lang="en-IN"/>
          </a:p>
        </p:txBody>
      </p:sp>
      <p:sp>
        <p:nvSpPr>
          <p:cNvPr id="5" name="Footer Placeholder 4">
            <a:extLst>
              <a:ext uri="{FF2B5EF4-FFF2-40B4-BE49-F238E27FC236}">
                <a16:creationId xmlns:a16="http://schemas.microsoft.com/office/drawing/2014/main" id="{2E2AD68C-4C57-4E03-95A5-C01264D801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C137B-1722-4069-BA99-E00729BD7946}"/>
              </a:ext>
            </a:extLst>
          </p:cNvPr>
          <p:cNvSpPr>
            <a:spLocks noGrp="1"/>
          </p:cNvSpPr>
          <p:nvPr>
            <p:ph type="sldNum" sz="quarter" idx="12"/>
          </p:nvPr>
        </p:nvSpPr>
        <p:spPr/>
        <p:txBody>
          <a:bodyPr/>
          <a:lstStyle/>
          <a:p>
            <a:fld id="{B9CF76FA-9C85-42A1-916A-1F88FE3CE991}" type="slidenum">
              <a:rPr lang="en-IN" smtClean="0"/>
              <a:t>‹#›</a:t>
            </a:fld>
            <a:endParaRPr lang="en-IN"/>
          </a:p>
        </p:txBody>
      </p:sp>
    </p:spTree>
    <p:extLst>
      <p:ext uri="{BB962C8B-B14F-4D97-AF65-F5344CB8AC3E}">
        <p14:creationId xmlns:p14="http://schemas.microsoft.com/office/powerpoint/2010/main" val="394349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F628-EE27-42E3-BD9B-E5508E0479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9BCFEE-6E1A-434A-B244-D08CC2F87D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44F846-7E0F-456C-B77B-931FEB04C1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862BE0-310E-4096-B1F6-E0EF11838B1E}"/>
              </a:ext>
            </a:extLst>
          </p:cNvPr>
          <p:cNvSpPr>
            <a:spLocks noGrp="1"/>
          </p:cNvSpPr>
          <p:nvPr>
            <p:ph type="dt" sz="half" idx="10"/>
          </p:nvPr>
        </p:nvSpPr>
        <p:spPr/>
        <p:txBody>
          <a:bodyPr/>
          <a:lstStyle/>
          <a:p>
            <a:fld id="{8DFB2DEA-DF97-49F3-AF8F-F8FE35230F3E}" type="datetimeFigureOut">
              <a:rPr lang="en-IN" smtClean="0"/>
              <a:t>30-01-2024</a:t>
            </a:fld>
            <a:endParaRPr lang="en-IN"/>
          </a:p>
        </p:txBody>
      </p:sp>
      <p:sp>
        <p:nvSpPr>
          <p:cNvPr id="6" name="Footer Placeholder 5">
            <a:extLst>
              <a:ext uri="{FF2B5EF4-FFF2-40B4-BE49-F238E27FC236}">
                <a16:creationId xmlns:a16="http://schemas.microsoft.com/office/drawing/2014/main" id="{D5F44326-BDC8-49BE-9DC9-F4955749BD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D31D63-D8AC-446E-A0A3-01AFAB7C9672}"/>
              </a:ext>
            </a:extLst>
          </p:cNvPr>
          <p:cNvSpPr>
            <a:spLocks noGrp="1"/>
          </p:cNvSpPr>
          <p:nvPr>
            <p:ph type="sldNum" sz="quarter" idx="12"/>
          </p:nvPr>
        </p:nvSpPr>
        <p:spPr/>
        <p:txBody>
          <a:bodyPr/>
          <a:lstStyle/>
          <a:p>
            <a:fld id="{B9CF76FA-9C85-42A1-916A-1F88FE3CE991}" type="slidenum">
              <a:rPr lang="en-IN" smtClean="0"/>
              <a:t>‹#›</a:t>
            </a:fld>
            <a:endParaRPr lang="en-IN"/>
          </a:p>
        </p:txBody>
      </p:sp>
    </p:spTree>
    <p:extLst>
      <p:ext uri="{BB962C8B-B14F-4D97-AF65-F5344CB8AC3E}">
        <p14:creationId xmlns:p14="http://schemas.microsoft.com/office/powerpoint/2010/main" val="322820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1BD0A-CE1B-4BF8-B1F4-A388C6D1A9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2DF9BD-8DDD-4682-9B85-8144F8B3D9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92D4E8-F22B-46EF-8B85-90CD279A86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5DEBE8-0EC5-45FF-AAEC-C9A9A8C68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D88B63-0485-40D9-9D50-86161F3878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33FB82-69E5-4C1C-B24B-43E3407A354B}"/>
              </a:ext>
            </a:extLst>
          </p:cNvPr>
          <p:cNvSpPr>
            <a:spLocks noGrp="1"/>
          </p:cNvSpPr>
          <p:nvPr>
            <p:ph type="dt" sz="half" idx="10"/>
          </p:nvPr>
        </p:nvSpPr>
        <p:spPr/>
        <p:txBody>
          <a:bodyPr/>
          <a:lstStyle/>
          <a:p>
            <a:fld id="{8DFB2DEA-DF97-49F3-AF8F-F8FE35230F3E}" type="datetimeFigureOut">
              <a:rPr lang="en-IN" smtClean="0"/>
              <a:t>30-01-2024</a:t>
            </a:fld>
            <a:endParaRPr lang="en-IN"/>
          </a:p>
        </p:txBody>
      </p:sp>
      <p:sp>
        <p:nvSpPr>
          <p:cNvPr id="8" name="Footer Placeholder 7">
            <a:extLst>
              <a:ext uri="{FF2B5EF4-FFF2-40B4-BE49-F238E27FC236}">
                <a16:creationId xmlns:a16="http://schemas.microsoft.com/office/drawing/2014/main" id="{0F8F68C0-B963-425A-B8C8-2D26EF078F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C8D755-D11B-4AF5-BD7D-E8272A40BA3C}"/>
              </a:ext>
            </a:extLst>
          </p:cNvPr>
          <p:cNvSpPr>
            <a:spLocks noGrp="1"/>
          </p:cNvSpPr>
          <p:nvPr>
            <p:ph type="sldNum" sz="quarter" idx="12"/>
          </p:nvPr>
        </p:nvSpPr>
        <p:spPr/>
        <p:txBody>
          <a:bodyPr/>
          <a:lstStyle/>
          <a:p>
            <a:fld id="{B9CF76FA-9C85-42A1-916A-1F88FE3CE991}" type="slidenum">
              <a:rPr lang="en-IN" smtClean="0"/>
              <a:t>‹#›</a:t>
            </a:fld>
            <a:endParaRPr lang="en-IN"/>
          </a:p>
        </p:txBody>
      </p:sp>
    </p:spTree>
    <p:extLst>
      <p:ext uri="{BB962C8B-B14F-4D97-AF65-F5344CB8AC3E}">
        <p14:creationId xmlns:p14="http://schemas.microsoft.com/office/powerpoint/2010/main" val="545332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EA4F-75C5-42B7-AC1B-4CC6B401E4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2C618F-3C91-420C-80EE-5D3438D4824A}"/>
              </a:ext>
            </a:extLst>
          </p:cNvPr>
          <p:cNvSpPr>
            <a:spLocks noGrp="1"/>
          </p:cNvSpPr>
          <p:nvPr>
            <p:ph type="dt" sz="half" idx="10"/>
          </p:nvPr>
        </p:nvSpPr>
        <p:spPr/>
        <p:txBody>
          <a:bodyPr/>
          <a:lstStyle/>
          <a:p>
            <a:fld id="{8DFB2DEA-DF97-49F3-AF8F-F8FE35230F3E}" type="datetimeFigureOut">
              <a:rPr lang="en-IN" smtClean="0"/>
              <a:t>30-01-2024</a:t>
            </a:fld>
            <a:endParaRPr lang="en-IN"/>
          </a:p>
        </p:txBody>
      </p:sp>
      <p:sp>
        <p:nvSpPr>
          <p:cNvPr id="4" name="Footer Placeholder 3">
            <a:extLst>
              <a:ext uri="{FF2B5EF4-FFF2-40B4-BE49-F238E27FC236}">
                <a16:creationId xmlns:a16="http://schemas.microsoft.com/office/drawing/2014/main" id="{C1C0100A-D136-4EE8-B252-FD89F4CBE3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526C70-2DFA-4330-88DE-A0AA6D5AFFA6}"/>
              </a:ext>
            </a:extLst>
          </p:cNvPr>
          <p:cNvSpPr>
            <a:spLocks noGrp="1"/>
          </p:cNvSpPr>
          <p:nvPr>
            <p:ph type="sldNum" sz="quarter" idx="12"/>
          </p:nvPr>
        </p:nvSpPr>
        <p:spPr/>
        <p:txBody>
          <a:bodyPr/>
          <a:lstStyle/>
          <a:p>
            <a:fld id="{B9CF76FA-9C85-42A1-916A-1F88FE3CE991}" type="slidenum">
              <a:rPr lang="en-IN" smtClean="0"/>
              <a:t>‹#›</a:t>
            </a:fld>
            <a:endParaRPr lang="en-IN"/>
          </a:p>
        </p:txBody>
      </p:sp>
    </p:spTree>
    <p:extLst>
      <p:ext uri="{BB962C8B-B14F-4D97-AF65-F5344CB8AC3E}">
        <p14:creationId xmlns:p14="http://schemas.microsoft.com/office/powerpoint/2010/main" val="279652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E08D2-B1D7-4682-9CCE-0FFC57717897}"/>
              </a:ext>
            </a:extLst>
          </p:cNvPr>
          <p:cNvSpPr>
            <a:spLocks noGrp="1"/>
          </p:cNvSpPr>
          <p:nvPr>
            <p:ph type="dt" sz="half" idx="10"/>
          </p:nvPr>
        </p:nvSpPr>
        <p:spPr/>
        <p:txBody>
          <a:bodyPr/>
          <a:lstStyle/>
          <a:p>
            <a:fld id="{8DFB2DEA-DF97-49F3-AF8F-F8FE35230F3E}" type="datetimeFigureOut">
              <a:rPr lang="en-IN" smtClean="0"/>
              <a:t>30-01-2024</a:t>
            </a:fld>
            <a:endParaRPr lang="en-IN"/>
          </a:p>
        </p:txBody>
      </p:sp>
      <p:sp>
        <p:nvSpPr>
          <p:cNvPr id="3" name="Footer Placeholder 2">
            <a:extLst>
              <a:ext uri="{FF2B5EF4-FFF2-40B4-BE49-F238E27FC236}">
                <a16:creationId xmlns:a16="http://schemas.microsoft.com/office/drawing/2014/main" id="{37F487A1-2703-4A5D-AB6C-1A2FDAB90B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655641-313A-416B-8F91-75862A59D065}"/>
              </a:ext>
            </a:extLst>
          </p:cNvPr>
          <p:cNvSpPr>
            <a:spLocks noGrp="1"/>
          </p:cNvSpPr>
          <p:nvPr>
            <p:ph type="sldNum" sz="quarter" idx="12"/>
          </p:nvPr>
        </p:nvSpPr>
        <p:spPr/>
        <p:txBody>
          <a:bodyPr/>
          <a:lstStyle/>
          <a:p>
            <a:fld id="{B9CF76FA-9C85-42A1-916A-1F88FE3CE991}" type="slidenum">
              <a:rPr lang="en-IN" smtClean="0"/>
              <a:t>‹#›</a:t>
            </a:fld>
            <a:endParaRPr lang="en-IN"/>
          </a:p>
        </p:txBody>
      </p:sp>
    </p:spTree>
    <p:extLst>
      <p:ext uri="{BB962C8B-B14F-4D97-AF65-F5344CB8AC3E}">
        <p14:creationId xmlns:p14="http://schemas.microsoft.com/office/powerpoint/2010/main" val="133486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5C0D-E11C-482C-BC7F-3A61B7746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90C901-EE6B-40A4-9A00-476613418E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33E943-6E5C-42CD-B7D1-3C57F9477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CF48F-79F0-43C8-9927-FC1E2F930638}"/>
              </a:ext>
            </a:extLst>
          </p:cNvPr>
          <p:cNvSpPr>
            <a:spLocks noGrp="1"/>
          </p:cNvSpPr>
          <p:nvPr>
            <p:ph type="dt" sz="half" idx="10"/>
          </p:nvPr>
        </p:nvSpPr>
        <p:spPr/>
        <p:txBody>
          <a:bodyPr/>
          <a:lstStyle/>
          <a:p>
            <a:fld id="{8DFB2DEA-DF97-49F3-AF8F-F8FE35230F3E}" type="datetimeFigureOut">
              <a:rPr lang="en-IN" smtClean="0"/>
              <a:t>30-01-2024</a:t>
            </a:fld>
            <a:endParaRPr lang="en-IN"/>
          </a:p>
        </p:txBody>
      </p:sp>
      <p:sp>
        <p:nvSpPr>
          <p:cNvPr id="6" name="Footer Placeholder 5">
            <a:extLst>
              <a:ext uri="{FF2B5EF4-FFF2-40B4-BE49-F238E27FC236}">
                <a16:creationId xmlns:a16="http://schemas.microsoft.com/office/drawing/2014/main" id="{9F0B78C6-E053-499F-A357-71E4430195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3B4C6D-F1BE-4F86-A35E-76810566ADF0}"/>
              </a:ext>
            </a:extLst>
          </p:cNvPr>
          <p:cNvSpPr>
            <a:spLocks noGrp="1"/>
          </p:cNvSpPr>
          <p:nvPr>
            <p:ph type="sldNum" sz="quarter" idx="12"/>
          </p:nvPr>
        </p:nvSpPr>
        <p:spPr/>
        <p:txBody>
          <a:bodyPr/>
          <a:lstStyle/>
          <a:p>
            <a:fld id="{B9CF76FA-9C85-42A1-916A-1F88FE3CE991}" type="slidenum">
              <a:rPr lang="en-IN" smtClean="0"/>
              <a:t>‹#›</a:t>
            </a:fld>
            <a:endParaRPr lang="en-IN"/>
          </a:p>
        </p:txBody>
      </p:sp>
    </p:spTree>
    <p:extLst>
      <p:ext uri="{BB962C8B-B14F-4D97-AF65-F5344CB8AC3E}">
        <p14:creationId xmlns:p14="http://schemas.microsoft.com/office/powerpoint/2010/main" val="389993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94EE-5079-44BD-9818-8FCB1B405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997567-81BE-4653-9384-8A9A2109BE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555E4F-2F60-44D6-A89C-FC5E18AC2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6A04EF-3950-4D72-BABA-827EAFDDC84B}"/>
              </a:ext>
            </a:extLst>
          </p:cNvPr>
          <p:cNvSpPr>
            <a:spLocks noGrp="1"/>
          </p:cNvSpPr>
          <p:nvPr>
            <p:ph type="dt" sz="half" idx="10"/>
          </p:nvPr>
        </p:nvSpPr>
        <p:spPr/>
        <p:txBody>
          <a:bodyPr/>
          <a:lstStyle/>
          <a:p>
            <a:fld id="{8DFB2DEA-DF97-49F3-AF8F-F8FE35230F3E}" type="datetimeFigureOut">
              <a:rPr lang="en-IN" smtClean="0"/>
              <a:t>30-01-2024</a:t>
            </a:fld>
            <a:endParaRPr lang="en-IN"/>
          </a:p>
        </p:txBody>
      </p:sp>
      <p:sp>
        <p:nvSpPr>
          <p:cNvPr id="6" name="Footer Placeholder 5">
            <a:extLst>
              <a:ext uri="{FF2B5EF4-FFF2-40B4-BE49-F238E27FC236}">
                <a16:creationId xmlns:a16="http://schemas.microsoft.com/office/drawing/2014/main" id="{FBD783D4-F104-4F43-A33D-9155E3E6AB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AFE3A5-CD6D-49CE-8861-6AAE5201F25A}"/>
              </a:ext>
            </a:extLst>
          </p:cNvPr>
          <p:cNvSpPr>
            <a:spLocks noGrp="1"/>
          </p:cNvSpPr>
          <p:nvPr>
            <p:ph type="sldNum" sz="quarter" idx="12"/>
          </p:nvPr>
        </p:nvSpPr>
        <p:spPr/>
        <p:txBody>
          <a:bodyPr/>
          <a:lstStyle/>
          <a:p>
            <a:fld id="{B9CF76FA-9C85-42A1-916A-1F88FE3CE991}" type="slidenum">
              <a:rPr lang="en-IN" smtClean="0"/>
              <a:t>‹#›</a:t>
            </a:fld>
            <a:endParaRPr lang="en-IN"/>
          </a:p>
        </p:txBody>
      </p:sp>
    </p:spTree>
    <p:extLst>
      <p:ext uri="{BB962C8B-B14F-4D97-AF65-F5344CB8AC3E}">
        <p14:creationId xmlns:p14="http://schemas.microsoft.com/office/powerpoint/2010/main" val="22567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FCD0D-D968-4952-BB98-BC7B36D21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A31B36-5C54-4679-9BAA-AC162EB19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9435F3-C4CF-4C41-961A-17B1329AA1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B2DEA-DF97-49F3-AF8F-F8FE35230F3E}" type="datetimeFigureOut">
              <a:rPr lang="en-IN" smtClean="0"/>
              <a:t>30-01-2024</a:t>
            </a:fld>
            <a:endParaRPr lang="en-IN"/>
          </a:p>
        </p:txBody>
      </p:sp>
      <p:sp>
        <p:nvSpPr>
          <p:cNvPr id="5" name="Footer Placeholder 4">
            <a:extLst>
              <a:ext uri="{FF2B5EF4-FFF2-40B4-BE49-F238E27FC236}">
                <a16:creationId xmlns:a16="http://schemas.microsoft.com/office/drawing/2014/main" id="{D46BE7BB-ADD6-4DC8-87F3-71E92F880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E7778A-A025-49DA-85DD-E4E6B82D4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F76FA-9C85-42A1-916A-1F88FE3CE991}" type="slidenum">
              <a:rPr lang="en-IN" smtClean="0"/>
              <a:t>‹#›</a:t>
            </a:fld>
            <a:endParaRPr lang="en-IN"/>
          </a:p>
        </p:txBody>
      </p:sp>
    </p:spTree>
    <p:extLst>
      <p:ext uri="{BB962C8B-B14F-4D97-AF65-F5344CB8AC3E}">
        <p14:creationId xmlns:p14="http://schemas.microsoft.com/office/powerpoint/2010/main" val="4225689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z-score-in-statistics/" TargetMode="External"/><Relationship Id="rId2" Type="http://schemas.openxmlformats.org/officeDocument/2006/relationships/hyperlink" Target="https://www.geeksforgeeks.org/data-preprocessing-machine-learning-python/" TargetMode="External"/><Relationship Id="rId1" Type="http://schemas.openxmlformats.org/officeDocument/2006/relationships/slideLayout" Target="../slideLayouts/slideLayout2.xml"/><Relationship Id="rId4" Type="http://schemas.openxmlformats.org/officeDocument/2006/relationships/hyperlink" Target="https://www.geeksforgeeks.org/normalization-vs-standardizatio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geeksforgeeks.org/k-nearest-neighbours/" TargetMode="External"/><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2.xml"/><Relationship Id="rId6" Type="http://schemas.openxmlformats.org/officeDocument/2006/relationships/hyperlink" Target="https://www.geeksforgeeks.org/ml-implementing-l1-and-l2-regularization-using-sklearn/" TargetMode="External"/><Relationship Id="rId5" Type="http://schemas.openxmlformats.org/officeDocument/2006/relationships/hyperlink" Target="https://www.geeksforgeeks.org/neural-networks-a-beginners-guide/" TargetMode="External"/><Relationship Id="rId4" Type="http://schemas.openxmlformats.org/officeDocument/2006/relationships/hyperlink" Target="https://www.geeksforgeeks.org/support-vector-machine-algorithm/"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mathematics-mean-variance-and-standard-deviation/" TargetMode="External"/><Relationship Id="rId2" Type="http://schemas.openxmlformats.org/officeDocument/2006/relationships/hyperlink" Target="https://www.geeksforgeeks.org/difference-between-mean-median-and-mode-with-exampl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file/d/1MS0pMSn-HIOB3ywltnqAEPVlc9QUxZqM/view?usp=share_lin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pandas-tutorial/"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7.xml"/><Relationship Id="rId6" Type="http://schemas.openxmlformats.org/officeDocument/2006/relationships/hyperlink" Target="https://www.geeksforgeeks.org/introduction-to-seaborn-python/" TargetMode="External"/><Relationship Id="rId5" Type="http://schemas.openxmlformats.org/officeDocument/2006/relationships/hyperlink" Target="https://www.geeksforgeeks.org/matplotlib-tutorial/" TargetMode="External"/><Relationship Id="rId4" Type="http://schemas.openxmlformats.org/officeDocument/2006/relationships/hyperlink" Target="https://www.geeksforgeeks.org/python-num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D114-7EC9-4A02-BE71-93B8D21241F4}"/>
              </a:ext>
            </a:extLst>
          </p:cNvPr>
          <p:cNvSpPr>
            <a:spLocks noGrp="1"/>
          </p:cNvSpPr>
          <p:nvPr>
            <p:ph type="ctrTitle"/>
          </p:nvPr>
        </p:nvSpPr>
        <p:spPr>
          <a:xfrm>
            <a:off x="1244338" y="1122363"/>
            <a:ext cx="9423662" cy="2387600"/>
          </a:xfrm>
        </p:spPr>
        <p:txBody>
          <a:bodyPr>
            <a:normAutofit/>
          </a:bodyPr>
          <a:lstStyle/>
          <a:p>
            <a:r>
              <a:rPr lang="en-IN" sz="3200" b="1" i="0" u="none" strike="noStrike" baseline="0" dirty="0">
                <a:solidFill>
                  <a:srgbClr val="FF0000"/>
                </a:solidFill>
                <a:latin typeface="Verdana,Bold"/>
              </a:rPr>
              <a:t>Building good training sets (UNIT 1- PART 2)</a:t>
            </a:r>
            <a:endParaRPr lang="en-IN" sz="3200" dirty="0">
              <a:solidFill>
                <a:srgbClr val="FF0000"/>
              </a:solidFill>
            </a:endParaRPr>
          </a:p>
        </p:txBody>
      </p:sp>
    </p:spTree>
    <p:extLst>
      <p:ext uri="{BB962C8B-B14F-4D97-AF65-F5344CB8AC3E}">
        <p14:creationId xmlns:p14="http://schemas.microsoft.com/office/powerpoint/2010/main" val="2073957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E1B6-08C1-40C1-94D9-FF288E6B6590}"/>
              </a:ext>
            </a:extLst>
          </p:cNvPr>
          <p:cNvSpPr>
            <a:spLocks noGrp="1"/>
          </p:cNvSpPr>
          <p:nvPr>
            <p:ph type="title"/>
          </p:nvPr>
        </p:nvSpPr>
        <p:spPr/>
        <p:txBody>
          <a:bodyPr>
            <a:normAutofit/>
          </a:bodyPr>
          <a:lstStyle/>
          <a:p>
            <a:r>
              <a:rPr lang="en-US" b="0" i="0" dirty="0">
                <a:solidFill>
                  <a:srgbClr val="FF0000"/>
                </a:solidFill>
                <a:effectLst/>
                <a:latin typeface="Söhne"/>
              </a:rPr>
              <a:t>common techniques for handling categorical data:</a:t>
            </a:r>
            <a:endParaRPr lang="en-IN" dirty="0">
              <a:solidFill>
                <a:srgbClr val="FF0000"/>
              </a:solidFill>
            </a:endParaRPr>
          </a:p>
        </p:txBody>
      </p:sp>
      <p:sp>
        <p:nvSpPr>
          <p:cNvPr id="3" name="Content Placeholder 2">
            <a:extLst>
              <a:ext uri="{FF2B5EF4-FFF2-40B4-BE49-F238E27FC236}">
                <a16:creationId xmlns:a16="http://schemas.microsoft.com/office/drawing/2014/main" id="{3F22509B-F36D-4681-B509-39A512A94441}"/>
              </a:ext>
            </a:extLst>
          </p:cNvPr>
          <p:cNvSpPr>
            <a:spLocks noGrp="1"/>
          </p:cNvSpPr>
          <p:nvPr>
            <p:ph idx="1"/>
          </p:nvPr>
        </p:nvSpPr>
        <p:spPr/>
        <p:txBody>
          <a:bodyPr/>
          <a:lstStyle/>
          <a:p>
            <a:pPr marL="0" indent="0" algn="l">
              <a:buNone/>
            </a:pPr>
            <a:r>
              <a:rPr lang="en-US" i="0" dirty="0">
                <a:effectLst/>
                <a:latin typeface="Söhne"/>
              </a:rPr>
              <a:t>1. Label Encoding:</a:t>
            </a:r>
          </a:p>
          <a:p>
            <a:pPr marL="0" indent="0">
              <a:buNone/>
            </a:pPr>
            <a:r>
              <a:rPr lang="en-IN" dirty="0"/>
              <a:t>2. </a:t>
            </a:r>
            <a:r>
              <a:rPr lang="en-IN" i="0" dirty="0">
                <a:effectLst/>
                <a:latin typeface="Söhne"/>
              </a:rPr>
              <a:t>One-Hot Encoding</a:t>
            </a:r>
          </a:p>
          <a:p>
            <a:pPr marL="0" indent="0">
              <a:buNone/>
            </a:pPr>
            <a:r>
              <a:rPr lang="en-IN" dirty="0"/>
              <a:t>3. </a:t>
            </a:r>
            <a:r>
              <a:rPr lang="en-IN" i="0" dirty="0">
                <a:effectLst/>
                <a:latin typeface="Söhne"/>
              </a:rPr>
              <a:t>Ordinal Encoding</a:t>
            </a:r>
          </a:p>
          <a:p>
            <a:pPr marL="0" indent="0">
              <a:buNone/>
            </a:pPr>
            <a:r>
              <a:rPr lang="en-IN" dirty="0">
                <a:latin typeface="Söhne"/>
              </a:rPr>
              <a:t>4. </a:t>
            </a:r>
            <a:r>
              <a:rPr lang="en-IN" i="0" dirty="0">
                <a:effectLst/>
                <a:latin typeface="Söhne"/>
              </a:rPr>
              <a:t>Frequency Encoding</a:t>
            </a:r>
          </a:p>
          <a:p>
            <a:pPr marL="0" indent="0">
              <a:buNone/>
            </a:pPr>
            <a:r>
              <a:rPr lang="en-IN" dirty="0">
                <a:latin typeface="Söhne"/>
              </a:rPr>
              <a:t>5. </a:t>
            </a:r>
            <a:r>
              <a:rPr lang="en-IN" i="0" dirty="0">
                <a:effectLst/>
                <a:latin typeface="Söhne"/>
              </a:rPr>
              <a:t>Target Encoding (Mean Encoding)</a:t>
            </a:r>
          </a:p>
          <a:p>
            <a:pPr marL="0" indent="0">
              <a:buNone/>
            </a:pPr>
            <a:r>
              <a:rPr lang="en-IN" dirty="0">
                <a:latin typeface="Söhne"/>
              </a:rPr>
              <a:t>6. </a:t>
            </a:r>
            <a:r>
              <a:rPr lang="en-IN" i="0" dirty="0">
                <a:effectLst/>
                <a:latin typeface="Söhne"/>
              </a:rPr>
              <a:t>Binary Encoding</a:t>
            </a:r>
          </a:p>
          <a:p>
            <a:pPr marL="0" indent="0">
              <a:buNone/>
            </a:pPr>
            <a:r>
              <a:rPr lang="en-IN" dirty="0">
                <a:latin typeface="Söhne"/>
              </a:rPr>
              <a:t>7. </a:t>
            </a:r>
            <a:r>
              <a:rPr lang="en-IN" i="0" dirty="0">
                <a:effectLst/>
                <a:latin typeface="Söhne"/>
              </a:rPr>
              <a:t>Hashing Trick</a:t>
            </a:r>
          </a:p>
          <a:p>
            <a:pPr marL="0" indent="0">
              <a:buNone/>
            </a:pPr>
            <a:r>
              <a:rPr lang="en-IN" dirty="0">
                <a:latin typeface="Söhne"/>
              </a:rPr>
              <a:t>Let us discuss these one-by-one.</a:t>
            </a:r>
            <a:endParaRPr lang="en-IN" i="0" dirty="0">
              <a:effectLst/>
              <a:latin typeface="Söhne"/>
            </a:endParaRPr>
          </a:p>
          <a:p>
            <a:pPr marL="0" indent="0">
              <a:buNone/>
            </a:pPr>
            <a:endParaRPr lang="en-IN" i="0" dirty="0">
              <a:effectLst/>
              <a:latin typeface="Söhne"/>
            </a:endParaRPr>
          </a:p>
          <a:p>
            <a:pPr marL="0" indent="0">
              <a:buNone/>
            </a:pPr>
            <a:endParaRPr lang="en-IN" dirty="0"/>
          </a:p>
        </p:txBody>
      </p:sp>
    </p:spTree>
    <p:extLst>
      <p:ext uri="{BB962C8B-B14F-4D97-AF65-F5344CB8AC3E}">
        <p14:creationId xmlns:p14="http://schemas.microsoft.com/office/powerpoint/2010/main" val="1213779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EF89-D6C2-45F3-ABB3-891CA526D37C}"/>
              </a:ext>
            </a:extLst>
          </p:cNvPr>
          <p:cNvSpPr>
            <a:spLocks noGrp="1"/>
          </p:cNvSpPr>
          <p:nvPr>
            <p:ph type="title"/>
          </p:nvPr>
        </p:nvSpPr>
        <p:spPr>
          <a:xfrm>
            <a:off x="838200" y="365126"/>
            <a:ext cx="10515600" cy="841506"/>
          </a:xfrm>
        </p:spPr>
        <p:txBody>
          <a:bodyPr/>
          <a:lstStyle/>
          <a:p>
            <a:pPr algn="ctr"/>
            <a:r>
              <a:rPr lang="en-US" b="1" dirty="0">
                <a:solidFill>
                  <a:srgbClr val="FF0000"/>
                </a:solidFill>
              </a:rPr>
              <a:t>1. Label Encoding:</a:t>
            </a:r>
            <a:endParaRPr lang="en-IN" b="1" dirty="0">
              <a:solidFill>
                <a:srgbClr val="FF0000"/>
              </a:solidFill>
            </a:endParaRPr>
          </a:p>
        </p:txBody>
      </p:sp>
      <p:sp>
        <p:nvSpPr>
          <p:cNvPr id="3" name="Content Placeholder 2">
            <a:extLst>
              <a:ext uri="{FF2B5EF4-FFF2-40B4-BE49-F238E27FC236}">
                <a16:creationId xmlns:a16="http://schemas.microsoft.com/office/drawing/2014/main" id="{3B82AF83-AEA4-410D-8BF5-517B4637833F}"/>
              </a:ext>
            </a:extLst>
          </p:cNvPr>
          <p:cNvSpPr>
            <a:spLocks noGrp="1"/>
          </p:cNvSpPr>
          <p:nvPr>
            <p:ph idx="1"/>
          </p:nvPr>
        </p:nvSpPr>
        <p:spPr>
          <a:xfrm>
            <a:off x="941895" y="1253331"/>
            <a:ext cx="10515600" cy="4351338"/>
          </a:xfrm>
        </p:spPr>
        <p:txBody>
          <a:bodyPr/>
          <a:lstStyle/>
          <a:p>
            <a:r>
              <a:rPr lang="en-US" dirty="0"/>
              <a:t>Assign a unique numerical label to each category. This method is suitable for ordinal data, where the order matters.</a:t>
            </a:r>
          </a:p>
          <a:p>
            <a:r>
              <a:rPr lang="en-US" b="1" dirty="0"/>
              <a:t>Syntax:</a:t>
            </a:r>
          </a:p>
          <a:p>
            <a:r>
              <a:rPr lang="en-US" dirty="0"/>
              <a:t>from </a:t>
            </a:r>
            <a:r>
              <a:rPr lang="en-US" dirty="0" err="1"/>
              <a:t>sklearn.preprocessing</a:t>
            </a:r>
            <a:r>
              <a:rPr lang="en-US" dirty="0"/>
              <a:t> import </a:t>
            </a:r>
            <a:r>
              <a:rPr lang="en-US" dirty="0" err="1"/>
              <a:t>LabelEncoder</a:t>
            </a:r>
            <a:endParaRPr lang="en-US" dirty="0"/>
          </a:p>
          <a:p>
            <a:r>
              <a:rPr lang="en-US" dirty="0"/>
              <a:t>le = </a:t>
            </a:r>
            <a:r>
              <a:rPr lang="en-US" dirty="0" err="1"/>
              <a:t>LabelEncoder</a:t>
            </a:r>
            <a:r>
              <a:rPr lang="en-US" dirty="0"/>
              <a:t>()</a:t>
            </a:r>
          </a:p>
          <a:p>
            <a:r>
              <a:rPr lang="en-US" dirty="0"/>
              <a:t>df['</a:t>
            </a:r>
            <a:r>
              <a:rPr lang="en-US" dirty="0" err="1"/>
              <a:t>categorical_column</a:t>
            </a:r>
            <a:r>
              <a:rPr lang="en-US" dirty="0"/>
              <a:t>'] = </a:t>
            </a:r>
            <a:r>
              <a:rPr lang="en-US" dirty="0" err="1"/>
              <a:t>le.fit_transform</a:t>
            </a:r>
            <a:r>
              <a:rPr lang="en-US" dirty="0"/>
              <a:t>(df['</a:t>
            </a:r>
            <a:r>
              <a:rPr lang="en-US" dirty="0" err="1"/>
              <a:t>categorical_column</a:t>
            </a:r>
            <a:r>
              <a:rPr lang="en-US" dirty="0"/>
              <a:t>'])</a:t>
            </a:r>
          </a:p>
          <a:p>
            <a:endParaRPr lang="en-US" dirty="0"/>
          </a:p>
          <a:p>
            <a:endParaRPr lang="en-IN" dirty="0"/>
          </a:p>
        </p:txBody>
      </p:sp>
    </p:spTree>
    <p:extLst>
      <p:ext uri="{BB962C8B-B14F-4D97-AF65-F5344CB8AC3E}">
        <p14:creationId xmlns:p14="http://schemas.microsoft.com/office/powerpoint/2010/main" val="2851979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87F9-27E3-46CF-9707-1B0564C46828}"/>
              </a:ext>
            </a:extLst>
          </p:cNvPr>
          <p:cNvSpPr>
            <a:spLocks noGrp="1"/>
          </p:cNvSpPr>
          <p:nvPr>
            <p:ph type="title"/>
          </p:nvPr>
        </p:nvSpPr>
        <p:spPr/>
        <p:txBody>
          <a:bodyPr/>
          <a:lstStyle/>
          <a:p>
            <a:pPr algn="ctr"/>
            <a:r>
              <a:rPr lang="en-US" b="1" dirty="0">
                <a:solidFill>
                  <a:srgbClr val="FF0000"/>
                </a:solidFill>
              </a:rPr>
              <a:t>2. One-Hot Encoding:</a:t>
            </a:r>
            <a:endParaRPr lang="en-IN" b="1" dirty="0">
              <a:solidFill>
                <a:srgbClr val="FF0000"/>
              </a:solidFill>
            </a:endParaRPr>
          </a:p>
        </p:txBody>
      </p:sp>
      <p:sp>
        <p:nvSpPr>
          <p:cNvPr id="3" name="Content Placeholder 2">
            <a:extLst>
              <a:ext uri="{FF2B5EF4-FFF2-40B4-BE49-F238E27FC236}">
                <a16:creationId xmlns:a16="http://schemas.microsoft.com/office/drawing/2014/main" id="{CFD85235-AE82-40C1-ABBE-F4CA817B4E11}"/>
              </a:ext>
            </a:extLst>
          </p:cNvPr>
          <p:cNvSpPr>
            <a:spLocks noGrp="1"/>
          </p:cNvSpPr>
          <p:nvPr>
            <p:ph idx="1"/>
          </p:nvPr>
        </p:nvSpPr>
        <p:spPr>
          <a:xfrm>
            <a:off x="923041" y="1401419"/>
            <a:ext cx="10515600" cy="4351338"/>
          </a:xfrm>
        </p:spPr>
        <p:txBody>
          <a:bodyPr/>
          <a:lstStyle/>
          <a:p>
            <a:pPr algn="just"/>
            <a:r>
              <a:rPr lang="en-US" dirty="0"/>
              <a:t>Create binary columns for each category, indicating the presence or absence of that category. This method is suitable for nominal data, where there is no inherent order.</a:t>
            </a:r>
          </a:p>
          <a:p>
            <a:pPr algn="just"/>
            <a:r>
              <a:rPr lang="en-US" dirty="0"/>
              <a:t>Syntax: df = </a:t>
            </a:r>
            <a:r>
              <a:rPr lang="en-US" dirty="0" err="1"/>
              <a:t>pd.get_dummies</a:t>
            </a:r>
            <a:r>
              <a:rPr lang="en-US" dirty="0"/>
              <a:t>(df, columns=['</a:t>
            </a:r>
            <a:r>
              <a:rPr lang="en-US" dirty="0" err="1"/>
              <a:t>categorical_column</a:t>
            </a:r>
            <a:r>
              <a:rPr lang="en-US" dirty="0"/>
              <a:t>'], prefix='category’)</a:t>
            </a:r>
          </a:p>
          <a:p>
            <a:pPr algn="just"/>
            <a:r>
              <a:rPr lang="en-US" b="1" dirty="0">
                <a:solidFill>
                  <a:srgbClr val="FF0000"/>
                </a:solidFill>
              </a:rPr>
              <a:t>Limitation:</a:t>
            </a:r>
          </a:p>
          <a:p>
            <a:pPr marL="0" indent="0" algn="just">
              <a:buNone/>
            </a:pPr>
            <a:r>
              <a:rPr lang="en-US" b="1" i="0" dirty="0">
                <a:effectLst/>
                <a:latin typeface="Söhne"/>
              </a:rPr>
              <a:t>Curse of Dimensionality:</a:t>
            </a:r>
            <a:r>
              <a:rPr lang="en-US" b="0" i="0" dirty="0">
                <a:effectLst/>
                <a:latin typeface="Söhne"/>
              </a:rPr>
              <a:t> Be cautious of the dimensionality increase, especially with one-hot encoding, which may lead to sparse datasets.</a:t>
            </a:r>
            <a:endParaRPr lang="en-US" dirty="0"/>
          </a:p>
          <a:p>
            <a:pPr algn="just"/>
            <a:endParaRPr lang="en-IN" dirty="0"/>
          </a:p>
        </p:txBody>
      </p:sp>
    </p:spTree>
    <p:extLst>
      <p:ext uri="{BB962C8B-B14F-4D97-AF65-F5344CB8AC3E}">
        <p14:creationId xmlns:p14="http://schemas.microsoft.com/office/powerpoint/2010/main" val="4175688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DA81-4A02-4CE2-B50D-911CEE94BE43}"/>
              </a:ext>
            </a:extLst>
          </p:cNvPr>
          <p:cNvSpPr>
            <a:spLocks noGrp="1"/>
          </p:cNvSpPr>
          <p:nvPr>
            <p:ph type="title"/>
          </p:nvPr>
        </p:nvSpPr>
        <p:spPr>
          <a:xfrm>
            <a:off x="838200" y="365126"/>
            <a:ext cx="10515600" cy="869786"/>
          </a:xfrm>
        </p:spPr>
        <p:txBody>
          <a:bodyPr/>
          <a:lstStyle/>
          <a:p>
            <a:pPr algn="ctr"/>
            <a:r>
              <a:rPr lang="en-US" b="1" dirty="0">
                <a:solidFill>
                  <a:srgbClr val="FF0000"/>
                </a:solidFill>
              </a:rPr>
              <a:t>3. Ordinal Encoding:</a:t>
            </a:r>
            <a:endParaRPr lang="en-IN" b="1" dirty="0">
              <a:solidFill>
                <a:srgbClr val="FF0000"/>
              </a:solidFill>
            </a:endParaRPr>
          </a:p>
        </p:txBody>
      </p:sp>
      <p:sp>
        <p:nvSpPr>
          <p:cNvPr id="3" name="Content Placeholder 2">
            <a:extLst>
              <a:ext uri="{FF2B5EF4-FFF2-40B4-BE49-F238E27FC236}">
                <a16:creationId xmlns:a16="http://schemas.microsoft.com/office/drawing/2014/main" id="{EA04EE24-0300-4A74-9DED-DE593D36E4C8}"/>
              </a:ext>
            </a:extLst>
          </p:cNvPr>
          <p:cNvSpPr>
            <a:spLocks noGrp="1"/>
          </p:cNvSpPr>
          <p:nvPr>
            <p:ph idx="1"/>
          </p:nvPr>
        </p:nvSpPr>
        <p:spPr>
          <a:xfrm>
            <a:off x="838200" y="1253331"/>
            <a:ext cx="10515600" cy="4351338"/>
          </a:xfrm>
        </p:spPr>
        <p:txBody>
          <a:bodyPr/>
          <a:lstStyle/>
          <a:p>
            <a:pPr algn="just"/>
            <a:r>
              <a:rPr lang="en-US" dirty="0"/>
              <a:t>Assign numerical values to categories based on their inherent order. This is suitable for ordinal data.</a:t>
            </a:r>
          </a:p>
          <a:p>
            <a:pPr algn="just"/>
            <a:r>
              <a:rPr lang="en-US" b="1" dirty="0"/>
              <a:t>Syntax:</a:t>
            </a:r>
          </a:p>
          <a:p>
            <a:pPr algn="just"/>
            <a:r>
              <a:rPr lang="en-IN" dirty="0" err="1"/>
              <a:t>ordinal_mapping</a:t>
            </a:r>
            <a:r>
              <a:rPr lang="en-IN" dirty="0"/>
              <a:t> = {'Low': 1, 'Medium': 2, 'High': 3}</a:t>
            </a:r>
          </a:p>
          <a:p>
            <a:pPr algn="just"/>
            <a:r>
              <a:rPr lang="en-IN" dirty="0"/>
              <a:t>df['</a:t>
            </a:r>
            <a:r>
              <a:rPr lang="en-IN" dirty="0" err="1"/>
              <a:t>ordinal_column</a:t>
            </a:r>
            <a:r>
              <a:rPr lang="en-IN" dirty="0"/>
              <a:t>'] = df['</a:t>
            </a:r>
            <a:r>
              <a:rPr lang="en-IN" dirty="0" err="1"/>
              <a:t>ordinal_column</a:t>
            </a:r>
            <a:r>
              <a:rPr lang="en-IN" dirty="0"/>
              <a:t>'].map(</a:t>
            </a:r>
            <a:r>
              <a:rPr lang="en-IN" dirty="0" err="1"/>
              <a:t>ordinal_mapping</a:t>
            </a:r>
            <a:r>
              <a:rPr lang="en-IN" dirty="0"/>
              <a:t>)</a:t>
            </a:r>
          </a:p>
          <a:p>
            <a:pPr algn="just"/>
            <a:endParaRPr lang="en-IN" dirty="0"/>
          </a:p>
        </p:txBody>
      </p:sp>
    </p:spTree>
    <p:extLst>
      <p:ext uri="{BB962C8B-B14F-4D97-AF65-F5344CB8AC3E}">
        <p14:creationId xmlns:p14="http://schemas.microsoft.com/office/powerpoint/2010/main" val="1599161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414E-B8EA-4210-B0A4-65D3DA5C5866}"/>
              </a:ext>
            </a:extLst>
          </p:cNvPr>
          <p:cNvSpPr>
            <a:spLocks noGrp="1"/>
          </p:cNvSpPr>
          <p:nvPr>
            <p:ph type="title"/>
          </p:nvPr>
        </p:nvSpPr>
        <p:spPr>
          <a:xfrm>
            <a:off x="838200" y="365126"/>
            <a:ext cx="10515600" cy="681250"/>
          </a:xfrm>
        </p:spPr>
        <p:txBody>
          <a:bodyPr>
            <a:normAutofit fontScale="90000"/>
          </a:bodyPr>
          <a:lstStyle/>
          <a:p>
            <a:pPr algn="ctr"/>
            <a:r>
              <a:rPr lang="en-US" b="1" dirty="0">
                <a:solidFill>
                  <a:srgbClr val="FF0000"/>
                </a:solidFill>
              </a:rPr>
              <a:t>4. Frequency Encoding:</a:t>
            </a:r>
            <a:endParaRPr lang="en-IN" b="1" dirty="0">
              <a:solidFill>
                <a:srgbClr val="FF0000"/>
              </a:solidFill>
            </a:endParaRPr>
          </a:p>
        </p:txBody>
      </p:sp>
      <p:sp>
        <p:nvSpPr>
          <p:cNvPr id="3" name="Content Placeholder 2">
            <a:extLst>
              <a:ext uri="{FF2B5EF4-FFF2-40B4-BE49-F238E27FC236}">
                <a16:creationId xmlns:a16="http://schemas.microsoft.com/office/drawing/2014/main" id="{B37A1CC7-2493-4D5E-BCB3-970961F59CD2}"/>
              </a:ext>
            </a:extLst>
          </p:cNvPr>
          <p:cNvSpPr>
            <a:spLocks noGrp="1"/>
          </p:cNvSpPr>
          <p:nvPr>
            <p:ph idx="1"/>
          </p:nvPr>
        </p:nvSpPr>
        <p:spPr>
          <a:xfrm>
            <a:off x="913614" y="1144375"/>
            <a:ext cx="10515600" cy="4351338"/>
          </a:xfrm>
        </p:spPr>
        <p:txBody>
          <a:bodyPr>
            <a:normAutofit fontScale="85000" lnSpcReduction="20000"/>
          </a:bodyPr>
          <a:lstStyle/>
          <a:p>
            <a:pPr algn="just"/>
            <a:r>
              <a:rPr lang="en-US" dirty="0"/>
              <a:t>Encode categorical values based on their frequency in the dataset. This can capture information about the distribution of categories.</a:t>
            </a:r>
          </a:p>
          <a:p>
            <a:pPr marL="0" indent="0">
              <a:buNone/>
            </a:pPr>
            <a:r>
              <a:rPr lang="en-US" sz="2400" b="1" dirty="0"/>
              <a:t>Example: </a:t>
            </a:r>
          </a:p>
          <a:p>
            <a:pPr marL="0" indent="0">
              <a:buNone/>
            </a:pPr>
            <a:r>
              <a:rPr lang="en-US" sz="2400" dirty="0" err="1"/>
              <a:t>frequency_map</a:t>
            </a:r>
            <a:r>
              <a:rPr lang="en-US" sz="2400" dirty="0"/>
              <a:t> = df['</a:t>
            </a:r>
            <a:r>
              <a:rPr lang="en-US" sz="2400" dirty="0" err="1"/>
              <a:t>categorical_column</a:t>
            </a:r>
            <a:r>
              <a:rPr lang="en-US" sz="2400" dirty="0"/>
              <a:t>'].</a:t>
            </a:r>
            <a:r>
              <a:rPr lang="en-US" sz="2400" dirty="0" err="1"/>
              <a:t>value_counts</a:t>
            </a:r>
            <a:r>
              <a:rPr lang="en-US" sz="2400" dirty="0"/>
              <a:t>().</a:t>
            </a:r>
            <a:r>
              <a:rPr lang="en-US" sz="2400" dirty="0" err="1"/>
              <a:t>to_dict</a:t>
            </a:r>
            <a:r>
              <a:rPr lang="en-US" sz="2400" dirty="0"/>
              <a:t>()</a:t>
            </a:r>
          </a:p>
          <a:p>
            <a:pPr marL="0" indent="0">
              <a:buNone/>
            </a:pPr>
            <a:r>
              <a:rPr lang="en-US" sz="2400" dirty="0"/>
              <a:t>df['</a:t>
            </a:r>
            <a:r>
              <a:rPr lang="en-US" sz="2400" dirty="0" err="1"/>
              <a:t>categorical_column</a:t>
            </a:r>
            <a:r>
              <a:rPr lang="en-US" sz="2400" dirty="0"/>
              <a:t>'] = df['</a:t>
            </a:r>
            <a:r>
              <a:rPr lang="en-US" sz="2400" dirty="0" err="1"/>
              <a:t>categorical_column</a:t>
            </a:r>
            <a:r>
              <a:rPr lang="en-US" sz="2400" dirty="0"/>
              <a:t>'].map(</a:t>
            </a:r>
            <a:r>
              <a:rPr lang="en-US" sz="2400" dirty="0" err="1"/>
              <a:t>frequency_map</a:t>
            </a:r>
            <a:r>
              <a:rPr lang="en-US" sz="2400" dirty="0"/>
              <a:t>)</a:t>
            </a:r>
          </a:p>
          <a:p>
            <a:pPr algn="just"/>
            <a:endParaRPr lang="en-US" dirty="0"/>
          </a:p>
          <a:p>
            <a:pPr marL="0" indent="0" algn="ctr">
              <a:buNone/>
            </a:pPr>
            <a:r>
              <a:rPr lang="en-US" b="1" dirty="0">
                <a:solidFill>
                  <a:srgbClr val="FF0000"/>
                </a:solidFill>
              </a:rPr>
              <a:t>5. Target Encoding (Mean Encoding):</a:t>
            </a:r>
          </a:p>
          <a:p>
            <a:pPr algn="just"/>
            <a:r>
              <a:rPr lang="en-US" dirty="0"/>
              <a:t>Encode categorical values based on the mean of the target variable for each category. This can be useful for binary classification problems.</a:t>
            </a:r>
          </a:p>
          <a:p>
            <a:pPr marL="0" indent="0" algn="just">
              <a:buNone/>
            </a:pPr>
            <a:r>
              <a:rPr lang="en-US" b="1" dirty="0"/>
              <a:t>Example:</a:t>
            </a:r>
          </a:p>
          <a:p>
            <a:pPr marL="0" indent="0" algn="just">
              <a:buNone/>
            </a:pPr>
            <a:r>
              <a:rPr lang="en-IN" dirty="0" err="1"/>
              <a:t>target_mean</a:t>
            </a:r>
            <a:r>
              <a:rPr lang="en-IN" dirty="0"/>
              <a:t> = </a:t>
            </a:r>
            <a:r>
              <a:rPr lang="en-IN" dirty="0" err="1"/>
              <a:t>df.groupby</a:t>
            </a:r>
            <a:r>
              <a:rPr lang="en-IN" dirty="0"/>
              <a:t>('</a:t>
            </a:r>
            <a:r>
              <a:rPr lang="en-IN" dirty="0" err="1"/>
              <a:t>categorical_column</a:t>
            </a:r>
            <a:r>
              <a:rPr lang="en-IN" dirty="0"/>
              <a:t>')['</a:t>
            </a:r>
            <a:r>
              <a:rPr lang="en-IN" dirty="0" err="1"/>
              <a:t>target_variable</a:t>
            </a:r>
            <a:r>
              <a:rPr lang="en-IN" dirty="0"/>
              <a:t>'].mean()</a:t>
            </a:r>
          </a:p>
          <a:p>
            <a:pPr marL="0" indent="0" algn="just">
              <a:buNone/>
            </a:pPr>
            <a:r>
              <a:rPr lang="en-IN" dirty="0"/>
              <a:t>df['</a:t>
            </a:r>
            <a:r>
              <a:rPr lang="en-IN" dirty="0" err="1"/>
              <a:t>categorical_column</a:t>
            </a:r>
            <a:r>
              <a:rPr lang="en-IN" dirty="0"/>
              <a:t>'] = df['</a:t>
            </a:r>
            <a:r>
              <a:rPr lang="en-IN" dirty="0" err="1"/>
              <a:t>categorical_column</a:t>
            </a:r>
            <a:r>
              <a:rPr lang="en-IN" dirty="0"/>
              <a:t>'].map(</a:t>
            </a:r>
            <a:r>
              <a:rPr lang="en-IN" dirty="0" err="1"/>
              <a:t>target_mean</a:t>
            </a:r>
            <a:r>
              <a:rPr lang="en-IN" dirty="0"/>
              <a:t>)</a:t>
            </a:r>
          </a:p>
          <a:p>
            <a:pPr marL="0" indent="0" algn="just">
              <a:buNone/>
            </a:pPr>
            <a:endParaRPr lang="en-IN" b="1" dirty="0"/>
          </a:p>
        </p:txBody>
      </p:sp>
    </p:spTree>
    <p:extLst>
      <p:ext uri="{BB962C8B-B14F-4D97-AF65-F5344CB8AC3E}">
        <p14:creationId xmlns:p14="http://schemas.microsoft.com/office/powerpoint/2010/main" val="820265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A546-BA1B-4421-BD38-6BF03AAEA6A4}"/>
              </a:ext>
            </a:extLst>
          </p:cNvPr>
          <p:cNvSpPr>
            <a:spLocks noGrp="1"/>
          </p:cNvSpPr>
          <p:nvPr>
            <p:ph type="title"/>
          </p:nvPr>
        </p:nvSpPr>
        <p:spPr>
          <a:xfrm>
            <a:off x="838200" y="365126"/>
            <a:ext cx="10515600" cy="681250"/>
          </a:xfrm>
        </p:spPr>
        <p:txBody>
          <a:bodyPr>
            <a:normAutofit fontScale="90000"/>
          </a:bodyPr>
          <a:lstStyle/>
          <a:p>
            <a:pPr algn="ctr"/>
            <a:r>
              <a:rPr lang="en-US" b="1" dirty="0">
                <a:solidFill>
                  <a:srgbClr val="FF0000"/>
                </a:solidFill>
              </a:rPr>
              <a:t>6. Binary Encoding:</a:t>
            </a:r>
            <a:endParaRPr lang="en-IN" b="1" dirty="0">
              <a:solidFill>
                <a:srgbClr val="FF0000"/>
              </a:solidFill>
            </a:endParaRPr>
          </a:p>
        </p:txBody>
      </p:sp>
      <p:sp>
        <p:nvSpPr>
          <p:cNvPr id="3" name="Content Placeholder 2">
            <a:extLst>
              <a:ext uri="{FF2B5EF4-FFF2-40B4-BE49-F238E27FC236}">
                <a16:creationId xmlns:a16="http://schemas.microsoft.com/office/drawing/2014/main" id="{5C005BA7-DD15-4C71-85D5-C8D3747465C2}"/>
              </a:ext>
            </a:extLst>
          </p:cNvPr>
          <p:cNvSpPr>
            <a:spLocks noGrp="1"/>
          </p:cNvSpPr>
          <p:nvPr>
            <p:ph idx="1"/>
          </p:nvPr>
        </p:nvSpPr>
        <p:spPr>
          <a:xfrm>
            <a:off x="941895" y="1046376"/>
            <a:ext cx="10515600" cy="4351338"/>
          </a:xfrm>
        </p:spPr>
        <p:txBody>
          <a:bodyPr/>
          <a:lstStyle/>
          <a:p>
            <a:r>
              <a:rPr lang="en-US" dirty="0"/>
              <a:t>Represent each category with binary code. This reduces the number of columns compared to one-hot encoding.</a:t>
            </a:r>
          </a:p>
          <a:p>
            <a:pPr marL="0" indent="0">
              <a:buNone/>
            </a:pPr>
            <a:r>
              <a:rPr lang="en-US" b="1" dirty="0"/>
              <a:t>Example:</a:t>
            </a:r>
          </a:p>
          <a:p>
            <a:r>
              <a:rPr lang="en-US" dirty="0"/>
              <a:t>import </a:t>
            </a:r>
            <a:r>
              <a:rPr lang="en-US" dirty="0" err="1"/>
              <a:t>category_encoders</a:t>
            </a:r>
            <a:r>
              <a:rPr lang="en-US" dirty="0"/>
              <a:t> as </a:t>
            </a:r>
            <a:r>
              <a:rPr lang="en-US" dirty="0" err="1"/>
              <a:t>ce</a:t>
            </a:r>
            <a:endParaRPr lang="en-US" dirty="0"/>
          </a:p>
          <a:p>
            <a:r>
              <a:rPr lang="en-US" dirty="0"/>
              <a:t>encoder = </a:t>
            </a:r>
            <a:r>
              <a:rPr lang="en-US" dirty="0" err="1"/>
              <a:t>ce.BinaryEncoder</a:t>
            </a:r>
            <a:r>
              <a:rPr lang="en-US" dirty="0"/>
              <a:t>(cols=['</a:t>
            </a:r>
            <a:r>
              <a:rPr lang="en-US" dirty="0" err="1"/>
              <a:t>categorical_column</a:t>
            </a:r>
            <a:r>
              <a:rPr lang="en-US" dirty="0"/>
              <a:t>'])</a:t>
            </a:r>
          </a:p>
          <a:p>
            <a:r>
              <a:rPr lang="en-US" dirty="0" err="1"/>
              <a:t>df_binary</a:t>
            </a:r>
            <a:r>
              <a:rPr lang="en-US" dirty="0"/>
              <a:t> = </a:t>
            </a:r>
            <a:r>
              <a:rPr lang="en-US" dirty="0" err="1"/>
              <a:t>encoder.fit_transform</a:t>
            </a:r>
            <a:r>
              <a:rPr lang="en-US" dirty="0"/>
              <a:t>(df)</a:t>
            </a:r>
          </a:p>
          <a:p>
            <a:endParaRPr lang="en-IN" dirty="0"/>
          </a:p>
        </p:txBody>
      </p:sp>
    </p:spTree>
    <p:extLst>
      <p:ext uri="{BB962C8B-B14F-4D97-AF65-F5344CB8AC3E}">
        <p14:creationId xmlns:p14="http://schemas.microsoft.com/office/powerpoint/2010/main" val="367380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9CA2-E769-4709-B1EE-0CFD16BE7FB2}"/>
              </a:ext>
            </a:extLst>
          </p:cNvPr>
          <p:cNvSpPr>
            <a:spLocks noGrp="1"/>
          </p:cNvSpPr>
          <p:nvPr>
            <p:ph type="title"/>
          </p:nvPr>
        </p:nvSpPr>
        <p:spPr>
          <a:xfrm>
            <a:off x="838200" y="365126"/>
            <a:ext cx="10515600" cy="1143164"/>
          </a:xfrm>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7. </a:t>
            </a:r>
            <a:r>
              <a:rPr lang="en-US" i="0" dirty="0">
                <a:solidFill>
                  <a:srgbClr val="FF0000"/>
                </a:solidFill>
                <a:effectLst/>
                <a:latin typeface="Times New Roman" panose="02020603050405020304" pitchFamily="18" charset="0"/>
                <a:cs typeface="Times New Roman" panose="02020603050405020304" pitchFamily="18" charset="0"/>
              </a:rPr>
              <a:t>Hashing Trick:</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E55158-E4A1-4103-B72F-F865FCDFEE81}"/>
              </a:ext>
            </a:extLst>
          </p:cNvPr>
          <p:cNvSpPr>
            <a:spLocks noGrp="1"/>
          </p:cNvSpPr>
          <p:nvPr>
            <p:ph idx="1"/>
          </p:nvPr>
        </p:nvSpPr>
        <p:spPr>
          <a:xfrm>
            <a:off x="838200" y="1328746"/>
            <a:ext cx="10515600" cy="4351338"/>
          </a:xfrm>
        </p:spPr>
        <p:txBody>
          <a:bodyPr/>
          <a:lstStyle/>
          <a:p>
            <a:pPr algn="just">
              <a:buFont typeface="Arial" panose="020B0604020202020204" pitchFamily="34" charset="0"/>
              <a:buChar char="•"/>
            </a:pPr>
            <a:r>
              <a:rPr lang="en-US" b="0" i="0" dirty="0">
                <a:effectLst/>
                <a:latin typeface="Söhne"/>
              </a:rPr>
              <a:t>Apply a hash function to map categories to a fixed range of values. This is useful when the number of categories is large.</a:t>
            </a:r>
          </a:p>
          <a:p>
            <a:pPr marL="0" indent="0" algn="just">
              <a:buNone/>
            </a:pPr>
            <a:r>
              <a:rPr lang="en-US" b="1" dirty="0">
                <a:latin typeface="Söhne"/>
              </a:rPr>
              <a:t>Example: </a:t>
            </a:r>
          </a:p>
          <a:p>
            <a:pPr algn="just">
              <a:buFont typeface="Arial" panose="020B0604020202020204" pitchFamily="34" charset="0"/>
              <a:buChar char="•"/>
            </a:pPr>
            <a:r>
              <a:rPr lang="en-US" b="0" i="0" dirty="0">
                <a:effectLst/>
                <a:latin typeface="Söhne"/>
              </a:rPr>
              <a:t>df['</a:t>
            </a:r>
            <a:r>
              <a:rPr lang="en-US" b="0" i="0" dirty="0" err="1">
                <a:effectLst/>
                <a:latin typeface="Söhne"/>
              </a:rPr>
              <a:t>hashed_column</a:t>
            </a:r>
            <a:r>
              <a:rPr lang="en-US" b="0" i="0" dirty="0">
                <a:effectLst/>
                <a:latin typeface="Söhne"/>
              </a:rPr>
              <a:t>'] = df['</a:t>
            </a:r>
            <a:r>
              <a:rPr lang="en-US" b="0" i="0" dirty="0" err="1">
                <a:effectLst/>
                <a:latin typeface="Söhne"/>
              </a:rPr>
              <a:t>categorical_column</a:t>
            </a:r>
            <a:r>
              <a:rPr lang="en-US" b="0" i="0" dirty="0">
                <a:effectLst/>
                <a:latin typeface="Söhne"/>
              </a:rPr>
              <a:t>'].apply(hash) % 1000</a:t>
            </a:r>
          </a:p>
          <a:p>
            <a:pPr algn="just">
              <a:buFont typeface="Arial" panose="020B0604020202020204" pitchFamily="34" charset="0"/>
              <a:buChar char="•"/>
            </a:pPr>
            <a:endParaRPr lang="en-US" b="0" i="0" dirty="0">
              <a:effectLst/>
              <a:latin typeface="Söhne"/>
            </a:endParaRPr>
          </a:p>
          <a:p>
            <a:pPr algn="just"/>
            <a:endParaRPr lang="en-IN" dirty="0"/>
          </a:p>
        </p:txBody>
      </p:sp>
    </p:spTree>
    <p:extLst>
      <p:ext uri="{BB962C8B-B14F-4D97-AF65-F5344CB8AC3E}">
        <p14:creationId xmlns:p14="http://schemas.microsoft.com/office/powerpoint/2010/main" val="3099099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F0FD-4B28-4030-9590-D4AE2329741B}"/>
              </a:ext>
            </a:extLst>
          </p:cNvPr>
          <p:cNvSpPr>
            <a:spLocks noGrp="1"/>
          </p:cNvSpPr>
          <p:nvPr>
            <p:ph type="title"/>
          </p:nvPr>
        </p:nvSpPr>
        <p:spPr>
          <a:xfrm>
            <a:off x="838200" y="365126"/>
            <a:ext cx="10515600" cy="681250"/>
          </a:xfrm>
        </p:spPr>
        <p:txBody>
          <a:bodyPr>
            <a:normAutofit fontScale="90000"/>
          </a:bodyPr>
          <a:lstStyle/>
          <a:p>
            <a:pPr algn="ctr"/>
            <a:r>
              <a:rPr lang="en-US" sz="3200" b="1" i="0" u="none" strike="noStrike" baseline="0" dirty="0">
                <a:solidFill>
                  <a:srgbClr val="FF0000"/>
                </a:solidFill>
                <a:latin typeface="Verdana" panose="020B0604030504040204" pitchFamily="34" charset="0"/>
              </a:rPr>
              <a:t>Partitioning a Dataset in Training and Test Sets:</a:t>
            </a:r>
            <a:endParaRPr lang="en-IN" sz="3200" b="1" dirty="0">
              <a:solidFill>
                <a:srgbClr val="FF0000"/>
              </a:solidFill>
            </a:endParaRPr>
          </a:p>
        </p:txBody>
      </p:sp>
      <p:sp>
        <p:nvSpPr>
          <p:cNvPr id="3" name="Content Placeholder 2">
            <a:extLst>
              <a:ext uri="{FF2B5EF4-FFF2-40B4-BE49-F238E27FC236}">
                <a16:creationId xmlns:a16="http://schemas.microsoft.com/office/drawing/2014/main" id="{11F5662C-283D-4014-B55E-ABA4C65309B1}"/>
              </a:ext>
            </a:extLst>
          </p:cNvPr>
          <p:cNvSpPr>
            <a:spLocks noGrp="1"/>
          </p:cNvSpPr>
          <p:nvPr>
            <p:ph idx="1"/>
          </p:nvPr>
        </p:nvSpPr>
        <p:spPr>
          <a:xfrm>
            <a:off x="838200" y="1178907"/>
            <a:ext cx="10515600" cy="4351338"/>
          </a:xfrm>
        </p:spPr>
        <p:txBody>
          <a:bodyPr>
            <a:normAutofit fontScale="92500" lnSpcReduction="20000"/>
          </a:bodyPr>
          <a:lstStyle/>
          <a:p>
            <a:pPr algn="just"/>
            <a:r>
              <a:rPr lang="en-US" b="0" i="0" dirty="0">
                <a:effectLst/>
                <a:latin typeface="Nunito" pitchFamily="2" charset="0"/>
              </a:rPr>
              <a:t>The train-test split is used to estimate the performance of machine learning algorithms that are applicable for prediction-based Algorithms/Applications. </a:t>
            </a:r>
          </a:p>
          <a:p>
            <a:pPr algn="just"/>
            <a:r>
              <a:rPr lang="en-US" b="0" i="0" dirty="0">
                <a:effectLst/>
                <a:latin typeface="Nunito" pitchFamily="2" charset="0"/>
              </a:rPr>
              <a:t>This method is a fast and easy procedure to perform such that we can compare our own machine learning model results to machine results. </a:t>
            </a:r>
          </a:p>
          <a:p>
            <a:pPr algn="just"/>
            <a:r>
              <a:rPr lang="en-US" b="0" i="0" dirty="0">
                <a:effectLst/>
                <a:latin typeface="Nunito" pitchFamily="2" charset="0"/>
              </a:rPr>
              <a:t>By default, the Test set is split into 30 % of actual data and the training set is split into 70% of the actual data.</a:t>
            </a:r>
          </a:p>
          <a:p>
            <a:pPr algn="just"/>
            <a:r>
              <a:rPr lang="en-US" b="0" i="0" dirty="0">
                <a:effectLst/>
                <a:latin typeface="Nunito" pitchFamily="2" charset="0"/>
              </a:rPr>
              <a:t>We need to split a dataset into train and test sets to evaluate how well our machine learning model performs. </a:t>
            </a:r>
          </a:p>
          <a:p>
            <a:pPr algn="just"/>
            <a:r>
              <a:rPr lang="en-US" b="0" i="0" dirty="0">
                <a:effectLst/>
                <a:latin typeface="Nunito" pitchFamily="2" charset="0"/>
              </a:rPr>
              <a:t>The train set is used to fit the model, and the statistics of the train set are known. The second set is called the test data set, this set is solely used for predictions.</a:t>
            </a:r>
            <a:endParaRPr lang="en-IN" dirty="0"/>
          </a:p>
        </p:txBody>
      </p:sp>
    </p:spTree>
    <p:extLst>
      <p:ext uri="{BB962C8B-B14F-4D97-AF65-F5344CB8AC3E}">
        <p14:creationId xmlns:p14="http://schemas.microsoft.com/office/powerpoint/2010/main" val="3260620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B2F8-4555-45DE-A136-84A6632F92E9}"/>
              </a:ext>
            </a:extLst>
          </p:cNvPr>
          <p:cNvSpPr>
            <a:spLocks noGrp="1"/>
          </p:cNvSpPr>
          <p:nvPr>
            <p:ph type="title"/>
          </p:nvPr>
        </p:nvSpPr>
        <p:spPr>
          <a:xfrm>
            <a:off x="838200" y="365125"/>
            <a:ext cx="10515600" cy="1020615"/>
          </a:xfrm>
        </p:spPr>
        <p:txBody>
          <a:bodyPr/>
          <a:lstStyle/>
          <a:p>
            <a:pPr algn="ctr"/>
            <a:r>
              <a:rPr lang="en-US" b="0" i="0" dirty="0">
                <a:solidFill>
                  <a:srgbClr val="610B38"/>
                </a:solidFill>
                <a:effectLst/>
                <a:latin typeface="erdana"/>
              </a:rPr>
              <a:t>What is Training Dataset?</a:t>
            </a:r>
            <a:endParaRPr lang="en-IN" dirty="0"/>
          </a:p>
        </p:txBody>
      </p:sp>
      <p:sp>
        <p:nvSpPr>
          <p:cNvPr id="3" name="Content Placeholder 2">
            <a:extLst>
              <a:ext uri="{FF2B5EF4-FFF2-40B4-BE49-F238E27FC236}">
                <a16:creationId xmlns:a16="http://schemas.microsoft.com/office/drawing/2014/main" id="{D57B1251-78F8-42B9-BAD9-032CA0D2FCF7}"/>
              </a:ext>
            </a:extLst>
          </p:cNvPr>
          <p:cNvSpPr>
            <a:spLocks noGrp="1"/>
          </p:cNvSpPr>
          <p:nvPr>
            <p:ph idx="1"/>
          </p:nvPr>
        </p:nvSpPr>
        <p:spPr>
          <a:xfrm>
            <a:off x="838200" y="1385740"/>
            <a:ext cx="10515600" cy="4351338"/>
          </a:xfrm>
        </p:spPr>
        <p:txBody>
          <a:bodyPr/>
          <a:lstStyle/>
          <a:p>
            <a:pPr algn="just"/>
            <a:r>
              <a:rPr lang="en-US" b="0" i="0" dirty="0">
                <a:solidFill>
                  <a:srgbClr val="333333"/>
                </a:solidFill>
                <a:effectLst/>
                <a:latin typeface="inter-regular"/>
              </a:rPr>
              <a:t>The </a:t>
            </a:r>
            <a:r>
              <a:rPr lang="en-US" b="1" i="1" dirty="0">
                <a:solidFill>
                  <a:srgbClr val="333333"/>
                </a:solidFill>
                <a:effectLst/>
                <a:latin typeface="inter-bold"/>
              </a:rPr>
              <a:t>training data is the biggest (in -size) subset of the original dataset, which is used to train or fit the machine learning model</a:t>
            </a:r>
            <a:r>
              <a:rPr lang="en-US" b="0" i="0" dirty="0">
                <a:solidFill>
                  <a:srgbClr val="333333"/>
                </a:solidFill>
                <a:effectLst/>
                <a:latin typeface="inter-regular"/>
              </a:rPr>
              <a:t>. Firstly, the training data is fed to the ML algorithms, which lets them learn how to make predictions for the given task.</a:t>
            </a:r>
          </a:p>
          <a:p>
            <a:pPr algn="ctr"/>
            <a:r>
              <a:rPr lang="en-US" b="1" i="0" dirty="0">
                <a:solidFill>
                  <a:srgbClr val="610B38"/>
                </a:solidFill>
                <a:effectLst/>
                <a:latin typeface="erdana"/>
              </a:rPr>
              <a:t>What is Test Dataset?</a:t>
            </a:r>
          </a:p>
          <a:p>
            <a:pPr algn="just"/>
            <a:r>
              <a:rPr lang="en-US" b="0" i="0" dirty="0">
                <a:solidFill>
                  <a:srgbClr val="333333"/>
                </a:solidFill>
                <a:effectLst/>
                <a:latin typeface="inter-regular"/>
              </a:rPr>
              <a:t>Once we train the model with the training dataset, it's time to test the model with the test dataset. This dataset evaluates the performance of the model and ensures that the model can generalize well with the new or unseen dataset. </a:t>
            </a:r>
            <a:r>
              <a:rPr lang="en-US" b="1" i="1" dirty="0">
                <a:solidFill>
                  <a:srgbClr val="333333"/>
                </a:solidFill>
                <a:effectLst/>
                <a:latin typeface="inter-bold"/>
              </a:rPr>
              <a:t>The test dataset is another subset of original data, which is independent of the training dataset</a:t>
            </a:r>
            <a:r>
              <a:rPr lang="en-US" b="0" i="0" dirty="0">
                <a:solidFill>
                  <a:srgbClr val="333333"/>
                </a:solidFill>
                <a:effectLst/>
                <a:latin typeface="inter-regular"/>
              </a:rPr>
              <a:t>.</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712773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2172-4A46-41B6-B174-EDAE51831399}"/>
              </a:ext>
            </a:extLst>
          </p:cNvPr>
          <p:cNvSpPr>
            <a:spLocks noGrp="1"/>
          </p:cNvSpPr>
          <p:nvPr>
            <p:ph type="title"/>
          </p:nvPr>
        </p:nvSpPr>
        <p:spPr>
          <a:xfrm>
            <a:off x="838200" y="1213538"/>
            <a:ext cx="10515600" cy="1325563"/>
          </a:xfrm>
        </p:spPr>
        <p:txBody>
          <a:bodyPr>
            <a:noAutofit/>
          </a:bodyPr>
          <a:lstStyle/>
          <a:p>
            <a:pPr algn="just"/>
            <a:r>
              <a:rPr lang="en-US" sz="2800" b="0" i="0" dirty="0">
                <a:solidFill>
                  <a:srgbClr val="610B38"/>
                </a:solidFill>
                <a:effectLst/>
                <a:latin typeface="erdana"/>
              </a:rPr>
              <a:t>Need of Splitting dataset into Train and Test set:</a:t>
            </a:r>
            <a:br>
              <a:rPr lang="en-US" sz="2800" b="0" i="0" dirty="0">
                <a:solidFill>
                  <a:srgbClr val="610B38"/>
                </a:solidFill>
                <a:effectLst/>
                <a:latin typeface="erdana"/>
              </a:rPr>
            </a:br>
            <a:r>
              <a:rPr lang="en-US" sz="2800" b="0" i="0" dirty="0">
                <a:solidFill>
                  <a:srgbClr val="333333"/>
                </a:solidFill>
                <a:effectLst/>
                <a:latin typeface="inter-regular"/>
              </a:rPr>
              <a:t>Splitting the dataset into train and test sets is one of the important parts of data pre-processing, as by doing so, we can improve the performance of our model and hence give better predictability.</a:t>
            </a:r>
            <a:br>
              <a:rPr lang="en-US" sz="2800" b="0" i="0" dirty="0">
                <a:solidFill>
                  <a:srgbClr val="333333"/>
                </a:solidFill>
                <a:effectLst/>
                <a:latin typeface="inter-regular"/>
              </a:rPr>
            </a:br>
            <a:endParaRPr lang="en-IN" sz="2800" dirty="0"/>
          </a:p>
        </p:txBody>
      </p:sp>
      <p:pic>
        <p:nvPicPr>
          <p:cNvPr id="5122" name="Picture 2" descr="Train and Test datasets in Machine Learning">
            <a:extLst>
              <a:ext uri="{FF2B5EF4-FFF2-40B4-BE49-F238E27FC236}">
                <a16:creationId xmlns:a16="http://schemas.microsoft.com/office/drawing/2014/main" id="{ED28D741-B8F4-4A99-AE66-7F9FBE1E9C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6625" y="3153569"/>
            <a:ext cx="523875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628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AD9D-6431-4339-9ED2-9F2D14CCB56C}"/>
              </a:ext>
            </a:extLst>
          </p:cNvPr>
          <p:cNvSpPr>
            <a:spLocks noGrp="1"/>
          </p:cNvSpPr>
          <p:nvPr>
            <p:ph type="title"/>
          </p:nvPr>
        </p:nvSpPr>
        <p:spPr>
          <a:xfrm>
            <a:off x="838200" y="365126"/>
            <a:ext cx="10515600" cy="775518"/>
          </a:xfrm>
        </p:spPr>
        <p:txBody>
          <a:bodyPr>
            <a:normAutofit/>
          </a:bodyPr>
          <a:lstStyle/>
          <a:p>
            <a:pPr algn="ctr"/>
            <a:r>
              <a:rPr lang="en-IN" sz="2800" b="1" i="0" u="none" strike="noStrike" baseline="0" dirty="0">
                <a:solidFill>
                  <a:srgbClr val="FF0000"/>
                </a:solidFill>
                <a:latin typeface="Verdana" panose="020B0604030504040204" pitchFamily="34" charset="0"/>
              </a:rPr>
              <a:t>Data Pre-processing</a:t>
            </a:r>
            <a:endParaRPr lang="en-IN" sz="2800" b="1" dirty="0">
              <a:solidFill>
                <a:srgbClr val="FF0000"/>
              </a:solidFill>
            </a:endParaRPr>
          </a:p>
        </p:txBody>
      </p:sp>
      <p:sp>
        <p:nvSpPr>
          <p:cNvPr id="3" name="Content Placeholder 2">
            <a:extLst>
              <a:ext uri="{FF2B5EF4-FFF2-40B4-BE49-F238E27FC236}">
                <a16:creationId xmlns:a16="http://schemas.microsoft.com/office/drawing/2014/main" id="{45E3A11A-3C4D-4933-81B0-A6505BD97B6D}"/>
              </a:ext>
            </a:extLst>
          </p:cNvPr>
          <p:cNvSpPr>
            <a:spLocks noGrp="1"/>
          </p:cNvSpPr>
          <p:nvPr>
            <p:ph idx="1"/>
          </p:nvPr>
        </p:nvSpPr>
        <p:spPr>
          <a:xfrm>
            <a:off x="838200" y="1253331"/>
            <a:ext cx="10515600" cy="4351338"/>
          </a:xfrm>
        </p:spPr>
        <p:txBody>
          <a:bodyPr/>
          <a:lstStyle/>
          <a:p>
            <a:pPr algn="just"/>
            <a:r>
              <a:rPr lang="en-US" b="0" i="0" dirty="0">
                <a:solidFill>
                  <a:srgbClr val="333333"/>
                </a:solidFill>
                <a:effectLst/>
                <a:latin typeface="inter-regular"/>
              </a:rPr>
              <a:t>Data preprocessing is a process of preparing the raw data and making it suitable for a machine learning model. It is the first and crucial step while creating a machine learning model.</a:t>
            </a:r>
          </a:p>
          <a:p>
            <a:pPr algn="just"/>
            <a:r>
              <a:rPr lang="en-US" b="0" i="0" dirty="0">
                <a:solidFill>
                  <a:srgbClr val="333333"/>
                </a:solidFill>
                <a:effectLst/>
                <a:latin typeface="inter-regular"/>
              </a:rPr>
              <a:t>When creating a machine learning project, it is not always a case that we come across the clean and formatted data. </a:t>
            </a:r>
          </a:p>
          <a:p>
            <a:pPr algn="just"/>
            <a:r>
              <a:rPr lang="en-US" b="0" i="0" dirty="0">
                <a:solidFill>
                  <a:srgbClr val="333333"/>
                </a:solidFill>
                <a:effectLst/>
                <a:latin typeface="inter-regular"/>
              </a:rPr>
              <a:t>And while doing any operation with data, it is mandatory to clean it and put in a formatted way. So for this, we use data preprocessing task.</a:t>
            </a:r>
          </a:p>
          <a:p>
            <a:endParaRPr lang="en-IN" dirty="0"/>
          </a:p>
        </p:txBody>
      </p:sp>
    </p:spTree>
    <p:extLst>
      <p:ext uri="{BB962C8B-B14F-4D97-AF65-F5344CB8AC3E}">
        <p14:creationId xmlns:p14="http://schemas.microsoft.com/office/powerpoint/2010/main" val="329143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20BB1-D5A1-446A-8341-39E4F6C00573}"/>
              </a:ext>
            </a:extLst>
          </p:cNvPr>
          <p:cNvSpPr>
            <a:spLocks noGrp="1"/>
          </p:cNvSpPr>
          <p:nvPr>
            <p:ph type="title"/>
          </p:nvPr>
        </p:nvSpPr>
        <p:spPr>
          <a:xfrm>
            <a:off x="838200" y="365126"/>
            <a:ext cx="10515600" cy="982908"/>
          </a:xfrm>
        </p:spPr>
        <p:txBody>
          <a:bodyPr/>
          <a:lstStyle/>
          <a:p>
            <a:pPr algn="ctr"/>
            <a:r>
              <a:rPr lang="en-US" b="1" i="0" dirty="0">
                <a:solidFill>
                  <a:srgbClr val="FF0000"/>
                </a:solidFill>
                <a:effectLst/>
                <a:latin typeface="Nunito" pitchFamily="2" charset="0"/>
              </a:rPr>
              <a:t>Dataset Splitting:</a:t>
            </a:r>
            <a:endParaRPr lang="en-IN" dirty="0">
              <a:solidFill>
                <a:srgbClr val="FF0000"/>
              </a:solidFill>
            </a:endParaRPr>
          </a:p>
        </p:txBody>
      </p:sp>
      <p:sp>
        <p:nvSpPr>
          <p:cNvPr id="3" name="Content Placeholder 2">
            <a:extLst>
              <a:ext uri="{FF2B5EF4-FFF2-40B4-BE49-F238E27FC236}">
                <a16:creationId xmlns:a16="http://schemas.microsoft.com/office/drawing/2014/main" id="{C9F51570-B291-4172-A5CC-38E0FE79FBAD}"/>
              </a:ext>
            </a:extLst>
          </p:cNvPr>
          <p:cNvSpPr>
            <a:spLocks noGrp="1"/>
          </p:cNvSpPr>
          <p:nvPr>
            <p:ph idx="1"/>
          </p:nvPr>
        </p:nvSpPr>
        <p:spPr>
          <a:xfrm>
            <a:off x="838200" y="1253331"/>
            <a:ext cx="10515600" cy="4351338"/>
          </a:xfrm>
        </p:spPr>
        <p:txBody>
          <a:bodyPr/>
          <a:lstStyle/>
          <a:p>
            <a:pPr algn="just" fontAlgn="base"/>
            <a:r>
              <a:rPr lang="en-US" b="0" i="0" dirty="0">
                <a:effectLst/>
                <a:latin typeface="Nunito" pitchFamily="2" charset="0"/>
              </a:rPr>
              <a:t>Scikit-learn alias </a:t>
            </a:r>
            <a:r>
              <a:rPr lang="en-US" b="1" i="0" dirty="0" err="1">
                <a:effectLst/>
                <a:latin typeface="Nunito" pitchFamily="2" charset="0"/>
              </a:rPr>
              <a:t>sklearn</a:t>
            </a:r>
            <a:r>
              <a:rPr lang="en-US" b="0" i="0" dirty="0">
                <a:effectLst/>
                <a:latin typeface="Nunito" pitchFamily="2" charset="0"/>
              </a:rPr>
              <a:t> is the most useful and robust library for machine learning in Python. </a:t>
            </a:r>
          </a:p>
          <a:p>
            <a:pPr algn="just" fontAlgn="base"/>
            <a:r>
              <a:rPr lang="en-US" b="0" i="0" dirty="0">
                <a:effectLst/>
                <a:latin typeface="Nunito" pitchFamily="2" charset="0"/>
              </a:rPr>
              <a:t>The </a:t>
            </a:r>
            <a:r>
              <a:rPr lang="en-US" b="1" i="0" dirty="0">
                <a:effectLst/>
                <a:latin typeface="Nunito" pitchFamily="2" charset="0"/>
              </a:rPr>
              <a:t>scikit-learn library</a:t>
            </a:r>
            <a:r>
              <a:rPr lang="en-US" b="0" i="0" dirty="0">
                <a:effectLst/>
                <a:latin typeface="Nunito" pitchFamily="2" charset="0"/>
              </a:rPr>
              <a:t> provides us with the </a:t>
            </a:r>
            <a:r>
              <a:rPr lang="en-US" b="0" i="0" dirty="0" err="1">
                <a:effectLst/>
                <a:latin typeface="Nunito" pitchFamily="2" charset="0"/>
              </a:rPr>
              <a:t>model_selection</a:t>
            </a:r>
            <a:r>
              <a:rPr lang="en-US" b="0" i="0" dirty="0">
                <a:effectLst/>
                <a:latin typeface="Nunito" pitchFamily="2" charset="0"/>
              </a:rPr>
              <a:t> module in which we have the splitter function </a:t>
            </a:r>
            <a:r>
              <a:rPr lang="en-US" b="0" i="0" dirty="0" err="1">
                <a:effectLst/>
                <a:latin typeface="Nunito" pitchFamily="2" charset="0"/>
              </a:rPr>
              <a:t>train_test_split</a:t>
            </a:r>
            <a:r>
              <a:rPr lang="en-US" b="0" i="0" dirty="0">
                <a:effectLst/>
                <a:latin typeface="Nunito" pitchFamily="2" charset="0"/>
              </a:rPr>
              <a:t>().</a:t>
            </a:r>
          </a:p>
          <a:p>
            <a:pPr algn="just" fontAlgn="base"/>
            <a:r>
              <a:rPr lang="en-US" dirty="0">
                <a:latin typeface="Nunito" pitchFamily="2" charset="0"/>
              </a:rPr>
              <a:t>Syntax:</a:t>
            </a:r>
          </a:p>
          <a:p>
            <a:pPr algn="just" fontAlgn="base"/>
            <a:endParaRPr lang="en-US" b="0" i="0" dirty="0">
              <a:effectLst/>
              <a:latin typeface="Nunito" pitchFamily="2" charset="0"/>
            </a:endParaRPr>
          </a:p>
          <a:p>
            <a:endParaRPr lang="en-IN" dirty="0"/>
          </a:p>
        </p:txBody>
      </p:sp>
      <p:sp>
        <p:nvSpPr>
          <p:cNvPr id="5" name="Rectangle 2">
            <a:extLst>
              <a:ext uri="{FF2B5EF4-FFF2-40B4-BE49-F238E27FC236}">
                <a16:creationId xmlns:a16="http://schemas.microsoft.com/office/drawing/2014/main" id="{DCAB2469-3579-4335-889B-C3EE9B2847F9}"/>
              </a:ext>
            </a:extLst>
          </p:cNvPr>
          <p:cNvSpPr>
            <a:spLocks noChangeArrowheads="1"/>
          </p:cNvSpPr>
          <p:nvPr/>
        </p:nvSpPr>
        <p:spPr bwMode="auto">
          <a:xfrm>
            <a:off x="937377" y="3797838"/>
            <a:ext cx="11003012" cy="9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effectLst/>
                <a:latin typeface="Consolas" panose="020B0609020204030204" pitchFamily="49" charset="0"/>
              </a:rPr>
              <a:t>train_test_split</a:t>
            </a:r>
            <a:r>
              <a:rPr kumimoji="0" lang="en-US" altLang="en-US" sz="2000" b="0" i="0" u="none" strike="noStrike" cap="none" normalizeH="0" baseline="0" dirty="0">
                <a:ln>
                  <a:noFill/>
                </a:ln>
                <a:effectLst/>
                <a:latin typeface="Consolas" panose="020B0609020204030204" pitchFamily="49" charset="0"/>
              </a:rPr>
              <a:t>(*arrays, </a:t>
            </a:r>
            <a:r>
              <a:rPr kumimoji="0" lang="en-US" altLang="en-US" sz="2000" b="0" i="0" u="none" strike="noStrike" cap="none" normalizeH="0" baseline="0" dirty="0" err="1">
                <a:ln>
                  <a:noFill/>
                </a:ln>
                <a:effectLst/>
                <a:latin typeface="Consolas" panose="020B0609020204030204" pitchFamily="49" charset="0"/>
              </a:rPr>
              <a:t>test_size</a:t>
            </a:r>
            <a:r>
              <a:rPr kumimoji="0" lang="en-US" altLang="en-US" sz="2000" b="0" i="0" u="none" strike="noStrike" cap="none" normalizeH="0" baseline="0" dirty="0">
                <a:ln>
                  <a:noFill/>
                </a:ln>
                <a:effectLst/>
                <a:latin typeface="Consolas" panose="020B0609020204030204" pitchFamily="49" charset="0"/>
              </a:rPr>
              <a:t>=None, </a:t>
            </a:r>
            <a:r>
              <a:rPr kumimoji="0" lang="en-US" altLang="en-US" sz="2000" b="0" i="0" u="none" strike="noStrike" cap="none" normalizeH="0" baseline="0" dirty="0" err="1">
                <a:ln>
                  <a:noFill/>
                </a:ln>
                <a:effectLst/>
                <a:latin typeface="Consolas" panose="020B0609020204030204" pitchFamily="49" charset="0"/>
              </a:rPr>
              <a:t>train_size</a:t>
            </a:r>
            <a:r>
              <a:rPr kumimoji="0" lang="en-US" altLang="en-US" sz="2000" b="0" i="0" u="none" strike="noStrike" cap="none" normalizeH="0" baseline="0" dirty="0">
                <a:ln>
                  <a:noFill/>
                </a:ln>
                <a:effectLst/>
                <a:latin typeface="Consolas" panose="020B0609020204030204" pitchFamily="49" charset="0"/>
              </a:rPr>
              <a:t>=None, </a:t>
            </a:r>
            <a:r>
              <a:rPr kumimoji="0" lang="en-US" altLang="en-US" sz="2000" b="0" i="0" u="none" strike="noStrike" cap="none" normalizeH="0" baseline="0" dirty="0" err="1">
                <a:ln>
                  <a:noFill/>
                </a:ln>
                <a:effectLst/>
                <a:latin typeface="Consolas" panose="020B0609020204030204" pitchFamily="49" charset="0"/>
              </a:rPr>
              <a:t>random_state</a:t>
            </a:r>
            <a:r>
              <a:rPr kumimoji="0" lang="en-US" altLang="en-US" sz="2000" b="0" i="0" u="none" strike="noStrike" cap="none" normalizeH="0" baseline="0" dirty="0">
                <a:ln>
                  <a:noFill/>
                </a:ln>
                <a:effectLst/>
                <a:latin typeface="Consolas" panose="020B0609020204030204" pitchFamily="49" charset="0"/>
              </a:rPr>
              <a:t>=None,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shuffle=True, stratify=None)</a:t>
            </a:r>
            <a:br>
              <a:rPr kumimoji="0" lang="en-US" altLang="en-US" sz="2000" b="0" i="0" u="none" strike="noStrike" cap="none" normalizeH="0" baseline="0" dirty="0">
                <a:ln>
                  <a:noFill/>
                </a:ln>
                <a:effectLst/>
              </a:rPr>
            </a:b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78680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9139F0-5D62-4392-9888-788F2924E346}"/>
              </a:ext>
            </a:extLst>
          </p:cNvPr>
          <p:cNvSpPr txBox="1"/>
          <p:nvPr/>
        </p:nvSpPr>
        <p:spPr>
          <a:xfrm>
            <a:off x="735291" y="527903"/>
            <a:ext cx="10407192" cy="5016758"/>
          </a:xfrm>
          <a:prstGeom prst="rect">
            <a:avLst/>
          </a:prstGeom>
          <a:noFill/>
        </p:spPr>
        <p:txBody>
          <a:bodyPr wrap="square">
            <a:spAutoFit/>
          </a:bodyPr>
          <a:lstStyle/>
          <a:p>
            <a:pPr algn="ctr" fontAlgn="base"/>
            <a:r>
              <a:rPr lang="en-US" sz="3200" b="1" i="0" dirty="0">
                <a:solidFill>
                  <a:srgbClr val="FF0000"/>
                </a:solidFill>
                <a:effectLst/>
                <a:latin typeface="Times New Roman" panose="02020603050405020304" pitchFamily="18" charset="0"/>
                <a:cs typeface="Times New Roman" panose="02020603050405020304" pitchFamily="18" charset="0"/>
              </a:rPr>
              <a:t>Parameters:</a:t>
            </a:r>
            <a:endParaRPr lang="en-US" sz="3200" b="0" i="0" dirty="0">
              <a:solidFill>
                <a:srgbClr val="FF0000"/>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*arrays: inputs such as lists, arrays, data frames, or matrices</a:t>
            </a:r>
          </a:p>
          <a:p>
            <a:pPr algn="just" fontAlgn="base">
              <a:buFont typeface="+mj-lt"/>
              <a:buAutoNum type="arabicPeriod"/>
            </a:pPr>
            <a:r>
              <a:rPr lang="en-US" sz="2400" b="0" i="0" dirty="0" err="1">
                <a:effectLst/>
                <a:latin typeface="Times New Roman" panose="02020603050405020304" pitchFamily="18" charset="0"/>
                <a:cs typeface="Times New Roman" panose="02020603050405020304" pitchFamily="18" charset="0"/>
              </a:rPr>
              <a:t>test_size</a:t>
            </a:r>
            <a:r>
              <a:rPr lang="en-US" sz="2400" b="0" i="0" dirty="0">
                <a:effectLst/>
                <a:latin typeface="Times New Roman" panose="02020603050405020304" pitchFamily="18" charset="0"/>
                <a:cs typeface="Times New Roman" panose="02020603050405020304" pitchFamily="18" charset="0"/>
              </a:rPr>
              <a:t>: this is a float value whose value ranges between 0.0 and 1.0. it represents the proportion of our test size. its default value is none.</a:t>
            </a:r>
          </a:p>
          <a:p>
            <a:pPr algn="just" fontAlgn="base">
              <a:buFont typeface="+mj-lt"/>
              <a:buAutoNum type="arabicPeriod"/>
            </a:pPr>
            <a:r>
              <a:rPr lang="en-US" sz="2400" b="0" i="0" dirty="0" err="1">
                <a:effectLst/>
                <a:latin typeface="Times New Roman" panose="02020603050405020304" pitchFamily="18" charset="0"/>
                <a:cs typeface="Times New Roman" panose="02020603050405020304" pitchFamily="18" charset="0"/>
              </a:rPr>
              <a:t>train_size</a:t>
            </a:r>
            <a:r>
              <a:rPr lang="en-US" sz="2400" b="0" i="0" dirty="0">
                <a:effectLst/>
                <a:latin typeface="Times New Roman" panose="02020603050405020304" pitchFamily="18" charset="0"/>
                <a:cs typeface="Times New Roman" panose="02020603050405020304" pitchFamily="18" charset="0"/>
              </a:rPr>
              <a:t>: this is a float value whose value ranges between 0.0 and 1.0. it represents the proportion of our train size. its default value is none.</a:t>
            </a:r>
          </a:p>
          <a:p>
            <a:pPr algn="just" fontAlgn="base">
              <a:buFont typeface="+mj-lt"/>
              <a:buAutoNum type="arabicPeriod"/>
            </a:pPr>
            <a:r>
              <a:rPr lang="en-US" sz="2400" b="0" i="0" dirty="0" err="1">
                <a:effectLst/>
                <a:latin typeface="Times New Roman" panose="02020603050405020304" pitchFamily="18" charset="0"/>
                <a:cs typeface="Times New Roman" panose="02020603050405020304" pitchFamily="18" charset="0"/>
              </a:rPr>
              <a:t>random_state</a:t>
            </a:r>
            <a:r>
              <a:rPr lang="en-US" sz="2400" b="0" i="0" dirty="0">
                <a:effectLst/>
                <a:latin typeface="Times New Roman" panose="02020603050405020304" pitchFamily="18" charset="0"/>
                <a:cs typeface="Times New Roman" panose="02020603050405020304" pitchFamily="18" charset="0"/>
              </a:rPr>
              <a:t>: this parameter is used to control the shuffling applied to the data before applying the split. it acts as a seed. In simple, it </a:t>
            </a:r>
            <a:r>
              <a:rPr lang="en-US" sz="2400" b="0" i="0" dirty="0">
                <a:solidFill>
                  <a:srgbClr val="000000"/>
                </a:solidFill>
                <a:effectLst/>
                <a:latin typeface="Times New Roman" panose="02020603050405020304" pitchFamily="18" charset="0"/>
                <a:cs typeface="Times New Roman" panose="02020603050405020304" pitchFamily="18" charset="0"/>
              </a:rPr>
              <a:t>is used to set a seed for a random generator so that you always get the same result, and the most used value for this is 42.</a:t>
            </a:r>
            <a:endParaRPr lang="en-US" sz="2400" b="0" i="0" dirty="0">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shuffle: This parameter is used to shuffle the data before splitting. Its default value is true.</a:t>
            </a:r>
          </a:p>
          <a:p>
            <a:pPr algn="just"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stratify: This parameter is used to split the data in a stratified fashion.</a:t>
            </a:r>
          </a:p>
        </p:txBody>
      </p:sp>
    </p:spTree>
    <p:extLst>
      <p:ext uri="{BB962C8B-B14F-4D97-AF65-F5344CB8AC3E}">
        <p14:creationId xmlns:p14="http://schemas.microsoft.com/office/powerpoint/2010/main" val="2939482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7C29-688E-4575-A40A-318D010D4615}"/>
              </a:ext>
            </a:extLst>
          </p:cNvPr>
          <p:cNvSpPr>
            <a:spLocks noGrp="1"/>
          </p:cNvSpPr>
          <p:nvPr>
            <p:ph type="title"/>
          </p:nvPr>
        </p:nvSpPr>
        <p:spPr>
          <a:xfrm>
            <a:off x="838200" y="365125"/>
            <a:ext cx="10515600" cy="737811"/>
          </a:xfrm>
        </p:spPr>
        <p:txBody>
          <a:bodyPr/>
          <a:lstStyle/>
          <a:p>
            <a:pPr algn="ctr"/>
            <a:r>
              <a:rPr lang="en-US" b="0" i="0" dirty="0">
                <a:solidFill>
                  <a:srgbClr val="610B38"/>
                </a:solidFill>
                <a:effectLst/>
                <a:latin typeface="erdana"/>
              </a:rPr>
              <a:t>Overfitting and Underfitting issues:</a:t>
            </a:r>
            <a:endParaRPr lang="en-IN" dirty="0"/>
          </a:p>
        </p:txBody>
      </p:sp>
      <p:sp>
        <p:nvSpPr>
          <p:cNvPr id="3" name="Content Placeholder 2">
            <a:extLst>
              <a:ext uri="{FF2B5EF4-FFF2-40B4-BE49-F238E27FC236}">
                <a16:creationId xmlns:a16="http://schemas.microsoft.com/office/drawing/2014/main" id="{CDE308F3-E168-4432-B5C8-A425685BDE7E}"/>
              </a:ext>
            </a:extLst>
          </p:cNvPr>
          <p:cNvSpPr>
            <a:spLocks noGrp="1"/>
          </p:cNvSpPr>
          <p:nvPr>
            <p:ph idx="1"/>
          </p:nvPr>
        </p:nvSpPr>
        <p:spPr>
          <a:xfrm>
            <a:off x="838200" y="1253331"/>
            <a:ext cx="10515600" cy="4351338"/>
          </a:xfrm>
        </p:spPr>
        <p:txBody>
          <a:bodyPr>
            <a:noAutofit/>
          </a:bodyPr>
          <a:lstStyle/>
          <a:p>
            <a:pPr algn="just"/>
            <a:r>
              <a:rPr lang="en-US" sz="2400" b="0" i="0" dirty="0">
                <a:solidFill>
                  <a:srgbClr val="333333"/>
                </a:solidFill>
                <a:effectLst/>
                <a:latin typeface="inter-regular"/>
              </a:rPr>
              <a:t>Overfitting and underfitting are the most common problems that occur in the Machine Learning model.</a:t>
            </a:r>
          </a:p>
          <a:p>
            <a:pPr algn="just"/>
            <a:r>
              <a:rPr lang="en-US" sz="2400" b="0" i="1" dirty="0">
                <a:solidFill>
                  <a:srgbClr val="333333"/>
                </a:solidFill>
                <a:effectLst/>
                <a:latin typeface="inter-regular"/>
              </a:rPr>
              <a:t>A model can be said as </a:t>
            </a:r>
            <a:r>
              <a:rPr lang="en-US" sz="2400" b="1" i="1" dirty="0">
                <a:solidFill>
                  <a:srgbClr val="333333"/>
                </a:solidFill>
                <a:effectLst/>
                <a:latin typeface="inter-bold"/>
              </a:rPr>
              <a:t>overfitted</a:t>
            </a:r>
            <a:r>
              <a:rPr lang="en-US" sz="2400" b="0" i="1" dirty="0">
                <a:solidFill>
                  <a:srgbClr val="333333"/>
                </a:solidFill>
                <a:effectLst/>
                <a:latin typeface="inter-regular"/>
              </a:rPr>
              <a:t> when it performs quite well with the training dataset but does not generalize well with the new or unseen dataset</a:t>
            </a:r>
            <a:r>
              <a:rPr lang="en-US" sz="2400" b="0" i="0" dirty="0">
                <a:solidFill>
                  <a:srgbClr val="333333"/>
                </a:solidFill>
                <a:effectLst/>
                <a:latin typeface="inter-regular"/>
              </a:rPr>
              <a:t>. </a:t>
            </a:r>
          </a:p>
          <a:p>
            <a:pPr algn="just"/>
            <a:r>
              <a:rPr lang="en-US" sz="2400" b="0" i="0" dirty="0">
                <a:solidFill>
                  <a:srgbClr val="333333"/>
                </a:solidFill>
                <a:effectLst/>
                <a:latin typeface="inter-regular"/>
              </a:rPr>
              <a:t>The issue of overfitting occurs when the model tries to cover all the data points and hence starts caching noises present in the data. </a:t>
            </a:r>
          </a:p>
          <a:p>
            <a:pPr algn="just"/>
            <a:r>
              <a:rPr lang="en-US" sz="2400" b="0" i="0" dirty="0">
                <a:solidFill>
                  <a:srgbClr val="333333"/>
                </a:solidFill>
                <a:effectLst/>
                <a:latin typeface="inter-regular"/>
              </a:rPr>
              <a:t>Due to this, it can't generalize well to the new dataset. Because of these issues, the accuracy and efficiency of the model degrade. </a:t>
            </a:r>
          </a:p>
          <a:p>
            <a:pPr algn="just"/>
            <a:r>
              <a:rPr lang="en-US" sz="2400" b="0" i="0" dirty="0">
                <a:solidFill>
                  <a:srgbClr val="333333"/>
                </a:solidFill>
                <a:effectLst/>
                <a:latin typeface="inter-regular"/>
              </a:rPr>
              <a:t>Generally, the complex model has a high chance of overfitting. </a:t>
            </a:r>
          </a:p>
          <a:p>
            <a:pPr algn="just"/>
            <a:r>
              <a:rPr lang="en-US" sz="2400" b="0" i="0" dirty="0">
                <a:solidFill>
                  <a:srgbClr val="333333"/>
                </a:solidFill>
                <a:effectLst/>
                <a:latin typeface="inter-regular"/>
              </a:rPr>
              <a:t>There are various ways by which we can avoid overfitting in the model, such as Using the </a:t>
            </a:r>
            <a:r>
              <a:rPr lang="en-US" sz="2400" b="1" i="0" dirty="0">
                <a:solidFill>
                  <a:srgbClr val="333333"/>
                </a:solidFill>
                <a:effectLst/>
                <a:latin typeface="inter-bold"/>
              </a:rPr>
              <a:t>Cross-Validation method, early stopping the training, or by regularization</a:t>
            </a:r>
            <a:r>
              <a:rPr lang="en-US" sz="2400" b="0" i="0" dirty="0">
                <a:solidFill>
                  <a:srgbClr val="333333"/>
                </a:solidFill>
                <a:effectLst/>
                <a:latin typeface="inter-regular"/>
              </a:rPr>
              <a:t>, etc.</a:t>
            </a:r>
          </a:p>
          <a:p>
            <a:endParaRPr lang="en-IN" sz="2400" dirty="0"/>
          </a:p>
        </p:txBody>
      </p:sp>
    </p:spTree>
    <p:extLst>
      <p:ext uri="{BB962C8B-B14F-4D97-AF65-F5344CB8AC3E}">
        <p14:creationId xmlns:p14="http://schemas.microsoft.com/office/powerpoint/2010/main" val="1997428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1349-8C4B-432A-AA24-2A4BDCAAB9F2}"/>
              </a:ext>
            </a:extLst>
          </p:cNvPr>
          <p:cNvSpPr>
            <a:spLocks noGrp="1"/>
          </p:cNvSpPr>
          <p:nvPr>
            <p:ph type="title"/>
          </p:nvPr>
        </p:nvSpPr>
        <p:spPr>
          <a:xfrm>
            <a:off x="838200" y="365126"/>
            <a:ext cx="10515600" cy="954628"/>
          </a:xfrm>
        </p:spPr>
        <p:txBody>
          <a:bodyPr/>
          <a:lstStyle/>
          <a:p>
            <a:pPr algn="ctr"/>
            <a:r>
              <a:rPr lang="en-IN" b="1" dirty="0">
                <a:solidFill>
                  <a:srgbClr val="FF0000"/>
                </a:solidFill>
              </a:rPr>
              <a:t>Underfitting:</a:t>
            </a:r>
          </a:p>
        </p:txBody>
      </p:sp>
      <p:sp>
        <p:nvSpPr>
          <p:cNvPr id="3" name="Content Placeholder 2">
            <a:extLst>
              <a:ext uri="{FF2B5EF4-FFF2-40B4-BE49-F238E27FC236}">
                <a16:creationId xmlns:a16="http://schemas.microsoft.com/office/drawing/2014/main" id="{0E594C4A-A7C1-403C-B7A8-54485FBA1FBE}"/>
              </a:ext>
            </a:extLst>
          </p:cNvPr>
          <p:cNvSpPr>
            <a:spLocks noGrp="1"/>
          </p:cNvSpPr>
          <p:nvPr>
            <p:ph idx="1"/>
          </p:nvPr>
        </p:nvSpPr>
        <p:spPr>
          <a:xfrm>
            <a:off x="838200" y="1533394"/>
            <a:ext cx="10515600" cy="4351338"/>
          </a:xfrm>
        </p:spPr>
        <p:txBody>
          <a:bodyPr/>
          <a:lstStyle/>
          <a:p>
            <a:pPr algn="just"/>
            <a:r>
              <a:rPr lang="en-US" b="0" i="0" dirty="0">
                <a:solidFill>
                  <a:srgbClr val="333333"/>
                </a:solidFill>
                <a:effectLst/>
                <a:latin typeface="inter-regular"/>
              </a:rPr>
              <a:t>On the other hand, the </a:t>
            </a:r>
            <a:r>
              <a:rPr lang="en-US" b="1" i="1" dirty="0">
                <a:solidFill>
                  <a:srgbClr val="333333"/>
                </a:solidFill>
                <a:effectLst/>
                <a:latin typeface="inter-bold"/>
              </a:rPr>
              <a:t>model is said to be under-fitted when it is not able to capture the underlying trend of the data</a:t>
            </a:r>
            <a:r>
              <a:rPr lang="en-US" b="0" i="0" dirty="0">
                <a:solidFill>
                  <a:srgbClr val="333333"/>
                </a:solidFill>
                <a:effectLst/>
                <a:latin typeface="inter-regular"/>
              </a:rPr>
              <a:t>. </a:t>
            </a:r>
          </a:p>
          <a:p>
            <a:pPr algn="just"/>
            <a:r>
              <a:rPr lang="en-US" b="0" i="0" dirty="0">
                <a:solidFill>
                  <a:srgbClr val="333333"/>
                </a:solidFill>
                <a:effectLst/>
                <a:latin typeface="inter-regular"/>
              </a:rPr>
              <a:t>It means the model shows poor performance even with the training dataset. In most cases, underfitting issues occur when the model is not perfectly suitable for the problem that we are trying to solve. </a:t>
            </a:r>
            <a:endParaRPr lang="en-IN" dirty="0"/>
          </a:p>
        </p:txBody>
      </p:sp>
    </p:spTree>
    <p:extLst>
      <p:ext uri="{BB962C8B-B14F-4D97-AF65-F5344CB8AC3E}">
        <p14:creationId xmlns:p14="http://schemas.microsoft.com/office/powerpoint/2010/main" val="2969911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8739-383E-46ED-B92A-22181EB82DFD}"/>
              </a:ext>
            </a:extLst>
          </p:cNvPr>
          <p:cNvSpPr>
            <a:spLocks noGrp="1"/>
          </p:cNvSpPr>
          <p:nvPr>
            <p:ph type="title"/>
          </p:nvPr>
        </p:nvSpPr>
        <p:spPr>
          <a:xfrm>
            <a:off x="838200" y="365126"/>
            <a:ext cx="10515600" cy="1190298"/>
          </a:xfrm>
        </p:spPr>
        <p:txBody>
          <a:bodyPr/>
          <a:lstStyle/>
          <a:p>
            <a:pPr algn="ctr"/>
            <a:r>
              <a:rPr lang="en-US" b="0" i="0" dirty="0">
                <a:solidFill>
                  <a:srgbClr val="610B38"/>
                </a:solidFill>
                <a:effectLst/>
                <a:latin typeface="erdana"/>
              </a:rPr>
              <a:t>Training data vs. Testing Data:</a:t>
            </a:r>
            <a:endParaRPr lang="en-IN" dirty="0"/>
          </a:p>
        </p:txBody>
      </p:sp>
      <p:sp>
        <p:nvSpPr>
          <p:cNvPr id="3" name="Content Placeholder 2">
            <a:extLst>
              <a:ext uri="{FF2B5EF4-FFF2-40B4-BE49-F238E27FC236}">
                <a16:creationId xmlns:a16="http://schemas.microsoft.com/office/drawing/2014/main" id="{9033FBAA-53CD-477D-9F49-10B00B8C5542}"/>
              </a:ext>
            </a:extLst>
          </p:cNvPr>
          <p:cNvSpPr>
            <a:spLocks noGrp="1"/>
          </p:cNvSpPr>
          <p:nvPr>
            <p:ph idx="1"/>
          </p:nvPr>
        </p:nvSpPr>
        <p:spPr>
          <a:xfrm>
            <a:off x="838200" y="1467407"/>
            <a:ext cx="10515600" cy="4351338"/>
          </a:xfrm>
        </p:spPr>
        <p:txBody>
          <a:bodyPr/>
          <a:lstStyle/>
          <a:p>
            <a:pPr algn="just">
              <a:buFont typeface="Arial" panose="020B0604020202020204" pitchFamily="34" charset="0"/>
              <a:buChar char="•"/>
            </a:pPr>
            <a:r>
              <a:rPr lang="en-US" b="0" i="0" dirty="0">
                <a:solidFill>
                  <a:srgbClr val="000000"/>
                </a:solidFill>
                <a:effectLst/>
                <a:latin typeface="inter-regular"/>
              </a:rPr>
              <a:t>The main difference between training data and testing data is that training data is the subset of original data that is used to train the machine learning model, whereas testing data is used to check the accuracy of the model.</a:t>
            </a:r>
          </a:p>
          <a:p>
            <a:pPr algn="just">
              <a:buFont typeface="Arial" panose="020B0604020202020204" pitchFamily="34" charset="0"/>
              <a:buChar char="•"/>
            </a:pPr>
            <a:r>
              <a:rPr lang="en-US" b="0" i="0" dirty="0">
                <a:solidFill>
                  <a:srgbClr val="000000"/>
                </a:solidFill>
                <a:effectLst/>
                <a:latin typeface="inter-regular"/>
              </a:rPr>
              <a:t>The training dataset is generally larger in size compared to the testing dataset. The general ratios of splitting train and test datasets are </a:t>
            </a:r>
            <a:r>
              <a:rPr lang="en-US" b="1" i="0" dirty="0">
                <a:solidFill>
                  <a:srgbClr val="000000"/>
                </a:solidFill>
                <a:effectLst/>
                <a:latin typeface="inter-bold"/>
              </a:rPr>
              <a:t>80:20, 70:30, or 90:10.</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Training data is well known to the model as it is used to train the model, whereas testing data is like unseen/new data to the model.</a:t>
            </a:r>
          </a:p>
          <a:p>
            <a:pPr algn="just"/>
            <a:endParaRPr lang="en-IN" dirty="0"/>
          </a:p>
        </p:txBody>
      </p:sp>
    </p:spTree>
    <p:extLst>
      <p:ext uri="{BB962C8B-B14F-4D97-AF65-F5344CB8AC3E}">
        <p14:creationId xmlns:p14="http://schemas.microsoft.com/office/powerpoint/2010/main" val="3579117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FD8F-BAD1-40A9-A8EE-67B330448879}"/>
              </a:ext>
            </a:extLst>
          </p:cNvPr>
          <p:cNvSpPr>
            <a:spLocks noGrp="1"/>
          </p:cNvSpPr>
          <p:nvPr>
            <p:ph type="title"/>
          </p:nvPr>
        </p:nvSpPr>
        <p:spPr>
          <a:xfrm>
            <a:off x="188536" y="320511"/>
            <a:ext cx="11165264" cy="782425"/>
          </a:xfrm>
        </p:spPr>
        <p:txBody>
          <a:bodyPr>
            <a:normAutofit/>
          </a:bodyPr>
          <a:lstStyle/>
          <a:p>
            <a:pPr algn="ctr"/>
            <a:r>
              <a:rPr lang="en-US" b="0" i="0" dirty="0">
                <a:solidFill>
                  <a:srgbClr val="610B38"/>
                </a:solidFill>
                <a:effectLst/>
                <a:latin typeface="erdana"/>
              </a:rPr>
              <a:t>How do training and testing data work in ML?</a:t>
            </a:r>
            <a:endParaRPr lang="en-IN" dirty="0"/>
          </a:p>
        </p:txBody>
      </p:sp>
      <p:sp>
        <p:nvSpPr>
          <p:cNvPr id="3" name="Content Placeholder 2">
            <a:extLst>
              <a:ext uri="{FF2B5EF4-FFF2-40B4-BE49-F238E27FC236}">
                <a16:creationId xmlns:a16="http://schemas.microsoft.com/office/drawing/2014/main" id="{42EF1197-1E90-4038-8926-21AAA691C600}"/>
              </a:ext>
            </a:extLst>
          </p:cNvPr>
          <p:cNvSpPr>
            <a:spLocks noGrp="1"/>
          </p:cNvSpPr>
          <p:nvPr>
            <p:ph idx="1"/>
          </p:nvPr>
        </p:nvSpPr>
        <p:spPr>
          <a:xfrm>
            <a:off x="273377" y="1102936"/>
            <a:ext cx="11415859" cy="4351338"/>
          </a:xfrm>
        </p:spPr>
        <p:txBody>
          <a:bodyPr>
            <a:normAutofit fontScale="85000" lnSpcReduction="20000"/>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Machine Learning algorithms enable the machines to make predictions and solve problems on the basis of past observations or experiences. </a:t>
            </a:r>
          </a:p>
          <a:p>
            <a:pPr algn="just"/>
            <a:r>
              <a:rPr lang="en-US" b="0" i="0" dirty="0">
                <a:solidFill>
                  <a:srgbClr val="333333"/>
                </a:solidFill>
                <a:effectLst/>
                <a:latin typeface="Times New Roman" panose="02020603050405020304" pitchFamily="18" charset="0"/>
                <a:cs typeface="Times New Roman" panose="02020603050405020304" pitchFamily="18" charset="0"/>
              </a:rPr>
              <a:t>These experiences or observations an algorithm can take from the training data, which is fed to it. Further, one of the great things about ML algorithms is that they can learn and improve over time on their own, as they are trained with the relevant training data.</a:t>
            </a:r>
          </a:p>
          <a:p>
            <a:pPr algn="just"/>
            <a:r>
              <a:rPr lang="en-US" b="0" i="0" dirty="0">
                <a:solidFill>
                  <a:srgbClr val="333333"/>
                </a:solidFill>
                <a:effectLst/>
                <a:latin typeface="Times New Roman" panose="02020603050405020304" pitchFamily="18" charset="0"/>
                <a:cs typeface="Times New Roman" panose="02020603050405020304" pitchFamily="18" charset="0"/>
              </a:rPr>
              <a:t>Once the model is trained enough with the relevant training data, it is tested with the test data. We can understand the whole process of training and testing in three steps, which are as follows:</a:t>
            </a:r>
          </a:p>
          <a:p>
            <a:pPr algn="just">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Feed:</a:t>
            </a:r>
            <a:r>
              <a:rPr lang="en-US" b="0" i="0" dirty="0">
                <a:solidFill>
                  <a:srgbClr val="000000"/>
                </a:solidFill>
                <a:effectLst/>
                <a:latin typeface="Times New Roman" panose="02020603050405020304" pitchFamily="18" charset="0"/>
                <a:cs typeface="Times New Roman" panose="02020603050405020304" pitchFamily="18" charset="0"/>
              </a:rPr>
              <a:t> Firstly, we need to train the model by feeding it with training input data.</a:t>
            </a:r>
          </a:p>
          <a:p>
            <a:pPr algn="just">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Define:</a:t>
            </a:r>
            <a:r>
              <a:rPr lang="en-US" b="0" i="0" dirty="0">
                <a:solidFill>
                  <a:srgbClr val="000000"/>
                </a:solidFill>
                <a:effectLst/>
                <a:latin typeface="Times New Roman" panose="02020603050405020304" pitchFamily="18" charset="0"/>
                <a:cs typeface="Times New Roman" panose="02020603050405020304" pitchFamily="18" charset="0"/>
              </a:rPr>
              <a:t> Now, training data is tagged with the corresponding outputs (in Supervised Learning), and the model transforms the training data into text vectors or a number of data features.</a:t>
            </a:r>
          </a:p>
          <a:p>
            <a:pPr algn="just">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Test:</a:t>
            </a:r>
            <a:r>
              <a:rPr lang="en-US" b="0" i="0" dirty="0">
                <a:solidFill>
                  <a:srgbClr val="000000"/>
                </a:solidFill>
                <a:effectLst/>
                <a:latin typeface="Times New Roman" panose="02020603050405020304" pitchFamily="18" charset="0"/>
                <a:cs typeface="Times New Roman" panose="02020603050405020304" pitchFamily="18" charset="0"/>
              </a:rPr>
              <a:t> In the last step, we test the model by feeding it with the test data/unseen dataset. This step ensures that the model is trained efficiently and can generalize well.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342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rain and Test datasets in Machine Learning">
            <a:extLst>
              <a:ext uri="{FF2B5EF4-FFF2-40B4-BE49-F238E27FC236}">
                <a16:creationId xmlns:a16="http://schemas.microsoft.com/office/drawing/2014/main" id="{865813BC-E69F-4995-86F9-C36CBE217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681038"/>
            <a:ext cx="4762500" cy="5495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14A84D-67E8-40EA-8628-39873279CC96}"/>
              </a:ext>
            </a:extLst>
          </p:cNvPr>
          <p:cNvSpPr txBox="1"/>
          <p:nvPr/>
        </p:nvSpPr>
        <p:spPr>
          <a:xfrm>
            <a:off x="2868104" y="311705"/>
            <a:ext cx="6982905" cy="400110"/>
          </a:xfrm>
          <a:prstGeom prst="rect">
            <a:avLst/>
          </a:prstGeom>
          <a:noFill/>
        </p:spPr>
        <p:txBody>
          <a:bodyPr wrap="square">
            <a:spAutoFit/>
          </a:bodyPr>
          <a:lstStyle/>
          <a:p>
            <a:r>
              <a:rPr lang="en-US" sz="2000" b="0" i="0" dirty="0">
                <a:solidFill>
                  <a:srgbClr val="333333"/>
                </a:solidFill>
                <a:effectLst/>
                <a:latin typeface="inter-regular"/>
              </a:rPr>
              <a:t>The above process is explained using a flowchart given below:</a:t>
            </a:r>
            <a:endParaRPr lang="en-IN" sz="2000" dirty="0"/>
          </a:p>
        </p:txBody>
      </p:sp>
    </p:spTree>
    <p:extLst>
      <p:ext uri="{BB962C8B-B14F-4D97-AF65-F5344CB8AC3E}">
        <p14:creationId xmlns:p14="http://schemas.microsoft.com/office/powerpoint/2010/main" val="756133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8F22-EACF-44DE-BB48-FDBECA8394CB}"/>
              </a:ext>
            </a:extLst>
          </p:cNvPr>
          <p:cNvSpPr>
            <a:spLocks noGrp="1"/>
          </p:cNvSpPr>
          <p:nvPr>
            <p:ph type="title"/>
          </p:nvPr>
        </p:nvSpPr>
        <p:spPr>
          <a:xfrm>
            <a:off x="838200" y="365125"/>
            <a:ext cx="10515600" cy="832079"/>
          </a:xfrm>
        </p:spPr>
        <p:txBody>
          <a:bodyPr>
            <a:normAutofit/>
          </a:bodyPr>
          <a:lstStyle/>
          <a:p>
            <a:pPr algn="ctr"/>
            <a:r>
              <a:rPr lang="en-IN" sz="3600" b="0" i="0" u="none" strike="noStrike" baseline="0" dirty="0">
                <a:solidFill>
                  <a:srgbClr val="FF0000"/>
                </a:solidFill>
                <a:latin typeface="Verdana" panose="020B0604030504040204" pitchFamily="34" charset="0"/>
              </a:rPr>
              <a:t>Normalization:</a:t>
            </a:r>
            <a:endParaRPr lang="en-IN" sz="3600" dirty="0">
              <a:solidFill>
                <a:srgbClr val="FF0000"/>
              </a:solidFill>
            </a:endParaRPr>
          </a:p>
        </p:txBody>
      </p:sp>
      <p:sp>
        <p:nvSpPr>
          <p:cNvPr id="3" name="Content Placeholder 2">
            <a:extLst>
              <a:ext uri="{FF2B5EF4-FFF2-40B4-BE49-F238E27FC236}">
                <a16:creationId xmlns:a16="http://schemas.microsoft.com/office/drawing/2014/main" id="{53D11076-929F-460A-834B-8C08DE5B06BE}"/>
              </a:ext>
            </a:extLst>
          </p:cNvPr>
          <p:cNvSpPr>
            <a:spLocks noGrp="1"/>
          </p:cNvSpPr>
          <p:nvPr>
            <p:ph idx="1"/>
          </p:nvPr>
        </p:nvSpPr>
        <p:spPr>
          <a:xfrm>
            <a:off x="838200" y="1197204"/>
            <a:ext cx="10515600" cy="5008040"/>
          </a:xfrm>
        </p:spPr>
        <p:txBody>
          <a:bodyPr>
            <a:normAutofit lnSpcReduction="10000"/>
          </a:bodyPr>
          <a:lstStyle/>
          <a:p>
            <a:pPr algn="just"/>
            <a:r>
              <a:rPr lang="en-US" b="0" i="0" dirty="0">
                <a:effectLst/>
                <a:latin typeface="Nunito" pitchFamily="2" charset="0"/>
              </a:rPr>
              <a:t>Normalization is an essential step in the </a:t>
            </a:r>
            <a:r>
              <a:rPr lang="en-US" b="0" i="0" dirty="0">
                <a:effectLst/>
                <a:latin typeface="Nunito" pitchFamily="2" charset="0"/>
                <a:hlinkClick r:id="rId2">
                  <a:extLst>
                    <a:ext uri="{A12FA001-AC4F-418D-AE19-62706E023703}">
                      <ahyp:hlinkClr xmlns:ahyp="http://schemas.microsoft.com/office/drawing/2018/hyperlinkcolor" val="tx"/>
                    </a:ext>
                  </a:extLst>
                </a:hlinkClick>
              </a:rPr>
              <a:t>preprocessing</a:t>
            </a:r>
            <a:r>
              <a:rPr lang="en-US" b="0" i="0" dirty="0">
                <a:effectLst/>
                <a:latin typeface="Nunito" pitchFamily="2" charset="0"/>
              </a:rPr>
              <a:t> of data for machine learning models, and it is a feature scaling technique. </a:t>
            </a:r>
          </a:p>
          <a:p>
            <a:pPr algn="just"/>
            <a:r>
              <a:rPr lang="en-US" b="0" i="0" dirty="0">
                <a:effectLst/>
                <a:latin typeface="Nunito" pitchFamily="2" charset="0"/>
              </a:rPr>
              <a:t>Normalization is especially crucial for data manipulation, scaling down, or up the range of data before it is utilized for subsequent stages in the fields of soft computing, cloud computing, etc. </a:t>
            </a:r>
          </a:p>
          <a:p>
            <a:pPr algn="just"/>
            <a:r>
              <a:rPr lang="en-US" b="0" i="0" dirty="0">
                <a:effectLst/>
                <a:latin typeface="Nunito" pitchFamily="2" charset="0"/>
              </a:rPr>
              <a:t>Min-max scaling and </a:t>
            </a:r>
            <a:r>
              <a:rPr lang="en-US" b="0" i="0" dirty="0">
                <a:effectLst/>
                <a:latin typeface="Nunito" pitchFamily="2" charset="0"/>
                <a:hlinkClick r:id="rId3">
                  <a:extLst>
                    <a:ext uri="{A12FA001-AC4F-418D-AE19-62706E023703}">
                      <ahyp:hlinkClr xmlns:ahyp="http://schemas.microsoft.com/office/drawing/2018/hyperlinkcolor" val="tx"/>
                    </a:ext>
                  </a:extLst>
                </a:hlinkClick>
              </a:rPr>
              <a:t>Z-Score</a:t>
            </a:r>
            <a:r>
              <a:rPr lang="en-US" b="0" i="0" dirty="0">
                <a:effectLst/>
                <a:latin typeface="Nunito" pitchFamily="2" charset="0"/>
              </a:rPr>
              <a:t> Normalization </a:t>
            </a:r>
            <a:r>
              <a:rPr lang="en-US" b="0" i="0" dirty="0">
                <a:effectLst/>
                <a:latin typeface="Nunito" pitchFamily="2" charset="0"/>
                <a:hlinkClick r:id="rId4">
                  <a:extLst>
                    <a:ext uri="{A12FA001-AC4F-418D-AE19-62706E023703}">
                      <ahyp:hlinkClr xmlns:ahyp="http://schemas.microsoft.com/office/drawing/2018/hyperlinkcolor" val="tx"/>
                    </a:ext>
                  </a:extLst>
                </a:hlinkClick>
              </a:rPr>
              <a:t>(Standardization</a:t>
            </a:r>
            <a:r>
              <a:rPr lang="en-US" b="0" i="0" dirty="0">
                <a:effectLst/>
                <a:latin typeface="Nunito" pitchFamily="2" charset="0"/>
              </a:rPr>
              <a:t>) are the two methods most frequently used for normalization in feature scaling.</a:t>
            </a:r>
          </a:p>
          <a:p>
            <a:pPr algn="just"/>
            <a:r>
              <a:rPr lang="en-US" b="1" i="1" dirty="0">
                <a:effectLst/>
                <a:latin typeface="Nunito" pitchFamily="2" charset="0"/>
              </a:rPr>
              <a:t>Normalization is scaling the data to be analyzed to a specific range such as [0.0, 1.0] to provide better results.</a:t>
            </a:r>
            <a:endParaRPr lang="en-IN" b="1" dirty="0"/>
          </a:p>
        </p:txBody>
      </p:sp>
    </p:spTree>
    <p:extLst>
      <p:ext uri="{BB962C8B-B14F-4D97-AF65-F5344CB8AC3E}">
        <p14:creationId xmlns:p14="http://schemas.microsoft.com/office/powerpoint/2010/main" val="1231679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2DF2-7024-4417-9306-2D3599D426BF}"/>
              </a:ext>
            </a:extLst>
          </p:cNvPr>
          <p:cNvSpPr>
            <a:spLocks noGrp="1"/>
          </p:cNvSpPr>
          <p:nvPr>
            <p:ph type="title"/>
          </p:nvPr>
        </p:nvSpPr>
        <p:spPr>
          <a:xfrm>
            <a:off x="292231" y="395926"/>
            <a:ext cx="11061569" cy="772998"/>
          </a:xfrm>
        </p:spPr>
        <p:txBody>
          <a:bodyPr>
            <a:normAutofit fontScale="90000"/>
          </a:bodyPr>
          <a:lstStyle/>
          <a:p>
            <a:pPr algn="ctr"/>
            <a:r>
              <a:rPr lang="en-US" b="1" i="0" dirty="0">
                <a:solidFill>
                  <a:srgbClr val="FF0000"/>
                </a:solidFill>
                <a:effectLst/>
                <a:latin typeface="Nunito" pitchFamily="2" charset="0"/>
              </a:rPr>
              <a:t>Why do we need Data Normalization in ML?</a:t>
            </a:r>
            <a:br>
              <a:rPr lang="en-US" b="1" i="0" dirty="0">
                <a:solidFill>
                  <a:srgbClr val="FF0000"/>
                </a:solidFill>
                <a:effectLst/>
                <a:latin typeface="Nunito"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D9DFAC90-68DC-45E3-B336-1A2F8C137941}"/>
              </a:ext>
            </a:extLst>
          </p:cNvPr>
          <p:cNvSpPr>
            <a:spLocks noGrp="1"/>
          </p:cNvSpPr>
          <p:nvPr>
            <p:ph idx="1"/>
          </p:nvPr>
        </p:nvSpPr>
        <p:spPr>
          <a:xfrm>
            <a:off x="292230" y="895546"/>
            <a:ext cx="11312165" cy="4423578"/>
          </a:xfrm>
        </p:spPr>
        <p:txBody>
          <a:bodyPr>
            <a:noAutofit/>
          </a:bodyPr>
          <a:lstStyle/>
          <a:p>
            <a:pPr algn="just" rtl="0" fontAlgn="base"/>
            <a:r>
              <a:rPr lang="en-US" sz="2400" b="0" i="0" dirty="0">
                <a:effectLst/>
                <a:latin typeface="Times New Roman" panose="02020603050405020304" pitchFamily="18" charset="0"/>
                <a:cs typeface="Times New Roman" panose="02020603050405020304" pitchFamily="18" charset="0"/>
              </a:rPr>
              <a:t>There are several reasons for the need for data normalization as follows:</a:t>
            </a:r>
          </a:p>
          <a:p>
            <a:pPr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Normalization is essential to </a:t>
            </a:r>
            <a:r>
              <a:rPr lang="en-US" sz="24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machine learning</a:t>
            </a:r>
            <a:r>
              <a:rPr lang="en-US" sz="2400" b="0" i="0" dirty="0">
                <a:effectLst/>
                <a:latin typeface="Times New Roman" panose="02020603050405020304" pitchFamily="18" charset="0"/>
                <a:cs typeface="Times New Roman" panose="02020603050405020304" pitchFamily="18" charset="0"/>
              </a:rPr>
              <a:t> for a number of reasons. Throughout the learning process, it guarantees that every feature contributes equally, preventing larger-magnitude features from overshadowing others.</a:t>
            </a:r>
          </a:p>
          <a:p>
            <a:pPr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enables faster convergence of algorithms for optimization, especially those that depend on gradient descent. Normalization improves the performance of distance-based algorithms like </a:t>
            </a:r>
            <a:r>
              <a:rPr lang="en-US" sz="2400" b="0" i="0" u="sng" dirty="0">
                <a:solidFill>
                  <a:srgbClr val="0563C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k-Nearest </a:t>
            </a:r>
            <a:r>
              <a:rPr lang="en-US" sz="2400" b="0" i="0" u="sng"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Neighbours</a:t>
            </a:r>
            <a:r>
              <a:rPr lang="en-US" sz="2400" b="0" i="0" dirty="0">
                <a:effectLst/>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Normalization improves overall performance by addressing model sensitivity problems in algorithms such as </a:t>
            </a:r>
            <a:r>
              <a:rPr lang="en-US" sz="2400" b="0" i="0" u="sng"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Support Vector Machines</a:t>
            </a:r>
            <a:r>
              <a:rPr lang="en-US" sz="2400" b="0" i="0" dirty="0">
                <a:effectLst/>
                <a:latin typeface="Times New Roman" panose="02020603050405020304" pitchFamily="18" charset="0"/>
                <a:cs typeface="Times New Roman" panose="02020603050405020304" pitchFamily="18" charset="0"/>
              </a:rPr>
              <a:t> and </a:t>
            </a:r>
            <a:r>
              <a:rPr lang="en-US" sz="2400" b="0" i="0" u="sng"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Neural Networks</a:t>
            </a:r>
            <a:r>
              <a:rPr lang="en-US" sz="2400" b="0" i="0" dirty="0">
                <a:effectLst/>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Because it assumes uniform feature scales, it also supports the use of regularization techniques like </a:t>
            </a:r>
            <a:r>
              <a:rPr lang="en-US" sz="2400" b="0" i="0" u="sng" dirty="0">
                <a:solidFill>
                  <a:srgbClr val="0563C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L1 and L2 </a:t>
            </a:r>
            <a:r>
              <a:rPr lang="en-US" sz="2400" b="0" i="0" u="sng"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regularization</a:t>
            </a:r>
            <a:r>
              <a:rPr lang="en-US" sz="2400" b="0" i="0" dirty="0">
                <a:effectLst/>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general, normalization is necessary when working with attributes that have different scales; otherwise, the effectiveness of a significant attribute that is equally important (on a lower scale) could be diluted due to other attributes having values on a larger scale.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942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1E86-0FB3-4EB2-819B-7759CFAF5449}"/>
              </a:ext>
            </a:extLst>
          </p:cNvPr>
          <p:cNvSpPr>
            <a:spLocks noGrp="1"/>
          </p:cNvSpPr>
          <p:nvPr>
            <p:ph type="title"/>
          </p:nvPr>
        </p:nvSpPr>
        <p:spPr/>
        <p:txBody>
          <a:bodyPr/>
          <a:lstStyle/>
          <a:p>
            <a:pPr algn="ctr"/>
            <a:r>
              <a:rPr lang="en-US" b="1" i="0" dirty="0">
                <a:solidFill>
                  <a:srgbClr val="FF0000"/>
                </a:solidFill>
                <a:effectLst/>
                <a:latin typeface="Nunito" pitchFamily="2" charset="0"/>
              </a:rPr>
              <a:t>Data Normalization Techniques:</a:t>
            </a:r>
            <a:endParaRPr lang="en-IN" dirty="0">
              <a:solidFill>
                <a:srgbClr val="FF0000"/>
              </a:solidFill>
            </a:endParaRPr>
          </a:p>
        </p:txBody>
      </p:sp>
      <p:sp>
        <p:nvSpPr>
          <p:cNvPr id="3" name="Content Placeholder 2">
            <a:extLst>
              <a:ext uri="{FF2B5EF4-FFF2-40B4-BE49-F238E27FC236}">
                <a16:creationId xmlns:a16="http://schemas.microsoft.com/office/drawing/2014/main" id="{0F66451F-002D-4104-A2BC-3208A23ED42F}"/>
              </a:ext>
            </a:extLst>
          </p:cNvPr>
          <p:cNvSpPr>
            <a:spLocks noGrp="1"/>
          </p:cNvSpPr>
          <p:nvPr>
            <p:ph idx="1"/>
          </p:nvPr>
        </p:nvSpPr>
        <p:spPr/>
        <p:txBody>
          <a:bodyPr/>
          <a:lstStyle/>
          <a:p>
            <a:pPr marL="0" indent="0" algn="just" fontAlgn="base">
              <a:buNone/>
            </a:pPr>
            <a:r>
              <a:rPr lang="en-US" b="1" i="0" dirty="0">
                <a:effectLst/>
                <a:latin typeface="Nunito" pitchFamily="2" charset="0"/>
              </a:rPr>
              <a:t>1. Min-Max normalization:</a:t>
            </a:r>
          </a:p>
          <a:p>
            <a:pPr algn="just" rtl="0" fontAlgn="base"/>
            <a:r>
              <a:rPr lang="en-US" b="0" i="0" dirty="0">
                <a:effectLst/>
                <a:latin typeface="Nunito" pitchFamily="2" charset="0"/>
              </a:rPr>
              <a:t>This method of normalizing data involves transforming the original data linearly. The data’s minimum and maximum values are obtained, and each value is then changed using the formula that follows.</a:t>
            </a:r>
          </a:p>
          <a:p>
            <a:pPr algn="just"/>
            <a:endParaRPr lang="en-IN" dirty="0"/>
          </a:p>
          <a:p>
            <a:pPr marL="0" indent="0" algn="just">
              <a:buNone/>
            </a:pPr>
            <a:endParaRPr lang="en-IN" dirty="0"/>
          </a:p>
        </p:txBody>
      </p:sp>
      <p:pic>
        <p:nvPicPr>
          <p:cNvPr id="6" name="Picture 5">
            <a:extLst>
              <a:ext uri="{FF2B5EF4-FFF2-40B4-BE49-F238E27FC236}">
                <a16:creationId xmlns:a16="http://schemas.microsoft.com/office/drawing/2014/main" id="{84E5E549-5396-44D8-BC9E-9EA2DD397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971" y="4123001"/>
            <a:ext cx="3820058" cy="685896"/>
          </a:xfrm>
          <a:prstGeom prst="rect">
            <a:avLst/>
          </a:prstGeom>
        </p:spPr>
      </p:pic>
    </p:spTree>
    <p:extLst>
      <p:ext uri="{BB962C8B-B14F-4D97-AF65-F5344CB8AC3E}">
        <p14:creationId xmlns:p14="http://schemas.microsoft.com/office/powerpoint/2010/main" val="345695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AC13-D6D5-4D39-8B64-3AE11A19BE57}"/>
              </a:ext>
            </a:extLst>
          </p:cNvPr>
          <p:cNvSpPr>
            <a:spLocks noGrp="1"/>
          </p:cNvSpPr>
          <p:nvPr>
            <p:ph type="title"/>
          </p:nvPr>
        </p:nvSpPr>
        <p:spPr/>
        <p:txBody>
          <a:bodyPr/>
          <a:lstStyle/>
          <a:p>
            <a:pPr algn="ctr"/>
            <a:r>
              <a:rPr lang="en-US" b="1" i="0" dirty="0">
                <a:solidFill>
                  <a:srgbClr val="FF0000"/>
                </a:solidFill>
                <a:effectLst/>
                <a:latin typeface="erdana"/>
              </a:rPr>
              <a:t>Why do we need Data Preprocessing?</a:t>
            </a:r>
            <a:endParaRPr lang="en-IN" b="1" dirty="0">
              <a:solidFill>
                <a:srgbClr val="FF0000"/>
              </a:solidFill>
            </a:endParaRPr>
          </a:p>
        </p:txBody>
      </p:sp>
      <p:sp>
        <p:nvSpPr>
          <p:cNvPr id="3" name="Content Placeholder 2">
            <a:extLst>
              <a:ext uri="{FF2B5EF4-FFF2-40B4-BE49-F238E27FC236}">
                <a16:creationId xmlns:a16="http://schemas.microsoft.com/office/drawing/2014/main" id="{6AC3D920-41B2-4B24-AECA-B1EDAB1EE5C4}"/>
              </a:ext>
            </a:extLst>
          </p:cNvPr>
          <p:cNvSpPr>
            <a:spLocks noGrp="1"/>
          </p:cNvSpPr>
          <p:nvPr>
            <p:ph idx="1"/>
          </p:nvPr>
        </p:nvSpPr>
        <p:spPr>
          <a:xfrm>
            <a:off x="838200" y="1690688"/>
            <a:ext cx="10515600" cy="4351338"/>
          </a:xfrm>
        </p:spPr>
        <p:txBody>
          <a:bodyPr/>
          <a:lstStyle/>
          <a:p>
            <a:pPr algn="just"/>
            <a:r>
              <a:rPr lang="en-US" b="0" i="0" dirty="0">
                <a:solidFill>
                  <a:srgbClr val="333333"/>
                </a:solidFill>
                <a:effectLst/>
                <a:latin typeface="inter-regular"/>
              </a:rPr>
              <a:t>A real-world data generally contains noises, missing values, and maybe in an unusable format which cannot be directly used for machine learning models. </a:t>
            </a:r>
          </a:p>
          <a:p>
            <a:pPr algn="just"/>
            <a:r>
              <a:rPr lang="en-US" b="0" i="0" dirty="0">
                <a:solidFill>
                  <a:srgbClr val="333333"/>
                </a:solidFill>
                <a:effectLst/>
                <a:latin typeface="inter-regular"/>
              </a:rPr>
              <a:t>Data preprocessing is required tasks for cleaning the data and making it suitable for a machine learning model which also increases the accuracy and efficiency of a machine learning model.</a:t>
            </a:r>
          </a:p>
          <a:p>
            <a:endParaRPr lang="en-IN" dirty="0"/>
          </a:p>
        </p:txBody>
      </p:sp>
    </p:spTree>
    <p:extLst>
      <p:ext uri="{BB962C8B-B14F-4D97-AF65-F5344CB8AC3E}">
        <p14:creationId xmlns:p14="http://schemas.microsoft.com/office/powerpoint/2010/main" val="4294122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91643C-8153-4245-92F4-A4EB13A04F57}"/>
              </a:ext>
            </a:extLst>
          </p:cNvPr>
          <p:cNvSpPr txBox="1"/>
          <p:nvPr/>
        </p:nvSpPr>
        <p:spPr>
          <a:xfrm>
            <a:off x="395926" y="659876"/>
            <a:ext cx="11076495" cy="4893647"/>
          </a:xfrm>
          <a:prstGeom prst="rect">
            <a:avLst/>
          </a:prstGeom>
          <a:noFill/>
        </p:spPr>
        <p:txBody>
          <a:bodyPr wrap="square">
            <a:spAutoFit/>
          </a:bodyPr>
          <a:lstStyle/>
          <a:p>
            <a:pPr marL="285750" indent="-285750" algn="just" rtl="0" fontAlgn="base">
              <a:buFont typeface="Arial" panose="020B0604020202020204" pitchFamily="34" charset="0"/>
              <a:buChar char="•"/>
            </a:pPr>
            <a:r>
              <a:rPr lang="en-US" sz="2400" b="0" i="0" dirty="0">
                <a:effectLst/>
                <a:latin typeface="Nunito" pitchFamily="2" charset="0"/>
              </a:rPr>
              <a:t>The formula works by subtracting the minimum value from the original value to determine how far the value is from the minimum. </a:t>
            </a:r>
          </a:p>
          <a:p>
            <a:pPr marL="285750" indent="-285750" algn="just" rtl="0" fontAlgn="base">
              <a:buFont typeface="Arial" panose="020B0604020202020204" pitchFamily="34" charset="0"/>
              <a:buChar char="•"/>
            </a:pPr>
            <a:r>
              <a:rPr lang="en-US" sz="2400" b="0" i="0" dirty="0">
                <a:effectLst/>
                <a:latin typeface="Nunito" pitchFamily="2" charset="0"/>
              </a:rPr>
              <a:t>Then, it divides this difference by the range of the variable (the difference between the maximum and minimum values).</a:t>
            </a:r>
          </a:p>
          <a:p>
            <a:pPr marL="285750" indent="-285750" algn="just" rtl="0" fontAlgn="base">
              <a:buFont typeface="Arial" panose="020B0604020202020204" pitchFamily="34" charset="0"/>
              <a:buChar char="•"/>
            </a:pPr>
            <a:r>
              <a:rPr lang="en-US" sz="2400" b="0" i="0" dirty="0">
                <a:effectLst/>
                <a:latin typeface="Nunito" pitchFamily="2" charset="0"/>
              </a:rPr>
              <a:t>This division scales the variable to a proportion of the entire range. As a result, the normalized value falls between 0 and 1.</a:t>
            </a:r>
          </a:p>
          <a:p>
            <a:pPr algn="ctr" fontAlgn="base"/>
            <a:r>
              <a:rPr lang="en-US" sz="2400" b="1" dirty="0">
                <a:solidFill>
                  <a:srgbClr val="FF0000"/>
                </a:solidFill>
                <a:latin typeface="Nunito" pitchFamily="2" charset="0"/>
              </a:rPr>
              <a:t>2. </a:t>
            </a:r>
            <a:r>
              <a:rPr lang="en-US" sz="2400" b="1" i="0" dirty="0">
                <a:solidFill>
                  <a:srgbClr val="FF0000"/>
                </a:solidFill>
                <a:effectLst/>
                <a:latin typeface="Nunito" pitchFamily="2" charset="0"/>
              </a:rPr>
              <a:t>Normalization through decimal scaling:</a:t>
            </a:r>
          </a:p>
          <a:p>
            <a:pPr algn="just" rtl="0" fontAlgn="base"/>
            <a:r>
              <a:rPr lang="en-US" sz="2400" b="0" i="0" dirty="0">
                <a:effectLst/>
                <a:latin typeface="Nunito" pitchFamily="2" charset="0"/>
              </a:rPr>
              <a:t>The data is normalized by shifting the decimal point of its values. By dividing each data value by the maximum absolute value of the data, we can use this technique to normalize the data. The following formula is used to </a:t>
            </a:r>
            <a:r>
              <a:rPr lang="en-US" sz="2400" b="0" i="0" dirty="0" err="1">
                <a:effectLst/>
                <a:latin typeface="Nunito" pitchFamily="2" charset="0"/>
              </a:rPr>
              <a:t>normalise</a:t>
            </a:r>
            <a:r>
              <a:rPr lang="en-US" sz="2400" b="0" i="0" dirty="0">
                <a:effectLst/>
                <a:latin typeface="Nunito" pitchFamily="2" charset="0"/>
              </a:rPr>
              <a:t> the data value, v, of the data to v’:</a:t>
            </a:r>
          </a:p>
          <a:p>
            <a:pPr algn="just" rtl="0" fontAlgn="base"/>
            <a:endParaRPr lang="en-US" sz="2400" b="0" i="0" dirty="0">
              <a:effectLst/>
              <a:latin typeface="Nunito" pitchFamily="2" charset="0"/>
            </a:endParaRPr>
          </a:p>
          <a:p>
            <a:pPr marL="285750" indent="-285750" algn="just" rtl="0" fontAlgn="base">
              <a:buFont typeface="Arial" panose="020B0604020202020204" pitchFamily="34" charset="0"/>
              <a:buChar char="•"/>
            </a:pPr>
            <a:endParaRPr lang="en-US" sz="2400" b="0" i="0" dirty="0">
              <a:effectLst/>
              <a:latin typeface="Nunito" pitchFamily="2" charset="0"/>
            </a:endParaRPr>
          </a:p>
        </p:txBody>
      </p:sp>
      <p:pic>
        <p:nvPicPr>
          <p:cNvPr id="5" name="Picture 4">
            <a:extLst>
              <a:ext uri="{FF2B5EF4-FFF2-40B4-BE49-F238E27FC236}">
                <a16:creationId xmlns:a16="http://schemas.microsoft.com/office/drawing/2014/main" id="{4C68EA4D-1D9B-4473-BB3F-CCFA7DD13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730" y="4810468"/>
            <a:ext cx="2288005" cy="1213259"/>
          </a:xfrm>
          <a:prstGeom prst="rect">
            <a:avLst/>
          </a:prstGeom>
        </p:spPr>
      </p:pic>
    </p:spTree>
    <p:extLst>
      <p:ext uri="{BB962C8B-B14F-4D97-AF65-F5344CB8AC3E}">
        <p14:creationId xmlns:p14="http://schemas.microsoft.com/office/powerpoint/2010/main" val="2739337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1B13-7AF5-495C-B0E0-F6C617645C03}"/>
              </a:ext>
            </a:extLst>
          </p:cNvPr>
          <p:cNvSpPr>
            <a:spLocks noGrp="1"/>
          </p:cNvSpPr>
          <p:nvPr>
            <p:ph type="title"/>
          </p:nvPr>
        </p:nvSpPr>
        <p:spPr>
          <a:xfrm>
            <a:off x="367645" y="554052"/>
            <a:ext cx="10986155" cy="982908"/>
          </a:xfrm>
        </p:spPr>
        <p:txBody>
          <a:bodyPr>
            <a:normAutofit fontScale="90000"/>
          </a:bodyPr>
          <a:lstStyle/>
          <a:p>
            <a:pPr algn="ctr"/>
            <a:r>
              <a:rPr lang="en-US" b="1" i="0" dirty="0">
                <a:solidFill>
                  <a:srgbClr val="FF0000"/>
                </a:solidFill>
                <a:effectLst/>
                <a:latin typeface="Nunito" pitchFamily="2" charset="0"/>
              </a:rPr>
              <a:t>Normalization of Z-score or Zero Mean (Standardization):</a:t>
            </a:r>
            <a:br>
              <a:rPr lang="en-US" b="1" i="0" dirty="0">
                <a:solidFill>
                  <a:srgbClr val="FF0000"/>
                </a:solidFill>
                <a:effectLst/>
                <a:latin typeface="Nunito"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314E51FE-0CF3-4988-86C9-5F190C33AC0E}"/>
              </a:ext>
            </a:extLst>
          </p:cNvPr>
          <p:cNvSpPr>
            <a:spLocks noGrp="1"/>
          </p:cNvSpPr>
          <p:nvPr>
            <p:ph idx="1"/>
          </p:nvPr>
        </p:nvSpPr>
        <p:spPr>
          <a:xfrm>
            <a:off x="838200" y="1461156"/>
            <a:ext cx="10515600" cy="4351338"/>
          </a:xfrm>
        </p:spPr>
        <p:txBody>
          <a:bodyPr/>
          <a:lstStyle/>
          <a:p>
            <a:pPr algn="just" rtl="0" fontAlgn="base"/>
            <a:r>
              <a:rPr lang="en-US" b="0" i="0" dirty="0">
                <a:effectLst/>
                <a:latin typeface="Nunito" pitchFamily="2" charset="0"/>
              </a:rPr>
              <a:t>Using the </a:t>
            </a:r>
            <a:r>
              <a:rPr lang="en-US" b="0" i="0" u="sng" dirty="0">
                <a:effectLst/>
                <a:latin typeface="Nunito" pitchFamily="2" charset="0"/>
                <a:hlinkClick r:id="rId2">
                  <a:extLst>
                    <a:ext uri="{A12FA001-AC4F-418D-AE19-62706E023703}">
                      <ahyp:hlinkClr xmlns:ahyp="http://schemas.microsoft.com/office/drawing/2018/hyperlinkcolor" val="tx"/>
                    </a:ext>
                  </a:extLst>
                </a:hlinkClick>
              </a:rPr>
              <a:t>mean</a:t>
            </a:r>
            <a:r>
              <a:rPr lang="en-US" b="0" i="0" dirty="0">
                <a:effectLst/>
                <a:latin typeface="Nunito" pitchFamily="2" charset="0"/>
              </a:rPr>
              <a:t> and </a:t>
            </a:r>
            <a:r>
              <a:rPr lang="en-US" b="0" i="0" u="sng" dirty="0">
                <a:effectLst/>
                <a:latin typeface="Nunito" pitchFamily="2" charset="0"/>
                <a:hlinkClick r:id="rId3">
                  <a:extLst>
                    <a:ext uri="{A12FA001-AC4F-418D-AE19-62706E023703}">
                      <ahyp:hlinkClr xmlns:ahyp="http://schemas.microsoft.com/office/drawing/2018/hyperlinkcolor" val="tx"/>
                    </a:ext>
                  </a:extLst>
                </a:hlinkClick>
              </a:rPr>
              <a:t>standard deviation</a:t>
            </a:r>
            <a:r>
              <a:rPr lang="en-US" b="0" i="0" dirty="0">
                <a:effectLst/>
                <a:latin typeface="Nunito" pitchFamily="2" charset="0"/>
              </a:rPr>
              <a:t> of the data, values are normalized in this technique to create a standard normal distribution (mean: 0, standard deviation: 1). The equation that is applied is:</a:t>
            </a:r>
          </a:p>
          <a:p>
            <a:pPr algn="just" rtl="0" fontAlgn="base"/>
            <a:endParaRPr lang="en-US" b="0" i="0" dirty="0">
              <a:effectLst/>
              <a:latin typeface="Nunito" pitchFamily="2" charset="0"/>
            </a:endParaRPr>
          </a:p>
          <a:p>
            <a:pPr algn="just"/>
            <a:endParaRPr lang="en-IN" dirty="0"/>
          </a:p>
        </p:txBody>
      </p:sp>
      <p:pic>
        <p:nvPicPr>
          <p:cNvPr id="5" name="Picture 4">
            <a:extLst>
              <a:ext uri="{FF2B5EF4-FFF2-40B4-BE49-F238E27FC236}">
                <a16:creationId xmlns:a16="http://schemas.microsoft.com/office/drawing/2014/main" id="{438A6F12-3604-4123-818D-227B408AD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6779" y="3171788"/>
            <a:ext cx="2036189" cy="957151"/>
          </a:xfrm>
          <a:prstGeom prst="rect">
            <a:avLst/>
          </a:prstGeom>
        </p:spPr>
      </p:pic>
    </p:spTree>
    <p:extLst>
      <p:ext uri="{BB962C8B-B14F-4D97-AF65-F5344CB8AC3E}">
        <p14:creationId xmlns:p14="http://schemas.microsoft.com/office/powerpoint/2010/main" val="2055204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1E37-23FA-4B93-A9B0-B5EDD637997F}"/>
              </a:ext>
            </a:extLst>
          </p:cNvPr>
          <p:cNvSpPr>
            <a:spLocks noGrp="1"/>
          </p:cNvSpPr>
          <p:nvPr>
            <p:ph type="title"/>
          </p:nvPr>
        </p:nvSpPr>
        <p:spPr>
          <a:xfrm>
            <a:off x="838200" y="365125"/>
            <a:ext cx="10515600" cy="671823"/>
          </a:xfrm>
        </p:spPr>
        <p:txBody>
          <a:bodyPr>
            <a:normAutofit/>
          </a:bodyPr>
          <a:lstStyle/>
          <a:p>
            <a:pPr algn="ctr"/>
            <a:r>
              <a:rPr lang="en-IN" sz="2800" b="1" i="0" u="none" strike="noStrike" baseline="0" dirty="0">
                <a:solidFill>
                  <a:srgbClr val="FF0000"/>
                </a:solidFill>
                <a:latin typeface="Verdana" panose="020B0604030504040204" pitchFamily="34" charset="0"/>
              </a:rPr>
              <a:t>Selecting Meaningful Features:</a:t>
            </a:r>
            <a:endParaRPr lang="en-IN" sz="2800" b="1" dirty="0">
              <a:solidFill>
                <a:srgbClr val="FF0000"/>
              </a:solidFill>
            </a:endParaRPr>
          </a:p>
        </p:txBody>
      </p:sp>
      <p:sp>
        <p:nvSpPr>
          <p:cNvPr id="3" name="Content Placeholder 2">
            <a:extLst>
              <a:ext uri="{FF2B5EF4-FFF2-40B4-BE49-F238E27FC236}">
                <a16:creationId xmlns:a16="http://schemas.microsoft.com/office/drawing/2014/main" id="{B4F2D226-68C2-459F-8BB3-270648F59BBB}"/>
              </a:ext>
            </a:extLst>
          </p:cNvPr>
          <p:cNvSpPr>
            <a:spLocks noGrp="1"/>
          </p:cNvSpPr>
          <p:nvPr>
            <p:ph idx="1"/>
          </p:nvPr>
        </p:nvSpPr>
        <p:spPr>
          <a:xfrm>
            <a:off x="970176" y="1153802"/>
            <a:ext cx="10515600" cy="4351338"/>
          </a:xfrm>
        </p:spPr>
        <p:txBody>
          <a:bodyPr>
            <a:normAutofit fontScale="92500" lnSpcReduction="10000"/>
          </a:bodyPr>
          <a:lstStyle/>
          <a:p>
            <a:pPr algn="just" fontAlgn="base"/>
            <a:r>
              <a:rPr lang="en-US" b="1" i="0" dirty="0">
                <a:effectLst/>
                <a:latin typeface="Times New Roman" panose="02020603050405020304" pitchFamily="18" charset="0"/>
                <a:cs typeface="Times New Roman" panose="02020603050405020304" pitchFamily="18" charset="0"/>
              </a:rPr>
              <a:t>Feature selection:</a:t>
            </a:r>
          </a:p>
          <a:p>
            <a:pPr algn="just" fontAlgn="base"/>
            <a:r>
              <a:rPr lang="en-US" b="0" i="0" dirty="0">
                <a:effectLst/>
                <a:latin typeface="Times New Roman" panose="02020603050405020304" pitchFamily="18" charset="0"/>
                <a:cs typeface="Times New Roman" panose="02020603050405020304" pitchFamily="18" charset="0"/>
              </a:rPr>
              <a:t>Feature selection is a process that chooses a subset of features from the original features so that the feature space is optimally reduced according to a certain criterion.</a:t>
            </a:r>
          </a:p>
          <a:p>
            <a:pPr algn="just" fontAlgn="base"/>
            <a:r>
              <a:rPr lang="en-US" b="0" i="0" dirty="0">
                <a:effectLst/>
                <a:latin typeface="Times New Roman" panose="02020603050405020304" pitchFamily="18" charset="0"/>
                <a:cs typeface="Times New Roman" panose="02020603050405020304" pitchFamily="18" charset="0"/>
              </a:rPr>
              <a:t> Feature selection is a critical step in the feature construction process. </a:t>
            </a:r>
          </a:p>
          <a:p>
            <a:pPr algn="just" fontAlgn="base"/>
            <a:r>
              <a:rPr lang="en-US" b="0" i="0" dirty="0">
                <a:effectLst/>
                <a:latin typeface="Times New Roman" panose="02020603050405020304" pitchFamily="18" charset="0"/>
                <a:cs typeface="Times New Roman" panose="02020603050405020304" pitchFamily="18" charset="0"/>
              </a:rPr>
              <a:t>In text categorization problems, some words simply do not appear very often. Perhaps the word “groovy” appears in exactly one training document, which is positive. Is it really worth keeping this word around as a feature ? It’s a dangerous endeavor because it’s hard to tell with just one training example if it is really correlated with the positive class or is it just noise. You could hope that your learning algorithm is smart enough to figure it out. Or you could just remove it.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9327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FBDE-9072-4521-AC10-07FB6CC3961A}"/>
              </a:ext>
            </a:extLst>
          </p:cNvPr>
          <p:cNvSpPr>
            <a:spLocks noGrp="1"/>
          </p:cNvSpPr>
          <p:nvPr>
            <p:ph type="title"/>
          </p:nvPr>
        </p:nvSpPr>
        <p:spPr>
          <a:xfrm>
            <a:off x="838200" y="365125"/>
            <a:ext cx="10515600" cy="1039469"/>
          </a:xfrm>
        </p:spPr>
        <p:txBody>
          <a:bodyPr/>
          <a:lstStyle/>
          <a:p>
            <a:pPr algn="ctr"/>
            <a:r>
              <a:rPr lang="en-US" b="0" i="0" dirty="0">
                <a:solidFill>
                  <a:srgbClr val="FF0000"/>
                </a:solidFill>
                <a:effectLst/>
                <a:latin typeface="Nunito" pitchFamily="2" charset="0"/>
              </a:rPr>
              <a:t>The role of feature selection in ML:</a:t>
            </a:r>
            <a:endParaRPr lang="en-IN" dirty="0">
              <a:solidFill>
                <a:srgbClr val="FF0000"/>
              </a:solidFill>
            </a:endParaRPr>
          </a:p>
        </p:txBody>
      </p:sp>
      <p:sp>
        <p:nvSpPr>
          <p:cNvPr id="3" name="Content Placeholder 2">
            <a:extLst>
              <a:ext uri="{FF2B5EF4-FFF2-40B4-BE49-F238E27FC236}">
                <a16:creationId xmlns:a16="http://schemas.microsoft.com/office/drawing/2014/main" id="{1B3B630A-B96A-494D-92CC-7551D676298A}"/>
              </a:ext>
            </a:extLst>
          </p:cNvPr>
          <p:cNvSpPr>
            <a:spLocks noGrp="1"/>
          </p:cNvSpPr>
          <p:nvPr>
            <p:ph idx="1"/>
          </p:nvPr>
        </p:nvSpPr>
        <p:spPr>
          <a:xfrm>
            <a:off x="838200" y="1404594"/>
            <a:ext cx="10515600" cy="4351338"/>
          </a:xfrm>
        </p:spPr>
        <p:txBody>
          <a:bodyPr/>
          <a:lstStyle/>
          <a:p>
            <a:pPr marL="0" indent="0" algn="just" fontAlgn="base">
              <a:buNone/>
            </a:pPr>
            <a:r>
              <a:rPr lang="en-US" b="0" i="0" dirty="0">
                <a:effectLst/>
                <a:latin typeface="Nunito" pitchFamily="2" charset="0"/>
              </a:rPr>
              <a:t>1. To reduce the dimensionality of feature space.</a:t>
            </a:r>
          </a:p>
          <a:p>
            <a:pPr marL="0" indent="0" algn="just" fontAlgn="base">
              <a:buNone/>
            </a:pPr>
            <a:r>
              <a:rPr lang="en-US" b="0" i="0" dirty="0">
                <a:effectLst/>
                <a:latin typeface="Nunito" pitchFamily="2" charset="0"/>
              </a:rPr>
              <a:t>2. To speed up a learning algorithm.</a:t>
            </a:r>
          </a:p>
          <a:p>
            <a:pPr marL="0" indent="0" algn="just" fontAlgn="base">
              <a:buNone/>
            </a:pPr>
            <a:r>
              <a:rPr lang="en-US" b="0" i="0" dirty="0">
                <a:effectLst/>
                <a:latin typeface="Nunito" pitchFamily="2" charset="0"/>
              </a:rPr>
              <a:t>3. To improve the predictive accuracy of a classification algorithm.</a:t>
            </a:r>
          </a:p>
          <a:p>
            <a:pPr marL="0" indent="0" algn="just" fontAlgn="base">
              <a:buNone/>
            </a:pPr>
            <a:r>
              <a:rPr lang="en-US" b="0" i="0" dirty="0">
                <a:effectLst/>
                <a:latin typeface="Nunito" pitchFamily="2" charset="0"/>
              </a:rPr>
              <a:t>4. To improve the comprehensibility of the learning results.</a:t>
            </a:r>
          </a:p>
          <a:p>
            <a:pPr algn="just"/>
            <a:endParaRPr lang="en-IN" dirty="0"/>
          </a:p>
        </p:txBody>
      </p:sp>
    </p:spTree>
    <p:extLst>
      <p:ext uri="{BB962C8B-B14F-4D97-AF65-F5344CB8AC3E}">
        <p14:creationId xmlns:p14="http://schemas.microsoft.com/office/powerpoint/2010/main" val="3915947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E0C9C3-2390-423E-B88E-54FD523811CD}"/>
              </a:ext>
            </a:extLst>
          </p:cNvPr>
          <p:cNvSpPr txBox="1"/>
          <p:nvPr/>
        </p:nvSpPr>
        <p:spPr>
          <a:xfrm>
            <a:off x="509047" y="480767"/>
            <a:ext cx="10614581" cy="5262979"/>
          </a:xfrm>
          <a:prstGeom prst="rect">
            <a:avLst/>
          </a:prstGeom>
          <a:noFill/>
        </p:spPr>
        <p:txBody>
          <a:bodyPr wrap="square">
            <a:spAutoFit/>
          </a:bodyPr>
          <a:lstStyle/>
          <a:p>
            <a:pPr algn="ctr"/>
            <a:r>
              <a:rPr lang="en-US" sz="2400" b="1" i="0" dirty="0">
                <a:solidFill>
                  <a:srgbClr val="FF0000"/>
                </a:solidFill>
                <a:effectLst/>
                <a:latin typeface="Nunito" pitchFamily="2" charset="0"/>
              </a:rPr>
              <a:t>Need of </a:t>
            </a:r>
            <a:r>
              <a:rPr lang="en-IN" sz="2400" b="1" i="0" u="none" strike="noStrike" baseline="0" dirty="0">
                <a:solidFill>
                  <a:srgbClr val="FF0000"/>
                </a:solidFill>
                <a:latin typeface="Verdana" panose="020B0604030504040204" pitchFamily="34" charset="0"/>
              </a:rPr>
              <a:t>Selecting Meaningful Features:</a:t>
            </a:r>
            <a:endParaRPr lang="en-US" sz="2400" b="0" i="0" dirty="0">
              <a:effectLst/>
              <a:latin typeface="Nunito" pitchFamily="2" charset="0"/>
            </a:endParaRPr>
          </a:p>
          <a:p>
            <a:pPr marL="342900" indent="-342900" algn="just">
              <a:buFont typeface="Arial" panose="020B0604020202020204" pitchFamily="34" charset="0"/>
              <a:buChar char="•"/>
            </a:pPr>
            <a:r>
              <a:rPr lang="en-US" sz="2400" b="0" i="0" dirty="0">
                <a:effectLst/>
                <a:latin typeface="Nunito" pitchFamily="2" charset="0"/>
              </a:rPr>
              <a:t>While building a machine learning model for real-life dataset, we come across a lot of features in the dataset and not all these features are important every time. </a:t>
            </a:r>
          </a:p>
          <a:p>
            <a:pPr marL="342900" indent="-342900" algn="just">
              <a:buFont typeface="Arial" panose="020B0604020202020204" pitchFamily="34" charset="0"/>
              <a:buChar char="•"/>
            </a:pPr>
            <a:r>
              <a:rPr lang="en-US" sz="2400" b="0" i="0" dirty="0">
                <a:effectLst/>
                <a:latin typeface="Nunito" pitchFamily="2" charset="0"/>
              </a:rPr>
              <a:t>Adding unnecessary features while training the model leads us to reduce the overall accuracy of the model, increase the complexity of the model and decrease the generalization capability of the model and makes the model biased. </a:t>
            </a:r>
          </a:p>
          <a:p>
            <a:pPr marL="342900" indent="-342900" algn="just">
              <a:buFont typeface="Arial" panose="020B0604020202020204" pitchFamily="34" charset="0"/>
              <a:buChar char="•"/>
            </a:pPr>
            <a:r>
              <a:rPr lang="en-US" sz="2400" b="0" i="0" dirty="0">
                <a:effectLst/>
                <a:latin typeface="Nunito" pitchFamily="2" charset="0"/>
              </a:rPr>
              <a:t>Even the saying “Sometimes less is better” goes as well for the machine learning model.</a:t>
            </a:r>
          </a:p>
          <a:p>
            <a:pPr marL="342900" indent="-342900" algn="just">
              <a:buFont typeface="Arial" panose="020B0604020202020204" pitchFamily="34" charset="0"/>
              <a:buChar char="•"/>
            </a:pPr>
            <a:r>
              <a:rPr lang="en-US" sz="2400" b="0" i="0" dirty="0">
                <a:effectLst/>
                <a:latin typeface="Nunito" pitchFamily="2" charset="0"/>
              </a:rPr>
              <a:t>Hence, </a:t>
            </a:r>
            <a:r>
              <a:rPr lang="en-US" sz="2400" b="1" i="0" dirty="0">
                <a:effectLst/>
                <a:latin typeface="Nunito" pitchFamily="2" charset="0"/>
              </a:rPr>
              <a:t>feature selection</a:t>
            </a:r>
            <a:r>
              <a:rPr lang="en-US" sz="2400" b="0" i="0" dirty="0">
                <a:effectLst/>
                <a:latin typeface="Nunito" pitchFamily="2" charset="0"/>
              </a:rPr>
              <a:t> is one of the important steps while building a machine learning model. </a:t>
            </a:r>
          </a:p>
          <a:p>
            <a:pPr marL="342900" indent="-342900" algn="just">
              <a:buFont typeface="Arial" panose="020B0604020202020204" pitchFamily="34" charset="0"/>
              <a:buChar char="•"/>
            </a:pPr>
            <a:r>
              <a:rPr lang="en-US" sz="2400" b="0" i="0" dirty="0">
                <a:effectLst/>
                <a:latin typeface="Nunito" pitchFamily="2" charset="0"/>
              </a:rPr>
              <a:t>Its goal is to find the best possible set of features for building a machine learning model.  </a:t>
            </a:r>
            <a:endParaRPr lang="en-IN" sz="2400" dirty="0"/>
          </a:p>
        </p:txBody>
      </p:sp>
    </p:spTree>
    <p:extLst>
      <p:ext uri="{BB962C8B-B14F-4D97-AF65-F5344CB8AC3E}">
        <p14:creationId xmlns:p14="http://schemas.microsoft.com/office/powerpoint/2010/main" val="3314871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0025-6B53-4AAB-AFA1-36F2809F4958}"/>
              </a:ext>
            </a:extLst>
          </p:cNvPr>
          <p:cNvSpPr>
            <a:spLocks noGrp="1"/>
          </p:cNvSpPr>
          <p:nvPr>
            <p:ph type="title"/>
          </p:nvPr>
        </p:nvSpPr>
        <p:spPr>
          <a:xfrm>
            <a:off x="216816" y="327418"/>
            <a:ext cx="11221825" cy="935773"/>
          </a:xfrm>
        </p:spPr>
        <p:txBody>
          <a:bodyPr>
            <a:normAutofit fontScale="90000"/>
          </a:bodyPr>
          <a:lstStyle/>
          <a:p>
            <a:pPr algn="ctr"/>
            <a:r>
              <a:rPr lang="en-US" b="1" i="0" dirty="0">
                <a:solidFill>
                  <a:srgbClr val="FF0000"/>
                </a:solidFill>
                <a:effectLst/>
                <a:latin typeface="Nunito" pitchFamily="2" charset="0"/>
              </a:rPr>
              <a:t>Features Selection Algorithms are as follows: </a:t>
            </a:r>
            <a:br>
              <a:rPr lang="en-US" b="0" i="0" dirty="0">
                <a:solidFill>
                  <a:srgbClr val="FF0000"/>
                </a:solidFill>
                <a:effectLst/>
                <a:latin typeface="Nunito"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5FDE801E-5E4C-4650-9266-97AEF21969C3}"/>
              </a:ext>
            </a:extLst>
          </p:cNvPr>
          <p:cNvSpPr>
            <a:spLocks noGrp="1"/>
          </p:cNvSpPr>
          <p:nvPr>
            <p:ph idx="1"/>
          </p:nvPr>
        </p:nvSpPr>
        <p:spPr>
          <a:xfrm>
            <a:off x="569928" y="996066"/>
            <a:ext cx="10515600" cy="4351338"/>
          </a:xfrm>
        </p:spPr>
        <p:txBody>
          <a:bodyPr>
            <a:normAutofit lnSpcReduction="10000"/>
          </a:bodyPr>
          <a:lstStyle/>
          <a:p>
            <a:pPr marL="0" indent="0" algn="just" fontAlgn="base">
              <a:buNone/>
            </a:pPr>
            <a:r>
              <a:rPr lang="en-US" b="1" i="0" dirty="0">
                <a:effectLst/>
                <a:latin typeface="Nunito" pitchFamily="2" charset="0"/>
              </a:rPr>
              <a:t>1</a:t>
            </a:r>
            <a:r>
              <a:rPr lang="en-US" b="0" i="0" dirty="0">
                <a:effectLst/>
                <a:latin typeface="Nunito" pitchFamily="2" charset="0"/>
              </a:rPr>
              <a:t>. </a:t>
            </a:r>
            <a:r>
              <a:rPr lang="en-US" b="1" i="0" dirty="0">
                <a:effectLst/>
                <a:latin typeface="Nunito" pitchFamily="2" charset="0"/>
              </a:rPr>
              <a:t>Instance based approaches:</a:t>
            </a:r>
            <a:r>
              <a:rPr lang="en-US" b="0" i="0" dirty="0">
                <a:effectLst/>
                <a:latin typeface="Nunito" pitchFamily="2" charset="0"/>
              </a:rPr>
              <a:t> There is no explicit procedure for feature subset generation. Many small data samples are sampled from the data. Features are weighted according to their roles in differentiating instances of different classes for a data sample. Features with higher weights can be selected. </a:t>
            </a:r>
          </a:p>
          <a:p>
            <a:pPr marL="0" indent="0" algn="just" fontAlgn="base">
              <a:buNone/>
            </a:pPr>
            <a:r>
              <a:rPr lang="en-US" b="1" i="0" dirty="0">
                <a:effectLst/>
                <a:latin typeface="Nunito" pitchFamily="2" charset="0"/>
              </a:rPr>
              <a:t>2. Nondeterministic approaches: </a:t>
            </a:r>
            <a:r>
              <a:rPr lang="en-US" b="0" i="0" dirty="0">
                <a:effectLst/>
                <a:latin typeface="Nunito" pitchFamily="2" charset="0"/>
              </a:rPr>
              <a:t>Genetic algorithms and simulated annealing are also used in feature selection.</a:t>
            </a:r>
          </a:p>
          <a:p>
            <a:pPr marL="0" indent="0" algn="just" fontAlgn="base">
              <a:buNone/>
            </a:pPr>
            <a:r>
              <a:rPr lang="en-US" b="1" i="0" dirty="0">
                <a:effectLst/>
                <a:latin typeface="Nunito" pitchFamily="2" charset="0"/>
              </a:rPr>
              <a:t>3. Exhaustive complete approaches: </a:t>
            </a:r>
            <a:r>
              <a:rPr lang="en-US" b="0" i="0" dirty="0">
                <a:effectLst/>
                <a:latin typeface="Nunito" pitchFamily="2" charset="0"/>
              </a:rPr>
              <a:t>Branch and Bound evaluates estimated accuracy and ABB checks an inconsistency measure that is monotonic. Both start with a full feature set until the preset bound cannot be maintained.</a:t>
            </a:r>
          </a:p>
          <a:p>
            <a:pPr algn="just"/>
            <a:endParaRPr lang="en-IN" dirty="0"/>
          </a:p>
        </p:txBody>
      </p:sp>
    </p:spTree>
    <p:extLst>
      <p:ext uri="{BB962C8B-B14F-4D97-AF65-F5344CB8AC3E}">
        <p14:creationId xmlns:p14="http://schemas.microsoft.com/office/powerpoint/2010/main" val="1059587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1CC4-7E6E-4597-98E1-AF3B79C0E0AB}"/>
              </a:ext>
            </a:extLst>
          </p:cNvPr>
          <p:cNvSpPr>
            <a:spLocks noGrp="1"/>
          </p:cNvSpPr>
          <p:nvPr>
            <p:ph type="title"/>
          </p:nvPr>
        </p:nvSpPr>
        <p:spPr>
          <a:xfrm>
            <a:off x="838200" y="365125"/>
            <a:ext cx="10515600" cy="803799"/>
          </a:xfrm>
        </p:spPr>
        <p:txBody>
          <a:bodyPr/>
          <a:lstStyle/>
          <a:p>
            <a:pPr algn="ctr"/>
            <a:r>
              <a:rPr lang="en-IN" b="1" dirty="0">
                <a:solidFill>
                  <a:srgbClr val="FF0000"/>
                </a:solidFill>
              </a:rPr>
              <a:t>Types of feature selection:</a:t>
            </a:r>
          </a:p>
        </p:txBody>
      </p:sp>
      <p:sp>
        <p:nvSpPr>
          <p:cNvPr id="3" name="Content Placeholder 2">
            <a:extLst>
              <a:ext uri="{FF2B5EF4-FFF2-40B4-BE49-F238E27FC236}">
                <a16:creationId xmlns:a16="http://schemas.microsoft.com/office/drawing/2014/main" id="{343CD43B-AE58-4865-A925-7DCD03DE27A7}"/>
              </a:ext>
            </a:extLst>
          </p:cNvPr>
          <p:cNvSpPr>
            <a:spLocks noGrp="1"/>
          </p:cNvSpPr>
          <p:nvPr>
            <p:ph idx="1"/>
          </p:nvPr>
        </p:nvSpPr>
        <p:spPr>
          <a:xfrm>
            <a:off x="838200" y="1253331"/>
            <a:ext cx="10515600" cy="4351338"/>
          </a:xfrm>
        </p:spPr>
        <p:txBody>
          <a:bodyPr/>
          <a:lstStyle/>
          <a:p>
            <a:r>
              <a:rPr lang="en-US" b="0" i="0" dirty="0">
                <a:effectLst/>
                <a:latin typeface="Times New Roman" panose="02020603050405020304" pitchFamily="18" charset="0"/>
                <a:cs typeface="Times New Roman" panose="02020603050405020304" pitchFamily="18" charset="0"/>
              </a:rPr>
              <a:t>There are three general classes of feature selection algorithms: </a:t>
            </a:r>
          </a:p>
          <a:p>
            <a:r>
              <a:rPr lang="en-US" b="1" i="0" dirty="0">
                <a:effectLst/>
                <a:latin typeface="Times New Roman" panose="02020603050405020304" pitchFamily="18" charset="0"/>
                <a:cs typeface="Times New Roman" panose="02020603050405020304" pitchFamily="18" charset="0"/>
              </a:rPr>
              <a:t>Filter methods, </a:t>
            </a:r>
          </a:p>
          <a:p>
            <a:r>
              <a:rPr lang="en-US" b="1" i="0" dirty="0">
                <a:effectLst/>
                <a:latin typeface="Times New Roman" panose="02020603050405020304" pitchFamily="18" charset="0"/>
                <a:cs typeface="Times New Roman" panose="02020603050405020304" pitchFamily="18" charset="0"/>
              </a:rPr>
              <a:t>Wrapper methods </a:t>
            </a:r>
          </a:p>
          <a:p>
            <a:r>
              <a:rPr lang="en-US" b="1" dirty="0">
                <a:latin typeface="Times New Roman" panose="02020603050405020304" pitchFamily="18" charset="0"/>
                <a:cs typeface="Times New Roman" panose="02020603050405020304" pitchFamily="18" charset="0"/>
              </a:rPr>
              <a:t>E</a:t>
            </a:r>
            <a:r>
              <a:rPr lang="en-US" b="1" i="0" dirty="0">
                <a:effectLst/>
                <a:latin typeface="Times New Roman" panose="02020603050405020304" pitchFamily="18" charset="0"/>
                <a:cs typeface="Times New Roman" panose="02020603050405020304" pitchFamily="18" charset="0"/>
              </a:rPr>
              <a:t>mbedded methods</a:t>
            </a:r>
            <a:r>
              <a:rPr lang="en-US" b="0" i="0" dirty="0">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991228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2934-EA3C-4C16-87E4-C1FB92369201}"/>
              </a:ext>
            </a:extLst>
          </p:cNvPr>
          <p:cNvSpPr>
            <a:spLocks noGrp="1"/>
          </p:cNvSpPr>
          <p:nvPr>
            <p:ph type="title"/>
          </p:nvPr>
        </p:nvSpPr>
        <p:spPr>
          <a:xfrm>
            <a:off x="838200" y="365126"/>
            <a:ext cx="10515600" cy="841506"/>
          </a:xfrm>
        </p:spPr>
        <p:txBody>
          <a:bodyPr/>
          <a:lstStyle/>
          <a:p>
            <a:pPr algn="ctr"/>
            <a:r>
              <a:rPr lang="en-US" b="1" i="0" dirty="0">
                <a:solidFill>
                  <a:srgbClr val="FF0000"/>
                </a:solidFill>
                <a:effectLst/>
                <a:latin typeface="Nunito" pitchFamily="2" charset="0"/>
              </a:rPr>
              <a:t>1. Filter Methods</a:t>
            </a:r>
            <a:r>
              <a:rPr lang="en-US" dirty="0">
                <a:solidFill>
                  <a:srgbClr val="FF0000"/>
                </a:solidFill>
                <a:latin typeface="Nunito" pitchFamily="2" charset="0"/>
              </a:rPr>
              <a:t>:</a:t>
            </a:r>
            <a:endParaRPr lang="en-IN" dirty="0">
              <a:solidFill>
                <a:srgbClr val="FF0000"/>
              </a:solidFill>
            </a:endParaRPr>
          </a:p>
        </p:txBody>
      </p:sp>
      <p:sp>
        <p:nvSpPr>
          <p:cNvPr id="3" name="Content Placeholder 2">
            <a:extLst>
              <a:ext uri="{FF2B5EF4-FFF2-40B4-BE49-F238E27FC236}">
                <a16:creationId xmlns:a16="http://schemas.microsoft.com/office/drawing/2014/main" id="{862DFC91-655D-4739-BBFF-31FB56A65136}"/>
              </a:ext>
            </a:extLst>
          </p:cNvPr>
          <p:cNvSpPr>
            <a:spLocks noGrp="1"/>
          </p:cNvSpPr>
          <p:nvPr>
            <p:ph idx="1"/>
          </p:nvPr>
        </p:nvSpPr>
        <p:spPr>
          <a:xfrm>
            <a:off x="838200" y="1363712"/>
            <a:ext cx="10515600" cy="4351338"/>
          </a:xfrm>
        </p:spPr>
        <p:txBody>
          <a:bodyPr>
            <a:normAutofit fontScale="92500"/>
          </a:bodyPr>
          <a:lstStyle/>
          <a:p>
            <a:pPr algn="just" fontAlgn="base"/>
            <a:r>
              <a:rPr lang="en-US" b="0" i="0" dirty="0">
                <a:effectLst/>
                <a:latin typeface="Nunito" pitchFamily="2" charset="0"/>
              </a:rPr>
              <a:t>These methods are generally used while doing the pre-processing step. </a:t>
            </a:r>
          </a:p>
          <a:p>
            <a:pPr algn="just" fontAlgn="base"/>
            <a:r>
              <a:rPr lang="en-US" b="0" i="0" dirty="0">
                <a:effectLst/>
                <a:latin typeface="Nunito" pitchFamily="2" charset="0"/>
              </a:rPr>
              <a:t>These methods select features from the dataset irrespective of the use of any machine learning algorithm. In terms of computation, they are very fast and inexpensive and are very good for removing duplicated, correlated, redundant features but these methods do not remove multicollinearity. </a:t>
            </a:r>
          </a:p>
          <a:p>
            <a:pPr algn="just" fontAlgn="base"/>
            <a:r>
              <a:rPr lang="en-US" b="0" i="0" dirty="0">
                <a:effectLst/>
                <a:latin typeface="Nunito" pitchFamily="2" charset="0"/>
              </a:rPr>
              <a:t>Selection of feature is evaluated individually which can sometimes help when features are in isolation (don’t have a dependency on other features) but will lag when a combination of features can lead to increase in the overall performance of the model.</a:t>
            </a:r>
          </a:p>
          <a:p>
            <a:pPr algn="just"/>
            <a:endParaRPr lang="en-IN" dirty="0"/>
          </a:p>
        </p:txBody>
      </p:sp>
      <p:pic>
        <p:nvPicPr>
          <p:cNvPr id="8194" name="Picture 2">
            <a:extLst>
              <a:ext uri="{FF2B5EF4-FFF2-40B4-BE49-F238E27FC236}">
                <a16:creationId xmlns:a16="http://schemas.microsoft.com/office/drawing/2014/main" id="{5210DAE9-A435-4C99-8D46-CB4350892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847" y="5580668"/>
            <a:ext cx="7837629" cy="101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080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D9BF-57FB-4852-86F1-BCF5F27A125A}"/>
              </a:ext>
            </a:extLst>
          </p:cNvPr>
          <p:cNvSpPr>
            <a:spLocks noGrp="1"/>
          </p:cNvSpPr>
          <p:nvPr>
            <p:ph type="title"/>
          </p:nvPr>
        </p:nvSpPr>
        <p:spPr>
          <a:xfrm>
            <a:off x="838200" y="365125"/>
            <a:ext cx="10515600" cy="756665"/>
          </a:xfrm>
        </p:spPr>
        <p:txBody>
          <a:bodyPr>
            <a:normAutofit fontScale="90000"/>
          </a:bodyPr>
          <a:lstStyle/>
          <a:p>
            <a:pPr algn="ctr"/>
            <a:r>
              <a:rPr lang="en-US" b="1" i="0" dirty="0">
                <a:solidFill>
                  <a:srgbClr val="FF0000"/>
                </a:solidFill>
                <a:effectLst/>
                <a:latin typeface="Nunito" pitchFamily="2" charset="0"/>
              </a:rPr>
              <a:t>Some techniques used are:  </a:t>
            </a:r>
            <a:br>
              <a:rPr lang="en-US" b="1" i="0" dirty="0">
                <a:solidFill>
                  <a:srgbClr val="FF0000"/>
                </a:solidFill>
                <a:effectLst/>
                <a:latin typeface="Nunito" pitchFamily="2" charset="0"/>
              </a:rPr>
            </a:br>
            <a:endParaRPr lang="en-IN" b="1" dirty="0">
              <a:solidFill>
                <a:srgbClr val="FF0000"/>
              </a:solidFill>
            </a:endParaRPr>
          </a:p>
        </p:txBody>
      </p:sp>
      <p:sp>
        <p:nvSpPr>
          <p:cNvPr id="3" name="Content Placeholder 2">
            <a:extLst>
              <a:ext uri="{FF2B5EF4-FFF2-40B4-BE49-F238E27FC236}">
                <a16:creationId xmlns:a16="http://schemas.microsoft.com/office/drawing/2014/main" id="{7C993BB5-ACFD-4E68-A944-C0F3C7FFA274}"/>
              </a:ext>
            </a:extLst>
          </p:cNvPr>
          <p:cNvSpPr>
            <a:spLocks noGrp="1"/>
          </p:cNvSpPr>
          <p:nvPr>
            <p:ph idx="1"/>
          </p:nvPr>
        </p:nvSpPr>
        <p:spPr>
          <a:xfrm>
            <a:off x="725079" y="882945"/>
            <a:ext cx="10515600" cy="4351338"/>
          </a:xfrm>
        </p:spPr>
        <p:txBody>
          <a:bodyPr/>
          <a:lstStyle/>
          <a:p>
            <a:pPr algn="just" fontAlgn="base">
              <a:buFont typeface="Arial" panose="020B0604020202020204" pitchFamily="34" charset="0"/>
              <a:buChar char="•"/>
            </a:pPr>
            <a:r>
              <a:rPr lang="en-US" b="1" i="0" dirty="0">
                <a:effectLst/>
                <a:latin typeface="Nunito" pitchFamily="2" charset="0"/>
              </a:rPr>
              <a:t>Information Gain –</a:t>
            </a:r>
            <a:r>
              <a:rPr lang="en-US" b="0" i="0" dirty="0">
                <a:effectLst/>
                <a:latin typeface="Nunito" pitchFamily="2" charset="0"/>
              </a:rPr>
              <a:t> It is defined as the amount of information provided by the feature for identifying the target value and measures reduction in the entropy values. Information gain of each attribute is calculated considering the target values for feature selection.</a:t>
            </a:r>
          </a:p>
          <a:p>
            <a:pPr algn="just" fontAlgn="base">
              <a:buFont typeface="Arial" panose="020B0604020202020204" pitchFamily="34" charset="0"/>
              <a:buChar char="•"/>
            </a:pPr>
            <a:r>
              <a:rPr lang="en-US" b="1" i="0" dirty="0">
                <a:effectLst/>
                <a:latin typeface="Nunito" pitchFamily="2" charset="0"/>
              </a:rPr>
              <a:t>Chi-square test —</a:t>
            </a:r>
            <a:r>
              <a:rPr lang="en-US" b="0" i="0" dirty="0">
                <a:effectLst/>
                <a:latin typeface="Nunito" pitchFamily="2" charset="0"/>
              </a:rPr>
              <a:t> Chi-square method (X2) is generally used to test the relationship between categorical variables. It compares the observed values from different attributes of the dataset to its expected value.</a:t>
            </a:r>
          </a:p>
          <a:p>
            <a:pPr algn="just" fontAlgn="base">
              <a:buFont typeface="Arial" panose="020B0604020202020204" pitchFamily="34" charset="0"/>
              <a:buChar char="•"/>
            </a:pPr>
            <a:endParaRPr lang="en-US" b="0" i="0" dirty="0">
              <a:effectLst/>
              <a:latin typeface="Nunito" pitchFamily="2" charset="0"/>
            </a:endParaRPr>
          </a:p>
          <a:p>
            <a:pPr algn="just"/>
            <a:endParaRPr lang="en-IN" dirty="0"/>
          </a:p>
        </p:txBody>
      </p:sp>
      <p:pic>
        <p:nvPicPr>
          <p:cNvPr id="11266" name="Picture 2">
            <a:extLst>
              <a:ext uri="{FF2B5EF4-FFF2-40B4-BE49-F238E27FC236}">
                <a16:creationId xmlns:a16="http://schemas.microsoft.com/office/drawing/2014/main" id="{6477907E-E133-4A5E-84C8-6C3F94EDA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806" y="4647414"/>
            <a:ext cx="3725748" cy="1687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100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F15E8A-457C-4DB7-96E7-66766F869A7E}"/>
              </a:ext>
            </a:extLst>
          </p:cNvPr>
          <p:cNvSpPr txBox="1"/>
          <p:nvPr/>
        </p:nvSpPr>
        <p:spPr>
          <a:xfrm>
            <a:off x="424203" y="645691"/>
            <a:ext cx="11142483" cy="4154984"/>
          </a:xfrm>
          <a:prstGeom prst="rect">
            <a:avLst/>
          </a:prstGeom>
          <a:noFill/>
        </p:spPr>
        <p:txBody>
          <a:bodyPr wrap="square">
            <a:spAutoFit/>
          </a:bodyPr>
          <a:lstStyle/>
          <a:p>
            <a:pPr algn="just" fontAlgn="base">
              <a:buFont typeface="Arial" panose="020B0604020202020204" pitchFamily="34" charset="0"/>
              <a:buChar char="•"/>
            </a:pPr>
            <a:r>
              <a:rPr lang="en-US" sz="2400" b="1" i="0" dirty="0">
                <a:effectLst/>
                <a:latin typeface="Nunito" pitchFamily="2" charset="0"/>
              </a:rPr>
              <a:t>Correlation Coefficient –</a:t>
            </a:r>
            <a:r>
              <a:rPr lang="en-US" sz="2400" b="0" i="0" dirty="0">
                <a:effectLst/>
                <a:latin typeface="Nunito" pitchFamily="2" charset="0"/>
              </a:rPr>
              <a:t> Pearson’s Correlation Coefficient is a measure of quantifying the association between the two continuous variables and the direction of the relationship with its values ranging from </a:t>
            </a:r>
            <a:r>
              <a:rPr lang="en-US" sz="2400" b="0" i="1" dirty="0">
                <a:effectLst/>
                <a:latin typeface="Nunito" pitchFamily="2" charset="0"/>
              </a:rPr>
              <a:t>-1 to 1</a:t>
            </a:r>
            <a:r>
              <a:rPr lang="en-US" sz="2400" b="0" i="0" dirty="0">
                <a:effectLst/>
                <a:latin typeface="Nunito" pitchFamily="2" charset="0"/>
              </a:rPr>
              <a:t>.</a:t>
            </a:r>
          </a:p>
          <a:p>
            <a:pPr algn="just" fontAlgn="base">
              <a:buFont typeface="Arial" panose="020B0604020202020204" pitchFamily="34" charset="0"/>
              <a:buChar char="•"/>
            </a:pPr>
            <a:r>
              <a:rPr lang="en-US" sz="2400" b="1" i="0" dirty="0">
                <a:effectLst/>
                <a:latin typeface="Nunito" pitchFamily="2" charset="0"/>
              </a:rPr>
              <a:t>Variance Threshold –</a:t>
            </a:r>
            <a:r>
              <a:rPr lang="en-US" sz="2400" b="0" i="0" dirty="0">
                <a:effectLst/>
                <a:latin typeface="Nunito" pitchFamily="2" charset="0"/>
              </a:rPr>
              <a:t> It is an approach where all features are removed whose variance doesn’t meet the specific threshold. By default, this method removes features having zero variance. The assumption made using this method is higher variance features are likely to contain more information.</a:t>
            </a:r>
          </a:p>
          <a:p>
            <a:pPr algn="just" fontAlgn="base">
              <a:buFont typeface="Arial" panose="020B0604020202020204" pitchFamily="34" charset="0"/>
              <a:buChar char="•"/>
            </a:pPr>
            <a:r>
              <a:rPr lang="en-US" sz="2400" b="1" i="0" dirty="0">
                <a:effectLst/>
                <a:latin typeface="Nunito" pitchFamily="2" charset="0"/>
              </a:rPr>
              <a:t>Mean Absolute Difference (MAD) –</a:t>
            </a:r>
            <a:r>
              <a:rPr lang="en-US" sz="2400" b="0" i="0" dirty="0">
                <a:effectLst/>
                <a:latin typeface="Nunito" pitchFamily="2" charset="0"/>
              </a:rPr>
              <a:t> This method is similar to variance threshold method but the difference is there is no square in MAD. This method calculates the mean absolute difference from the mean value.</a:t>
            </a:r>
          </a:p>
          <a:p>
            <a:pPr algn="just" fontAlgn="base"/>
            <a:endParaRPr lang="en-US" sz="2400" b="0" i="0" dirty="0">
              <a:effectLst/>
              <a:latin typeface="Nunito" pitchFamily="2" charset="0"/>
            </a:endParaRPr>
          </a:p>
        </p:txBody>
      </p:sp>
    </p:spTree>
    <p:extLst>
      <p:ext uri="{BB962C8B-B14F-4D97-AF65-F5344CB8AC3E}">
        <p14:creationId xmlns:p14="http://schemas.microsoft.com/office/powerpoint/2010/main" val="379908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666B-6F03-41BB-BAF0-347C30895D32}"/>
              </a:ext>
            </a:extLst>
          </p:cNvPr>
          <p:cNvSpPr>
            <a:spLocks noGrp="1"/>
          </p:cNvSpPr>
          <p:nvPr>
            <p:ph type="title"/>
          </p:nvPr>
        </p:nvSpPr>
        <p:spPr>
          <a:xfrm>
            <a:off x="838200" y="336845"/>
            <a:ext cx="10515600" cy="709531"/>
          </a:xfrm>
        </p:spPr>
        <p:txBody>
          <a:bodyPr>
            <a:normAutofit/>
          </a:bodyPr>
          <a:lstStyle/>
          <a:p>
            <a:pPr algn="ctr"/>
            <a:r>
              <a:rPr lang="en-IN" sz="3600" b="1" i="0" u="none" strike="noStrike" baseline="0" dirty="0">
                <a:solidFill>
                  <a:srgbClr val="FF0000"/>
                </a:solidFill>
                <a:latin typeface="Times New Roman" panose="02020603050405020304" pitchFamily="18" charset="0"/>
                <a:cs typeface="Times New Roman" panose="02020603050405020304" pitchFamily="18" charset="0"/>
              </a:rPr>
              <a:t>Dealing with Missing Data:</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643527-A16E-4736-ACA5-E980EA6918BD}"/>
              </a:ext>
            </a:extLst>
          </p:cNvPr>
          <p:cNvSpPr>
            <a:spLocks noGrp="1"/>
          </p:cNvSpPr>
          <p:nvPr>
            <p:ph idx="1"/>
          </p:nvPr>
        </p:nvSpPr>
        <p:spPr>
          <a:xfrm>
            <a:off x="838200" y="1253331"/>
            <a:ext cx="10515600" cy="4351338"/>
          </a:xfrm>
        </p:spPr>
        <p:txBody>
          <a:bodyPr/>
          <a:lstStyle/>
          <a:p>
            <a:pPr algn="just"/>
            <a:r>
              <a:rPr lang="en-US" i="0" dirty="0">
                <a:effectLst/>
                <a:latin typeface="Times New Roman" panose="02020603050405020304" pitchFamily="18" charset="0"/>
                <a:cs typeface="Times New Roman" panose="02020603050405020304" pitchFamily="18" charset="0"/>
              </a:rPr>
              <a:t>Dealing with missing data is a crucial step in the preprocessing phase of machine learning. Missing data can negatively impact the performance and accuracy of your model, so it's essential to handle it appropriately. Here are some common techniques for dealing with missing data:</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390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017A88-7F6C-4935-A2DD-FC0B8C2905B5}"/>
              </a:ext>
            </a:extLst>
          </p:cNvPr>
          <p:cNvSpPr txBox="1"/>
          <p:nvPr/>
        </p:nvSpPr>
        <p:spPr>
          <a:xfrm>
            <a:off x="546754" y="584462"/>
            <a:ext cx="10963373" cy="5262979"/>
          </a:xfrm>
          <a:prstGeom prst="rect">
            <a:avLst/>
          </a:prstGeom>
          <a:noFill/>
        </p:spPr>
        <p:txBody>
          <a:bodyPr wrap="square">
            <a:spAutoFit/>
          </a:bodyPr>
          <a:lstStyle/>
          <a:p>
            <a:pPr algn="just" fontAlgn="base">
              <a:buFont typeface="Arial" panose="020B0604020202020204" pitchFamily="34" charset="0"/>
              <a:buChar char="•"/>
            </a:pPr>
            <a:r>
              <a:rPr lang="en-US" sz="2400" b="1" i="0" dirty="0">
                <a:effectLst/>
                <a:latin typeface="Nunito" pitchFamily="2" charset="0"/>
              </a:rPr>
              <a:t>Dispersion Ratio –</a:t>
            </a:r>
            <a:r>
              <a:rPr lang="en-US" sz="2400" b="0" i="0" dirty="0">
                <a:effectLst/>
                <a:latin typeface="Nunito" pitchFamily="2" charset="0"/>
              </a:rPr>
              <a:t> Dispersion ratio is defined as the ratio of the Arithmetic mean (AM) to that of Geometric mean (GM) for a given feature. Its value ranges from </a:t>
            </a:r>
            <a:r>
              <a:rPr lang="en-US" sz="2400" b="0" i="1" dirty="0">
                <a:effectLst/>
                <a:latin typeface="Nunito" pitchFamily="2" charset="0"/>
              </a:rPr>
              <a:t>+1 to ∞ as AM ≥ GM</a:t>
            </a:r>
            <a:r>
              <a:rPr lang="en-US" sz="2400" b="0" i="0" dirty="0">
                <a:effectLst/>
                <a:latin typeface="Nunito" pitchFamily="2" charset="0"/>
              </a:rPr>
              <a:t> for a given feature. Higher dispersion ratio implies a more relevant feature.</a:t>
            </a:r>
          </a:p>
          <a:p>
            <a:pPr algn="just" fontAlgn="base">
              <a:buFont typeface="Arial" panose="020B0604020202020204" pitchFamily="34" charset="0"/>
              <a:buChar char="•"/>
            </a:pPr>
            <a:r>
              <a:rPr lang="en-US" sz="2400" b="1" i="0" dirty="0">
                <a:effectLst/>
                <a:latin typeface="Nunito" pitchFamily="2" charset="0"/>
              </a:rPr>
              <a:t>Mutual Dependence – </a:t>
            </a:r>
            <a:r>
              <a:rPr lang="en-US" sz="2400" b="0" i="0" dirty="0">
                <a:effectLst/>
                <a:latin typeface="Nunito" pitchFamily="2" charset="0"/>
              </a:rPr>
              <a:t>This method measures if two variables are mutually dependent, and thus provides the amount of information obtained for one variable on observing the other variable. Depending on the presence/absence of a feature, it measures the amount of information that feature contributes to making the target prediction.</a:t>
            </a:r>
          </a:p>
          <a:p>
            <a:pPr algn="just" fontAlgn="base">
              <a:buFont typeface="Arial" panose="020B0604020202020204" pitchFamily="34" charset="0"/>
              <a:buChar char="•"/>
            </a:pPr>
            <a:r>
              <a:rPr lang="en-US" sz="2400" b="1" i="0" dirty="0">
                <a:effectLst/>
                <a:latin typeface="Nunito" pitchFamily="2" charset="0"/>
              </a:rPr>
              <a:t>Relief –</a:t>
            </a:r>
            <a:r>
              <a:rPr lang="en-US" sz="2400" b="0" i="0" dirty="0">
                <a:effectLst/>
                <a:latin typeface="Nunito" pitchFamily="2" charset="0"/>
              </a:rPr>
              <a:t> This method measures the quality of attributes by randomly sampling an instance from the dataset and updating each feature and distinguishing between instances that are near to each other based on the difference between the selected instance and two nearest instances of same and </a:t>
            </a:r>
            <a:r>
              <a:rPr lang="en-US" sz="2400" b="0" i="0">
                <a:effectLst/>
                <a:latin typeface="Nunito" pitchFamily="2" charset="0"/>
              </a:rPr>
              <a:t>opposite classes.</a:t>
            </a:r>
            <a:endParaRPr lang="en-IN" sz="2400" dirty="0"/>
          </a:p>
        </p:txBody>
      </p:sp>
    </p:spTree>
    <p:extLst>
      <p:ext uri="{BB962C8B-B14F-4D97-AF65-F5344CB8AC3E}">
        <p14:creationId xmlns:p14="http://schemas.microsoft.com/office/powerpoint/2010/main" val="5341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313A-6BA0-4CD9-BDA0-88C9AF360103}"/>
              </a:ext>
            </a:extLst>
          </p:cNvPr>
          <p:cNvSpPr>
            <a:spLocks noGrp="1"/>
          </p:cNvSpPr>
          <p:nvPr>
            <p:ph type="title"/>
          </p:nvPr>
        </p:nvSpPr>
        <p:spPr>
          <a:xfrm>
            <a:off x="838200" y="365125"/>
            <a:ext cx="10515600" cy="407873"/>
          </a:xfrm>
        </p:spPr>
        <p:txBody>
          <a:bodyPr>
            <a:normAutofit fontScale="90000"/>
          </a:bodyPr>
          <a:lstStyle/>
          <a:p>
            <a:pPr algn="ctr"/>
            <a:r>
              <a:rPr lang="en-US" b="1" i="0" dirty="0">
                <a:solidFill>
                  <a:srgbClr val="FF0000"/>
                </a:solidFill>
                <a:effectLst/>
                <a:latin typeface="Nunito" pitchFamily="2" charset="0"/>
              </a:rPr>
              <a:t>2. Wrapper methods:</a:t>
            </a:r>
            <a:endParaRPr lang="en-IN" dirty="0">
              <a:solidFill>
                <a:srgbClr val="FF0000"/>
              </a:solidFill>
            </a:endParaRPr>
          </a:p>
        </p:txBody>
      </p:sp>
      <p:sp>
        <p:nvSpPr>
          <p:cNvPr id="3" name="Content Placeholder 2">
            <a:extLst>
              <a:ext uri="{FF2B5EF4-FFF2-40B4-BE49-F238E27FC236}">
                <a16:creationId xmlns:a16="http://schemas.microsoft.com/office/drawing/2014/main" id="{652FDF8A-0413-4C48-9BE8-96245337EE01}"/>
              </a:ext>
            </a:extLst>
          </p:cNvPr>
          <p:cNvSpPr>
            <a:spLocks noGrp="1"/>
          </p:cNvSpPr>
          <p:nvPr>
            <p:ph idx="1"/>
          </p:nvPr>
        </p:nvSpPr>
        <p:spPr>
          <a:xfrm>
            <a:off x="369216" y="956604"/>
            <a:ext cx="11453567" cy="4351338"/>
          </a:xfrm>
        </p:spPr>
        <p:txBody>
          <a:bodyPr>
            <a:normAutofit fontScale="92500" lnSpcReduction="10000"/>
          </a:bodyPr>
          <a:lstStyle/>
          <a:p>
            <a:pPr algn="just" fontAlgn="base"/>
            <a:r>
              <a:rPr lang="en-US" b="0" i="0" dirty="0">
                <a:effectLst/>
                <a:latin typeface="Nunito" pitchFamily="2" charset="0"/>
              </a:rPr>
              <a:t>Wrapper methods, also referred to as greedy algorithms train the algorithm by using a subset of features in an iterative manner. </a:t>
            </a:r>
          </a:p>
          <a:p>
            <a:pPr algn="just" fontAlgn="base"/>
            <a:r>
              <a:rPr lang="en-US" b="0" i="0" dirty="0">
                <a:effectLst/>
                <a:latin typeface="Nunito" pitchFamily="2" charset="0"/>
              </a:rPr>
              <a:t>Based on the conclusions made from training in prior to the model, addition and removal of features takes place.</a:t>
            </a:r>
          </a:p>
          <a:p>
            <a:pPr algn="just" fontAlgn="base"/>
            <a:r>
              <a:rPr lang="en-US" b="0" i="0" dirty="0">
                <a:effectLst/>
                <a:latin typeface="Nunito" pitchFamily="2" charset="0"/>
              </a:rPr>
              <a:t> Stopping criteria for selecting the best subset are usually pre-defined by the person training the model such as when the performance of the model decreases or a specific number of features has been achieved.</a:t>
            </a:r>
          </a:p>
          <a:p>
            <a:pPr algn="just" fontAlgn="base"/>
            <a:r>
              <a:rPr lang="en-US" b="0" i="0" dirty="0">
                <a:effectLst/>
                <a:latin typeface="Nunito" pitchFamily="2" charset="0"/>
              </a:rPr>
              <a:t> The main advantage of wrapper methods over the filter methods is that they provide an optimal set of features for training the model, thus resulting in better accuracy than the filter methods but are computationally more expensive.</a:t>
            </a:r>
          </a:p>
          <a:p>
            <a:pPr algn="just"/>
            <a:endParaRPr lang="en-IN" dirty="0"/>
          </a:p>
        </p:txBody>
      </p:sp>
      <p:pic>
        <p:nvPicPr>
          <p:cNvPr id="9218" name="Picture 2" descr="Lightbox">
            <a:extLst>
              <a:ext uri="{FF2B5EF4-FFF2-40B4-BE49-F238E27FC236}">
                <a16:creationId xmlns:a16="http://schemas.microsoft.com/office/drawing/2014/main" id="{8A4D77B1-0F86-4317-9A2B-9B145D3FC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364" y="4807670"/>
            <a:ext cx="7058025" cy="179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854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EF0B-4A97-42D7-95EB-FF3982D77FD3}"/>
              </a:ext>
            </a:extLst>
          </p:cNvPr>
          <p:cNvSpPr>
            <a:spLocks noGrp="1"/>
          </p:cNvSpPr>
          <p:nvPr>
            <p:ph type="title"/>
          </p:nvPr>
        </p:nvSpPr>
        <p:spPr>
          <a:xfrm>
            <a:off x="838200" y="365126"/>
            <a:ext cx="10515600" cy="728384"/>
          </a:xfrm>
        </p:spPr>
        <p:txBody>
          <a:bodyPr/>
          <a:lstStyle/>
          <a:p>
            <a:pPr algn="ctr"/>
            <a:r>
              <a:rPr lang="en-US" b="1" i="0" dirty="0">
                <a:solidFill>
                  <a:srgbClr val="FF0000"/>
                </a:solidFill>
                <a:effectLst/>
                <a:latin typeface="Nunito" pitchFamily="2" charset="0"/>
              </a:rPr>
              <a:t>Some techniques used are:</a:t>
            </a:r>
            <a:endParaRPr lang="en-IN" b="1" dirty="0">
              <a:solidFill>
                <a:srgbClr val="FF0000"/>
              </a:solidFill>
            </a:endParaRPr>
          </a:p>
        </p:txBody>
      </p:sp>
      <p:sp>
        <p:nvSpPr>
          <p:cNvPr id="3" name="Content Placeholder 2">
            <a:extLst>
              <a:ext uri="{FF2B5EF4-FFF2-40B4-BE49-F238E27FC236}">
                <a16:creationId xmlns:a16="http://schemas.microsoft.com/office/drawing/2014/main" id="{0745A8F9-69E4-4F5C-8739-8759679BC4C4}"/>
              </a:ext>
            </a:extLst>
          </p:cNvPr>
          <p:cNvSpPr>
            <a:spLocks noGrp="1"/>
          </p:cNvSpPr>
          <p:nvPr>
            <p:ph idx="1"/>
          </p:nvPr>
        </p:nvSpPr>
        <p:spPr>
          <a:xfrm>
            <a:off x="245097" y="1253331"/>
            <a:ext cx="11670383" cy="4351338"/>
          </a:xfrm>
        </p:spPr>
        <p:txBody>
          <a:bodyPr>
            <a:noAutofit/>
          </a:bodyPr>
          <a:lstStyle/>
          <a:p>
            <a:pPr algn="just" fontAlgn="base">
              <a:buFont typeface="Arial" panose="020B0604020202020204" pitchFamily="34" charset="0"/>
              <a:buChar char="•"/>
            </a:pPr>
            <a:r>
              <a:rPr lang="en-US" sz="2400" b="1" i="0" dirty="0">
                <a:effectLst/>
                <a:latin typeface="Nunito" pitchFamily="2" charset="0"/>
              </a:rPr>
              <a:t>Forward selection – </a:t>
            </a:r>
            <a:r>
              <a:rPr lang="en-US" sz="2400" b="0" i="0" dirty="0">
                <a:effectLst/>
                <a:latin typeface="Nunito" pitchFamily="2" charset="0"/>
              </a:rPr>
              <a:t>This method is an iterative approach where we initially start with an empty set of features and keep adding a feature which best improves our model after each iteration. The stopping criterion is till the addition of a new variable does not improve the performance of the model.</a:t>
            </a:r>
          </a:p>
          <a:p>
            <a:pPr algn="just" fontAlgn="base">
              <a:buFont typeface="Arial" panose="020B0604020202020204" pitchFamily="34" charset="0"/>
              <a:buChar char="•"/>
            </a:pPr>
            <a:r>
              <a:rPr lang="en-US" sz="2400" b="1" i="0" dirty="0">
                <a:effectLst/>
                <a:latin typeface="Nunito" pitchFamily="2" charset="0"/>
              </a:rPr>
              <a:t>Backward elimination –</a:t>
            </a:r>
            <a:r>
              <a:rPr lang="en-US" sz="2400" b="0" i="0" dirty="0">
                <a:effectLst/>
                <a:latin typeface="Nunito" pitchFamily="2" charset="0"/>
              </a:rPr>
              <a:t> This method is also an iterative approach where we initially start with all features and after each iteration, we remove the least significant feature. The stopping criterion is till no improvement in the performance of the model is observed after the feature is removed.</a:t>
            </a:r>
          </a:p>
          <a:p>
            <a:pPr algn="just" fontAlgn="base">
              <a:buFont typeface="Arial" panose="020B0604020202020204" pitchFamily="34" charset="0"/>
              <a:buChar char="•"/>
            </a:pPr>
            <a:r>
              <a:rPr lang="en-US" sz="2400" b="1" i="0" dirty="0">
                <a:effectLst/>
                <a:latin typeface="Nunito" pitchFamily="2" charset="0"/>
              </a:rPr>
              <a:t>Bi-directional elimination –</a:t>
            </a:r>
            <a:r>
              <a:rPr lang="en-US" sz="2400" b="0" i="0" dirty="0">
                <a:effectLst/>
                <a:latin typeface="Nunito" pitchFamily="2" charset="0"/>
              </a:rPr>
              <a:t> This method uses both forward selection and backward elimination technique simultaneously to reach one unique solution.</a:t>
            </a:r>
          </a:p>
          <a:p>
            <a:pPr marL="0" indent="0" algn="just">
              <a:buNone/>
            </a:pPr>
            <a:endParaRPr lang="en-IN" sz="2400" dirty="0"/>
          </a:p>
        </p:txBody>
      </p:sp>
    </p:spTree>
    <p:extLst>
      <p:ext uri="{BB962C8B-B14F-4D97-AF65-F5344CB8AC3E}">
        <p14:creationId xmlns:p14="http://schemas.microsoft.com/office/powerpoint/2010/main" val="2412107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790778-9C90-4F77-B237-19D46BB3363A}"/>
              </a:ext>
            </a:extLst>
          </p:cNvPr>
          <p:cNvSpPr txBox="1"/>
          <p:nvPr/>
        </p:nvSpPr>
        <p:spPr>
          <a:xfrm>
            <a:off x="537327" y="952109"/>
            <a:ext cx="10916239" cy="3785652"/>
          </a:xfrm>
          <a:prstGeom prst="rect">
            <a:avLst/>
          </a:prstGeom>
          <a:noFill/>
        </p:spPr>
        <p:txBody>
          <a:bodyPr wrap="square">
            <a:spAutoFit/>
          </a:bodyPr>
          <a:lstStyle/>
          <a:p>
            <a:pPr algn="just" fontAlgn="base">
              <a:buFont typeface="Arial" panose="020B0604020202020204" pitchFamily="34" charset="0"/>
              <a:buChar char="•"/>
            </a:pPr>
            <a:r>
              <a:rPr lang="en-US" sz="2400" b="1" i="0" dirty="0">
                <a:effectLst/>
                <a:latin typeface="Nunito" pitchFamily="2" charset="0"/>
              </a:rPr>
              <a:t>Exhaustive selection –</a:t>
            </a:r>
            <a:r>
              <a:rPr lang="en-US" sz="2400" b="0" i="0" dirty="0">
                <a:effectLst/>
                <a:latin typeface="Nunito" pitchFamily="2" charset="0"/>
              </a:rPr>
              <a:t> This technique is considered as the brute force approach for the evaluation of feature subsets. It creates all possible subsets and builds a learning algorithm for each subset and selects the subset whose model’s performance is best.</a:t>
            </a:r>
          </a:p>
          <a:p>
            <a:pPr algn="just" fontAlgn="base">
              <a:buFont typeface="Arial" panose="020B0604020202020204" pitchFamily="34" charset="0"/>
              <a:buChar char="•"/>
            </a:pPr>
            <a:r>
              <a:rPr lang="en-US" sz="2400" b="1" i="0" dirty="0">
                <a:effectLst/>
                <a:latin typeface="Nunito" pitchFamily="2" charset="0"/>
              </a:rPr>
              <a:t>Recursive elimination –</a:t>
            </a:r>
            <a:r>
              <a:rPr lang="en-US" sz="2400" b="0" i="0" dirty="0">
                <a:effectLst/>
                <a:latin typeface="Nunito" pitchFamily="2" charset="0"/>
              </a:rPr>
              <a:t> This greedy optimization method selects features by recursively considering the smaller and smaller set of features. The estimator is trained on an initial set of features and their importance is obtained using </a:t>
            </a:r>
            <a:r>
              <a:rPr lang="en-US" sz="2400" b="0" i="0" dirty="0" err="1">
                <a:effectLst/>
                <a:latin typeface="Nunito" pitchFamily="2" charset="0"/>
              </a:rPr>
              <a:t>feature_importance_attribute</a:t>
            </a:r>
            <a:r>
              <a:rPr lang="en-US" sz="2400" b="0" i="0" dirty="0">
                <a:effectLst/>
                <a:latin typeface="Nunito" pitchFamily="2" charset="0"/>
              </a:rPr>
              <a:t>. The least important features are then removed from the current set of features till we are left with the required number of features.</a:t>
            </a:r>
          </a:p>
        </p:txBody>
      </p:sp>
    </p:spTree>
    <p:extLst>
      <p:ext uri="{BB962C8B-B14F-4D97-AF65-F5344CB8AC3E}">
        <p14:creationId xmlns:p14="http://schemas.microsoft.com/office/powerpoint/2010/main" val="2065665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8C83-3FC9-4D28-B820-2A8C1D301BFE}"/>
              </a:ext>
            </a:extLst>
          </p:cNvPr>
          <p:cNvSpPr>
            <a:spLocks noGrp="1"/>
          </p:cNvSpPr>
          <p:nvPr>
            <p:ph type="title"/>
          </p:nvPr>
        </p:nvSpPr>
        <p:spPr>
          <a:xfrm>
            <a:off x="838200" y="365125"/>
            <a:ext cx="10515600" cy="850933"/>
          </a:xfrm>
        </p:spPr>
        <p:txBody>
          <a:bodyPr/>
          <a:lstStyle/>
          <a:p>
            <a:pPr algn="ctr"/>
            <a:r>
              <a:rPr lang="en-US" b="1" i="0" dirty="0">
                <a:solidFill>
                  <a:srgbClr val="FF0000"/>
                </a:solidFill>
                <a:effectLst/>
                <a:latin typeface="Nunito" pitchFamily="2" charset="0"/>
              </a:rPr>
              <a:t>3. Embedded methods:</a:t>
            </a:r>
            <a:endParaRPr lang="en-IN" dirty="0">
              <a:solidFill>
                <a:srgbClr val="FF0000"/>
              </a:solidFill>
            </a:endParaRPr>
          </a:p>
        </p:txBody>
      </p:sp>
      <p:sp>
        <p:nvSpPr>
          <p:cNvPr id="3" name="Content Placeholder 2">
            <a:extLst>
              <a:ext uri="{FF2B5EF4-FFF2-40B4-BE49-F238E27FC236}">
                <a16:creationId xmlns:a16="http://schemas.microsoft.com/office/drawing/2014/main" id="{335E82AD-D8F2-4A61-A52C-1A373587D33F}"/>
              </a:ext>
            </a:extLst>
          </p:cNvPr>
          <p:cNvSpPr>
            <a:spLocks noGrp="1"/>
          </p:cNvSpPr>
          <p:nvPr>
            <p:ph idx="1"/>
          </p:nvPr>
        </p:nvSpPr>
        <p:spPr>
          <a:xfrm>
            <a:off x="838200" y="1216058"/>
            <a:ext cx="10515600" cy="4351338"/>
          </a:xfrm>
        </p:spPr>
        <p:txBody>
          <a:bodyPr/>
          <a:lstStyle/>
          <a:p>
            <a:pPr algn="just" fontAlgn="base"/>
            <a:r>
              <a:rPr lang="en-US" b="0" i="0" dirty="0">
                <a:effectLst/>
                <a:latin typeface="Nunito" pitchFamily="2" charset="0"/>
              </a:rPr>
              <a:t>In embedded methods, the feature selection algorithm is blended as part of the learning algorithm, thus having its own built-in feature selection methods. </a:t>
            </a:r>
          </a:p>
          <a:p>
            <a:pPr algn="just" fontAlgn="base"/>
            <a:r>
              <a:rPr lang="en-US" b="0" i="0" dirty="0">
                <a:effectLst/>
                <a:latin typeface="Nunito" pitchFamily="2" charset="0"/>
              </a:rPr>
              <a:t>Embedded methods encounter the drawbacks of filter and wrapper methods and merge their advantages. </a:t>
            </a:r>
          </a:p>
          <a:p>
            <a:pPr algn="just" fontAlgn="base"/>
            <a:r>
              <a:rPr lang="en-US" b="0" i="0" dirty="0">
                <a:effectLst/>
                <a:latin typeface="Nunito" pitchFamily="2" charset="0"/>
              </a:rPr>
              <a:t>These methods are faster like those of filter methods and more accurate than the filter methods and take into consideration a combination of features as well.</a:t>
            </a:r>
          </a:p>
          <a:p>
            <a:pPr algn="just"/>
            <a:endParaRPr lang="en-IN" dirty="0"/>
          </a:p>
        </p:txBody>
      </p:sp>
      <p:pic>
        <p:nvPicPr>
          <p:cNvPr id="10242" name="Picture 2" descr="Lightbox">
            <a:extLst>
              <a:ext uri="{FF2B5EF4-FFF2-40B4-BE49-F238E27FC236}">
                <a16:creationId xmlns:a16="http://schemas.microsoft.com/office/drawing/2014/main" id="{B541367B-CA91-4211-B6CC-D8A3D65C2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299" y="4553146"/>
            <a:ext cx="7395426" cy="2117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989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3196-B9C0-4E8D-9EA2-16AEAE400401}"/>
              </a:ext>
            </a:extLst>
          </p:cNvPr>
          <p:cNvSpPr>
            <a:spLocks noGrp="1"/>
          </p:cNvSpPr>
          <p:nvPr>
            <p:ph type="title"/>
          </p:nvPr>
        </p:nvSpPr>
        <p:spPr>
          <a:xfrm>
            <a:off x="838200" y="365125"/>
            <a:ext cx="10515600" cy="766091"/>
          </a:xfrm>
        </p:spPr>
        <p:txBody>
          <a:bodyPr/>
          <a:lstStyle/>
          <a:p>
            <a:pPr algn="ctr"/>
            <a:r>
              <a:rPr lang="en-US" b="1" i="0" dirty="0">
                <a:solidFill>
                  <a:srgbClr val="FF0000"/>
                </a:solidFill>
                <a:effectLst/>
                <a:latin typeface="Nunito" pitchFamily="2" charset="0"/>
              </a:rPr>
              <a:t>Some techniques used are:</a:t>
            </a:r>
            <a:endParaRPr lang="en-IN" b="1" dirty="0">
              <a:solidFill>
                <a:srgbClr val="FF0000"/>
              </a:solidFill>
            </a:endParaRPr>
          </a:p>
        </p:txBody>
      </p:sp>
      <p:sp>
        <p:nvSpPr>
          <p:cNvPr id="3" name="Content Placeholder 2">
            <a:extLst>
              <a:ext uri="{FF2B5EF4-FFF2-40B4-BE49-F238E27FC236}">
                <a16:creationId xmlns:a16="http://schemas.microsoft.com/office/drawing/2014/main" id="{BD24C6CB-9E3E-49FA-BD8E-85273B63AC68}"/>
              </a:ext>
            </a:extLst>
          </p:cNvPr>
          <p:cNvSpPr>
            <a:spLocks noGrp="1"/>
          </p:cNvSpPr>
          <p:nvPr>
            <p:ph idx="1"/>
          </p:nvPr>
        </p:nvSpPr>
        <p:spPr>
          <a:xfrm>
            <a:off x="838200" y="1131216"/>
            <a:ext cx="10515600" cy="4351338"/>
          </a:xfrm>
        </p:spPr>
        <p:txBody>
          <a:bodyPr>
            <a:normAutofit/>
          </a:bodyPr>
          <a:lstStyle/>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Regularization –</a:t>
            </a:r>
            <a:r>
              <a:rPr lang="en-US" b="0" i="0" dirty="0">
                <a:effectLst/>
                <a:latin typeface="Times New Roman" panose="02020603050405020304" pitchFamily="18" charset="0"/>
                <a:cs typeface="Times New Roman" panose="02020603050405020304" pitchFamily="18" charset="0"/>
              </a:rPr>
              <a:t> This method adds a penalty to different parameters of the machine learning model to avoid over-fitting of the model. This approach of feature selection uses Lasso (L1 regularization) and Elastic nets (L1 and L2 regularization). The penalty is applied over the coefficients, thus bringing down some coefficients to zero. The features having zero coefficient can be removed from the dataset.</a:t>
            </a:r>
          </a:p>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Tree-based methods – </a:t>
            </a:r>
            <a:r>
              <a:rPr lang="en-US" b="0" i="0" dirty="0">
                <a:effectLst/>
                <a:latin typeface="Times New Roman" panose="02020603050405020304" pitchFamily="18" charset="0"/>
                <a:cs typeface="Times New Roman" panose="02020603050405020304" pitchFamily="18" charset="0"/>
              </a:rPr>
              <a:t>These methods such as Random Forest, Gradient Boosting provides us feature importance as a way to select features as well. Feature importance tells us which features are more important in making an impact on the target feature.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838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7CE5B3-EE8E-44F9-A3CB-E97067B8B61F}"/>
              </a:ext>
            </a:extLst>
          </p:cNvPr>
          <p:cNvSpPr/>
          <p:nvPr/>
        </p:nvSpPr>
        <p:spPr>
          <a:xfrm>
            <a:off x="3996966" y="2950591"/>
            <a:ext cx="3973780" cy="1032408"/>
          </a:xfrm>
          <a:prstGeom prst="rect">
            <a:avLst/>
          </a:prstGeom>
          <a:noFill/>
        </p:spPr>
        <p:txBody>
          <a:bodyPr wrap="square" lIns="91440" tIns="45720" rIns="91440" bIns="45720">
            <a:spAutoFit/>
          </a:bodyPr>
          <a:lstStyle/>
          <a:p>
            <a:pPr algn="ctr"/>
            <a:r>
              <a:rPr lang="en-US" sz="60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1082468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E08D34-D09C-4FC9-98A8-8CB4A202BE1A}"/>
              </a:ext>
            </a:extLst>
          </p:cNvPr>
          <p:cNvSpPr txBox="1"/>
          <p:nvPr/>
        </p:nvSpPr>
        <p:spPr>
          <a:xfrm>
            <a:off x="433633" y="424207"/>
            <a:ext cx="11161336" cy="5262979"/>
          </a:xfrm>
          <a:prstGeom prst="rect">
            <a:avLst/>
          </a:prstGeom>
          <a:noFill/>
        </p:spPr>
        <p:txBody>
          <a:bodyPr wrap="square">
            <a:spAutoFit/>
          </a:bodyPr>
          <a:lstStyle/>
          <a:p>
            <a:pPr algn="just"/>
            <a:r>
              <a:rPr lang="en-IN" sz="2400" b="1" dirty="0">
                <a:solidFill>
                  <a:srgbClr val="FF0000"/>
                </a:solidFill>
              </a:rPr>
              <a:t>1. Identify Missing Data:</a:t>
            </a:r>
          </a:p>
          <a:p>
            <a:pPr algn="just"/>
            <a:r>
              <a:rPr lang="en-IN" sz="2400" dirty="0"/>
              <a:t>Begin by identifying the missing values in your dataset. You can use functions like </a:t>
            </a:r>
            <a:r>
              <a:rPr lang="en-IN" sz="2400" dirty="0" err="1"/>
              <a:t>isnull</a:t>
            </a:r>
            <a:r>
              <a:rPr lang="en-IN" sz="2400" dirty="0"/>
              <a:t>() or info() in Python libraries such as Pandas to identify missing values.</a:t>
            </a:r>
          </a:p>
          <a:p>
            <a:pPr algn="just"/>
            <a:r>
              <a:rPr lang="en-IN" sz="2400" b="1" dirty="0">
                <a:solidFill>
                  <a:srgbClr val="FF0000"/>
                </a:solidFill>
              </a:rPr>
              <a:t>2. Remove Missing Data:</a:t>
            </a:r>
          </a:p>
          <a:p>
            <a:pPr algn="just"/>
            <a:r>
              <a:rPr lang="en-IN" sz="2400" dirty="0"/>
              <a:t>If the proportion of missing data is small and removing those instances won't significantly impact your analysis, you can simply remove rows with missing values using the </a:t>
            </a:r>
            <a:r>
              <a:rPr lang="en-IN" sz="2400" dirty="0" err="1"/>
              <a:t>dropna</a:t>
            </a:r>
            <a:r>
              <a:rPr lang="en-IN" sz="2400" dirty="0"/>
              <a:t>() function.</a:t>
            </a:r>
          </a:p>
          <a:p>
            <a:pPr algn="ctr"/>
            <a:r>
              <a:rPr lang="en-IN" sz="2400" b="1" dirty="0"/>
              <a:t>Syntax: </a:t>
            </a:r>
            <a:r>
              <a:rPr lang="en-IN" sz="2400" dirty="0" err="1"/>
              <a:t>df.dropna</a:t>
            </a:r>
            <a:r>
              <a:rPr lang="en-IN" sz="2400" dirty="0"/>
              <a:t>(</a:t>
            </a:r>
            <a:r>
              <a:rPr lang="en-IN" sz="2400" dirty="0" err="1"/>
              <a:t>inplace</a:t>
            </a:r>
            <a:r>
              <a:rPr lang="en-IN" sz="2400" dirty="0"/>
              <a:t>=True)</a:t>
            </a:r>
          </a:p>
          <a:p>
            <a:pPr algn="just"/>
            <a:r>
              <a:rPr lang="en-IN" sz="2400" dirty="0">
                <a:solidFill>
                  <a:srgbClr val="FF0000"/>
                </a:solidFill>
                <a:latin typeface="Times New Roman" panose="02020603050405020304" pitchFamily="18" charset="0"/>
                <a:cs typeface="Times New Roman" panose="02020603050405020304" pitchFamily="18" charset="0"/>
              </a:rPr>
              <a:t>3. </a:t>
            </a:r>
            <a:r>
              <a:rPr lang="en-US" sz="2400" b="1" i="0" dirty="0">
                <a:solidFill>
                  <a:srgbClr val="FF0000"/>
                </a:solidFill>
                <a:effectLst/>
                <a:latin typeface="Times New Roman" panose="02020603050405020304" pitchFamily="18" charset="0"/>
                <a:cs typeface="Times New Roman" panose="02020603050405020304" pitchFamily="18" charset="0"/>
              </a:rPr>
              <a:t>Imputation:</a:t>
            </a:r>
          </a:p>
          <a:p>
            <a:pPr algn="just"/>
            <a:r>
              <a:rPr lang="en-US" sz="2400" b="0" i="0" dirty="0">
                <a:effectLst/>
                <a:latin typeface="Times New Roman" panose="02020603050405020304" pitchFamily="18" charset="0"/>
                <a:cs typeface="Times New Roman" panose="02020603050405020304" pitchFamily="18" charset="0"/>
              </a:rPr>
              <a:t>Replace missing values with estimated or calculated values. Common imputation techniques include:</a:t>
            </a:r>
          </a:p>
          <a:p>
            <a:pPr algn="just"/>
            <a:r>
              <a:rPr lang="en-US" sz="2400" i="0" dirty="0">
                <a:effectLst/>
                <a:latin typeface="Times New Roman" panose="02020603050405020304" pitchFamily="18" charset="0"/>
                <a:cs typeface="Times New Roman" panose="02020603050405020304" pitchFamily="18" charset="0"/>
              </a:rPr>
              <a:t>Mean, Median, or Mode Imputation</a:t>
            </a:r>
          </a:p>
          <a:p>
            <a:pPr algn="just"/>
            <a:r>
              <a:rPr lang="en-US" sz="2400" i="0" dirty="0">
                <a:effectLst/>
                <a:latin typeface="Times New Roman" panose="02020603050405020304" pitchFamily="18" charset="0"/>
                <a:cs typeface="Times New Roman" panose="02020603050405020304" pitchFamily="18" charset="0"/>
              </a:rPr>
              <a:t>Forward Fill or Backward Fill</a:t>
            </a:r>
            <a:endParaRPr lang="en-US" sz="2400" dirty="0">
              <a:latin typeface="Times New Roman" panose="02020603050405020304" pitchFamily="18" charset="0"/>
              <a:cs typeface="Times New Roman" panose="02020603050405020304" pitchFamily="18" charset="0"/>
            </a:endParaRPr>
          </a:p>
          <a:p>
            <a:pPr algn="just"/>
            <a:r>
              <a:rPr lang="en-US" sz="2400" i="0" dirty="0">
                <a:effectLst/>
                <a:latin typeface="Times New Roman" panose="02020603050405020304" pitchFamily="18" charset="0"/>
                <a:cs typeface="Times New Roman" panose="02020603050405020304" pitchFamily="18" charset="0"/>
              </a:rPr>
              <a:t>Interpolation</a:t>
            </a:r>
            <a:endParaRPr lang="en-IN" sz="2400" dirty="0"/>
          </a:p>
        </p:txBody>
      </p:sp>
    </p:spTree>
    <p:extLst>
      <p:ext uri="{BB962C8B-B14F-4D97-AF65-F5344CB8AC3E}">
        <p14:creationId xmlns:p14="http://schemas.microsoft.com/office/powerpoint/2010/main" val="182467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B0F202-0FF6-4596-BA23-543196E305D7}"/>
              </a:ext>
            </a:extLst>
          </p:cNvPr>
          <p:cNvSpPr txBox="1"/>
          <p:nvPr/>
        </p:nvSpPr>
        <p:spPr>
          <a:xfrm>
            <a:off x="405353" y="424206"/>
            <a:ext cx="11067068" cy="3323987"/>
          </a:xfrm>
          <a:prstGeom prst="rect">
            <a:avLst/>
          </a:prstGeom>
          <a:noFill/>
        </p:spPr>
        <p:txBody>
          <a:bodyPr wrap="square">
            <a:spAutoFit/>
          </a:bodyPr>
          <a:lstStyle/>
          <a:p>
            <a:pPr marL="342900" indent="-342900" algn="just">
              <a:buFont typeface="Arial" panose="020B0604020202020204" pitchFamily="34" charset="0"/>
              <a:buChar char="•"/>
            </a:pPr>
            <a:r>
              <a:rPr lang="en-US" sz="2400" b="1" i="0" dirty="0">
                <a:solidFill>
                  <a:srgbClr val="FF0000"/>
                </a:solidFill>
                <a:effectLst/>
                <a:latin typeface="Times New Roman" panose="02020603050405020304" pitchFamily="18" charset="0"/>
                <a:cs typeface="Times New Roman" panose="02020603050405020304" pitchFamily="18" charset="0"/>
              </a:rPr>
              <a:t>Mean, Median, or Mode Imputation:</a:t>
            </a:r>
            <a:r>
              <a:rPr lang="en-US" sz="2400" b="0" i="0" dirty="0">
                <a:effectLst/>
                <a:latin typeface="Times New Roman" panose="02020603050405020304" pitchFamily="18" charset="0"/>
                <a:cs typeface="Times New Roman" panose="02020603050405020304" pitchFamily="18" charset="0"/>
              </a:rPr>
              <a:t> Replace missing values with the mean, median, or mode of the respective column.</a:t>
            </a:r>
          </a:p>
          <a:p>
            <a:pPr algn="ctr"/>
            <a:r>
              <a:rPr lang="en-US" sz="2400" b="1" i="0" dirty="0">
                <a:effectLst/>
                <a:latin typeface="Times New Roman" panose="02020603050405020304" pitchFamily="18" charset="0"/>
                <a:cs typeface="Times New Roman" panose="02020603050405020304" pitchFamily="18" charset="0"/>
              </a:rPr>
              <a:t>Syntax: </a:t>
            </a:r>
            <a:r>
              <a:rPr lang="en-US" sz="2400" b="0" i="0" dirty="0">
                <a:effectLst/>
                <a:latin typeface="Times New Roman" panose="02020603050405020304" pitchFamily="18" charset="0"/>
                <a:cs typeface="Times New Roman" panose="02020603050405020304" pitchFamily="18" charset="0"/>
              </a:rPr>
              <a:t>df['</a:t>
            </a:r>
            <a:r>
              <a:rPr lang="en-US" sz="2400" b="0" i="0" dirty="0" err="1">
                <a:effectLst/>
                <a:latin typeface="Times New Roman" panose="02020603050405020304" pitchFamily="18" charset="0"/>
                <a:cs typeface="Times New Roman" panose="02020603050405020304" pitchFamily="18" charset="0"/>
              </a:rPr>
              <a:t>column_name</a:t>
            </a:r>
            <a:r>
              <a:rPr lang="en-US" sz="2400" b="0" i="0" dirty="0">
                <a:effectLst/>
                <a:latin typeface="Times New Roman" panose="02020603050405020304" pitchFamily="18" charset="0"/>
                <a:cs typeface="Times New Roman" panose="02020603050405020304" pitchFamily="18" charset="0"/>
              </a:rPr>
              <a:t>'].</a:t>
            </a:r>
            <a:r>
              <a:rPr lang="en-US" sz="2400" b="0" i="0" dirty="0" err="1">
                <a:effectLst/>
                <a:latin typeface="Times New Roman" panose="02020603050405020304" pitchFamily="18" charset="0"/>
                <a:cs typeface="Times New Roman" panose="02020603050405020304" pitchFamily="18" charset="0"/>
              </a:rPr>
              <a:t>fillna</a:t>
            </a:r>
            <a:r>
              <a:rPr lang="en-US" sz="2400" b="0" i="0" dirty="0">
                <a:effectLst/>
                <a:latin typeface="Times New Roman" panose="02020603050405020304" pitchFamily="18" charset="0"/>
                <a:cs typeface="Times New Roman" panose="02020603050405020304" pitchFamily="18" charset="0"/>
              </a:rPr>
              <a:t>(df['</a:t>
            </a:r>
            <a:r>
              <a:rPr lang="en-US" sz="2400" b="0" i="0" dirty="0" err="1">
                <a:effectLst/>
                <a:latin typeface="Times New Roman" panose="02020603050405020304" pitchFamily="18" charset="0"/>
                <a:cs typeface="Times New Roman" panose="02020603050405020304" pitchFamily="18" charset="0"/>
              </a:rPr>
              <a:t>column_name</a:t>
            </a:r>
            <a:r>
              <a:rPr lang="en-US" sz="2400" b="0" i="0" dirty="0">
                <a:effectLst/>
                <a:latin typeface="Times New Roman" panose="02020603050405020304" pitchFamily="18" charset="0"/>
                <a:cs typeface="Times New Roman" panose="02020603050405020304" pitchFamily="18" charset="0"/>
              </a:rPr>
              <a:t>'].mean(), </a:t>
            </a:r>
            <a:r>
              <a:rPr lang="en-US" sz="2400" b="0" i="0" dirty="0" err="1">
                <a:effectLst/>
                <a:latin typeface="Times New Roman" panose="02020603050405020304" pitchFamily="18" charset="0"/>
                <a:cs typeface="Times New Roman" panose="02020603050405020304" pitchFamily="18" charset="0"/>
              </a:rPr>
              <a:t>inplace</a:t>
            </a:r>
            <a:r>
              <a:rPr lang="en-US" sz="2400" b="0" i="0" dirty="0">
                <a:effectLst/>
                <a:latin typeface="Times New Roman" panose="02020603050405020304" pitchFamily="18" charset="0"/>
                <a:cs typeface="Times New Roman" panose="02020603050405020304" pitchFamily="18" charset="0"/>
              </a:rPr>
              <a:t>=True)</a:t>
            </a:r>
          </a:p>
          <a:p>
            <a:pPr marL="342900" indent="-342900" algn="just">
              <a:buFont typeface="Arial" panose="020B0604020202020204" pitchFamily="34" charset="0"/>
              <a:buChar char="•"/>
            </a:pPr>
            <a:r>
              <a:rPr lang="en-US" sz="2400" b="1" i="0" dirty="0">
                <a:solidFill>
                  <a:srgbClr val="FF0000"/>
                </a:solidFill>
                <a:effectLst/>
                <a:latin typeface="Times New Roman" panose="02020603050405020304" pitchFamily="18" charset="0"/>
                <a:cs typeface="Times New Roman" panose="02020603050405020304" pitchFamily="18" charset="0"/>
              </a:rPr>
              <a:t>Forward Fill or Backward Fill:</a:t>
            </a:r>
            <a:r>
              <a:rPr lang="en-US" sz="2400" b="0" i="0" dirty="0">
                <a:solidFill>
                  <a:srgbClr val="FF0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Propagate the last known value forward or the next known value backward.</a:t>
            </a:r>
          </a:p>
          <a:p>
            <a:pPr algn="ctr"/>
            <a:r>
              <a:rPr lang="en-US" sz="2400" b="1" dirty="0">
                <a:latin typeface="Times New Roman" panose="02020603050405020304" pitchFamily="18" charset="0"/>
                <a:cs typeface="Times New Roman" panose="02020603050405020304" pitchFamily="18" charset="0"/>
              </a:rPr>
              <a:t>Syntax: </a:t>
            </a:r>
            <a:r>
              <a:rPr lang="en-US" sz="2400" dirty="0" err="1">
                <a:latin typeface="Times New Roman" panose="02020603050405020304" pitchFamily="18" charset="0"/>
                <a:cs typeface="Times New Roman" panose="02020603050405020304" pitchFamily="18" charset="0"/>
              </a:rPr>
              <a:t>df.fillna</a:t>
            </a:r>
            <a:r>
              <a:rPr lang="en-US" sz="2400" dirty="0">
                <a:latin typeface="Times New Roman" panose="02020603050405020304" pitchFamily="18" charset="0"/>
                <a:cs typeface="Times New Roman" panose="02020603050405020304" pitchFamily="18" charset="0"/>
              </a:rPr>
              <a:t>(method='</a:t>
            </a:r>
            <a:r>
              <a:rPr lang="en-US" sz="2400" dirty="0" err="1">
                <a:latin typeface="Times New Roman" panose="02020603050405020304" pitchFamily="18" charset="0"/>
                <a:cs typeface="Times New Roman" panose="02020603050405020304" pitchFamily="18" charset="0"/>
              </a:rPr>
              <a:t>ffill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inplace</a:t>
            </a:r>
            <a:r>
              <a:rPr lang="en-US" sz="2400" dirty="0">
                <a:latin typeface="Times New Roman" panose="02020603050405020304" pitchFamily="18" charset="0"/>
                <a:cs typeface="Times New Roman" panose="02020603050405020304" pitchFamily="18" charset="0"/>
              </a:rPr>
              <a:t>=True)  # Forward fill</a:t>
            </a:r>
          </a:p>
          <a:p>
            <a:pPr marL="342900" indent="-342900" algn="just">
              <a:buFont typeface="Arial" panose="020B0604020202020204" pitchFamily="34" charset="0"/>
              <a:buChar char="•"/>
            </a:pPr>
            <a:r>
              <a:rPr lang="en-US" sz="2400" b="1" i="0" dirty="0">
                <a:solidFill>
                  <a:srgbClr val="FF0000"/>
                </a:solidFill>
                <a:effectLst/>
                <a:latin typeface="Times New Roman" panose="02020603050405020304" pitchFamily="18" charset="0"/>
                <a:cs typeface="Times New Roman" panose="02020603050405020304" pitchFamily="18" charset="0"/>
              </a:rPr>
              <a:t>Interpolation:</a:t>
            </a:r>
            <a:r>
              <a:rPr lang="en-US" sz="2400" b="0" i="0" dirty="0">
                <a:solidFill>
                  <a:srgbClr val="FF0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Interpolate missing values based on the values of other data points.</a:t>
            </a:r>
          </a:p>
          <a:p>
            <a:pPr algn="ctr"/>
            <a:r>
              <a:rPr lang="en-US" sz="2400" b="1" i="0" dirty="0">
                <a:effectLst/>
                <a:latin typeface="Times New Roman" panose="02020603050405020304" pitchFamily="18" charset="0"/>
                <a:cs typeface="Times New Roman" panose="02020603050405020304" pitchFamily="18" charset="0"/>
              </a:rPr>
              <a:t>Syntax: </a:t>
            </a:r>
            <a:r>
              <a:rPr lang="en-US" sz="2400" b="0" i="0" dirty="0" err="1">
                <a:effectLst/>
                <a:latin typeface="Times New Roman" panose="02020603050405020304" pitchFamily="18" charset="0"/>
                <a:cs typeface="Times New Roman" panose="02020603050405020304" pitchFamily="18" charset="0"/>
              </a:rPr>
              <a:t>df.interpolate</a:t>
            </a:r>
            <a:r>
              <a:rPr lang="en-US" sz="2400" b="0" i="0" dirty="0">
                <a:effectLst/>
                <a:latin typeface="Times New Roman" panose="02020603050405020304" pitchFamily="18" charset="0"/>
                <a:cs typeface="Times New Roman" panose="02020603050405020304" pitchFamily="18" charset="0"/>
              </a:rPr>
              <a:t>(method='linear', </a:t>
            </a:r>
            <a:r>
              <a:rPr lang="en-US" sz="2400" b="0" i="0" dirty="0" err="1">
                <a:effectLst/>
                <a:latin typeface="Times New Roman" panose="02020603050405020304" pitchFamily="18" charset="0"/>
                <a:cs typeface="Times New Roman" panose="02020603050405020304" pitchFamily="18" charset="0"/>
              </a:rPr>
              <a:t>inplace</a:t>
            </a:r>
            <a:r>
              <a:rPr lang="en-US" sz="2400" b="0" i="0" dirty="0">
                <a:effectLst/>
                <a:latin typeface="Times New Roman" panose="02020603050405020304" pitchFamily="18" charset="0"/>
                <a:cs typeface="Times New Roman" panose="02020603050405020304" pitchFamily="18" charset="0"/>
              </a:rPr>
              <a:t>=True)</a:t>
            </a:r>
          </a:p>
          <a:p>
            <a:pPr algn="just"/>
            <a:endParaRPr lang="en-US"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99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0AB613-5942-44AD-ABA8-F7D011471A20}"/>
              </a:ext>
            </a:extLst>
          </p:cNvPr>
          <p:cNvSpPr txBox="1"/>
          <p:nvPr/>
        </p:nvSpPr>
        <p:spPr>
          <a:xfrm>
            <a:off x="461912" y="615201"/>
            <a:ext cx="11048215" cy="4708981"/>
          </a:xfrm>
          <a:prstGeom prst="rect">
            <a:avLst/>
          </a:prstGeom>
          <a:noFill/>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4. Data Augmentation:</a:t>
            </a:r>
          </a:p>
          <a:p>
            <a:pPr algn="just"/>
            <a:r>
              <a:rPr lang="en-US" sz="2000" b="0" i="0" dirty="0">
                <a:effectLst/>
                <a:latin typeface="Times New Roman" panose="02020603050405020304" pitchFamily="18" charset="0"/>
                <a:cs typeface="Times New Roman" panose="02020603050405020304" pitchFamily="18" charset="0"/>
              </a:rPr>
              <a:t>For time-series data, use techniques like data augmentation to create new samples by introducing small perturbations to the existing data.</a:t>
            </a:r>
          </a:p>
          <a:p>
            <a:pPr algn="just"/>
            <a:r>
              <a:rPr lang="en-US" sz="2000" b="1" i="0" dirty="0">
                <a:effectLst/>
                <a:latin typeface="Times New Roman" panose="02020603050405020304" pitchFamily="18" charset="0"/>
                <a:cs typeface="Times New Roman" panose="02020603050405020304" pitchFamily="18" charset="0"/>
              </a:rPr>
              <a:t>5. Multiple Imputation:</a:t>
            </a:r>
          </a:p>
          <a:p>
            <a:pPr algn="just"/>
            <a:r>
              <a:rPr lang="en-US" sz="2000" b="0" i="0" dirty="0">
                <a:effectLst/>
                <a:latin typeface="Times New Roman" panose="02020603050405020304" pitchFamily="18" charset="0"/>
                <a:cs typeface="Times New Roman" panose="02020603050405020304" pitchFamily="18" charset="0"/>
              </a:rPr>
              <a:t>Generate multiple imputed datasets and analyze each one separately, then combine the results to get more robust estimates.</a:t>
            </a:r>
          </a:p>
          <a:p>
            <a:pPr algn="just"/>
            <a:r>
              <a:rPr lang="en-US" sz="2000" b="1" i="0" dirty="0">
                <a:effectLst/>
                <a:latin typeface="Times New Roman" panose="02020603050405020304" pitchFamily="18" charset="0"/>
                <a:cs typeface="Times New Roman" panose="02020603050405020304" pitchFamily="18" charset="0"/>
              </a:rPr>
              <a:t>6. Domain-Specific Imputation:</a:t>
            </a:r>
          </a:p>
          <a:p>
            <a:pPr algn="just"/>
            <a:r>
              <a:rPr lang="en-US" sz="2000" b="0" i="0" dirty="0">
                <a:effectLst/>
                <a:latin typeface="Times New Roman" panose="02020603050405020304" pitchFamily="18" charset="0"/>
                <a:cs typeface="Times New Roman" panose="02020603050405020304" pitchFamily="18" charset="0"/>
              </a:rPr>
              <a:t>Use domain knowledge to fill in missing values, considering the specific characteristics of the data.</a:t>
            </a:r>
          </a:p>
          <a:p>
            <a:pPr algn="just"/>
            <a:r>
              <a:rPr lang="en-US" sz="2000" b="1" i="0" dirty="0">
                <a:effectLst/>
                <a:latin typeface="Times New Roman" panose="02020603050405020304" pitchFamily="18" charset="0"/>
                <a:cs typeface="Times New Roman" panose="02020603050405020304" pitchFamily="18" charset="0"/>
              </a:rPr>
              <a:t>7. Machine Learning Algorithms Resilient to Missing Data:</a:t>
            </a:r>
          </a:p>
          <a:p>
            <a:pPr algn="just"/>
            <a:r>
              <a:rPr lang="en-US" sz="2000" b="0" i="0" dirty="0">
                <a:effectLst/>
                <a:latin typeface="Times New Roman" panose="02020603050405020304" pitchFamily="18" charset="0"/>
                <a:cs typeface="Times New Roman" panose="02020603050405020304" pitchFamily="18" charset="0"/>
              </a:rPr>
              <a:t>Some algorithms, like Random Forests, are inherently robust to missing data and can handle it without explicit imputation.</a:t>
            </a:r>
          </a:p>
          <a:p>
            <a:pPr algn="ctr"/>
            <a:r>
              <a:rPr lang="en-US" sz="2000" b="1" i="0" dirty="0">
                <a:solidFill>
                  <a:srgbClr val="FF0000"/>
                </a:solidFill>
                <a:effectLst/>
                <a:latin typeface="Times New Roman" panose="02020603050405020304" pitchFamily="18" charset="0"/>
                <a:cs typeface="Times New Roman" panose="02020603050405020304" pitchFamily="18" charset="0"/>
              </a:rPr>
              <a:t>Important Considerations:</a:t>
            </a:r>
          </a:p>
          <a:p>
            <a:pPr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Data Distribution:</a:t>
            </a:r>
            <a:r>
              <a:rPr lang="en-US" sz="2000" b="0" i="0" dirty="0">
                <a:effectLst/>
                <a:latin typeface="Times New Roman" panose="02020603050405020304" pitchFamily="18" charset="0"/>
                <a:cs typeface="Times New Roman" panose="02020603050405020304" pitchFamily="18" charset="0"/>
              </a:rPr>
              <a:t> Ensure that imputed values maintain the original distribution of the data.</a:t>
            </a:r>
          </a:p>
          <a:p>
            <a:pPr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Evaluation:</a:t>
            </a:r>
            <a:r>
              <a:rPr lang="en-US" sz="2000" b="0" i="0" dirty="0">
                <a:effectLst/>
                <a:latin typeface="Times New Roman" panose="02020603050405020304" pitchFamily="18" charset="0"/>
                <a:cs typeface="Times New Roman" panose="02020603050405020304" pitchFamily="18" charset="0"/>
              </a:rPr>
              <a:t> Evaluate the impact of missing data imputation on your model's performance using cross-validation or other appropriate metrics.</a:t>
            </a:r>
          </a:p>
        </p:txBody>
      </p:sp>
    </p:spTree>
    <p:extLst>
      <p:ext uri="{BB962C8B-B14F-4D97-AF65-F5344CB8AC3E}">
        <p14:creationId xmlns:p14="http://schemas.microsoft.com/office/powerpoint/2010/main" val="373021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0465-F0D8-4236-94F0-5F18E2BBC686}"/>
              </a:ext>
            </a:extLst>
          </p:cNvPr>
          <p:cNvSpPr>
            <a:spLocks noGrp="1"/>
          </p:cNvSpPr>
          <p:nvPr>
            <p:ph type="title"/>
          </p:nvPr>
        </p:nvSpPr>
        <p:spPr>
          <a:xfrm>
            <a:off x="838200" y="365125"/>
            <a:ext cx="10515600" cy="832079"/>
          </a:xfrm>
        </p:spPr>
        <p:txBody>
          <a:bodyPr>
            <a:normAutofit/>
          </a:bodyPr>
          <a:lstStyle/>
          <a:p>
            <a:pPr algn="ctr"/>
            <a:r>
              <a:rPr lang="en-IN" sz="2400" b="1" i="0" u="none" strike="noStrike" baseline="0" dirty="0">
                <a:solidFill>
                  <a:srgbClr val="FF0000"/>
                </a:solidFill>
                <a:latin typeface="Verdana" panose="020B0604030504040204" pitchFamily="34" charset="0"/>
              </a:rPr>
              <a:t>Handling Categorical Data</a:t>
            </a:r>
            <a:endParaRPr lang="en-IN" sz="2400" b="1" dirty="0">
              <a:solidFill>
                <a:srgbClr val="FF0000"/>
              </a:solidFill>
            </a:endParaRPr>
          </a:p>
        </p:txBody>
      </p:sp>
      <p:sp>
        <p:nvSpPr>
          <p:cNvPr id="3" name="Content Placeholder 2">
            <a:extLst>
              <a:ext uri="{FF2B5EF4-FFF2-40B4-BE49-F238E27FC236}">
                <a16:creationId xmlns:a16="http://schemas.microsoft.com/office/drawing/2014/main" id="{3DDC3B7E-5162-42F6-AB12-0EA4B803BC47}"/>
              </a:ext>
            </a:extLst>
          </p:cNvPr>
          <p:cNvSpPr>
            <a:spLocks noGrp="1"/>
          </p:cNvSpPr>
          <p:nvPr>
            <p:ph idx="1"/>
          </p:nvPr>
        </p:nvSpPr>
        <p:spPr>
          <a:xfrm>
            <a:off x="951321" y="1253331"/>
            <a:ext cx="10515600" cy="4351338"/>
          </a:xfrm>
        </p:spPr>
        <p:txBody>
          <a:bodyPr/>
          <a:lstStyle/>
          <a:p>
            <a:pPr algn="just"/>
            <a:r>
              <a:rPr lang="en-US" b="0" i="0" dirty="0">
                <a:effectLst/>
                <a:latin typeface="Nunito" pitchFamily="2" charset="0"/>
              </a:rPr>
              <a:t>Categorical data is a set of predefined categories or groups an observation can fall into. </a:t>
            </a:r>
          </a:p>
          <a:p>
            <a:pPr algn="just"/>
            <a:r>
              <a:rPr lang="en-US" b="0" i="0" dirty="0">
                <a:effectLst/>
                <a:latin typeface="Nunito" pitchFamily="2" charset="0"/>
              </a:rPr>
              <a:t>Categorical data can be found everywhere. For instance, survey responses like marital status, profession, educational qualifications, etc.</a:t>
            </a:r>
          </a:p>
          <a:p>
            <a:pPr algn="just"/>
            <a:r>
              <a:rPr lang="en-US" b="0" i="0" dirty="0">
                <a:effectLst/>
                <a:latin typeface="Nunito" pitchFamily="2" charset="0"/>
              </a:rPr>
              <a:t>categorical data can only take up a finite set of values. However, due to human error, while filling out a survey form, or any other reason, some bogus values could be found in the </a:t>
            </a:r>
            <a:r>
              <a:rPr lang="en-US" b="0" i="0" u="sng" dirty="0">
                <a:effectLst/>
                <a:latin typeface="Nunito" pitchFamily="2" charset="0"/>
                <a:hlinkClick r:id="rId2">
                  <a:extLst>
                    <a:ext uri="{A12FA001-AC4F-418D-AE19-62706E023703}">
                      <ahyp:hlinkClr xmlns:ahyp="http://schemas.microsoft.com/office/drawing/2018/hyperlinkcolor" val="tx"/>
                    </a:ext>
                  </a:extLst>
                </a:hlinkClick>
              </a:rPr>
              <a:t>dataset</a:t>
            </a:r>
            <a:r>
              <a:rPr lang="en-US" b="0" i="0" dirty="0">
                <a:effectLst/>
                <a:latin typeface="Nunito" pitchFamily="2" charset="0"/>
              </a:rPr>
              <a:t>.</a:t>
            </a:r>
            <a:endParaRPr lang="en-IN" dirty="0"/>
          </a:p>
        </p:txBody>
      </p:sp>
    </p:spTree>
    <p:extLst>
      <p:ext uri="{BB962C8B-B14F-4D97-AF65-F5344CB8AC3E}">
        <p14:creationId xmlns:p14="http://schemas.microsoft.com/office/powerpoint/2010/main" val="141813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2AA3FB-8426-49C3-B94A-FAECDB8A2090}"/>
              </a:ext>
            </a:extLst>
          </p:cNvPr>
          <p:cNvSpPr txBox="1"/>
          <p:nvPr/>
        </p:nvSpPr>
        <p:spPr>
          <a:xfrm>
            <a:off x="603314" y="707010"/>
            <a:ext cx="10605155" cy="4585871"/>
          </a:xfrm>
          <a:prstGeom prst="rect">
            <a:avLst/>
          </a:prstGeom>
          <a:noFill/>
        </p:spPr>
        <p:txBody>
          <a:bodyPr wrap="square">
            <a:spAutoFit/>
          </a:bodyPr>
          <a:lstStyle/>
          <a:p>
            <a:pPr algn="ctr" fontAlgn="base"/>
            <a:r>
              <a:rPr lang="en-US" sz="2800" b="1" i="0" dirty="0">
                <a:solidFill>
                  <a:srgbClr val="FF0000"/>
                </a:solidFill>
                <a:effectLst/>
                <a:latin typeface="Nunito" pitchFamily="2" charset="0"/>
              </a:rPr>
              <a:t>Importing Libraries</a:t>
            </a:r>
          </a:p>
          <a:p>
            <a:pPr algn="just" rtl="0" fontAlgn="base"/>
            <a:r>
              <a:rPr lang="en-US" sz="2400" b="0" i="0" u="sng" dirty="0">
                <a:effectLst/>
                <a:latin typeface="Nunito" pitchFamily="2" charset="0"/>
                <a:hlinkClick r:id="rId2">
                  <a:extLst>
                    <a:ext uri="{A12FA001-AC4F-418D-AE19-62706E023703}">
                      <ahyp:hlinkClr xmlns:ahyp="http://schemas.microsoft.com/office/drawing/2018/hyperlinkcolor" val="tx"/>
                    </a:ext>
                  </a:extLst>
                </a:hlinkClick>
              </a:rPr>
              <a:t>Python</a:t>
            </a:r>
            <a:r>
              <a:rPr lang="en-US" sz="2400" b="0" i="0" dirty="0">
                <a:effectLst/>
                <a:latin typeface="Nunito" pitchFamily="2" charset="0"/>
              </a:rPr>
              <a:t> libraries make it very easy for us to handle categorical data in a </a:t>
            </a:r>
            <a:r>
              <a:rPr lang="en-US" sz="2400" b="0" i="0" dirty="0" err="1">
                <a:effectLst/>
                <a:latin typeface="Nunito" pitchFamily="2" charset="0"/>
              </a:rPr>
              <a:t>DataFrame</a:t>
            </a:r>
            <a:r>
              <a:rPr lang="en-US" sz="2400" b="0" i="0" dirty="0">
                <a:effectLst/>
                <a:latin typeface="Nunito" pitchFamily="2" charset="0"/>
              </a:rPr>
              <a:t> and perform typical and complex tasks with a single line of code.</a:t>
            </a:r>
          </a:p>
          <a:p>
            <a:pPr algn="just" fontAlgn="base">
              <a:buFont typeface="Arial" panose="020B0604020202020204" pitchFamily="34" charset="0"/>
              <a:buChar char="•"/>
            </a:pPr>
            <a:r>
              <a:rPr lang="en-US" sz="2400" b="1" i="0" u="sng" dirty="0">
                <a:solidFill>
                  <a:srgbClr val="0563C1"/>
                </a:solidFill>
                <a:effectLst/>
                <a:latin typeface="Nunito" pitchFamily="2" charset="0"/>
                <a:hlinkClick r:id="rId3">
                  <a:extLst>
                    <a:ext uri="{A12FA001-AC4F-418D-AE19-62706E023703}">
                      <ahyp:hlinkClr xmlns:ahyp="http://schemas.microsoft.com/office/drawing/2018/hyperlinkcolor" val="tx"/>
                    </a:ext>
                  </a:extLst>
                </a:hlinkClick>
              </a:rPr>
              <a:t>Pandas</a:t>
            </a:r>
            <a:r>
              <a:rPr lang="en-US" sz="2400" b="0" i="0" u="sng" dirty="0">
                <a:effectLst/>
                <a:latin typeface="Nunito" pitchFamily="2" charset="0"/>
                <a:hlinkClick r:id="rId3">
                  <a:extLst>
                    <a:ext uri="{A12FA001-AC4F-418D-AE19-62706E023703}">
                      <ahyp:hlinkClr xmlns:ahyp="http://schemas.microsoft.com/office/drawing/2018/hyperlinkcolor" val="tx"/>
                    </a:ext>
                  </a:extLst>
                </a:hlinkClick>
              </a:rPr>
              <a:t> </a:t>
            </a:r>
            <a:r>
              <a:rPr lang="en-US" sz="2400" b="0" i="0" dirty="0">
                <a:effectLst/>
                <a:latin typeface="Nunito" pitchFamily="2" charset="0"/>
              </a:rPr>
              <a:t>– This library helps to load the data frame in a 2D array format and has multiple functions to perform analysis tasks in one go.</a:t>
            </a:r>
          </a:p>
          <a:p>
            <a:pPr algn="just" fontAlgn="base">
              <a:buFont typeface="Arial" panose="020B0604020202020204" pitchFamily="34" charset="0"/>
              <a:buChar char="•"/>
            </a:pPr>
            <a:r>
              <a:rPr lang="en-US" sz="2400" b="1" i="0" u="sng" dirty="0" err="1">
                <a:solidFill>
                  <a:srgbClr val="0563C1"/>
                </a:solidFill>
                <a:effectLst/>
                <a:latin typeface="Nunito" pitchFamily="2" charset="0"/>
                <a:hlinkClick r:id="rId4">
                  <a:extLst>
                    <a:ext uri="{A12FA001-AC4F-418D-AE19-62706E023703}">
                      <ahyp:hlinkClr xmlns:ahyp="http://schemas.microsoft.com/office/drawing/2018/hyperlinkcolor" val="tx"/>
                    </a:ext>
                  </a:extLst>
                </a:hlinkClick>
              </a:rPr>
              <a:t>Numpy</a:t>
            </a:r>
            <a:r>
              <a:rPr lang="en-US" sz="2400" b="1" i="0" u="sng" dirty="0">
                <a:effectLst/>
                <a:latin typeface="Nunito" pitchFamily="2" charset="0"/>
                <a:hlinkClick r:id="rId4">
                  <a:extLst>
                    <a:ext uri="{A12FA001-AC4F-418D-AE19-62706E023703}">
                      <ahyp:hlinkClr xmlns:ahyp="http://schemas.microsoft.com/office/drawing/2018/hyperlinkcolor" val="tx"/>
                    </a:ext>
                  </a:extLst>
                </a:hlinkClick>
              </a:rPr>
              <a:t> </a:t>
            </a:r>
            <a:r>
              <a:rPr lang="en-US" sz="2400" b="0" i="0" dirty="0">
                <a:effectLst/>
                <a:latin typeface="Nunito" pitchFamily="2" charset="0"/>
              </a:rPr>
              <a:t>– </a:t>
            </a:r>
            <a:r>
              <a:rPr lang="en-US" sz="2400" b="0" i="0" dirty="0" err="1">
                <a:effectLst/>
                <a:latin typeface="Nunito" pitchFamily="2" charset="0"/>
              </a:rPr>
              <a:t>Numpy</a:t>
            </a:r>
            <a:r>
              <a:rPr lang="en-US" sz="2400" b="0" i="0" dirty="0">
                <a:effectLst/>
                <a:latin typeface="Nunito" pitchFamily="2" charset="0"/>
              </a:rPr>
              <a:t> arrays are very fast and can perform large computations in a very short time.</a:t>
            </a:r>
          </a:p>
          <a:p>
            <a:pPr algn="just" fontAlgn="base">
              <a:buFont typeface="Arial" panose="020B0604020202020204" pitchFamily="34" charset="0"/>
              <a:buChar char="•"/>
            </a:pPr>
            <a:r>
              <a:rPr lang="en-US" sz="2400" b="1" i="0" u="sng" dirty="0">
                <a:effectLst/>
                <a:latin typeface="Nunito" pitchFamily="2" charset="0"/>
                <a:hlinkClick r:id="rId5">
                  <a:extLst>
                    <a:ext uri="{A12FA001-AC4F-418D-AE19-62706E023703}">
                      <ahyp:hlinkClr xmlns:ahyp="http://schemas.microsoft.com/office/drawing/2018/hyperlinkcolor" val="tx"/>
                    </a:ext>
                  </a:extLst>
                </a:hlinkClick>
              </a:rPr>
              <a:t>Matplotlib</a:t>
            </a:r>
            <a:r>
              <a:rPr lang="en-US" sz="2400" b="0" i="0" dirty="0">
                <a:effectLst/>
                <a:latin typeface="Nunito" pitchFamily="2" charset="0"/>
              </a:rPr>
              <a:t>/</a:t>
            </a:r>
            <a:r>
              <a:rPr lang="en-US" sz="2400" b="1" i="0" u="sng" dirty="0">
                <a:effectLst/>
                <a:latin typeface="Nunito" pitchFamily="2" charset="0"/>
                <a:hlinkClick r:id="rId6">
                  <a:extLst>
                    <a:ext uri="{A12FA001-AC4F-418D-AE19-62706E023703}">
                      <ahyp:hlinkClr xmlns:ahyp="http://schemas.microsoft.com/office/drawing/2018/hyperlinkcolor" val="tx"/>
                    </a:ext>
                  </a:extLst>
                </a:hlinkClick>
              </a:rPr>
              <a:t>Seaborn </a:t>
            </a:r>
            <a:r>
              <a:rPr lang="en-US" sz="2400" b="0" i="0" dirty="0">
                <a:effectLst/>
                <a:latin typeface="Nunito" pitchFamily="2" charset="0"/>
              </a:rPr>
              <a:t>– This library is used to draw visualizations.</a:t>
            </a:r>
          </a:p>
          <a:p>
            <a:pPr algn="just" fontAlgn="base">
              <a:buFont typeface="Arial" panose="020B0604020202020204" pitchFamily="34" charset="0"/>
              <a:buChar char="•"/>
            </a:pPr>
            <a:r>
              <a:rPr lang="en-US" sz="2400" b="0" i="0" dirty="0" err="1">
                <a:effectLst/>
                <a:latin typeface="Nunito" pitchFamily="2" charset="0"/>
              </a:rPr>
              <a:t>Sklearn</a:t>
            </a:r>
            <a:r>
              <a:rPr lang="en-US" sz="2400" b="0" i="0" dirty="0">
                <a:effectLst/>
                <a:latin typeface="Nunito" pitchFamily="2" charset="0"/>
              </a:rPr>
              <a:t> – This module contains multiple libraries having pre-implemented functions to perform tasks from data preprocessing to model development and evaluation.</a:t>
            </a:r>
          </a:p>
        </p:txBody>
      </p:sp>
    </p:spTree>
    <p:extLst>
      <p:ext uri="{BB962C8B-B14F-4D97-AF65-F5344CB8AC3E}">
        <p14:creationId xmlns:p14="http://schemas.microsoft.com/office/powerpoint/2010/main" val="592207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4368</Words>
  <Application>Microsoft Office PowerPoint</Application>
  <PresentationFormat>Widescreen</PresentationFormat>
  <Paragraphs>218</Paragraphs>
  <Slides>46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Arial</vt:lpstr>
      <vt:lpstr>Calibri</vt:lpstr>
      <vt:lpstr>Calibri Light</vt:lpstr>
      <vt:lpstr>Consolas</vt:lpstr>
      <vt:lpstr>erdana</vt:lpstr>
      <vt:lpstr>inter-bold</vt:lpstr>
      <vt:lpstr>inter-regular</vt:lpstr>
      <vt:lpstr>Nunito</vt:lpstr>
      <vt:lpstr>Söhne</vt:lpstr>
      <vt:lpstr>Times New Roman</vt:lpstr>
      <vt:lpstr>Verdana</vt:lpstr>
      <vt:lpstr>Verdana,Bold</vt:lpstr>
      <vt:lpstr>Office Theme</vt:lpstr>
      <vt:lpstr>Building good training sets (UNIT 1- PART 2)</vt:lpstr>
      <vt:lpstr>Data Pre-processing</vt:lpstr>
      <vt:lpstr>Why do we need Data Preprocessing?</vt:lpstr>
      <vt:lpstr>Dealing with Missing Data:</vt:lpstr>
      <vt:lpstr>PowerPoint Presentation</vt:lpstr>
      <vt:lpstr>PowerPoint Presentation</vt:lpstr>
      <vt:lpstr>PowerPoint Presentation</vt:lpstr>
      <vt:lpstr>Handling Categorical Data</vt:lpstr>
      <vt:lpstr>PowerPoint Presentation</vt:lpstr>
      <vt:lpstr>common techniques for handling categorical data:</vt:lpstr>
      <vt:lpstr>1. Label Encoding:</vt:lpstr>
      <vt:lpstr>2. One-Hot Encoding:</vt:lpstr>
      <vt:lpstr>3. Ordinal Encoding:</vt:lpstr>
      <vt:lpstr>4. Frequency Encoding:</vt:lpstr>
      <vt:lpstr>6. Binary Encoding:</vt:lpstr>
      <vt:lpstr>7. Hashing Trick:</vt:lpstr>
      <vt:lpstr>Partitioning a Dataset in Training and Test Sets:</vt:lpstr>
      <vt:lpstr>What is Training Dataset?</vt:lpstr>
      <vt:lpstr>Need of Splitting dataset into Train and Test set: Splitting the dataset into train and test sets is one of the important parts of data pre-processing, as by doing so, we can improve the performance of our model and hence give better predictability. </vt:lpstr>
      <vt:lpstr>Dataset Splitting:</vt:lpstr>
      <vt:lpstr>PowerPoint Presentation</vt:lpstr>
      <vt:lpstr>Overfitting and Underfitting issues:</vt:lpstr>
      <vt:lpstr>Underfitting:</vt:lpstr>
      <vt:lpstr>Training data vs. Testing Data:</vt:lpstr>
      <vt:lpstr>How do training and testing data work in ML?</vt:lpstr>
      <vt:lpstr>PowerPoint Presentation</vt:lpstr>
      <vt:lpstr>Normalization:</vt:lpstr>
      <vt:lpstr>Why do we need Data Normalization in ML? </vt:lpstr>
      <vt:lpstr>Data Normalization Techniques:</vt:lpstr>
      <vt:lpstr>PowerPoint Presentation</vt:lpstr>
      <vt:lpstr>Normalization of Z-score or Zero Mean (Standardization): </vt:lpstr>
      <vt:lpstr>Selecting Meaningful Features:</vt:lpstr>
      <vt:lpstr>The role of feature selection in ML:</vt:lpstr>
      <vt:lpstr>PowerPoint Presentation</vt:lpstr>
      <vt:lpstr>Features Selection Algorithms are as follows:  </vt:lpstr>
      <vt:lpstr>Types of feature selection:</vt:lpstr>
      <vt:lpstr>1. Filter Methods:</vt:lpstr>
      <vt:lpstr>Some techniques used are:   </vt:lpstr>
      <vt:lpstr>PowerPoint Presentation</vt:lpstr>
      <vt:lpstr>PowerPoint Presentation</vt:lpstr>
      <vt:lpstr>2. Wrapper methods:</vt:lpstr>
      <vt:lpstr>Some techniques used are:</vt:lpstr>
      <vt:lpstr>PowerPoint Presentation</vt:lpstr>
      <vt:lpstr>3. Embedded methods:</vt:lpstr>
      <vt:lpstr>Some techniques used 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good training sets (UNIT 1- PART 2)</dc:title>
  <dc:creator>Ramanjot</dc:creator>
  <cp:lastModifiedBy>Ramanjot</cp:lastModifiedBy>
  <cp:revision>90</cp:revision>
  <dcterms:created xsi:type="dcterms:W3CDTF">2024-01-16T09:47:44Z</dcterms:created>
  <dcterms:modified xsi:type="dcterms:W3CDTF">2024-01-30T02:56:44Z</dcterms:modified>
</cp:coreProperties>
</file>