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9" r:id="rId31"/>
    <p:sldId id="330" r:id="rId32"/>
    <p:sldId id="331" r:id="rId33"/>
    <p:sldId id="332" r:id="rId34"/>
    <p:sldId id="333" r:id="rId35"/>
    <p:sldId id="335" r:id="rId36"/>
    <p:sldId id="334" r:id="rId37"/>
    <p:sldId id="33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309F-0F2E-484C-B43F-FA9A73BFF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16F155-A8BF-479F-8DE8-9EC3B880C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9115F8-E9D0-4207-B05F-F8796D2B1A5E}"/>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F8E76E65-1881-4999-B58F-3230C4CBA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0C7D0-3C63-4E45-8653-C1290DA0B649}"/>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71582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A50-34D1-458F-813C-3E04086C59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D3888-1B77-4DDE-A87A-508C15CF6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767029-4584-499C-8F5F-06C65FF8328F}"/>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B1F5FE10-E6C7-462F-A639-F15EBD66A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04F3B-5C0F-46A3-9A35-2A3C1C35BE9F}"/>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225309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4E508-2F45-4442-9894-F74D7FE910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004802-0B98-486D-8821-9E829B849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B4213-998C-4F97-BE0D-DFEAB9D9AECB}"/>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F3D84013-E00A-40E9-A7A6-C77A6081D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8D303-9AF8-4C0B-ACB7-648145CE7955}"/>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338800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9C99-69A3-445B-A297-D2F143B01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B597CC-ACC2-4A3E-AACE-28A2FC9584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21D45-6A19-40A6-9E78-1F7485D59FA5}"/>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FEA62418-3911-4BE7-812F-B47886B39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A5D2E-564A-4165-9F39-A94590A1E62B}"/>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341094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D34A-3ED9-4E0E-AC3F-E98842CDA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320EF9-CB54-4FBA-A7C5-C37499EC5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78155-BBCE-41AA-BDFF-951D47E519D3}"/>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4B4A6315-3707-4572-8F56-CE2F4B857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6E36A-2BAF-49F9-B275-209AB8FEEDBE}"/>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339270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8264-8FB7-4FAA-88EE-0ACF04B75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AA26D-67BF-4692-BB9C-93A67947C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D7354B-C38A-4914-9660-F0A09E78C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5A7A5-45BA-45F0-B95B-56C1D378BDC8}"/>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6" name="Footer Placeholder 5">
            <a:extLst>
              <a:ext uri="{FF2B5EF4-FFF2-40B4-BE49-F238E27FC236}">
                <a16:creationId xmlns:a16="http://schemas.microsoft.com/office/drawing/2014/main" id="{FEF5FCD7-F87D-4AA2-BEE2-4DD21F7BFE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6F75BA-F41F-4C59-AAAD-A3E06711A8D1}"/>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12177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8E9B-B8CB-4CD3-A501-185889E328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7F121-431A-4B32-8774-9541755864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1C4AE6-EDA0-4AC7-84E2-60E077125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F74F95-D0E6-4809-A5C3-F3EC74DCD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173A5-667D-4645-95E0-48EF7CD1F0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3FC8C-6BB3-46D7-A319-722C3B27974A}"/>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8" name="Footer Placeholder 7">
            <a:extLst>
              <a:ext uri="{FF2B5EF4-FFF2-40B4-BE49-F238E27FC236}">
                <a16:creationId xmlns:a16="http://schemas.microsoft.com/office/drawing/2014/main" id="{A20D07CA-1F53-48BA-A0D9-10331F8A4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B56825-7F63-4520-BEF6-5F1EF756E73F}"/>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238379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A287-DA0F-4B5B-BB4F-CCAFB2FCE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7078DE-4C2A-43B6-AA20-AE74234A11D7}"/>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4" name="Footer Placeholder 3">
            <a:extLst>
              <a:ext uri="{FF2B5EF4-FFF2-40B4-BE49-F238E27FC236}">
                <a16:creationId xmlns:a16="http://schemas.microsoft.com/office/drawing/2014/main" id="{780BBD8F-38E2-44B0-A6D8-0E3B9F8155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2FC11-5C23-4168-9304-0004F13548C1}"/>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177643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8E08B-A059-4F44-A9C3-69989C075C0F}"/>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3" name="Footer Placeholder 2">
            <a:extLst>
              <a:ext uri="{FF2B5EF4-FFF2-40B4-BE49-F238E27FC236}">
                <a16:creationId xmlns:a16="http://schemas.microsoft.com/office/drawing/2014/main" id="{5E8300D1-69EB-424C-8A19-8A48AA6E28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D85DF9-8E32-42CD-9DC0-4DC9FC5E184F}"/>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347049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E41-7D34-4628-99BC-316FEABEE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BB28A4-768B-45DE-A946-0AF2F8D96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02D7AD-CA68-4315-8A44-AEBB2D167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F3ACB-4A0D-47D8-8874-6C2DF2086CDB}"/>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6" name="Footer Placeholder 5">
            <a:extLst>
              <a:ext uri="{FF2B5EF4-FFF2-40B4-BE49-F238E27FC236}">
                <a16:creationId xmlns:a16="http://schemas.microsoft.com/office/drawing/2014/main" id="{EF949881-3949-4098-AC6B-4296BF251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FB6FF-1692-453E-A2D0-325F76CB0DC2}"/>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286818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37FA-9461-46F1-924B-ECB75A862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2E7F1B-B64F-4359-A95A-621088E6C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BEC747-3CF6-4718-A1B6-ED433458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AAA85-35BD-4937-8EF6-BD949EB2B1E1}"/>
              </a:ext>
            </a:extLst>
          </p:cNvPr>
          <p:cNvSpPr>
            <a:spLocks noGrp="1"/>
          </p:cNvSpPr>
          <p:nvPr>
            <p:ph type="dt" sz="half" idx="10"/>
          </p:nvPr>
        </p:nvSpPr>
        <p:spPr/>
        <p:txBody>
          <a:bodyPr/>
          <a:lstStyle/>
          <a:p>
            <a:fld id="{C003BB6C-610C-45E8-9629-6789F53623E3}" type="datetimeFigureOut">
              <a:rPr lang="en-IN" smtClean="0"/>
              <a:t>18-01-2024</a:t>
            </a:fld>
            <a:endParaRPr lang="en-IN"/>
          </a:p>
        </p:txBody>
      </p:sp>
      <p:sp>
        <p:nvSpPr>
          <p:cNvPr id="6" name="Footer Placeholder 5">
            <a:extLst>
              <a:ext uri="{FF2B5EF4-FFF2-40B4-BE49-F238E27FC236}">
                <a16:creationId xmlns:a16="http://schemas.microsoft.com/office/drawing/2014/main" id="{8709940E-243C-4014-881A-50BE80FDE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F40E4-683C-40B6-B5A2-8AE16BBC1AA5}"/>
              </a:ext>
            </a:extLst>
          </p:cNvPr>
          <p:cNvSpPr>
            <a:spLocks noGrp="1"/>
          </p:cNvSpPr>
          <p:nvPr>
            <p:ph type="sldNum" sz="quarter" idx="12"/>
          </p:nvPr>
        </p:nvSpPr>
        <p:spPr/>
        <p:txBody>
          <a:bodyPr/>
          <a:lstStyle/>
          <a:p>
            <a:fld id="{17882B72-2E71-4BE5-A0B2-55AFA3BB87BF}" type="slidenum">
              <a:rPr lang="en-IN" smtClean="0"/>
              <a:t>‹#›</a:t>
            </a:fld>
            <a:endParaRPr lang="en-IN"/>
          </a:p>
        </p:txBody>
      </p:sp>
    </p:spTree>
    <p:extLst>
      <p:ext uri="{BB962C8B-B14F-4D97-AF65-F5344CB8AC3E}">
        <p14:creationId xmlns:p14="http://schemas.microsoft.com/office/powerpoint/2010/main" val="39911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77A07-64D1-40DA-ACD8-AC4A514A8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C2629-FF8E-40C3-AE45-0939A3E7F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4B13F-3960-4A60-B7C1-A8C86D7F2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3BB6C-610C-45E8-9629-6789F53623E3}" type="datetimeFigureOut">
              <a:rPr lang="en-IN" smtClean="0"/>
              <a:t>18-01-2024</a:t>
            </a:fld>
            <a:endParaRPr lang="en-IN"/>
          </a:p>
        </p:txBody>
      </p:sp>
      <p:sp>
        <p:nvSpPr>
          <p:cNvPr id="5" name="Footer Placeholder 4">
            <a:extLst>
              <a:ext uri="{FF2B5EF4-FFF2-40B4-BE49-F238E27FC236}">
                <a16:creationId xmlns:a16="http://schemas.microsoft.com/office/drawing/2014/main" id="{D68A227E-00C3-4ED0-870A-4EE2FED0C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36DB23-5CF2-4B10-B7A8-DE412D17D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82B72-2E71-4BE5-A0B2-55AFA3BB87BF}" type="slidenum">
              <a:rPr lang="en-IN" smtClean="0"/>
              <a:t>‹#›</a:t>
            </a:fld>
            <a:endParaRPr lang="en-IN"/>
          </a:p>
        </p:txBody>
      </p:sp>
    </p:spTree>
    <p:extLst>
      <p:ext uri="{BB962C8B-B14F-4D97-AF65-F5344CB8AC3E}">
        <p14:creationId xmlns:p14="http://schemas.microsoft.com/office/powerpoint/2010/main" val="339794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unsupervised-machine-learning-the-future-of-cybersecurity/"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supervised-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F4D4-5818-473B-AAD5-4E8450BB081C}"/>
              </a:ext>
            </a:extLst>
          </p:cNvPr>
          <p:cNvSpPr>
            <a:spLocks noGrp="1"/>
          </p:cNvSpPr>
          <p:nvPr>
            <p:ph type="ctr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UNIT 1: </a:t>
            </a:r>
            <a:r>
              <a:rPr lang="en-IN" sz="3600" b="1" i="0" u="none" strike="noStrike" baseline="0" dirty="0">
                <a:solidFill>
                  <a:srgbClr val="FF0000"/>
                </a:solidFill>
                <a:latin typeface="Times New Roman" panose="02020603050405020304" pitchFamily="18" charset="0"/>
                <a:cs typeface="Times New Roman" panose="02020603050405020304" pitchFamily="18" charset="0"/>
              </a:rPr>
              <a:t>Introduction to Machine </a:t>
            </a:r>
            <a:r>
              <a:rPr lang="en-IN" sz="3600" b="1" dirty="0">
                <a:solidFill>
                  <a:srgbClr val="FF0000"/>
                </a:solidFill>
                <a:latin typeface="Times New Roman" panose="02020603050405020304" pitchFamily="18" charset="0"/>
                <a:cs typeface="Times New Roman" panose="02020603050405020304" pitchFamily="18" charset="0"/>
              </a:rPr>
              <a:t>L</a:t>
            </a:r>
            <a:r>
              <a:rPr lang="en-IN" sz="3600" b="1" i="0" u="none" strike="noStrike" baseline="0" dirty="0">
                <a:solidFill>
                  <a:srgbClr val="FF0000"/>
                </a:solidFill>
                <a:latin typeface="Times New Roman" panose="02020603050405020304" pitchFamily="18" charset="0"/>
                <a:cs typeface="Times New Roman" panose="02020603050405020304" pitchFamily="18" charset="0"/>
              </a:rPr>
              <a:t>earning (Lecture 1)</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63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A8A7C-EF03-4BDA-AD30-C227F6AA0D88}"/>
              </a:ext>
            </a:extLst>
          </p:cNvPr>
          <p:cNvSpPr txBox="1"/>
          <p:nvPr/>
        </p:nvSpPr>
        <p:spPr>
          <a:xfrm>
            <a:off x="916757" y="419395"/>
            <a:ext cx="10536809" cy="5693866"/>
          </a:xfrm>
          <a:prstGeom prst="rect">
            <a:avLst/>
          </a:prstGeom>
          <a:noFill/>
        </p:spPr>
        <p:txBody>
          <a:bodyPr wrap="square">
            <a:spAutoFit/>
          </a:bodyPr>
          <a:lstStyle/>
          <a:p>
            <a:pPr algn="ctr" fontAlgn="base"/>
            <a:r>
              <a:rPr lang="en-US" sz="2800" b="1" i="0" dirty="0">
                <a:solidFill>
                  <a:srgbClr val="FF0000"/>
                </a:solidFill>
                <a:effectLst/>
                <a:latin typeface="Times New Roman" panose="02020603050405020304" pitchFamily="18" charset="0"/>
                <a:cs typeface="Times New Roman" panose="02020603050405020304" pitchFamily="18" charset="0"/>
              </a:rPr>
              <a:t>2. Unsupervised Machine Learning</a:t>
            </a:r>
          </a:p>
          <a:p>
            <a:pPr marL="342900" indent="-342900" algn="just" rtl="0" fontAlgn="base">
              <a:buFont typeface="Arial" panose="020B0604020202020204" pitchFamily="34" charset="0"/>
              <a:buChar char="•"/>
            </a:pP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Unsupervised Learning</a:t>
            </a:r>
            <a:r>
              <a:rPr lang="en-US" sz="2400" b="0" i="0" dirty="0">
                <a:effectLst/>
                <a:latin typeface="Times New Roman" panose="02020603050405020304" pitchFamily="18" charset="0"/>
                <a:cs typeface="Times New Roman" panose="02020603050405020304" pitchFamily="18" charset="0"/>
              </a:rPr>
              <a:t> Unsupervised learning is a type of machine learning technique in which an algorithm discovers patterns and relationships using unlabeled data. </a:t>
            </a:r>
          </a:p>
          <a:p>
            <a:pPr marL="342900" indent="-342900" algn="just" rtl="0"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Unlike supervised learning, unsupervised learning doesn’t involve providing the algorithm with labeled target outputs. </a:t>
            </a:r>
          </a:p>
          <a:p>
            <a:pPr marL="342900" indent="-342900" algn="just" rtl="0"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primary goal of Unsupervised learning is often to discover hidden patterns, similarities, or clusters within the data, which can then be used for various purposes, such as data exploration, visualization, dimensionality reduction, and more.</a:t>
            </a:r>
          </a:p>
          <a:p>
            <a:pPr marL="342900" indent="-342900" algn="l" rtl="0"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are two main categories of unsupervised learning that are mentioned below:</a:t>
            </a:r>
          </a:p>
          <a:p>
            <a:pPr marL="457200" indent="-457200" algn="just" rtl="0"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Clustering</a:t>
            </a:r>
          </a:p>
          <a:p>
            <a:pPr marL="457200" indent="-457200" algn="just" rtl="0"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Association</a:t>
            </a:r>
          </a:p>
          <a:p>
            <a:pPr algn="just" rtl="0" fontAlgn="base"/>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12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nsupervised-learning">
            <a:extLst>
              <a:ext uri="{FF2B5EF4-FFF2-40B4-BE49-F238E27FC236}">
                <a16:creationId xmlns:a16="http://schemas.microsoft.com/office/drawing/2014/main" id="{55FFC5CF-5094-479E-9849-21971FC36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57350"/>
            <a:ext cx="95250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41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F812-9FFF-4EB0-AC8A-301D45613787}"/>
              </a:ext>
            </a:extLst>
          </p:cNvPr>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3. Semi-Supervised Learning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3D843-6A13-4A89-8F16-963C51BAF0E4}"/>
              </a:ext>
            </a:extLst>
          </p:cNvPr>
          <p:cNvSpPr>
            <a:spLocks noGrp="1"/>
          </p:cNvSpPr>
          <p:nvPr>
            <p:ph idx="1"/>
          </p:nvPr>
        </p:nvSpPr>
        <p:spPr>
          <a:xfrm>
            <a:off x="838200" y="1533394"/>
            <a:ext cx="10515600" cy="4351338"/>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Semi-Supervised learning is a machine learning algorithm that works between the supervised and unsupervised learning so it uses both labelled and unlabeled data. </a:t>
            </a:r>
          </a:p>
          <a:p>
            <a:pPr algn="just"/>
            <a:r>
              <a:rPr lang="en-US" dirty="0">
                <a:latin typeface="Times New Roman" panose="02020603050405020304" pitchFamily="18" charset="0"/>
                <a:cs typeface="Times New Roman" panose="02020603050405020304" pitchFamily="18" charset="0"/>
              </a:rPr>
              <a:t>It’s particularly useful when obtaining labeled data is costly, time-consuming, or resource-intensive. </a:t>
            </a:r>
          </a:p>
          <a:p>
            <a:pPr algn="just"/>
            <a:r>
              <a:rPr lang="en-US" dirty="0">
                <a:latin typeface="Times New Roman" panose="02020603050405020304" pitchFamily="18" charset="0"/>
                <a:cs typeface="Times New Roman" panose="02020603050405020304" pitchFamily="18" charset="0"/>
              </a:rPr>
              <a:t>Semi-supervised learning is chosen when labeled data requires skills and relevant resources in order to train or learn from it.</a:t>
            </a:r>
          </a:p>
          <a:p>
            <a:pPr algn="just"/>
            <a:r>
              <a:rPr lang="en-US" dirty="0">
                <a:latin typeface="Times New Roman" panose="02020603050405020304" pitchFamily="18" charset="0"/>
                <a:cs typeface="Times New Roman" panose="02020603050405020304" pitchFamily="18" charset="0"/>
              </a:rPr>
              <a:t>We use these techniques when we are dealing with data that is a little bit labeled and the rest large portion of it is unlabeled. </a:t>
            </a:r>
          </a:p>
          <a:p>
            <a:pPr algn="just"/>
            <a:r>
              <a:rPr lang="en-US" dirty="0">
                <a:latin typeface="Times New Roman" panose="02020603050405020304" pitchFamily="18" charset="0"/>
                <a:cs typeface="Times New Roman" panose="02020603050405020304" pitchFamily="18" charset="0"/>
              </a:rPr>
              <a:t>We can use the unsupervised techniques to predict labels and then feed these labels to supervised techniques. This technique is mostly applicable in the case of image data sets where usually all images are not labeled.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1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2">
            <a:extLst>
              <a:ext uri="{FF2B5EF4-FFF2-40B4-BE49-F238E27FC236}">
                <a16:creationId xmlns:a16="http://schemas.microsoft.com/office/drawing/2014/main" id="{CB476A21-D955-4CD8-AA8A-48A7E56CE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190625"/>
            <a:ext cx="95250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5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8303-F945-44C1-9452-33A8DE533AE1}"/>
              </a:ext>
            </a:extLst>
          </p:cNvPr>
          <p:cNvSpPr>
            <a:spLocks noGrp="1"/>
          </p:cNvSpPr>
          <p:nvPr>
            <p:ph type="title"/>
          </p:nvPr>
        </p:nvSpPr>
        <p:spPr>
          <a:xfrm>
            <a:off x="838200" y="188977"/>
            <a:ext cx="10515600" cy="1325563"/>
          </a:xfrm>
        </p:spPr>
        <p:txBody>
          <a:bodyPr/>
          <a:lstStyle/>
          <a:p>
            <a:pPr algn="ctr"/>
            <a:r>
              <a:rPr lang="en-US" b="0" i="0" dirty="0">
                <a:solidFill>
                  <a:srgbClr val="FF0000"/>
                </a:solidFill>
                <a:effectLst/>
                <a:latin typeface="Söhne"/>
              </a:rPr>
              <a:t>4. Reinforcement Learning</a:t>
            </a:r>
            <a:endParaRPr lang="en-IN" dirty="0">
              <a:solidFill>
                <a:srgbClr val="FF0000"/>
              </a:solidFill>
            </a:endParaRPr>
          </a:p>
        </p:txBody>
      </p:sp>
      <p:sp>
        <p:nvSpPr>
          <p:cNvPr id="3" name="Content Placeholder 2">
            <a:extLst>
              <a:ext uri="{FF2B5EF4-FFF2-40B4-BE49-F238E27FC236}">
                <a16:creationId xmlns:a16="http://schemas.microsoft.com/office/drawing/2014/main" id="{081E3EAC-A66E-481F-9A2B-D8F794F76B17}"/>
              </a:ext>
            </a:extLst>
          </p:cNvPr>
          <p:cNvSpPr>
            <a:spLocks noGrp="1"/>
          </p:cNvSpPr>
          <p:nvPr>
            <p:ph idx="1"/>
          </p:nvPr>
        </p:nvSpPr>
        <p:spPr>
          <a:xfrm>
            <a:off x="697190" y="1514540"/>
            <a:ext cx="10973194" cy="4351338"/>
          </a:xfrm>
        </p:spPr>
        <p:txBody>
          <a:bodyPr>
            <a:normAutofit fontScale="92500" lnSpcReduction="1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Reinforcement learning is a machine learning paradigm that focuses on training intelligent agents to make sequences of decisions in order to maximize a cumulative reward signal. </a:t>
            </a:r>
          </a:p>
          <a:p>
            <a:pPr algn="just"/>
            <a:r>
              <a:rPr lang="en-US" b="0" i="0" dirty="0">
                <a:solidFill>
                  <a:srgbClr val="374151"/>
                </a:solidFill>
                <a:effectLst/>
                <a:latin typeface="Times New Roman" panose="02020603050405020304" pitchFamily="18" charset="0"/>
                <a:cs typeface="Times New Roman" panose="02020603050405020304" pitchFamily="18" charset="0"/>
              </a:rPr>
              <a:t>It is inspired by behavioral psychology and is often used in scenarios where an agent interacts with an environment to learn a policy that helps it achieve a specific goal over time.</a:t>
            </a:r>
          </a:p>
          <a:p>
            <a:pPr algn="just"/>
            <a:r>
              <a:rPr lang="en-US" b="0" i="0" dirty="0">
                <a:solidFill>
                  <a:srgbClr val="273239"/>
                </a:solidFill>
                <a:effectLst/>
                <a:latin typeface="Times New Roman" panose="02020603050405020304" pitchFamily="18" charset="0"/>
                <a:cs typeface="Times New Roman" panose="02020603050405020304" pitchFamily="18" charset="0"/>
              </a:rPr>
              <a:t>Reinforcement Learning (RL) is the science of decision making. It is about learning the optimal behavior in an environment to obtain maximum reward. </a:t>
            </a:r>
          </a:p>
          <a:p>
            <a:pPr algn="just"/>
            <a:r>
              <a:rPr lang="en-US" b="0" i="0" dirty="0">
                <a:solidFill>
                  <a:srgbClr val="273239"/>
                </a:solidFill>
                <a:effectLst/>
                <a:latin typeface="Times New Roman" panose="02020603050405020304" pitchFamily="18" charset="0"/>
                <a:cs typeface="Times New Roman" panose="02020603050405020304" pitchFamily="18" charset="0"/>
              </a:rPr>
              <a:t>In RL, the data is accumulated from machine learning systems that use a trial-and-error method. Data is not part of the input that we would find in supervised or unsupervised machine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9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655C3-19E1-4B25-9182-DB91A554568D}"/>
              </a:ext>
            </a:extLst>
          </p:cNvPr>
          <p:cNvSpPr txBox="1"/>
          <p:nvPr/>
        </p:nvSpPr>
        <p:spPr>
          <a:xfrm>
            <a:off x="878263" y="1216058"/>
            <a:ext cx="10435473" cy="4832092"/>
          </a:xfrm>
          <a:prstGeom prst="rect">
            <a:avLst/>
          </a:prstGeom>
          <a:noFill/>
        </p:spPr>
        <p:txBody>
          <a:bodyPr wrap="square">
            <a:spAutoFit/>
          </a:bodyPr>
          <a:lstStyle/>
          <a:p>
            <a:pPr marL="457200" indent="-457200" algn="just" fontAlgn="base">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Reinforcement learning uses algorithms that learn from outcomes and decide which action to take next. </a:t>
            </a:r>
          </a:p>
          <a:p>
            <a:pPr marL="457200" indent="-457200" algn="just" fontAlgn="base">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After each action, the algorithm receives feedback that helps it determine whether the choice it made was correct, neutral or incorrect. </a:t>
            </a:r>
          </a:p>
          <a:p>
            <a:pPr marL="457200" indent="-457200" algn="just" fontAlgn="base">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It is a good technique to use for automated systems that have to make a lot of small decisions without human guidance.</a:t>
            </a:r>
          </a:p>
          <a:p>
            <a:pPr marL="457200" indent="-457200" algn="just" fontAlgn="base">
              <a:buFont typeface="Arial" panose="020B0604020202020204" pitchFamily="34" charset="0"/>
              <a:buChar char="•"/>
            </a:pPr>
            <a:r>
              <a:rPr lang="en-US" sz="2800" b="0" i="0" dirty="0">
                <a:solidFill>
                  <a:srgbClr val="FF0000"/>
                </a:solidFill>
                <a:effectLst/>
                <a:latin typeface="Times New Roman" panose="02020603050405020304" pitchFamily="18" charset="0"/>
                <a:cs typeface="Times New Roman" panose="02020603050405020304" pitchFamily="18" charset="0"/>
              </a:rPr>
              <a:t>“Reinforcement learning is an autonomous, self-teaching system that essentially learns by trial and error. It performs actions with the aim of maximizing rewards, or in other words, it is learning by doing in order to achieve the best outcomes.”</a:t>
            </a:r>
          </a:p>
        </p:txBody>
      </p:sp>
    </p:spTree>
    <p:extLst>
      <p:ext uri="{BB962C8B-B14F-4D97-AF65-F5344CB8AC3E}">
        <p14:creationId xmlns:p14="http://schemas.microsoft.com/office/powerpoint/2010/main" val="291282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ropy | Free Full-Text | Curriculum Reinforcement Learning Based on  K-Fold Cross Validation">
            <a:extLst>
              <a:ext uri="{FF2B5EF4-FFF2-40B4-BE49-F238E27FC236}">
                <a16:creationId xmlns:a16="http://schemas.microsoft.com/office/drawing/2014/main" id="{56B13053-D26D-4841-8E12-090CA3CF9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272" y="1883004"/>
            <a:ext cx="5410985" cy="309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5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030B-29D6-46C8-98B4-92BBF5482E03}"/>
              </a:ext>
            </a:extLst>
          </p:cNvPr>
          <p:cNvSpPr>
            <a:spLocks noGrp="1"/>
          </p:cNvSpPr>
          <p:nvPr>
            <p:ph type="title"/>
          </p:nvPr>
        </p:nvSpPr>
        <p:spPr>
          <a:xfrm>
            <a:off x="838200" y="365126"/>
            <a:ext cx="10515600" cy="860360"/>
          </a:xfrm>
        </p:spPr>
        <p:txBody>
          <a:bodyPr/>
          <a:lstStyle/>
          <a:p>
            <a:pPr algn="ctr"/>
            <a:r>
              <a:rPr lang="en-IN" b="1" dirty="0">
                <a:solidFill>
                  <a:srgbClr val="FF0000"/>
                </a:solidFill>
              </a:rPr>
              <a:t>MCQ:</a:t>
            </a:r>
          </a:p>
        </p:txBody>
      </p:sp>
      <p:sp>
        <p:nvSpPr>
          <p:cNvPr id="3" name="Content Placeholder 2">
            <a:extLst>
              <a:ext uri="{FF2B5EF4-FFF2-40B4-BE49-F238E27FC236}">
                <a16:creationId xmlns:a16="http://schemas.microsoft.com/office/drawing/2014/main" id="{0E54CD28-7A89-4456-B462-A7B7C60C85B5}"/>
              </a:ext>
            </a:extLst>
          </p:cNvPr>
          <p:cNvSpPr>
            <a:spLocks noGrp="1"/>
          </p:cNvSpPr>
          <p:nvPr>
            <p:ph idx="1"/>
          </p:nvPr>
        </p:nvSpPr>
        <p:spPr>
          <a:xfrm>
            <a:off x="989029" y="1363712"/>
            <a:ext cx="10515600" cy="4351338"/>
          </a:xfrm>
        </p:spPr>
        <p:txBody>
          <a:bodyPr/>
          <a:lstStyle/>
          <a:p>
            <a:r>
              <a:rPr lang="en-US" dirty="0"/>
              <a:t>Where can we apply supervised learning?</a:t>
            </a:r>
          </a:p>
          <a:p>
            <a:pPr marL="514350" indent="-514350">
              <a:buAutoNum type="alphaUcPeriod"/>
            </a:pPr>
            <a:r>
              <a:rPr lang="en-US" dirty="0"/>
              <a:t>Analyzing spam emails</a:t>
            </a:r>
          </a:p>
          <a:p>
            <a:pPr marL="514350" indent="-514350">
              <a:buAutoNum type="alphaUcPeriod"/>
            </a:pPr>
            <a:r>
              <a:rPr lang="en-US" dirty="0"/>
              <a:t>Image recognition</a:t>
            </a:r>
          </a:p>
          <a:p>
            <a:pPr marL="514350" indent="-514350">
              <a:buAutoNum type="alphaUcPeriod"/>
            </a:pPr>
            <a:r>
              <a:rPr lang="en-US" dirty="0"/>
              <a:t>Sentiment analysis</a:t>
            </a:r>
          </a:p>
          <a:p>
            <a:pPr marL="514350" indent="-514350">
              <a:buAutoNum type="alphaUcPeriod"/>
            </a:pPr>
            <a:r>
              <a:rPr lang="en-US" dirty="0"/>
              <a:t>All of the above</a:t>
            </a:r>
            <a:endParaRPr lang="en-IN" dirty="0"/>
          </a:p>
        </p:txBody>
      </p:sp>
    </p:spTree>
    <p:extLst>
      <p:ext uri="{BB962C8B-B14F-4D97-AF65-F5344CB8AC3E}">
        <p14:creationId xmlns:p14="http://schemas.microsoft.com/office/powerpoint/2010/main" val="277422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030B-29D6-46C8-98B4-92BBF5482E03}"/>
              </a:ext>
            </a:extLst>
          </p:cNvPr>
          <p:cNvSpPr>
            <a:spLocks noGrp="1"/>
          </p:cNvSpPr>
          <p:nvPr>
            <p:ph type="title"/>
          </p:nvPr>
        </p:nvSpPr>
        <p:spPr>
          <a:xfrm>
            <a:off x="838200" y="365126"/>
            <a:ext cx="10515600" cy="1011188"/>
          </a:xfrm>
        </p:spPr>
        <p:txBody>
          <a:bodyPr/>
          <a:lstStyle/>
          <a:p>
            <a:pPr algn="ctr"/>
            <a:r>
              <a:rPr lang="en-IN" dirty="0">
                <a:solidFill>
                  <a:srgbClr val="FF0000"/>
                </a:solidFill>
              </a:rPr>
              <a:t>MCQ:</a:t>
            </a:r>
          </a:p>
        </p:txBody>
      </p:sp>
      <p:sp>
        <p:nvSpPr>
          <p:cNvPr id="3" name="Content Placeholder 2">
            <a:extLst>
              <a:ext uri="{FF2B5EF4-FFF2-40B4-BE49-F238E27FC236}">
                <a16:creationId xmlns:a16="http://schemas.microsoft.com/office/drawing/2014/main" id="{0E54CD28-7A89-4456-B462-A7B7C60C85B5}"/>
              </a:ext>
            </a:extLst>
          </p:cNvPr>
          <p:cNvSpPr>
            <a:spLocks noGrp="1"/>
          </p:cNvSpPr>
          <p:nvPr>
            <p:ph idx="1"/>
          </p:nvPr>
        </p:nvSpPr>
        <p:spPr>
          <a:xfrm>
            <a:off x="838200" y="1505113"/>
            <a:ext cx="10515600" cy="4351338"/>
          </a:xfrm>
        </p:spPr>
        <p:txBody>
          <a:bodyPr/>
          <a:lstStyle/>
          <a:p>
            <a:r>
              <a:rPr lang="en-US" dirty="0"/>
              <a:t>Where can we apply supervised learning?</a:t>
            </a:r>
          </a:p>
          <a:p>
            <a:pPr marL="514350" indent="-514350">
              <a:buAutoNum type="alphaUcPeriod"/>
            </a:pPr>
            <a:r>
              <a:rPr lang="en-US" dirty="0"/>
              <a:t>Analyzing spam emails</a:t>
            </a:r>
          </a:p>
          <a:p>
            <a:pPr marL="514350" indent="-514350">
              <a:buAutoNum type="alphaUcPeriod"/>
            </a:pPr>
            <a:r>
              <a:rPr lang="en-US" dirty="0"/>
              <a:t>Image recognition</a:t>
            </a:r>
          </a:p>
          <a:p>
            <a:pPr marL="514350" indent="-514350">
              <a:buAutoNum type="alphaUcPeriod"/>
            </a:pPr>
            <a:r>
              <a:rPr lang="en-US" dirty="0"/>
              <a:t>Sentiment analysis</a:t>
            </a:r>
          </a:p>
          <a:p>
            <a:pPr marL="514350" indent="-514350">
              <a:buAutoNum type="alphaUcPeriod"/>
            </a:pPr>
            <a:r>
              <a:rPr lang="en-US" dirty="0">
                <a:solidFill>
                  <a:srgbClr val="FF0000"/>
                </a:solidFill>
              </a:rPr>
              <a:t>All of the above</a:t>
            </a:r>
            <a:endParaRPr lang="en-IN" dirty="0">
              <a:solidFill>
                <a:srgbClr val="FF0000"/>
              </a:solidFill>
            </a:endParaRPr>
          </a:p>
        </p:txBody>
      </p:sp>
    </p:spTree>
    <p:extLst>
      <p:ext uri="{BB962C8B-B14F-4D97-AF65-F5344CB8AC3E}">
        <p14:creationId xmlns:p14="http://schemas.microsoft.com/office/powerpoint/2010/main" val="1641249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5A9A-7118-4525-8575-80F3AE862F72}"/>
              </a:ext>
            </a:extLst>
          </p:cNvPr>
          <p:cNvSpPr>
            <a:spLocks noGrp="1"/>
          </p:cNvSpPr>
          <p:nvPr>
            <p:ph type="title"/>
          </p:nvPr>
        </p:nvSpPr>
        <p:spPr>
          <a:xfrm>
            <a:off x="838200" y="365125"/>
            <a:ext cx="10515600" cy="803799"/>
          </a:xfrm>
        </p:spPr>
        <p:txBody>
          <a:bodyPr>
            <a:normAutofit/>
          </a:bodyPr>
          <a:lstStyle/>
          <a:p>
            <a:pPr algn="ctr"/>
            <a:r>
              <a:rPr lang="en-IN" sz="3200" b="1" i="0" u="none" strike="noStrike" baseline="0" dirty="0">
                <a:solidFill>
                  <a:srgbClr val="FF0000"/>
                </a:solidFill>
                <a:latin typeface="Times New Roman" panose="02020603050405020304" pitchFamily="18" charset="0"/>
                <a:cs typeface="Times New Roman" panose="02020603050405020304" pitchFamily="18" charset="0"/>
              </a:rPr>
              <a:t>Well Posed Learning Problems: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0CFF78-F2AB-479F-8B69-4987239385C4}"/>
              </a:ext>
            </a:extLst>
          </p:cNvPr>
          <p:cNvSpPr>
            <a:spLocks noGrp="1"/>
          </p:cNvSpPr>
          <p:nvPr>
            <p:ph idx="1"/>
          </p:nvPr>
        </p:nvSpPr>
        <p:spPr>
          <a:xfrm>
            <a:off x="838200" y="1253331"/>
            <a:ext cx="10515600" cy="4351338"/>
          </a:xfrm>
        </p:spPr>
        <p:txBody>
          <a:bodyPr/>
          <a:lstStyle/>
          <a:p>
            <a:pPr algn="just" fontAlgn="base"/>
            <a:r>
              <a:rPr lang="en-US" b="1" i="0" dirty="0">
                <a:effectLst/>
                <a:latin typeface="Times New Roman" panose="02020603050405020304" pitchFamily="18" charset="0"/>
                <a:cs typeface="Times New Roman" panose="02020603050405020304" pitchFamily="18" charset="0"/>
              </a:rPr>
              <a:t>Well Posed Learning Problem –</a:t>
            </a:r>
            <a:r>
              <a:rPr lang="en-US" b="0" i="0" dirty="0">
                <a:effectLst/>
                <a:latin typeface="Times New Roman" panose="02020603050405020304" pitchFamily="18" charset="0"/>
                <a:cs typeface="Times New Roman" panose="02020603050405020304" pitchFamily="18" charset="0"/>
              </a:rPr>
              <a:t> </a:t>
            </a:r>
            <a:r>
              <a:rPr lang="en-US" dirty="0"/>
              <a:t>A computer program is said to learn from experience E with respect to some class of tasks T and performance measure P, if its performance at tasks T, as measured by P, improves with experience E.</a:t>
            </a:r>
            <a:endParaRPr lang="en-US" b="0" i="0" dirty="0">
              <a:effectLst/>
              <a:latin typeface="Times New Roman" panose="02020603050405020304" pitchFamily="18" charset="0"/>
              <a:cs typeface="Times New Roman" panose="02020603050405020304" pitchFamily="18" charset="0"/>
            </a:endParaRPr>
          </a:p>
          <a:p>
            <a:pPr algn="just" fontAlgn="base"/>
            <a:r>
              <a:rPr lang="en-US" b="0" i="0" dirty="0">
                <a:effectLst/>
                <a:latin typeface="Times New Roman" panose="02020603050405020304" pitchFamily="18" charset="0"/>
                <a:cs typeface="Times New Roman" panose="02020603050405020304" pitchFamily="18" charset="0"/>
              </a:rPr>
              <a:t>Any problem can be segregated as well-posed learning problem if it has three traits –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Task</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Performance Measure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Experience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0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4C2E-60D5-464F-950E-7CA0F0987AE0}"/>
              </a:ext>
            </a:extLst>
          </p:cNvPr>
          <p:cNvSpPr>
            <a:spLocks noGrp="1"/>
          </p:cNvSpPr>
          <p:nvPr>
            <p:ph type="title"/>
          </p:nvPr>
        </p:nvSpPr>
        <p:spPr>
          <a:xfrm>
            <a:off x="838200" y="365126"/>
            <a:ext cx="10515600" cy="700104"/>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What is Machine Learning?</a:t>
            </a:r>
          </a:p>
        </p:txBody>
      </p:sp>
      <p:sp>
        <p:nvSpPr>
          <p:cNvPr id="3" name="Content Placeholder 2">
            <a:extLst>
              <a:ext uri="{FF2B5EF4-FFF2-40B4-BE49-F238E27FC236}">
                <a16:creationId xmlns:a16="http://schemas.microsoft.com/office/drawing/2014/main" id="{61A54A40-BED6-4111-BAED-98569B553041}"/>
              </a:ext>
            </a:extLst>
          </p:cNvPr>
          <p:cNvSpPr>
            <a:spLocks noGrp="1"/>
          </p:cNvSpPr>
          <p:nvPr>
            <p:ph idx="1"/>
          </p:nvPr>
        </p:nvSpPr>
        <p:spPr>
          <a:xfrm>
            <a:off x="670874" y="1230563"/>
            <a:ext cx="10850251" cy="1870035"/>
          </a:xfrm>
        </p:spPr>
        <p:txBody>
          <a:bodyPr>
            <a:normAutofit fontScale="92500" lnSpcReduction="10000"/>
          </a:bodyPr>
          <a:lstStyle/>
          <a:p>
            <a:pPr algn="just"/>
            <a:r>
              <a:rPr lang="en-US" sz="2400" b="0" i="0" dirty="0">
                <a:solidFill>
                  <a:srgbClr val="161616"/>
                </a:solidFill>
                <a:effectLst/>
                <a:latin typeface="Times New Roman" panose="02020603050405020304" pitchFamily="18" charset="0"/>
                <a:cs typeface="Times New Roman" panose="02020603050405020304" pitchFamily="18" charset="0"/>
              </a:rPr>
              <a:t>Machine learning is a branch of </a:t>
            </a:r>
            <a:r>
              <a:rPr lang="en-US" sz="2400" b="0" i="0" u="none" strike="noStrike" dirty="0">
                <a:solidFill>
                  <a:srgbClr val="0062FE"/>
                </a:solidFill>
                <a:effectLst/>
                <a:latin typeface="Times New Roman" panose="02020603050405020304" pitchFamily="18" charset="0"/>
                <a:cs typeface="Times New Roman" panose="02020603050405020304" pitchFamily="18" charset="0"/>
                <a:hlinkClick r:id="rId2"/>
              </a:rPr>
              <a:t>artificial intelligence (AI)</a:t>
            </a:r>
            <a:r>
              <a:rPr lang="en-US" sz="2400" b="0" i="0" dirty="0">
                <a:solidFill>
                  <a:srgbClr val="161616"/>
                </a:solidFill>
                <a:effectLst/>
                <a:latin typeface="Times New Roman" panose="02020603050405020304" pitchFamily="18" charset="0"/>
                <a:cs typeface="Times New Roman" panose="02020603050405020304" pitchFamily="18" charset="0"/>
              </a:rPr>
              <a:t> and computer science which focuses on the use of data and algorithms to imitate the way that humans learn, gradually improving its accuracy.</a:t>
            </a:r>
          </a:p>
          <a:p>
            <a:pPr algn="just"/>
            <a:r>
              <a:rPr lang="en-US" sz="2400" b="0" i="0" dirty="0">
                <a:solidFill>
                  <a:srgbClr val="1F1F1F"/>
                </a:solidFill>
                <a:effectLst/>
                <a:latin typeface="Times New Roman" panose="02020603050405020304" pitchFamily="18" charset="0"/>
                <a:cs typeface="Times New Roman" panose="02020603050405020304" pitchFamily="18" charset="0"/>
              </a:rPr>
              <a:t>Artificial intelligence (AI) refers to computer systems capable of performing complex tasks that historically only a human could do, such as reasoning, making decisions, or solving problems. </a:t>
            </a:r>
            <a:endParaRPr lang="en-US" sz="2400" b="0" i="0" dirty="0">
              <a:solidFill>
                <a:srgbClr val="161616"/>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1026" name="Picture 2" descr="What is Machine Learning? The Ultimate Beginner's Guide">
            <a:extLst>
              <a:ext uri="{FF2B5EF4-FFF2-40B4-BE49-F238E27FC236}">
                <a16:creationId xmlns:a16="http://schemas.microsoft.com/office/drawing/2014/main" id="{A373303D-87EF-4233-8B60-C22E3FC87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033" y="3199943"/>
            <a:ext cx="3771507" cy="305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640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EB4C-E0E0-483D-B880-758F4C4DADD6}"/>
              </a:ext>
            </a:extLst>
          </p:cNvPr>
          <p:cNvSpPr>
            <a:spLocks noGrp="1"/>
          </p:cNvSpPr>
          <p:nvPr>
            <p:ph type="title"/>
          </p:nvPr>
        </p:nvSpPr>
        <p:spPr/>
        <p:txBody>
          <a:bodyPr>
            <a:noAutofit/>
          </a:bodyPr>
          <a:lstStyle/>
          <a:p>
            <a:pPr algn="ctr" fontAlgn="base"/>
            <a:r>
              <a:rPr lang="en-US" sz="3200" b="1" dirty="0">
                <a:solidFill>
                  <a:srgbClr val="FF0000"/>
                </a:solidFill>
                <a:latin typeface="Times New Roman" panose="02020603050405020304" pitchFamily="18" charset="0"/>
                <a:cs typeface="Times New Roman" panose="02020603050405020304" pitchFamily="18" charset="0"/>
              </a:rPr>
              <a:t>E</a:t>
            </a:r>
            <a:r>
              <a:rPr lang="en-US" sz="3200" b="1" i="0" dirty="0">
                <a:solidFill>
                  <a:srgbClr val="FF0000"/>
                </a:solidFill>
                <a:effectLst/>
                <a:latin typeface="Times New Roman" panose="02020603050405020304" pitchFamily="18" charset="0"/>
                <a:cs typeface="Times New Roman" panose="02020603050405020304" pitchFamily="18" charset="0"/>
              </a:rPr>
              <a:t>xamples that efficiently defines the </a:t>
            </a:r>
            <a:r>
              <a:rPr lang="en-US" sz="3200" b="0" i="0" dirty="0">
                <a:solidFill>
                  <a:srgbClr val="FF0000"/>
                </a:solidFill>
                <a:effectLst/>
                <a:latin typeface="Times New Roman" panose="02020603050405020304" pitchFamily="18" charset="0"/>
                <a:cs typeface="Times New Roman" panose="02020603050405020304" pitchFamily="18" charset="0"/>
              </a:rPr>
              <a:t>well-posed</a:t>
            </a:r>
            <a:r>
              <a:rPr lang="en-US" sz="3200" b="1" i="0" dirty="0">
                <a:solidFill>
                  <a:srgbClr val="FF0000"/>
                </a:solidFill>
                <a:effectLst/>
                <a:latin typeface="Times New Roman" panose="02020603050405020304" pitchFamily="18" charset="0"/>
                <a:cs typeface="Times New Roman" panose="02020603050405020304" pitchFamily="18" charset="0"/>
              </a:rPr>
              <a:t> learning problem are – </a:t>
            </a:r>
            <a:br>
              <a:rPr lang="en-US" sz="3200" b="0" i="0" dirty="0">
                <a:solidFill>
                  <a:srgbClr val="FF0000"/>
                </a:solidFill>
                <a:effectLst/>
                <a:latin typeface="Times New Roman" panose="02020603050405020304" pitchFamily="18" charset="0"/>
                <a:cs typeface="Times New Roman" panose="02020603050405020304" pitchFamily="18" charset="0"/>
              </a:rPr>
            </a:b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32320E-6528-4CB3-BA7A-BBAC353FDD57}"/>
              </a:ext>
            </a:extLst>
          </p:cNvPr>
          <p:cNvSpPr>
            <a:spLocks noGrp="1"/>
          </p:cNvSpPr>
          <p:nvPr>
            <p:ph idx="1"/>
          </p:nvPr>
        </p:nvSpPr>
        <p:spPr>
          <a:xfrm>
            <a:off x="838200" y="1505113"/>
            <a:ext cx="10515600" cy="4351338"/>
          </a:xfrm>
        </p:spPr>
        <p:txBody>
          <a:bodyPr/>
          <a:lstStyle/>
          <a:p>
            <a:pPr marL="514350" indent="-514350">
              <a:buAutoNum type="arabicPeriod"/>
            </a:pPr>
            <a:r>
              <a:rPr lang="en-US" b="1" i="0" dirty="0">
                <a:effectLst/>
                <a:latin typeface="Times New Roman" panose="02020603050405020304" pitchFamily="18" charset="0"/>
                <a:cs typeface="Times New Roman" panose="02020603050405020304" pitchFamily="18" charset="0"/>
              </a:rPr>
              <a:t>To better filter emails as spam or not:</a:t>
            </a:r>
          </a:p>
          <a:p>
            <a:pPr algn="l" fontAlgn="base">
              <a:buFont typeface="Arial" panose="020B0604020202020204" pitchFamily="34" charset="0"/>
              <a:buChar char="•"/>
            </a:pPr>
            <a:r>
              <a:rPr lang="en-US" b="0" i="0" dirty="0">
                <a:effectLst/>
                <a:latin typeface="Nunito" pitchFamily="2" charset="0"/>
              </a:rPr>
              <a:t>Task – Classifying emails as spam or not</a:t>
            </a:r>
          </a:p>
          <a:p>
            <a:pPr algn="l" fontAlgn="base">
              <a:buFont typeface="Arial" panose="020B0604020202020204" pitchFamily="34" charset="0"/>
              <a:buChar char="•"/>
            </a:pPr>
            <a:r>
              <a:rPr lang="en-US" b="0" i="0" dirty="0">
                <a:effectLst/>
                <a:latin typeface="Nunito" pitchFamily="2" charset="0"/>
              </a:rPr>
              <a:t>Performance Measure – The fraction of emails accurately classified as spam or not spam </a:t>
            </a:r>
          </a:p>
          <a:p>
            <a:pPr algn="l" fontAlgn="base">
              <a:buFont typeface="Arial" panose="020B0604020202020204" pitchFamily="34" charset="0"/>
              <a:buChar char="•"/>
            </a:pPr>
            <a:r>
              <a:rPr lang="en-US" b="0" i="0" dirty="0">
                <a:effectLst/>
                <a:latin typeface="Nunito" pitchFamily="2" charset="0"/>
              </a:rPr>
              <a:t>Experience – Observing you label emails as spam or not spam </a:t>
            </a:r>
          </a:p>
          <a:p>
            <a:pPr marL="0" indent="0">
              <a:buNone/>
            </a:pPr>
            <a:endParaRPr lang="en-IN" dirty="0"/>
          </a:p>
        </p:txBody>
      </p:sp>
    </p:spTree>
    <p:extLst>
      <p:ext uri="{BB962C8B-B14F-4D97-AF65-F5344CB8AC3E}">
        <p14:creationId xmlns:p14="http://schemas.microsoft.com/office/powerpoint/2010/main" val="33677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0A2D1-5AA8-4781-9DB1-868875206C8A}"/>
              </a:ext>
            </a:extLst>
          </p:cNvPr>
          <p:cNvSpPr txBox="1"/>
          <p:nvPr/>
        </p:nvSpPr>
        <p:spPr>
          <a:xfrm>
            <a:off x="1027522" y="537328"/>
            <a:ext cx="9869864" cy="3785652"/>
          </a:xfrm>
          <a:prstGeom prst="rect">
            <a:avLst/>
          </a:prstGeom>
          <a:noFill/>
        </p:spPr>
        <p:txBody>
          <a:bodyPr wrap="square">
            <a:spAutoFit/>
          </a:bodyPr>
          <a:lstStyle/>
          <a:p>
            <a:pPr algn="l" fontAlgn="base"/>
            <a:r>
              <a:rPr lang="en-US" sz="2400" b="1" dirty="0">
                <a:latin typeface="Times New Roman" panose="02020603050405020304" pitchFamily="18" charset="0"/>
                <a:cs typeface="Times New Roman" panose="02020603050405020304" pitchFamily="18" charset="0"/>
              </a:rPr>
              <a:t>2</a:t>
            </a:r>
            <a:r>
              <a:rPr lang="en-US" sz="2400" b="1" i="0" dirty="0">
                <a:effectLst/>
                <a:latin typeface="Times New Roman" panose="02020603050405020304" pitchFamily="18" charset="0"/>
                <a:cs typeface="Times New Roman" panose="02020603050405020304" pitchFamily="18" charset="0"/>
              </a:rPr>
              <a:t>. Fruit Prediction Problem</a:t>
            </a:r>
            <a:endParaRPr lang="en-US" sz="2400" b="0" i="0" dirty="0">
              <a:effectLst/>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Task – forecasting different fruits for recognition</a:t>
            </a:r>
          </a:p>
          <a:p>
            <a:pPr marL="342900" indent="-342900"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Performance Measure – able to predict maximum variety of fruits</a:t>
            </a:r>
          </a:p>
          <a:p>
            <a:pPr marL="342900" indent="-342900"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Experience – training machine with the largest datasets of fruits images</a:t>
            </a:r>
          </a:p>
          <a:p>
            <a:pPr algn="l" fontAlgn="base"/>
            <a:endParaRPr lang="en-US" sz="2400" b="0" i="0" dirty="0">
              <a:effectLst/>
              <a:latin typeface="Times New Roman" panose="02020603050405020304" pitchFamily="18" charset="0"/>
              <a:cs typeface="Times New Roman" panose="02020603050405020304" pitchFamily="18" charset="0"/>
            </a:endParaRPr>
          </a:p>
          <a:p>
            <a:pPr algn="l" fontAlgn="base"/>
            <a:r>
              <a:rPr lang="en-US" sz="2400" b="1" dirty="0">
                <a:latin typeface="Times New Roman" panose="02020603050405020304" pitchFamily="18" charset="0"/>
                <a:cs typeface="Times New Roman" panose="02020603050405020304" pitchFamily="18" charset="0"/>
              </a:rPr>
              <a:t>3</a:t>
            </a:r>
            <a:r>
              <a:rPr lang="en-US" sz="2400" b="1" i="0" dirty="0">
                <a:effectLst/>
                <a:latin typeface="Times New Roman" panose="02020603050405020304" pitchFamily="18" charset="0"/>
                <a:cs typeface="Times New Roman" panose="02020603050405020304" pitchFamily="18" charset="0"/>
              </a:rPr>
              <a:t>. Face Recognition Problem</a:t>
            </a:r>
            <a:endParaRPr lang="en-US" sz="2400" dirty="0">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ask – predicting different types of faces</a:t>
            </a:r>
          </a:p>
          <a:p>
            <a:pPr marL="342900" indent="-342900"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Performance Measure – able to predict maximum types of faces</a:t>
            </a:r>
          </a:p>
          <a:p>
            <a:pPr marL="342900" indent="-342900"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Experience – training machine with maximum amount of datasets of different face images</a:t>
            </a:r>
          </a:p>
        </p:txBody>
      </p:sp>
    </p:spTree>
    <p:extLst>
      <p:ext uri="{BB962C8B-B14F-4D97-AF65-F5344CB8AC3E}">
        <p14:creationId xmlns:p14="http://schemas.microsoft.com/office/powerpoint/2010/main" val="198606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9CE-C488-4434-B166-B52F5BBC9C79}"/>
              </a:ext>
            </a:extLst>
          </p:cNvPr>
          <p:cNvSpPr>
            <a:spLocks noGrp="1"/>
          </p:cNvSpPr>
          <p:nvPr>
            <p:ph type="title"/>
          </p:nvPr>
        </p:nvSpPr>
        <p:spPr>
          <a:xfrm>
            <a:off x="838200" y="365125"/>
            <a:ext cx="10515600" cy="850933"/>
          </a:xfrm>
        </p:spPr>
        <p:txBody>
          <a:bodyPr>
            <a:normAutofit/>
          </a:bodyPr>
          <a:lstStyle/>
          <a:p>
            <a:pPr algn="ctr"/>
            <a:r>
              <a:rPr lang="en-US" sz="3200" b="1" i="0" dirty="0">
                <a:solidFill>
                  <a:srgbClr val="FF0000"/>
                </a:solidFill>
                <a:effectLst/>
                <a:latin typeface="Times New Roman" panose="02020603050405020304" pitchFamily="18" charset="0"/>
                <a:cs typeface="Times New Roman" panose="02020603050405020304" pitchFamily="18" charset="0"/>
              </a:rPr>
              <a:t>Designing a Learning System in Machine Learning :</a:t>
            </a:r>
            <a:endParaRPr lang="en-IN" sz="3200" dirty="0">
              <a:solidFill>
                <a:srgbClr val="FF0000"/>
              </a:solidFill>
            </a:endParaRPr>
          </a:p>
        </p:txBody>
      </p:sp>
      <p:sp>
        <p:nvSpPr>
          <p:cNvPr id="3" name="Content Placeholder 2">
            <a:extLst>
              <a:ext uri="{FF2B5EF4-FFF2-40B4-BE49-F238E27FC236}">
                <a16:creationId xmlns:a16="http://schemas.microsoft.com/office/drawing/2014/main" id="{EC14A6D6-20B6-4589-8908-37D84F7AB659}"/>
              </a:ext>
            </a:extLst>
          </p:cNvPr>
          <p:cNvSpPr>
            <a:spLocks noGrp="1"/>
          </p:cNvSpPr>
          <p:nvPr>
            <p:ph idx="1"/>
          </p:nvPr>
        </p:nvSpPr>
        <p:spPr>
          <a:xfrm>
            <a:off x="838200" y="1253331"/>
            <a:ext cx="10515600" cy="4351338"/>
          </a:xfrm>
        </p:spPr>
        <p:txBody>
          <a:bodyPr>
            <a:normAutofit/>
          </a:bodyPr>
          <a:lstStyle/>
          <a:p>
            <a:pPr algn="just" fontAlgn="base"/>
            <a:r>
              <a:rPr lang="en-US" b="0" i="0" dirty="0">
                <a:effectLst/>
                <a:latin typeface="Times New Roman" panose="02020603050405020304" pitchFamily="18" charset="0"/>
                <a:cs typeface="Times New Roman" panose="02020603050405020304" pitchFamily="18" charset="0"/>
              </a:rPr>
              <a:t>According to Tom Mitchell, “A computer program is said to be learning from experience (E), with respect to some task (T). Thus, the performance measure (P) is the performance at task T, which is measured by P, and it improves with experience E.”</a:t>
            </a:r>
          </a:p>
          <a:p>
            <a:pPr algn="just" fontAlgn="base"/>
            <a:r>
              <a:rPr lang="en-US" b="1" i="0" dirty="0">
                <a:effectLst/>
                <a:latin typeface="Times New Roman" panose="02020603050405020304" pitchFamily="18" charset="0"/>
                <a:cs typeface="Times New Roman" panose="02020603050405020304" pitchFamily="18" charset="0"/>
              </a:rPr>
              <a:t>Example: </a:t>
            </a:r>
            <a:r>
              <a:rPr lang="en-US" b="0" i="0" dirty="0">
                <a:effectLst/>
                <a:latin typeface="Times New Roman" panose="02020603050405020304" pitchFamily="18" charset="0"/>
                <a:cs typeface="Times New Roman" panose="02020603050405020304" pitchFamily="18" charset="0"/>
              </a:rPr>
              <a:t>In Spam E-Mail detection,</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Task, T:</a:t>
            </a:r>
            <a:r>
              <a:rPr lang="en-US" b="0" i="0" dirty="0">
                <a:effectLst/>
                <a:latin typeface="Times New Roman" panose="02020603050405020304" pitchFamily="18" charset="0"/>
                <a:cs typeface="Times New Roman" panose="02020603050405020304" pitchFamily="18" charset="0"/>
              </a:rPr>
              <a:t> To classify mails into Spam or Not Spam.</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Performance measure, P:</a:t>
            </a:r>
            <a:r>
              <a:rPr lang="en-US" b="0" i="0" dirty="0">
                <a:effectLst/>
                <a:latin typeface="Times New Roman" panose="02020603050405020304" pitchFamily="18" charset="0"/>
                <a:cs typeface="Times New Roman" panose="02020603050405020304" pitchFamily="18" charset="0"/>
              </a:rPr>
              <a:t> Total percent of mails being correctly classified as being “Spam” or “Not Spam”.</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Experience, E:</a:t>
            </a:r>
            <a:r>
              <a:rPr lang="en-US" b="0" i="0" dirty="0">
                <a:effectLst/>
                <a:latin typeface="Times New Roman" panose="02020603050405020304" pitchFamily="18" charset="0"/>
                <a:cs typeface="Times New Roman" panose="02020603050405020304" pitchFamily="18" charset="0"/>
              </a:rPr>
              <a:t> Set of Mails with label “Spam”</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15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8A14-1877-4DDE-B8B9-F60A05BF2F03}"/>
              </a:ext>
            </a:extLst>
          </p:cNvPr>
          <p:cNvSpPr>
            <a:spLocks noGrp="1"/>
          </p:cNvSpPr>
          <p:nvPr>
            <p:ph type="title"/>
          </p:nvPr>
        </p:nvSpPr>
        <p:spPr>
          <a:xfrm>
            <a:off x="838200" y="365126"/>
            <a:ext cx="10515600" cy="1001762"/>
          </a:xfrm>
        </p:spPr>
        <p:txBody>
          <a:bodyPr>
            <a:normAutofit/>
          </a:bodyPr>
          <a:lstStyle/>
          <a:p>
            <a:pPr algn="ctr"/>
            <a:r>
              <a:rPr lang="en-US" sz="3200" b="1" i="0" dirty="0">
                <a:solidFill>
                  <a:srgbClr val="FF0000"/>
                </a:solidFill>
                <a:effectLst/>
                <a:latin typeface="Times New Roman" panose="02020603050405020304" pitchFamily="18" charset="0"/>
                <a:cs typeface="Times New Roman" panose="02020603050405020304" pitchFamily="18" charset="0"/>
              </a:rPr>
              <a:t>Steps for Designing Learning System are:</a:t>
            </a:r>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7170" name="Picture 2" descr="Lightbox">
            <a:extLst>
              <a:ext uri="{FF2B5EF4-FFF2-40B4-BE49-F238E27FC236}">
                <a16:creationId xmlns:a16="http://schemas.microsoft.com/office/drawing/2014/main" id="{BB10FF06-11E5-4B99-8981-A9F4CECB60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1779759"/>
            <a:ext cx="624840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932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D5B3-12B3-4381-878B-CBA640F85B91}"/>
              </a:ext>
            </a:extLst>
          </p:cNvPr>
          <p:cNvSpPr>
            <a:spLocks noGrp="1"/>
          </p:cNvSpPr>
          <p:nvPr>
            <p:ph type="title"/>
          </p:nvPr>
        </p:nvSpPr>
        <p:spPr>
          <a:xfrm>
            <a:off x="838200" y="365125"/>
            <a:ext cx="10515600" cy="945201"/>
          </a:xfrm>
        </p:spPr>
        <p:txBody>
          <a:bodyPr>
            <a:normAutofit/>
          </a:bodyPr>
          <a:lstStyle/>
          <a:p>
            <a:pPr algn="ctr"/>
            <a:r>
              <a:rPr lang="en-US" sz="3200" b="1" i="0" dirty="0">
                <a:solidFill>
                  <a:srgbClr val="FF0000"/>
                </a:solidFill>
                <a:effectLst/>
                <a:latin typeface="Times New Roman" panose="02020603050405020304" pitchFamily="18" charset="0"/>
                <a:cs typeface="Times New Roman" panose="02020603050405020304" pitchFamily="18" charset="0"/>
              </a:rPr>
              <a:t>Step 1) Choosing the Training Experience: </a:t>
            </a:r>
            <a:endParaRPr lang="en-IN" sz="3200" dirty="0">
              <a:solidFill>
                <a:srgbClr val="FF0000"/>
              </a:solidFill>
            </a:endParaRPr>
          </a:p>
        </p:txBody>
      </p:sp>
      <p:sp>
        <p:nvSpPr>
          <p:cNvPr id="3" name="Content Placeholder 2">
            <a:extLst>
              <a:ext uri="{FF2B5EF4-FFF2-40B4-BE49-F238E27FC236}">
                <a16:creationId xmlns:a16="http://schemas.microsoft.com/office/drawing/2014/main" id="{36A4D245-2DF9-4623-A356-6619ED2E4B7B}"/>
              </a:ext>
            </a:extLst>
          </p:cNvPr>
          <p:cNvSpPr>
            <a:spLocks noGrp="1"/>
          </p:cNvSpPr>
          <p:nvPr>
            <p:ph idx="1"/>
          </p:nvPr>
        </p:nvSpPr>
        <p:spPr>
          <a:xfrm>
            <a:off x="904188" y="1382565"/>
            <a:ext cx="10515600" cy="4351338"/>
          </a:xfrm>
        </p:spPr>
        <p:txBody>
          <a:bodyPr/>
          <a:lstStyle/>
          <a:p>
            <a:pPr algn="just"/>
            <a:r>
              <a:rPr lang="en-US" b="0" i="0" dirty="0">
                <a:effectLst/>
                <a:latin typeface="Times New Roman" panose="02020603050405020304" pitchFamily="18" charset="0"/>
                <a:cs typeface="Times New Roman" panose="02020603050405020304" pitchFamily="18" charset="0"/>
              </a:rPr>
              <a:t>The very important and first task is to choose the training data or training experience which will be fed to the Machine Learning Algorithm. </a:t>
            </a:r>
          </a:p>
          <a:p>
            <a:pPr algn="just"/>
            <a:r>
              <a:rPr lang="en-US" b="0" i="0" dirty="0">
                <a:effectLst/>
                <a:latin typeface="Times New Roman" panose="02020603050405020304" pitchFamily="18" charset="0"/>
                <a:cs typeface="Times New Roman" panose="02020603050405020304" pitchFamily="18" charset="0"/>
              </a:rPr>
              <a:t>It is important to note that the data or experience that we fed to the algorithm must have a significant impact on the Success or Failure of the Model.</a:t>
            </a:r>
          </a:p>
          <a:p>
            <a:pPr algn="just"/>
            <a:r>
              <a:rPr lang="en-US" b="0" i="0" dirty="0">
                <a:effectLst/>
                <a:latin typeface="Times New Roman" panose="02020603050405020304" pitchFamily="18" charset="0"/>
                <a:cs typeface="Times New Roman" panose="02020603050405020304" pitchFamily="18" charset="0"/>
              </a:rPr>
              <a:t>So Training data or experience should be chosen wisely.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02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74B62-5761-424B-BA01-A379DBD3CB25}"/>
              </a:ext>
            </a:extLst>
          </p:cNvPr>
          <p:cNvSpPr txBox="1"/>
          <p:nvPr/>
        </p:nvSpPr>
        <p:spPr>
          <a:xfrm>
            <a:off x="246668" y="274290"/>
            <a:ext cx="11698664" cy="6309420"/>
          </a:xfrm>
          <a:prstGeom prst="rect">
            <a:avLst/>
          </a:prstGeom>
          <a:noFill/>
        </p:spPr>
        <p:txBody>
          <a:bodyPr wrap="square">
            <a:spAutoFit/>
          </a:bodyPr>
          <a:lstStyle/>
          <a:p>
            <a:pPr algn="ctr" fontAlgn="base"/>
            <a:r>
              <a:rPr lang="en-US" sz="2400" b="1" i="0" dirty="0">
                <a:solidFill>
                  <a:srgbClr val="FF0000"/>
                </a:solidFill>
                <a:effectLst/>
                <a:latin typeface="Times New Roman" panose="02020603050405020304" pitchFamily="18" charset="0"/>
                <a:cs typeface="Times New Roman" panose="02020603050405020304" pitchFamily="18" charset="0"/>
              </a:rPr>
              <a:t>Below are the attributes which will impact on Success and Failure of Data:</a:t>
            </a:r>
          </a:p>
          <a:p>
            <a:pPr algn="just" fontAlgn="base"/>
            <a:endParaRPr lang="en-US" sz="20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training experience will be able to provide direct or indirect feedback regarding choices. For example: While Playing chess the training data will provide feedback to itself like instead of this move if this is chosen the chances of success increases.</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Second important attribute is the degree to which the learner will control the sequences of training examples. For example: when training data is fed to the machine then at that time accuracy is very less but when it gains experience while playing again and again with itself or opponent the machine algorithm will get feedback and control the chess game accordingly.</a:t>
            </a:r>
          </a:p>
          <a:p>
            <a:pPr marL="342900" indent="-342900" algn="just" fontAlgn="base">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Third important attribute is how it will represent the distribution of examples over which performance will be measured. For example, a Machine learning algorithm will get experience while going through a number of different cases and different examples. Thus, Machine Learning Algorithm will get more and more experience by passing through more and more examples and hence its performance will increase.</a:t>
            </a:r>
          </a:p>
        </p:txBody>
      </p:sp>
    </p:spTree>
    <p:extLst>
      <p:ext uri="{BB962C8B-B14F-4D97-AF65-F5344CB8AC3E}">
        <p14:creationId xmlns:p14="http://schemas.microsoft.com/office/powerpoint/2010/main" val="203668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F66C7-5EA1-4CC7-BADF-5B5770488BE3}"/>
              </a:ext>
            </a:extLst>
          </p:cNvPr>
          <p:cNvSpPr txBox="1"/>
          <p:nvPr/>
        </p:nvSpPr>
        <p:spPr>
          <a:xfrm>
            <a:off x="414779" y="461913"/>
            <a:ext cx="10963374" cy="3970318"/>
          </a:xfrm>
          <a:prstGeom prst="rect">
            <a:avLst/>
          </a:prstGeom>
          <a:noFill/>
        </p:spPr>
        <p:txBody>
          <a:bodyPr wrap="square">
            <a:spAutoFit/>
          </a:bodyPr>
          <a:lstStyle/>
          <a:p>
            <a:pPr algn="ctr" fontAlgn="base"/>
            <a:r>
              <a:rPr lang="en-US" sz="2800" b="1" i="0" dirty="0">
                <a:solidFill>
                  <a:srgbClr val="FF0000"/>
                </a:solidFill>
                <a:effectLst/>
                <a:latin typeface="Times New Roman" panose="02020603050405020304" pitchFamily="18" charset="0"/>
                <a:cs typeface="Times New Roman" panose="02020603050405020304" pitchFamily="18" charset="0"/>
              </a:rPr>
              <a:t>Step 2- Choosing target function: </a:t>
            </a:r>
          </a:p>
          <a:p>
            <a:pPr algn="ctr" fontAlgn="base"/>
            <a:endParaRPr lang="en-US" sz="2800" b="1" i="0" dirty="0">
              <a:solidFill>
                <a:srgbClr val="FF0000"/>
              </a:solidFill>
              <a:effectLst/>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next important step is choosing the target function. </a:t>
            </a:r>
          </a:p>
          <a:p>
            <a:pPr marL="457200" indent="-457200"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means according to the knowledge fed to the algorithm the machine learning will choose </a:t>
            </a:r>
            <a:r>
              <a:rPr lang="en-US" sz="2800" b="0" i="0" dirty="0" err="1">
                <a:effectLst/>
                <a:latin typeface="Times New Roman" panose="02020603050405020304" pitchFamily="18" charset="0"/>
                <a:cs typeface="Times New Roman" panose="02020603050405020304" pitchFamily="18" charset="0"/>
              </a:rPr>
              <a:t>NextMove</a:t>
            </a:r>
            <a:r>
              <a:rPr lang="en-US" sz="2800" b="0" i="0" dirty="0">
                <a:effectLst/>
                <a:latin typeface="Times New Roman" panose="02020603050405020304" pitchFamily="18" charset="0"/>
                <a:cs typeface="Times New Roman" panose="02020603050405020304" pitchFamily="18" charset="0"/>
              </a:rPr>
              <a:t> function which will describe what type of legal moves should be taken.  </a:t>
            </a:r>
          </a:p>
          <a:p>
            <a:pPr marL="457200" indent="-457200" algn="just" fontAlgn="base">
              <a:buFont typeface="Arial" panose="020B0604020202020204" pitchFamily="34" charset="0"/>
              <a:buChar char="•"/>
            </a:pPr>
            <a:r>
              <a:rPr lang="en-US" sz="2800" b="0" i="0" dirty="0">
                <a:solidFill>
                  <a:srgbClr val="FF0000"/>
                </a:solidFill>
                <a:effectLst/>
                <a:latin typeface="Times New Roman" panose="02020603050405020304" pitchFamily="18" charset="0"/>
                <a:cs typeface="Times New Roman" panose="02020603050405020304" pitchFamily="18" charset="0"/>
              </a:rPr>
              <a:t>For example : </a:t>
            </a:r>
            <a:r>
              <a:rPr lang="en-US" sz="2800" b="0" i="0" dirty="0">
                <a:effectLst/>
                <a:latin typeface="Times New Roman" panose="02020603050405020304" pitchFamily="18" charset="0"/>
                <a:cs typeface="Times New Roman" panose="02020603050405020304" pitchFamily="18" charset="0"/>
              </a:rPr>
              <a:t>While playing chess with the opponent, when opponent will play then the machine learning algorithm will decide what be the number of possible legal moves taken in order to get success.</a:t>
            </a:r>
          </a:p>
        </p:txBody>
      </p:sp>
    </p:spTree>
    <p:extLst>
      <p:ext uri="{BB962C8B-B14F-4D97-AF65-F5344CB8AC3E}">
        <p14:creationId xmlns:p14="http://schemas.microsoft.com/office/powerpoint/2010/main" val="504748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3F766-C2AF-4F11-B585-A5CD1CC3BF46}"/>
              </a:ext>
            </a:extLst>
          </p:cNvPr>
          <p:cNvSpPr txBox="1"/>
          <p:nvPr/>
        </p:nvSpPr>
        <p:spPr>
          <a:xfrm>
            <a:off x="716436" y="744717"/>
            <a:ext cx="10633435" cy="3477875"/>
          </a:xfrm>
          <a:prstGeom prst="rect">
            <a:avLst/>
          </a:prstGeom>
          <a:noFill/>
        </p:spPr>
        <p:txBody>
          <a:bodyPr wrap="square">
            <a:spAutoFit/>
          </a:bodyPr>
          <a:lstStyle/>
          <a:p>
            <a:pPr algn="ctr" fontAlgn="base"/>
            <a:r>
              <a:rPr lang="en-US" sz="2800" b="1" i="0" dirty="0">
                <a:solidFill>
                  <a:srgbClr val="FF0000"/>
                </a:solidFill>
                <a:effectLst/>
                <a:latin typeface="Times New Roman" panose="02020603050405020304" pitchFamily="18" charset="0"/>
                <a:cs typeface="Times New Roman" panose="02020603050405020304" pitchFamily="18" charset="0"/>
              </a:rPr>
              <a:t>Step 3- Choosing Representation for Target function:</a:t>
            </a:r>
          </a:p>
          <a:p>
            <a:pPr algn="ctr" fontAlgn="base"/>
            <a:r>
              <a:rPr lang="en-US" sz="2400" b="1" i="0" dirty="0">
                <a:solidFill>
                  <a:srgbClr val="FF0000"/>
                </a:solidFill>
                <a:effectLst/>
                <a:latin typeface="Times New Roman" panose="02020603050405020304" pitchFamily="18" charset="0"/>
                <a:cs typeface="Times New Roman" panose="02020603050405020304" pitchFamily="18" charset="0"/>
              </a:rPr>
              <a:t> </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the machine algorithm will know all the possible legal moves the next step is to choose the optimized move using any representation i.e. using linear Equations, Hierarchical Graph Representation, Tabular form etc. </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t>
            </a:r>
            <a:r>
              <a:rPr lang="en-US" sz="2400" b="0" i="0" dirty="0" err="1">
                <a:effectLst/>
                <a:latin typeface="Times New Roman" panose="02020603050405020304" pitchFamily="18" charset="0"/>
                <a:cs typeface="Times New Roman" panose="02020603050405020304" pitchFamily="18" charset="0"/>
              </a:rPr>
              <a:t>NextMove</a:t>
            </a:r>
            <a:r>
              <a:rPr lang="en-US" sz="2400" b="0" i="0" dirty="0">
                <a:effectLst/>
                <a:latin typeface="Times New Roman" panose="02020603050405020304" pitchFamily="18" charset="0"/>
                <a:cs typeface="Times New Roman" panose="02020603050405020304" pitchFamily="18" charset="0"/>
              </a:rPr>
              <a:t> function will move the Target move like out of these move which will provide more success rate. </a:t>
            </a:r>
            <a:r>
              <a:rPr lang="en-US" sz="2400" b="0" i="0" dirty="0">
                <a:solidFill>
                  <a:srgbClr val="FF0000"/>
                </a:solidFill>
                <a:effectLst/>
                <a:latin typeface="Times New Roman" panose="02020603050405020304" pitchFamily="18" charset="0"/>
                <a:cs typeface="Times New Roman" panose="02020603050405020304" pitchFamily="18" charset="0"/>
              </a:rPr>
              <a:t>For Example : </a:t>
            </a:r>
            <a:r>
              <a:rPr lang="en-US" sz="2400" b="0" i="0" dirty="0">
                <a:effectLst/>
                <a:latin typeface="Times New Roman" panose="02020603050405020304" pitchFamily="18" charset="0"/>
                <a:cs typeface="Times New Roman" panose="02020603050405020304" pitchFamily="18" charset="0"/>
              </a:rPr>
              <a:t>while playing chess machine have 4 possible moves, so the machine will choose that optimized move which will provide success to it.</a:t>
            </a:r>
          </a:p>
        </p:txBody>
      </p:sp>
    </p:spTree>
    <p:extLst>
      <p:ext uri="{BB962C8B-B14F-4D97-AF65-F5344CB8AC3E}">
        <p14:creationId xmlns:p14="http://schemas.microsoft.com/office/powerpoint/2010/main" val="193757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13839-AC5A-45E8-813F-78A7C7F0FEA5}"/>
              </a:ext>
            </a:extLst>
          </p:cNvPr>
          <p:cNvSpPr txBox="1"/>
          <p:nvPr/>
        </p:nvSpPr>
        <p:spPr>
          <a:xfrm>
            <a:off x="1310326" y="725864"/>
            <a:ext cx="9492791" cy="3785652"/>
          </a:xfrm>
          <a:prstGeom prst="rect">
            <a:avLst/>
          </a:prstGeom>
          <a:noFill/>
        </p:spPr>
        <p:txBody>
          <a:bodyPr wrap="square">
            <a:spAutoFit/>
          </a:bodyPr>
          <a:lstStyle/>
          <a:p>
            <a:pPr algn="ctr" fontAlgn="base"/>
            <a:r>
              <a:rPr lang="en-US" sz="2400" b="1" i="0" dirty="0">
                <a:solidFill>
                  <a:srgbClr val="FF0000"/>
                </a:solidFill>
                <a:effectLst/>
                <a:latin typeface="Times New Roman" panose="02020603050405020304" pitchFamily="18" charset="0"/>
                <a:cs typeface="Times New Roman" panose="02020603050405020304" pitchFamily="18" charset="0"/>
              </a:rPr>
              <a:t>Step 4- Choosing Function Approximation Algorithm:</a:t>
            </a:r>
          </a:p>
          <a:p>
            <a:pPr algn="just" fontAlgn="base"/>
            <a:endParaRPr lang="en-US" sz="2400" b="1"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 optimized move cannot be chosen just with the training data.</a:t>
            </a:r>
          </a:p>
          <a:p>
            <a:pPr marL="342900" indent="-342900" algn="just"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training data had to go through with set of example and through these examples the training data will approximates which steps are chosen and after that machine will provide feedback on it. </a:t>
            </a:r>
            <a:endParaRPr lang="en-US" sz="24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solidFill>
                  <a:srgbClr val="FF0000"/>
                </a:solidFill>
                <a:effectLst/>
                <a:latin typeface="Times New Roman" panose="02020603050405020304" pitchFamily="18" charset="0"/>
                <a:cs typeface="Times New Roman" panose="02020603050405020304" pitchFamily="18" charset="0"/>
              </a:rPr>
              <a:t>For Example : </a:t>
            </a:r>
            <a:r>
              <a:rPr lang="en-US" sz="2400" b="0" i="0" dirty="0">
                <a:effectLst/>
                <a:latin typeface="Times New Roman" panose="02020603050405020304" pitchFamily="18" charset="0"/>
                <a:cs typeface="Times New Roman" panose="02020603050405020304" pitchFamily="18" charset="0"/>
              </a:rPr>
              <a:t>When a training data of Playing chess is fed  to algorithm so at that time it is not machine algorithm will fail or get success and again from that failure or success it will measure while next move what step should be chosen and what is its success rate.</a:t>
            </a:r>
          </a:p>
        </p:txBody>
      </p:sp>
    </p:spTree>
    <p:extLst>
      <p:ext uri="{BB962C8B-B14F-4D97-AF65-F5344CB8AC3E}">
        <p14:creationId xmlns:p14="http://schemas.microsoft.com/office/powerpoint/2010/main" val="103788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30AC7-833F-403F-B1FB-E3E991F30E3A}"/>
              </a:ext>
            </a:extLst>
          </p:cNvPr>
          <p:cNvSpPr txBox="1"/>
          <p:nvPr/>
        </p:nvSpPr>
        <p:spPr>
          <a:xfrm>
            <a:off x="707010" y="433633"/>
            <a:ext cx="10558021" cy="3539430"/>
          </a:xfrm>
          <a:prstGeom prst="rect">
            <a:avLst/>
          </a:prstGeom>
          <a:noFill/>
        </p:spPr>
        <p:txBody>
          <a:bodyPr wrap="square">
            <a:spAutoFit/>
          </a:bodyPr>
          <a:lstStyle/>
          <a:p>
            <a:pPr algn="ctr"/>
            <a:r>
              <a:rPr lang="en-US" sz="2800" b="1" i="0" dirty="0">
                <a:solidFill>
                  <a:srgbClr val="FF0000"/>
                </a:solidFill>
                <a:effectLst/>
                <a:latin typeface="Times New Roman" panose="02020603050405020304" pitchFamily="18" charset="0"/>
                <a:cs typeface="Times New Roman" panose="02020603050405020304" pitchFamily="18" charset="0"/>
              </a:rPr>
              <a:t>Step 5- Final Design: </a:t>
            </a:r>
          </a:p>
          <a:p>
            <a:pPr algn="ctr"/>
            <a:endParaRPr lang="en-US" sz="2800" b="1" i="0" dirty="0">
              <a:solidFill>
                <a:srgbClr val="FF0000"/>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final design is created at last when system goes from number of examples, failures and success, correct and incorrect decision and what will be the next step etc.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Example: </a:t>
            </a:r>
            <a:r>
              <a:rPr lang="en-US" sz="2800" b="0" i="0" dirty="0" err="1">
                <a:effectLst/>
                <a:latin typeface="Times New Roman" panose="02020603050405020304" pitchFamily="18" charset="0"/>
                <a:cs typeface="Times New Roman" panose="02020603050405020304" pitchFamily="18" charset="0"/>
              </a:rPr>
              <a:t>DeepBlue</a:t>
            </a:r>
            <a:r>
              <a:rPr lang="en-US" sz="2800" b="0" i="0" dirty="0">
                <a:effectLst/>
                <a:latin typeface="Times New Roman" panose="02020603050405020304" pitchFamily="18" charset="0"/>
                <a:cs typeface="Times New Roman" panose="02020603050405020304" pitchFamily="18" charset="0"/>
              </a:rPr>
              <a:t> is an intelligent  computer which is ML-based won chess game against the chess expert Garry Kasparov, and it became the first computer which had beaten a human chess expert.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03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E898-9643-4F8C-9837-FE16B2CD6490}"/>
              </a:ext>
            </a:extLst>
          </p:cNvPr>
          <p:cNvSpPr>
            <a:spLocks noGrp="1"/>
          </p:cNvSpPr>
          <p:nvPr>
            <p:ph type="title"/>
          </p:nvPr>
        </p:nvSpPr>
        <p:spPr>
          <a:xfrm>
            <a:off x="838200" y="365125"/>
            <a:ext cx="10515600" cy="850933"/>
          </a:xfrm>
        </p:spPr>
        <p:txBody>
          <a:bodyPr>
            <a:normAutofit/>
          </a:bodyPr>
          <a:lstStyle/>
          <a:p>
            <a:pPr algn="ctr"/>
            <a:r>
              <a:rPr lang="en-IN" sz="3200" b="0" i="0" u="none" strike="noStrike" baseline="0" dirty="0">
                <a:solidFill>
                  <a:srgbClr val="FF0000"/>
                </a:solidFill>
                <a:latin typeface="Times New Roman" panose="02020603050405020304" pitchFamily="18" charset="0"/>
                <a:cs typeface="Times New Roman" panose="02020603050405020304" pitchFamily="18" charset="0"/>
              </a:rPr>
              <a:t>Need of Machine Learning:</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53BED-5CFD-4901-BEFF-C12FEB293EA3}"/>
              </a:ext>
            </a:extLst>
          </p:cNvPr>
          <p:cNvSpPr>
            <a:spLocks noGrp="1"/>
          </p:cNvSpPr>
          <p:nvPr>
            <p:ph idx="1"/>
          </p:nvPr>
        </p:nvSpPr>
        <p:spPr>
          <a:xfrm>
            <a:off x="838200" y="1216058"/>
            <a:ext cx="10515600" cy="5118754"/>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The need for machine learning arises from various challenges and opportunities in different domains. Here are some key reasons why machine learning is important:</a:t>
            </a:r>
          </a:p>
          <a:p>
            <a:pPr algn="just"/>
            <a:r>
              <a:rPr lang="en-US" dirty="0">
                <a:solidFill>
                  <a:srgbClr val="FF0000"/>
                </a:solidFill>
                <a:latin typeface="Times New Roman" panose="02020603050405020304" pitchFamily="18" charset="0"/>
                <a:cs typeface="Times New Roman" panose="02020603050405020304" pitchFamily="18" charset="0"/>
              </a:rPr>
              <a:t>Handling Complex and Large Data Sets: </a:t>
            </a:r>
            <a:r>
              <a:rPr lang="en-US" dirty="0">
                <a:latin typeface="Times New Roman" panose="02020603050405020304" pitchFamily="18" charset="0"/>
                <a:cs typeface="Times New Roman" panose="02020603050405020304" pitchFamily="18" charset="0"/>
              </a:rPr>
              <a:t>In today's world, we generate and accumulate massive amounts of data. Traditional methods of analysis and processing may be insufficient to extract meaningful insights from these large datasets. Machine learning algorithms are capable of handling complex and big data, identifying patterns, and making predictions.</a:t>
            </a:r>
          </a:p>
          <a:p>
            <a:pPr algn="just"/>
            <a:r>
              <a:rPr lang="en-US" dirty="0">
                <a:solidFill>
                  <a:srgbClr val="FF0000"/>
                </a:solidFill>
                <a:latin typeface="Times New Roman" panose="02020603050405020304" pitchFamily="18" charset="0"/>
                <a:cs typeface="Times New Roman" panose="02020603050405020304" pitchFamily="18" charset="0"/>
              </a:rPr>
              <a:t>Automation and Efficiency: </a:t>
            </a:r>
            <a:r>
              <a:rPr lang="en-US" dirty="0">
                <a:latin typeface="Times New Roman" panose="02020603050405020304" pitchFamily="18" charset="0"/>
                <a:cs typeface="Times New Roman" panose="02020603050405020304" pitchFamily="18" charset="0"/>
              </a:rPr>
              <a:t>ML enables automation of tasks that would be difficult or time-consuming for humans to perform manually. This leads to increased efficiency and productivity in various industries, as machines can learn from data and adapt to new information without explicit programming.</a:t>
            </a:r>
          </a:p>
          <a:p>
            <a:pPr algn="just"/>
            <a:r>
              <a:rPr lang="en-US" dirty="0">
                <a:solidFill>
                  <a:srgbClr val="FF0000"/>
                </a:solidFill>
                <a:latin typeface="Times New Roman" panose="02020603050405020304" pitchFamily="18" charset="0"/>
                <a:cs typeface="Times New Roman" panose="02020603050405020304" pitchFamily="18" charset="0"/>
              </a:rPr>
              <a:t>Pattern Recognition: </a:t>
            </a:r>
            <a:r>
              <a:rPr lang="en-US" dirty="0">
                <a:latin typeface="Times New Roman" panose="02020603050405020304" pitchFamily="18" charset="0"/>
                <a:cs typeface="Times New Roman" panose="02020603050405020304" pitchFamily="18" charset="0"/>
              </a:rPr>
              <a:t>Machine learning excels at recognizing patterns and trends in data. This capability is crucial in fields such as image and speech recognition, where the system learns to identify objects, faces, or spoken words by analyzing patterns in data.</a:t>
            </a:r>
          </a:p>
          <a:p>
            <a:pPr algn="just"/>
            <a:r>
              <a:rPr lang="en-US" dirty="0">
                <a:solidFill>
                  <a:srgbClr val="FF0000"/>
                </a:solidFill>
                <a:latin typeface="Times New Roman" panose="02020603050405020304" pitchFamily="18" charset="0"/>
                <a:cs typeface="Times New Roman" panose="02020603050405020304" pitchFamily="18" charset="0"/>
              </a:rPr>
              <a:t>Personalization: </a:t>
            </a:r>
            <a:r>
              <a:rPr lang="en-US" dirty="0">
                <a:latin typeface="Times New Roman" panose="02020603050405020304" pitchFamily="18" charset="0"/>
                <a:cs typeface="Times New Roman" panose="02020603050405020304" pitchFamily="18" charset="0"/>
              </a:rPr>
              <a:t>ML algorithms power recommendation systems in various applications, such as e-commerce, streaming services, and social media. These systems analyze user behavior and preferences to provide personalized recommendations, enhancing user experience.</a:t>
            </a:r>
          </a:p>
          <a:p>
            <a:pPr algn="just"/>
            <a:r>
              <a:rPr lang="en-US" dirty="0">
                <a:solidFill>
                  <a:srgbClr val="FF0000"/>
                </a:solidFill>
                <a:latin typeface="Times New Roman" panose="02020603050405020304" pitchFamily="18" charset="0"/>
                <a:cs typeface="Times New Roman" panose="02020603050405020304" pitchFamily="18" charset="0"/>
              </a:rPr>
              <a:t>Prediction and Forecasting: </a:t>
            </a:r>
            <a:r>
              <a:rPr lang="en-US" dirty="0">
                <a:latin typeface="Times New Roman" panose="02020603050405020304" pitchFamily="18" charset="0"/>
                <a:cs typeface="Times New Roman" panose="02020603050405020304" pitchFamily="18" charset="0"/>
              </a:rPr>
              <a:t>ML models can be trained to make predictions and forecasts based on historical data. This is valuable in fields like finance, weather prediction, and healthcare, where accurate predictions can have significant implications.</a:t>
            </a:r>
          </a:p>
        </p:txBody>
      </p:sp>
    </p:spTree>
    <p:extLst>
      <p:ext uri="{BB962C8B-B14F-4D97-AF65-F5344CB8AC3E}">
        <p14:creationId xmlns:p14="http://schemas.microsoft.com/office/powerpoint/2010/main" val="196052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D7F5-3F16-4DB0-9328-5D362B42405D}"/>
              </a:ext>
            </a:extLst>
          </p:cNvPr>
          <p:cNvSpPr>
            <a:spLocks noGrp="1"/>
          </p:cNvSpPr>
          <p:nvPr>
            <p:ph type="title"/>
          </p:nvPr>
        </p:nvSpPr>
        <p:spPr>
          <a:xfrm>
            <a:off x="838200" y="365125"/>
            <a:ext cx="10515600" cy="662397"/>
          </a:xfrm>
        </p:spPr>
        <p:txBody>
          <a:bodyPr>
            <a:normAutofit/>
          </a:bodyPr>
          <a:lstStyle/>
          <a:p>
            <a:pPr algn="ctr"/>
            <a:r>
              <a:rPr lang="en-IN" sz="2800" b="1" i="0" u="none" strike="noStrike" baseline="0" dirty="0">
                <a:solidFill>
                  <a:srgbClr val="FF0000"/>
                </a:solidFill>
                <a:latin typeface="Verdana" panose="020B0604030504040204" pitchFamily="34" charset="0"/>
              </a:rPr>
              <a:t>Statistical Learning Framework</a:t>
            </a:r>
            <a:endParaRPr lang="en-IN" sz="2800" b="1" dirty="0">
              <a:solidFill>
                <a:srgbClr val="FF0000"/>
              </a:solidFill>
            </a:endParaRPr>
          </a:p>
        </p:txBody>
      </p:sp>
      <p:sp>
        <p:nvSpPr>
          <p:cNvPr id="3" name="Content Placeholder 2">
            <a:extLst>
              <a:ext uri="{FF2B5EF4-FFF2-40B4-BE49-F238E27FC236}">
                <a16:creationId xmlns:a16="http://schemas.microsoft.com/office/drawing/2014/main" id="{AF14B0AC-C0D4-4C06-A024-BFB25ED56A3F}"/>
              </a:ext>
            </a:extLst>
          </p:cNvPr>
          <p:cNvSpPr>
            <a:spLocks noGrp="1"/>
          </p:cNvSpPr>
          <p:nvPr>
            <p:ph idx="1"/>
          </p:nvPr>
        </p:nvSpPr>
        <p:spPr>
          <a:xfrm>
            <a:off x="838200" y="1253331"/>
            <a:ext cx="10515600" cy="4351338"/>
          </a:xfrm>
        </p:spPr>
        <p:txBody>
          <a:bodyPr/>
          <a:lstStyle/>
          <a:p>
            <a:pPr algn="just" fontAlgn="base"/>
            <a:r>
              <a:rPr lang="en-US" b="1" i="0" dirty="0">
                <a:effectLst/>
                <a:latin typeface="Nunito" pitchFamily="2" charset="0"/>
              </a:rPr>
              <a:t>Statistical Model: </a:t>
            </a:r>
          </a:p>
          <a:p>
            <a:pPr marL="0" indent="0" algn="just" fontAlgn="base">
              <a:buNone/>
            </a:pPr>
            <a:r>
              <a:rPr lang="en-US" b="0" i="0" dirty="0">
                <a:effectLst/>
                <a:latin typeface="Nunito" pitchFamily="2" charset="0"/>
              </a:rPr>
              <a:t>A mathematical process that attempts to describe the population from which a sample came, which allows us to make predictions of future samples from that population.</a:t>
            </a:r>
          </a:p>
          <a:p>
            <a:pPr algn="just" fontAlgn="base"/>
            <a:r>
              <a:rPr lang="en-US" b="1" i="0" dirty="0">
                <a:effectLst/>
                <a:latin typeface="Nunito" pitchFamily="2" charset="0"/>
              </a:rPr>
              <a:t>Examples:</a:t>
            </a:r>
            <a:r>
              <a:rPr lang="en-US" b="0" i="0" dirty="0">
                <a:effectLst/>
                <a:latin typeface="Nunito" pitchFamily="2" charset="0"/>
              </a:rPr>
              <a:t> Hypothesis testing, Correlation, etc.</a:t>
            </a:r>
          </a:p>
          <a:p>
            <a:pPr algn="just"/>
            <a:endParaRPr lang="en-IN" dirty="0"/>
          </a:p>
        </p:txBody>
      </p:sp>
    </p:spTree>
    <p:extLst>
      <p:ext uri="{BB962C8B-B14F-4D97-AF65-F5344CB8AC3E}">
        <p14:creationId xmlns:p14="http://schemas.microsoft.com/office/powerpoint/2010/main" val="317349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B51D3-FBC6-4772-8C81-D58E561B8D20}"/>
              </a:ext>
            </a:extLst>
          </p:cNvPr>
          <p:cNvSpPr txBox="1"/>
          <p:nvPr/>
        </p:nvSpPr>
        <p:spPr>
          <a:xfrm>
            <a:off x="791852" y="961534"/>
            <a:ext cx="10360057" cy="3785652"/>
          </a:xfrm>
          <a:prstGeom prst="rect">
            <a:avLst/>
          </a:prstGeom>
          <a:noFill/>
        </p:spPr>
        <p:txBody>
          <a:bodyPr wrap="square">
            <a:spAutoFit/>
          </a:bodyPr>
          <a:lstStyle/>
          <a:p>
            <a:pPr algn="just" fontAlgn="base"/>
            <a:r>
              <a:rPr lang="en-US" sz="2400" b="1" i="0" dirty="0">
                <a:solidFill>
                  <a:srgbClr val="FF0000"/>
                </a:solidFill>
                <a:effectLst/>
                <a:latin typeface="Nunito" pitchFamily="2" charset="0"/>
              </a:rPr>
              <a:t>Some problem statements solved by statistical modeling:</a:t>
            </a:r>
          </a:p>
          <a:p>
            <a:pPr algn="just" fontAlgn="base">
              <a:buFont typeface="Arial" panose="020B0604020202020204" pitchFamily="34" charset="0"/>
              <a:buChar char="•"/>
            </a:pPr>
            <a:r>
              <a:rPr lang="en-US" sz="2400" b="0" i="0" dirty="0">
                <a:effectLst/>
                <a:latin typeface="Nunito" pitchFamily="2" charset="0"/>
              </a:rPr>
              <a:t> employing inferential statistics to calculate the average income of a population from a random sample</a:t>
            </a:r>
          </a:p>
          <a:p>
            <a:pPr algn="just" fontAlgn="base">
              <a:buFont typeface="Arial" panose="020B0604020202020204" pitchFamily="34" charset="0"/>
              <a:buChar char="•"/>
            </a:pPr>
            <a:r>
              <a:rPr lang="en-US" sz="2400" b="0" i="0" dirty="0">
                <a:effectLst/>
                <a:latin typeface="Nunito" pitchFamily="2" charset="0"/>
              </a:rPr>
              <a:t> estimating a stock’s future price using previous data, and time series analysis.</a:t>
            </a:r>
          </a:p>
          <a:p>
            <a:pPr algn="just" fontAlgn="base"/>
            <a:r>
              <a:rPr lang="en-US" sz="2400" b="1" i="0" dirty="0">
                <a:solidFill>
                  <a:srgbClr val="FF0000"/>
                </a:solidFill>
                <a:effectLst/>
                <a:latin typeface="Nunito" pitchFamily="2" charset="0"/>
              </a:rPr>
              <a:t>Objectives of Statistical Model:</a:t>
            </a:r>
          </a:p>
          <a:p>
            <a:pPr algn="just" fontAlgn="base">
              <a:buFont typeface="Arial" panose="020B0604020202020204" pitchFamily="34" charset="0"/>
              <a:buChar char="•"/>
            </a:pPr>
            <a:r>
              <a:rPr lang="en-US" sz="2400" b="0" i="0" dirty="0">
                <a:effectLst/>
                <a:latin typeface="Nunito" pitchFamily="2" charset="0"/>
              </a:rPr>
              <a:t>used for proving any result such as hypothesis testing, and p-value.</a:t>
            </a:r>
          </a:p>
          <a:p>
            <a:pPr algn="just" fontAlgn="base">
              <a:buFont typeface="Arial" panose="020B0604020202020204" pitchFamily="34" charset="0"/>
              <a:buChar char="•"/>
            </a:pPr>
            <a:r>
              <a:rPr lang="en-US" sz="2400" b="0" i="0" dirty="0">
                <a:effectLst/>
                <a:latin typeface="Nunito" pitchFamily="2" charset="0"/>
              </a:rPr>
              <a:t>search data for interesting information (exploratory) such as generating hypotheses.</a:t>
            </a:r>
          </a:p>
          <a:p>
            <a:pPr algn="just" fontAlgn="base">
              <a:buFont typeface="Arial" panose="020B0604020202020204" pitchFamily="34" charset="0"/>
              <a:buChar char="•"/>
            </a:pPr>
            <a:r>
              <a:rPr lang="en-US" sz="2400" b="0" i="0" dirty="0">
                <a:effectLst/>
                <a:latin typeface="Nunito" pitchFamily="2" charset="0"/>
              </a:rPr>
              <a:t>building a protective model.</a:t>
            </a:r>
          </a:p>
        </p:txBody>
      </p:sp>
    </p:spTree>
    <p:extLst>
      <p:ext uri="{BB962C8B-B14F-4D97-AF65-F5344CB8AC3E}">
        <p14:creationId xmlns:p14="http://schemas.microsoft.com/office/powerpoint/2010/main" val="1907708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B156F-C725-41D9-86A6-F693C3495019}"/>
              </a:ext>
            </a:extLst>
          </p:cNvPr>
          <p:cNvSpPr txBox="1"/>
          <p:nvPr/>
        </p:nvSpPr>
        <p:spPr>
          <a:xfrm>
            <a:off x="744718" y="612743"/>
            <a:ext cx="10869105" cy="4154984"/>
          </a:xfrm>
          <a:prstGeom prst="rect">
            <a:avLst/>
          </a:prstGeom>
          <a:noFill/>
        </p:spPr>
        <p:txBody>
          <a:bodyPr wrap="square">
            <a:spAutoFit/>
          </a:bodyPr>
          <a:lstStyle/>
          <a:p>
            <a:pPr algn="ctr" fontAlgn="base"/>
            <a:r>
              <a:rPr lang="en-US" sz="2400" b="1" i="0" dirty="0">
                <a:solidFill>
                  <a:srgbClr val="FF0000"/>
                </a:solidFill>
                <a:effectLst/>
                <a:latin typeface="Nunito" pitchFamily="2" charset="0"/>
              </a:rPr>
              <a:t>Assumptions in Statistical Model:</a:t>
            </a:r>
          </a:p>
          <a:p>
            <a:pPr algn="just" fontAlgn="base">
              <a:buFont typeface="Arial" panose="020B0604020202020204" pitchFamily="34" charset="0"/>
              <a:buChar char="•"/>
            </a:pPr>
            <a:r>
              <a:rPr lang="en-US" sz="2400" b="1" i="0" dirty="0">
                <a:effectLst/>
                <a:latin typeface="Nunito" pitchFamily="2" charset="0"/>
              </a:rPr>
              <a:t>Independence</a:t>
            </a:r>
            <a:r>
              <a:rPr lang="en-US" sz="2400" b="0" i="0" dirty="0">
                <a:effectLst/>
                <a:latin typeface="Nunito" pitchFamily="2" charset="0"/>
              </a:rPr>
              <a:t>, states that there shouldn’t be any relationships between the observations in the collection.</a:t>
            </a:r>
          </a:p>
          <a:p>
            <a:pPr algn="just" fontAlgn="base">
              <a:buFont typeface="Arial" panose="020B0604020202020204" pitchFamily="34" charset="0"/>
              <a:buChar char="•"/>
            </a:pPr>
            <a:r>
              <a:rPr lang="en-US" sz="2400" b="1" i="0" dirty="0">
                <a:effectLst/>
                <a:latin typeface="Nunito" pitchFamily="2" charset="0"/>
              </a:rPr>
              <a:t>Normality</a:t>
            </a:r>
            <a:r>
              <a:rPr lang="en-US" sz="2400" b="0" i="0" dirty="0">
                <a:effectLst/>
                <a:latin typeface="Nunito" pitchFamily="2" charset="0"/>
              </a:rPr>
              <a:t> requires that the response variable’s distribution is approximately normal, with data symmetric around the mean.</a:t>
            </a:r>
          </a:p>
          <a:p>
            <a:pPr algn="just" fontAlgn="base">
              <a:buFont typeface="Arial" panose="020B0604020202020204" pitchFamily="34" charset="0"/>
              <a:buChar char="•"/>
            </a:pPr>
            <a:r>
              <a:rPr lang="en-US" sz="2400" b="1" i="0" dirty="0">
                <a:effectLst/>
                <a:latin typeface="Nunito" pitchFamily="2" charset="0"/>
              </a:rPr>
              <a:t>Linearity</a:t>
            </a:r>
            <a:r>
              <a:rPr lang="en-US" sz="2400" b="0" i="0" dirty="0">
                <a:effectLst/>
                <a:latin typeface="Nunito" pitchFamily="2" charset="0"/>
              </a:rPr>
              <a:t> indicates that the relationship between the response variable and predictor variable(s) should be linear. </a:t>
            </a:r>
          </a:p>
          <a:p>
            <a:pPr algn="just" fontAlgn="base">
              <a:buFont typeface="Arial" panose="020B0604020202020204" pitchFamily="34" charset="0"/>
              <a:buChar char="•"/>
            </a:pPr>
            <a:r>
              <a:rPr lang="en-US" sz="2400" b="1" i="0" dirty="0">
                <a:effectLst/>
                <a:latin typeface="Nunito" pitchFamily="2" charset="0"/>
              </a:rPr>
              <a:t>No multicollinearity</a:t>
            </a:r>
            <a:r>
              <a:rPr lang="en-US" sz="2400" b="0" i="0" dirty="0">
                <a:effectLst/>
                <a:latin typeface="Nunito" pitchFamily="2" charset="0"/>
              </a:rPr>
              <a:t>, suggesting the independence of predictor variables from each other.</a:t>
            </a:r>
          </a:p>
          <a:p>
            <a:pPr algn="just" fontAlgn="base">
              <a:buFont typeface="Arial" panose="020B0604020202020204" pitchFamily="34" charset="0"/>
              <a:buChar char="•"/>
            </a:pPr>
            <a:r>
              <a:rPr lang="en-US" sz="2400" b="1" i="0" dirty="0">
                <a:effectLst/>
                <a:latin typeface="Nunito" pitchFamily="2" charset="0"/>
              </a:rPr>
              <a:t>outliers, </a:t>
            </a:r>
            <a:r>
              <a:rPr lang="en-US" sz="2400" b="0" i="0" dirty="0">
                <a:effectLst/>
                <a:latin typeface="Nunito" pitchFamily="2" charset="0"/>
              </a:rPr>
              <a:t>the dataset should not contain any outliers that may influence the results.</a:t>
            </a:r>
          </a:p>
        </p:txBody>
      </p:sp>
    </p:spTree>
    <p:extLst>
      <p:ext uri="{BB962C8B-B14F-4D97-AF65-F5344CB8AC3E}">
        <p14:creationId xmlns:p14="http://schemas.microsoft.com/office/powerpoint/2010/main" val="8901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FF3D863B-4092-43DC-92DE-9D413C4BA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658" y="3176833"/>
            <a:ext cx="7058025" cy="3023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F3AA62-EBDB-4FB0-9EEB-022158C45C6A}"/>
              </a:ext>
            </a:extLst>
          </p:cNvPr>
          <p:cNvSpPr txBox="1"/>
          <p:nvPr/>
        </p:nvSpPr>
        <p:spPr>
          <a:xfrm>
            <a:off x="1039305" y="520906"/>
            <a:ext cx="10122031" cy="2308324"/>
          </a:xfrm>
          <a:prstGeom prst="rect">
            <a:avLst/>
          </a:prstGeom>
          <a:noFill/>
        </p:spPr>
        <p:txBody>
          <a:bodyPr wrap="square">
            <a:spAutoFit/>
          </a:bodyPr>
          <a:lstStyle/>
          <a:p>
            <a:pPr algn="just" fontAlgn="base">
              <a:buFont typeface="+mj-lt"/>
              <a:buAutoNum type="arabicPeriod"/>
            </a:pPr>
            <a:r>
              <a:rPr lang="en-US" sz="2400" b="0" i="0" dirty="0">
                <a:effectLst/>
                <a:latin typeface="Nunito" pitchFamily="2" charset="0"/>
              </a:rPr>
              <a:t>The group of probability distributions that have a finite number of parameters is known as </a:t>
            </a:r>
            <a:r>
              <a:rPr lang="en-US" sz="2400" b="1" i="0" dirty="0">
                <a:solidFill>
                  <a:srgbClr val="FF0000"/>
                </a:solidFill>
                <a:effectLst/>
                <a:latin typeface="Nunito" pitchFamily="2" charset="0"/>
              </a:rPr>
              <a:t>parametric</a:t>
            </a:r>
            <a:r>
              <a:rPr lang="en-US" sz="2400" b="0" i="0" dirty="0">
                <a:solidFill>
                  <a:srgbClr val="FF0000"/>
                </a:solidFill>
                <a:effectLst/>
                <a:latin typeface="Nunito" pitchFamily="2" charset="0"/>
              </a:rPr>
              <a:t>.</a:t>
            </a:r>
          </a:p>
          <a:p>
            <a:pPr algn="just" fontAlgn="base">
              <a:buFont typeface="+mj-lt"/>
              <a:buAutoNum type="arabicPeriod"/>
            </a:pPr>
            <a:r>
              <a:rPr lang="en-US" sz="2400" b="0" i="0" dirty="0">
                <a:effectLst/>
                <a:latin typeface="Nunito" pitchFamily="2" charset="0"/>
              </a:rPr>
              <a:t> </a:t>
            </a:r>
            <a:r>
              <a:rPr lang="en-US" sz="2400" b="1" i="0" dirty="0">
                <a:solidFill>
                  <a:srgbClr val="FF0000"/>
                </a:solidFill>
                <a:effectLst/>
                <a:latin typeface="Nunito" pitchFamily="2" charset="0"/>
              </a:rPr>
              <a:t>Nonparametric</a:t>
            </a:r>
            <a:r>
              <a:rPr lang="en-US" sz="2400" b="0" i="0" dirty="0">
                <a:solidFill>
                  <a:srgbClr val="FF0000"/>
                </a:solidFill>
                <a:effectLst/>
                <a:latin typeface="Nunito" pitchFamily="2" charset="0"/>
              </a:rPr>
              <a:t> </a:t>
            </a:r>
            <a:r>
              <a:rPr lang="en-US" sz="2400" b="0" i="0" dirty="0">
                <a:effectLst/>
                <a:latin typeface="Nunito" pitchFamily="2" charset="0"/>
              </a:rPr>
              <a:t>models are those where the kind and quantity of parameters are adjustable and not predetermined.</a:t>
            </a:r>
          </a:p>
          <a:p>
            <a:pPr algn="just" fontAlgn="base">
              <a:buFont typeface="+mj-lt"/>
              <a:buAutoNum type="arabicPeriod"/>
            </a:pPr>
            <a:r>
              <a:rPr lang="en-US" sz="2400" b="0" i="0" dirty="0">
                <a:solidFill>
                  <a:srgbClr val="FF0000"/>
                </a:solidFill>
                <a:effectLst/>
                <a:latin typeface="Nunito" pitchFamily="2" charset="0"/>
              </a:rPr>
              <a:t> </a:t>
            </a:r>
            <a:r>
              <a:rPr lang="en-US" sz="2400" b="1" i="0" dirty="0">
                <a:solidFill>
                  <a:srgbClr val="FF0000"/>
                </a:solidFill>
                <a:effectLst/>
                <a:latin typeface="Nunito" pitchFamily="2" charset="0"/>
              </a:rPr>
              <a:t>Semiparametric</a:t>
            </a:r>
            <a:r>
              <a:rPr lang="en-US" sz="2400" b="0" i="0" dirty="0">
                <a:effectLst/>
                <a:latin typeface="Nunito" pitchFamily="2" charset="0"/>
              </a:rPr>
              <a:t> means that the parameter has both a parametric and a non-parametric.</a:t>
            </a:r>
          </a:p>
        </p:txBody>
      </p:sp>
    </p:spTree>
    <p:extLst>
      <p:ext uri="{BB962C8B-B14F-4D97-AF65-F5344CB8AC3E}">
        <p14:creationId xmlns:p14="http://schemas.microsoft.com/office/powerpoint/2010/main" val="1428633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l Comparison - Geeksforgeeks">
            <a:extLst>
              <a:ext uri="{FF2B5EF4-FFF2-40B4-BE49-F238E27FC236}">
                <a16:creationId xmlns:a16="http://schemas.microsoft.com/office/drawing/2014/main" id="{FA1F27C3-1617-4857-83CA-15294E6EC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738188"/>
            <a:ext cx="8305800"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066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7071-BA6D-4194-AA95-95E750C9EE77}"/>
              </a:ext>
            </a:extLst>
          </p:cNvPr>
          <p:cNvSpPr>
            <a:spLocks noGrp="1"/>
          </p:cNvSpPr>
          <p:nvPr>
            <p:ph type="title"/>
          </p:nvPr>
        </p:nvSpPr>
        <p:spPr>
          <a:xfrm>
            <a:off x="1055017" y="2467302"/>
            <a:ext cx="10515600" cy="1325563"/>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Difference between </a:t>
            </a:r>
            <a:r>
              <a:rPr lang="en-IN" sz="4400" dirty="0">
                <a:solidFill>
                  <a:srgbClr val="FF0000"/>
                </a:solidFill>
                <a:effectLst/>
                <a:latin typeface="Times New Roman" panose="02020603050405020304" pitchFamily="18" charset="0"/>
                <a:cs typeface="Times New Roman" panose="02020603050405020304" pitchFamily="18" charset="0"/>
              </a:rPr>
              <a:t>Statistical Model</a:t>
            </a:r>
            <a:br>
              <a:rPr lang="en-IN" sz="4400" dirty="0">
                <a:solidFill>
                  <a:srgbClr val="FF0000"/>
                </a:solidFill>
                <a:effectLst/>
                <a:latin typeface="Times New Roman" panose="02020603050405020304" pitchFamily="18" charset="0"/>
                <a:cs typeface="Times New Roman" panose="02020603050405020304" pitchFamily="18" charset="0"/>
              </a:rPr>
            </a:br>
            <a:r>
              <a:rPr lang="en-IN" sz="4400" dirty="0">
                <a:solidFill>
                  <a:srgbClr val="FF0000"/>
                </a:solidFill>
                <a:effectLst/>
                <a:latin typeface="Times New Roman" panose="02020603050405020304" pitchFamily="18" charset="0"/>
                <a:cs typeface="Times New Roman" panose="02020603050405020304" pitchFamily="18" charset="0"/>
              </a:rPr>
              <a:t> and ML model</a:t>
            </a:r>
            <a:r>
              <a:rPr lang="en-IN"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464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CA631C-94E5-49DB-B49B-2003C03D6426}"/>
              </a:ext>
            </a:extLst>
          </p:cNvPr>
          <p:cNvGraphicFramePr>
            <a:graphicFrameLocks noGrp="1"/>
          </p:cNvGraphicFramePr>
          <p:nvPr/>
        </p:nvGraphicFramePr>
        <p:xfrm>
          <a:off x="81699" y="60034"/>
          <a:ext cx="11777222" cy="6801808"/>
        </p:xfrm>
        <a:graphic>
          <a:graphicData uri="http://schemas.openxmlformats.org/drawingml/2006/table">
            <a:tbl>
              <a:tblPr/>
              <a:tblGrid>
                <a:gridCol w="5888611">
                  <a:extLst>
                    <a:ext uri="{9D8B030D-6E8A-4147-A177-3AD203B41FA5}">
                      <a16:colId xmlns:a16="http://schemas.microsoft.com/office/drawing/2014/main" val="608853106"/>
                    </a:ext>
                  </a:extLst>
                </a:gridCol>
                <a:gridCol w="5888611">
                  <a:extLst>
                    <a:ext uri="{9D8B030D-6E8A-4147-A177-3AD203B41FA5}">
                      <a16:colId xmlns:a16="http://schemas.microsoft.com/office/drawing/2014/main" val="2549349105"/>
                    </a:ext>
                  </a:extLst>
                </a:gridCol>
              </a:tblGrid>
              <a:tr h="407678">
                <a:tc>
                  <a:txBody>
                    <a:bodyPr/>
                    <a:lstStyle/>
                    <a:p>
                      <a:pPr algn="ctr" fontAlgn="base"/>
                      <a:r>
                        <a:rPr lang="en-IN" sz="1800" b="1" dirty="0">
                          <a:solidFill>
                            <a:schemeClr val="accent2">
                              <a:lumMod val="60000"/>
                              <a:lumOff val="40000"/>
                            </a:schemeClr>
                          </a:solidFill>
                          <a:effectLst/>
                          <a:latin typeface="Times New Roman" panose="02020603050405020304" pitchFamily="18" charset="0"/>
                          <a:cs typeface="Times New Roman" panose="02020603050405020304" pitchFamily="18" charset="0"/>
                        </a:rPr>
                        <a:t>Statistical Model</a:t>
                      </a:r>
                      <a:endParaRPr lang="en-IN" sz="1800" b="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1800" b="1" dirty="0">
                          <a:solidFill>
                            <a:schemeClr val="accent2">
                              <a:lumMod val="60000"/>
                              <a:lumOff val="40000"/>
                            </a:schemeClr>
                          </a:solidFill>
                          <a:effectLst/>
                          <a:latin typeface="Times New Roman" panose="02020603050405020304" pitchFamily="18" charset="0"/>
                          <a:cs typeface="Times New Roman" panose="02020603050405020304" pitchFamily="18" charset="0"/>
                        </a:rPr>
                        <a:t>Machine Learning</a:t>
                      </a:r>
                      <a:endParaRPr lang="en-IN" sz="1800" b="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183426554"/>
                  </a:ext>
                </a:extLst>
              </a:tr>
              <a:tr h="957422">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The relationship between variables is found in the form of mathematical equations.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The relationship between variables is finding out by the self-learning algorithm that learns from the data without relying on rule-based learning.</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19001926"/>
                  </a:ext>
                </a:extLst>
              </a:tr>
              <a:tr h="699008">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The purpose of statistical modeling is to find the relationship between variables and to test the hypothesis.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Machine learning is focused on making accurate predictions.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100394779"/>
                  </a:ext>
                </a:extLst>
              </a:tr>
              <a:tr h="699008">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In Statistical Modeling takes a lot of assumptions to identify the underlying distributions and relationships.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In machine learning don’t rely on such assumptions.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704275694"/>
                  </a:ext>
                </a:extLst>
              </a:tr>
              <a:tr h="721567">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More interpretable (</a:t>
                      </a:r>
                      <a:r>
                        <a:rPr lang="en-US" sz="1800" b="0" i="0" kern="1200" dirty="0">
                          <a:solidFill>
                            <a:schemeClr val="bg1"/>
                          </a:solidFill>
                          <a:effectLst/>
                          <a:latin typeface="+mn-lt"/>
                          <a:ea typeface="+mn-ea"/>
                          <a:cs typeface="+mn-cs"/>
                        </a:rPr>
                        <a:t>able to exchange and make use of information</a:t>
                      </a:r>
                      <a:r>
                        <a:rPr lang="en-US" sz="1600" b="0" dirty="0">
                          <a:solidFill>
                            <a:schemeClr val="bg1"/>
                          </a:solidFill>
                          <a:effectLst/>
                          <a:latin typeface="Times New Roman" panose="02020603050405020304" pitchFamily="18" charset="0"/>
                          <a:cs typeface="Times New Roman" panose="02020603050405020304" pitchFamily="18" charset="0"/>
                        </a:rPr>
                        <a:t>) as compared to machine learning</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Less interpretable and more complex</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719639488"/>
                  </a:ext>
                </a:extLst>
              </a:tr>
              <a:tr h="957422">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The model was developed on training data and tested on testing data.</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The model was developed on training data and sometimes hyperparameters are tuned or validation data and finally get evaluated/tested again testing data.</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42474344"/>
                  </a:ext>
                </a:extLst>
              </a:tr>
              <a:tr h="440594">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Mostly used for research purposes </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ML is implemented in a production environment</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217508052"/>
                  </a:ext>
                </a:extLst>
              </a:tr>
              <a:tr h="440594">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It is not best suited to a large amount of data.</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It can range from small to large amounts of data sets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882521653"/>
                  </a:ext>
                </a:extLst>
              </a:tr>
              <a:tr h="699008">
                <a:tc>
                  <a:txBody>
                    <a:bodyPr/>
                    <a:lstStyle/>
                    <a:p>
                      <a:pPr algn="l" fontAlgn="base"/>
                      <a:r>
                        <a:rPr lang="en-US" sz="1600" b="0">
                          <a:solidFill>
                            <a:schemeClr val="bg1"/>
                          </a:solidFill>
                          <a:effectLst/>
                          <a:latin typeface="Times New Roman" panose="02020603050405020304" pitchFamily="18" charset="0"/>
                          <a:cs typeface="Times New Roman" panose="02020603050405020304" pitchFamily="18" charset="0"/>
                        </a:rPr>
                        <a:t>implicit programming requires human efforts to do statistical modeling</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Explicit programming requires less human effort.</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112815522"/>
                  </a:ext>
                </a:extLst>
              </a:tr>
              <a:tr h="699008">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Best estimate  relationship between variables</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l" fontAlgn="base"/>
                      <a:r>
                        <a:rPr lang="en-US" sz="1600" b="0" dirty="0">
                          <a:solidFill>
                            <a:schemeClr val="bg1"/>
                          </a:solidFill>
                          <a:effectLst/>
                          <a:latin typeface="Times New Roman" panose="02020603050405020304" pitchFamily="18" charset="0"/>
                          <a:cs typeface="Times New Roman" panose="02020603050405020304" pitchFamily="18" charset="0"/>
                        </a:rPr>
                        <a:t>Strong predictive ability due to the ability to learn from past data.</a:t>
                      </a:r>
                    </a:p>
                  </a:txBody>
                  <a:tcPr marL="69069" marR="69069" marT="96696" marB="9669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669751536"/>
                  </a:ext>
                </a:extLst>
              </a:tr>
            </a:tbl>
          </a:graphicData>
        </a:graphic>
      </p:graphicFrame>
    </p:spTree>
    <p:extLst>
      <p:ext uri="{BB962C8B-B14F-4D97-AF65-F5344CB8AC3E}">
        <p14:creationId xmlns:p14="http://schemas.microsoft.com/office/powerpoint/2010/main" val="803487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8896EE-BC06-4594-8B21-24CDFF4A5C0A}"/>
              </a:ext>
            </a:extLst>
          </p:cNvPr>
          <p:cNvSpPr/>
          <p:nvPr/>
        </p:nvSpPr>
        <p:spPr>
          <a:xfrm>
            <a:off x="4408519" y="2967335"/>
            <a:ext cx="337496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03887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19905-F013-471A-8C81-8F81363A697A}"/>
              </a:ext>
            </a:extLst>
          </p:cNvPr>
          <p:cNvSpPr txBox="1"/>
          <p:nvPr/>
        </p:nvSpPr>
        <p:spPr>
          <a:xfrm>
            <a:off x="688157" y="679032"/>
            <a:ext cx="11095348" cy="4401205"/>
          </a:xfrm>
          <a:prstGeom prst="rect">
            <a:avLst/>
          </a:prstGeom>
          <a:noFill/>
        </p:spPr>
        <p:txBody>
          <a:bodyPr wrap="square">
            <a:spAutoFit/>
          </a:bodyPr>
          <a:lstStyle/>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Natural Language Processing (NLP): </a:t>
            </a:r>
            <a:r>
              <a:rPr lang="en-US" sz="2000" dirty="0">
                <a:latin typeface="Times New Roman" panose="02020603050405020304" pitchFamily="18" charset="0"/>
                <a:cs typeface="Times New Roman" panose="02020603050405020304" pitchFamily="18" charset="0"/>
              </a:rPr>
              <a:t>NLP is a subfield of ML that focuses on enabling computers to understand, interpret, and generate human language. This is essential for applications like chatbots, language translation, sentiment analysis, and voice recognition.</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Fraud Detection and Security: </a:t>
            </a:r>
            <a:r>
              <a:rPr lang="en-US" sz="2000" dirty="0">
                <a:latin typeface="Times New Roman" panose="02020603050405020304" pitchFamily="18" charset="0"/>
                <a:cs typeface="Times New Roman" panose="02020603050405020304" pitchFamily="18" charset="0"/>
              </a:rPr>
              <a:t>ML can be employed to detect anomalies and patterns indicative of fraudulent activities in financial transactions, network security, and other domains, enhancing the ability to identify and prevent fraudulent behavior.</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Healthcare and Medicine: </a:t>
            </a:r>
            <a:r>
              <a:rPr lang="en-US" sz="2000" dirty="0">
                <a:latin typeface="Times New Roman" panose="02020603050405020304" pitchFamily="18" charset="0"/>
                <a:cs typeface="Times New Roman" panose="02020603050405020304" pitchFamily="18" charset="0"/>
              </a:rPr>
              <a:t>ML has the potential to revolutionize healthcare by analyzing medical data, predicting disease outbreaks, assisting in diagnostics, and personalizing treatment plans based on individual patient data.</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Autonomous Systems: </a:t>
            </a:r>
            <a:r>
              <a:rPr lang="en-US" sz="2000" dirty="0">
                <a:latin typeface="Times New Roman" panose="02020603050405020304" pitchFamily="18" charset="0"/>
                <a:cs typeface="Times New Roman" panose="02020603050405020304" pitchFamily="18" charset="0"/>
              </a:rPr>
              <a:t>Machine learning plays a crucial role in the development of autonomous systems, such as self-driving cars and drones, by enabling them to perceive and respond to their environment based on learning from data.</a:t>
            </a:r>
          </a:p>
          <a:p>
            <a:pPr marL="342900" indent="-342900" algn="just">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Continuous Improvement: </a:t>
            </a:r>
            <a:r>
              <a:rPr lang="en-US" sz="2000" dirty="0">
                <a:latin typeface="Times New Roman" panose="02020603050405020304" pitchFamily="18" charset="0"/>
                <a:cs typeface="Times New Roman" panose="02020603050405020304" pitchFamily="18" charset="0"/>
              </a:rPr>
              <a:t>ML models can adapt and improve over time as they are exposed to new data. This adaptability allows systems to evolve and stay relevant in dynamic environments.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7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3013-3026-491D-83F5-60251D802466}"/>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Types of Machine Learning:</a:t>
            </a:r>
          </a:p>
        </p:txBody>
      </p:sp>
      <p:pic>
        <p:nvPicPr>
          <p:cNvPr id="2060" name="Picture 12" descr="Types-of-Machine Leaning-Geeksforgeesk">
            <a:extLst>
              <a:ext uri="{FF2B5EF4-FFF2-40B4-BE49-F238E27FC236}">
                <a16:creationId xmlns:a16="http://schemas.microsoft.com/office/drawing/2014/main" id="{EE466CEB-F87D-46CB-914A-BBB3775A5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024" y="1762919"/>
            <a:ext cx="95250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8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Types of Machine Learning">
            <a:extLst>
              <a:ext uri="{FF2B5EF4-FFF2-40B4-BE49-F238E27FC236}">
                <a16:creationId xmlns:a16="http://schemas.microsoft.com/office/drawing/2014/main" id="{EF22C294-8DBC-4BF0-886D-54F63C472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626" y="1152427"/>
            <a:ext cx="7154748" cy="455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0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F9E15-20AC-4CA1-B4DD-6902CE4683C2}"/>
              </a:ext>
            </a:extLst>
          </p:cNvPr>
          <p:cNvSpPr>
            <a:spLocks noGrp="1"/>
          </p:cNvSpPr>
          <p:nvPr>
            <p:ph idx="1"/>
          </p:nvPr>
        </p:nvSpPr>
        <p:spPr>
          <a:xfrm>
            <a:off x="1064444" y="703835"/>
            <a:ext cx="10515600" cy="4351338"/>
          </a:xfrm>
        </p:spPr>
        <p:txBody>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Based on the methods and way of learning, machine learning is divided into mainly four types, which are:</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Supervised Machine Learning</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Unsupervised Machine Learning</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Semi-Supervised Machine Learning</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Reinforcement Learning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22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9B30-54F8-4276-9957-6EAA1433A4CE}"/>
              </a:ext>
            </a:extLst>
          </p:cNvPr>
          <p:cNvSpPr>
            <a:spLocks noGrp="1"/>
          </p:cNvSpPr>
          <p:nvPr>
            <p:ph type="title"/>
          </p:nvPr>
        </p:nvSpPr>
        <p:spPr/>
        <p:txBody>
          <a:bodyPr>
            <a:norm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Let us discuss types of machine learning in details:</a:t>
            </a:r>
          </a:p>
        </p:txBody>
      </p:sp>
      <p:sp>
        <p:nvSpPr>
          <p:cNvPr id="3" name="Content Placeholder 2">
            <a:extLst>
              <a:ext uri="{FF2B5EF4-FFF2-40B4-BE49-F238E27FC236}">
                <a16:creationId xmlns:a16="http://schemas.microsoft.com/office/drawing/2014/main" id="{93606836-80AA-4CB3-B35D-371AAF9193F8}"/>
              </a:ext>
            </a:extLst>
          </p:cNvPr>
          <p:cNvSpPr>
            <a:spLocks noGrp="1"/>
          </p:cNvSpPr>
          <p:nvPr>
            <p:ph idx="1"/>
          </p:nvPr>
        </p:nvSpPr>
        <p:spPr>
          <a:xfrm>
            <a:off x="838200" y="1420273"/>
            <a:ext cx="10515600" cy="4351338"/>
          </a:xfrm>
        </p:spPr>
        <p:txBody>
          <a:bodyPr>
            <a:normAutofit fontScale="92500" lnSpcReduction="10000"/>
          </a:bodyPr>
          <a:lstStyle/>
          <a:p>
            <a:pPr marL="0" indent="0" algn="l" fontAlgn="base">
              <a:buNone/>
            </a:pPr>
            <a:r>
              <a:rPr lang="en-US" b="1" i="0" dirty="0">
                <a:solidFill>
                  <a:schemeClr val="accent1"/>
                </a:solidFill>
                <a:effectLst/>
                <a:latin typeface="Times New Roman" panose="02020603050405020304" pitchFamily="18" charset="0"/>
                <a:cs typeface="Times New Roman" panose="02020603050405020304" pitchFamily="18" charset="0"/>
              </a:rPr>
              <a:t>1. Supervised Machine Learning</a:t>
            </a:r>
          </a:p>
          <a:p>
            <a:pPr algn="just" fontAlgn="base"/>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Supervised learning</a:t>
            </a:r>
            <a:r>
              <a:rPr lang="en-US" b="0" i="0" dirty="0">
                <a:effectLst/>
                <a:latin typeface="Times New Roman" panose="02020603050405020304" pitchFamily="18" charset="0"/>
                <a:cs typeface="Times New Roman" panose="02020603050405020304" pitchFamily="18" charset="0"/>
              </a:rPr>
              <a:t> is defined as when a model gets trained on a </a:t>
            </a:r>
            <a:r>
              <a:rPr lang="en-US" b="1" i="0" dirty="0">
                <a:effectLst/>
                <a:latin typeface="Times New Roman" panose="02020603050405020304" pitchFamily="18" charset="0"/>
                <a:cs typeface="Times New Roman" panose="02020603050405020304" pitchFamily="18" charset="0"/>
              </a:rPr>
              <a:t>“Labelled Dataset”</a:t>
            </a:r>
            <a:r>
              <a:rPr lang="en-US" b="0" i="0" dirty="0">
                <a:effectLst/>
                <a:latin typeface="Times New Roman" panose="02020603050405020304" pitchFamily="18" charset="0"/>
                <a:cs typeface="Times New Roman" panose="02020603050405020304" pitchFamily="18" charset="0"/>
              </a:rPr>
              <a:t>. </a:t>
            </a:r>
          </a:p>
          <a:p>
            <a:pPr algn="just" fontAlgn="base"/>
            <a:r>
              <a:rPr lang="en-US" b="0" i="0" dirty="0">
                <a:effectLst/>
                <a:latin typeface="Times New Roman" panose="02020603050405020304" pitchFamily="18" charset="0"/>
                <a:cs typeface="Times New Roman" panose="02020603050405020304" pitchFamily="18" charset="0"/>
              </a:rPr>
              <a:t>Labelled datasets have both input and output parameters. </a:t>
            </a:r>
          </a:p>
          <a:p>
            <a:pPr algn="just" fontAlgn="base"/>
            <a:r>
              <a:rPr lang="en-US" b="0" i="0" dirty="0">
                <a:effectLst/>
                <a:latin typeface="Times New Roman" panose="02020603050405020304" pitchFamily="18" charset="0"/>
                <a:cs typeface="Times New Roman" panose="02020603050405020304" pitchFamily="18" charset="0"/>
              </a:rPr>
              <a:t>In </a:t>
            </a:r>
            <a:r>
              <a:rPr lang="en-US" b="1" i="0" dirty="0">
                <a:effectLst/>
                <a:latin typeface="Times New Roman" panose="02020603050405020304" pitchFamily="18" charset="0"/>
                <a:cs typeface="Times New Roman" panose="02020603050405020304" pitchFamily="18" charset="0"/>
              </a:rPr>
              <a:t>Supervised Learning</a:t>
            </a:r>
            <a:r>
              <a:rPr lang="en-US" b="0" i="0" dirty="0">
                <a:effectLst/>
                <a:latin typeface="Times New Roman" panose="02020603050405020304" pitchFamily="18" charset="0"/>
                <a:cs typeface="Times New Roman" panose="02020603050405020304" pitchFamily="18" charset="0"/>
              </a:rPr>
              <a:t> algorithms learn to map points between inputs and correct outputs. It has both training and validation datasets labelled.</a:t>
            </a:r>
          </a:p>
          <a:p>
            <a:pPr algn="just" fontAlgn="base"/>
            <a:r>
              <a:rPr lang="en-US" b="0" i="0" dirty="0">
                <a:effectLst/>
                <a:latin typeface="Times New Roman" panose="02020603050405020304" pitchFamily="18" charset="0"/>
                <a:cs typeface="Times New Roman" panose="02020603050405020304" pitchFamily="18" charset="0"/>
              </a:rPr>
              <a:t>There are two main categories of supervised learning that are mentioned below:</a:t>
            </a:r>
          </a:p>
          <a:p>
            <a:pPr marL="514350" indent="-514350"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Classification</a:t>
            </a:r>
          </a:p>
          <a:p>
            <a:pPr marL="514350" indent="-514350"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Regression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7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upervised-learning">
            <a:extLst>
              <a:ext uri="{FF2B5EF4-FFF2-40B4-BE49-F238E27FC236}">
                <a16:creationId xmlns:a16="http://schemas.microsoft.com/office/drawing/2014/main" id="{8F5F921C-742C-4553-AD27-D47D4C3F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557213"/>
            <a:ext cx="952500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11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Words>
  <Application>Microsoft Office PowerPoint</Application>
  <PresentationFormat>Widescreen</PresentationFormat>
  <Paragraphs>162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Nunito</vt:lpstr>
      <vt:lpstr>Söhne</vt:lpstr>
      <vt:lpstr>Times New Roman</vt:lpstr>
      <vt:lpstr>Verdana</vt:lpstr>
      <vt:lpstr>Office Theme</vt:lpstr>
      <vt:lpstr>UNIT 1: Introduction to Machine Learning (Lecture 1)</vt:lpstr>
      <vt:lpstr>What is Machine Learning?</vt:lpstr>
      <vt:lpstr>Need of Machine Learning:</vt:lpstr>
      <vt:lpstr>PowerPoint Presentation</vt:lpstr>
      <vt:lpstr>Types of Machine Learning:</vt:lpstr>
      <vt:lpstr>PowerPoint Presentation</vt:lpstr>
      <vt:lpstr>PowerPoint Presentation</vt:lpstr>
      <vt:lpstr>Let us discuss types of machine learning in details:</vt:lpstr>
      <vt:lpstr>PowerPoint Presentation</vt:lpstr>
      <vt:lpstr>PowerPoint Presentation</vt:lpstr>
      <vt:lpstr>PowerPoint Presentation</vt:lpstr>
      <vt:lpstr>3. Semi-Supervised Learning</vt:lpstr>
      <vt:lpstr>PowerPoint Presentation</vt:lpstr>
      <vt:lpstr>4. Reinforcement Learning</vt:lpstr>
      <vt:lpstr>PowerPoint Presentation</vt:lpstr>
      <vt:lpstr>PowerPoint Presentation</vt:lpstr>
      <vt:lpstr>MCQ:</vt:lpstr>
      <vt:lpstr>MCQ:</vt:lpstr>
      <vt:lpstr>Well Posed Learning Problems:</vt:lpstr>
      <vt:lpstr>Examples that efficiently defines the well-posed learning problem are –  </vt:lpstr>
      <vt:lpstr>PowerPoint Presentation</vt:lpstr>
      <vt:lpstr>Designing a Learning System in Machine Learning :</vt:lpstr>
      <vt:lpstr>Steps for Designing Learning System are:</vt:lpstr>
      <vt:lpstr>Step 1) Choosing the Training Experience: </vt:lpstr>
      <vt:lpstr>PowerPoint Presentation</vt:lpstr>
      <vt:lpstr>PowerPoint Presentation</vt:lpstr>
      <vt:lpstr>PowerPoint Presentation</vt:lpstr>
      <vt:lpstr>PowerPoint Presentation</vt:lpstr>
      <vt:lpstr>PowerPoint Presentation</vt:lpstr>
      <vt:lpstr>Statistical Learning Framework</vt:lpstr>
      <vt:lpstr>PowerPoint Presentation</vt:lpstr>
      <vt:lpstr>PowerPoint Presentation</vt:lpstr>
      <vt:lpstr>PowerPoint Presentation</vt:lpstr>
      <vt:lpstr>PowerPoint Presentation</vt:lpstr>
      <vt:lpstr>Difference between Statistical Model  and ML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Machine Learning (Lecture 1)</dc:title>
  <dc:creator>Ramanjot</dc:creator>
  <cp:lastModifiedBy>Ramanjot</cp:lastModifiedBy>
  <cp:revision>2</cp:revision>
  <dcterms:created xsi:type="dcterms:W3CDTF">2024-01-18T09:28:43Z</dcterms:created>
  <dcterms:modified xsi:type="dcterms:W3CDTF">2024-01-18T09:29:39Z</dcterms:modified>
</cp:coreProperties>
</file>